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" panose="020B0604020202020204" charset="0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oubag SemiBold" panose="020B0604020202020204" charset="0"/>
      <p:regular r:id="rId22"/>
    </p:embeddedFont>
    <p:embeddedFont>
      <p:font typeface="Poppins" panose="00000500000000000000" pitchFamily="2" charset="0"/>
      <p:regular r:id="rId23"/>
    </p:embeddedFont>
    <p:embeddedFont>
      <p:font typeface="Poppins Bold" panose="00000800000000000000" charset="0"/>
      <p:regular r:id="rId24"/>
    </p:embeddedFont>
    <p:embeddedFont>
      <p:font typeface="Poppins Medium" panose="00000600000000000000" pitchFamily="2" charset="0"/>
      <p:regular r:id="rId25"/>
    </p:embeddedFont>
    <p:embeddedFont>
      <p:font typeface="Poppins Medium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0200" y="6667500"/>
            <a:ext cx="10135038" cy="2634089"/>
            <a:chOff x="0" y="0"/>
            <a:chExt cx="16736232" cy="523684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2062" b="22062"/>
            <a:stretch>
              <a:fillRect/>
            </a:stretch>
          </p:blipFill>
          <p:spPr>
            <a:xfrm>
              <a:off x="0" y="0"/>
              <a:ext cx="16736232" cy="5236847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99928" y="7283264"/>
            <a:ext cx="3188072" cy="31880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1203" y="379041"/>
            <a:ext cx="1214995" cy="121499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7257" y="9215438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6858000" y="4471563"/>
            <a:ext cx="11259378" cy="1535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6"/>
              </a:lnSpc>
            </a:pPr>
            <a:r>
              <a:rPr lang="en-US" sz="4000" dirty="0">
                <a:solidFill>
                  <a:srgbClr val="000000"/>
                </a:solidFill>
                <a:latin typeface="Poppins"/>
              </a:rPr>
              <a:t>The need to understand and improve services for families in Malta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" y="1409700"/>
            <a:ext cx="14630838" cy="2731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52"/>
              </a:lnSpc>
            </a:pPr>
            <a:endParaRPr dirty="0"/>
          </a:p>
          <a:p>
            <a:pPr algn="ctr">
              <a:lnSpc>
                <a:spcPts val="7052"/>
              </a:lnSpc>
            </a:pPr>
            <a:r>
              <a:rPr lang="en-US" sz="6914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Persons with Autism and Persons with AD(H)D: </a:t>
            </a:r>
          </a:p>
        </p:txBody>
      </p:sp>
      <p:pic>
        <p:nvPicPr>
          <p:cNvPr id="1026" name="Picture 2" descr="Autism vs ADHD: Is ADHD a Form of Autism?">
            <a:extLst>
              <a:ext uri="{FF2B5EF4-FFF2-40B4-BE49-F238E27FC236}">
                <a16:creationId xmlns:a16="http://schemas.microsoft.com/office/drawing/2014/main" id="{2ED03665-C035-4E53-B987-5A2A71B1E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37" y="4802118"/>
            <a:ext cx="4679383" cy="31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A3E7E0-0C6B-41A8-81D3-B227C32FE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3920"/>
            <a:ext cx="5943600" cy="2049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5523" y="1943738"/>
            <a:ext cx="9553064" cy="111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n-US" sz="8304" dirty="0">
                <a:solidFill>
                  <a:srgbClr val="FFFFFF"/>
                </a:solidFill>
                <a:latin typeface="Loubag SemiBold"/>
              </a:rPr>
              <a:t>Next Steps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4421150"/>
            <a:ext cx="1543050" cy="1543050"/>
            <a:chOff x="0" y="0"/>
            <a:chExt cx="406400" cy="406400"/>
          </a:xfrm>
        </p:grpSpPr>
        <p:sp>
          <p:nvSpPr>
            <p:cNvPr id="4" name="Freeform 4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828472"/>
            <a:ext cx="1543050" cy="1543050"/>
            <a:chOff x="0" y="0"/>
            <a:chExt cx="406400" cy="406400"/>
          </a:xfrm>
        </p:grpSpPr>
        <p:sp>
          <p:nvSpPr>
            <p:cNvPr id="7" name="Freeform 7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43888" y="-4978013"/>
            <a:ext cx="8628523" cy="862852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201900" y="1022175"/>
            <a:ext cx="3086100" cy="8643987"/>
            <a:chOff x="0" y="0"/>
            <a:chExt cx="812800" cy="22766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276606"/>
            </a:xfrm>
            <a:custGeom>
              <a:avLst/>
              <a:gdLst/>
              <a:ahLst/>
              <a:cxnLst/>
              <a:rect l="l" t="t" r="r" b="b"/>
              <a:pathLst>
                <a:path w="812800" h="2276606">
                  <a:moveTo>
                    <a:pt x="0" y="0"/>
                  </a:moveTo>
                  <a:lnTo>
                    <a:pt x="812800" y="0"/>
                  </a:lnTo>
                  <a:lnTo>
                    <a:pt x="812800" y="2276606"/>
                  </a:lnTo>
                  <a:lnTo>
                    <a:pt x="0" y="2276606"/>
                  </a:lnTo>
                  <a:close/>
                </a:path>
              </a:pathLst>
            </a:custGeom>
            <a:solidFill>
              <a:srgbClr val="22191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68354" y="8806535"/>
            <a:ext cx="1480465" cy="148046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15" name="Freeform 15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506199" y="2171700"/>
            <a:ext cx="5791205" cy="6169374"/>
            <a:chOff x="0" y="0"/>
            <a:chExt cx="9467042" cy="1045822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/>
            <a:srcRect l="4738" r="4738"/>
            <a:stretch>
              <a:fillRect/>
            </a:stretch>
          </p:blipFill>
          <p:spPr>
            <a:xfrm>
              <a:off x="0" y="0"/>
              <a:ext cx="9467042" cy="10458223"/>
            </a:xfrm>
            <a:prstGeom prst="rect">
              <a:avLst/>
            </a:prstGeom>
          </p:spPr>
        </p:pic>
      </p:grpSp>
      <p:sp>
        <p:nvSpPr>
          <p:cNvPr id="19" name="TextBox 19"/>
          <p:cNvSpPr txBox="1"/>
          <p:nvPr/>
        </p:nvSpPr>
        <p:spPr>
          <a:xfrm>
            <a:off x="3211716" y="4691660"/>
            <a:ext cx="6632172" cy="143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dirty="0">
                <a:solidFill>
                  <a:srgbClr val="FFFFFF"/>
                </a:solidFill>
                <a:latin typeface="Poppins"/>
              </a:rPr>
              <a:t>A full report will be provided by the end of December 2022, including findings and interpretation of findings.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53990" y="7985760"/>
            <a:ext cx="6489898" cy="191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Poppins"/>
              </a:rPr>
              <a:t>Based on the findings of the study, the Report will also include recommendations for policy, practice and further research.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07607" y="4044099"/>
            <a:ext cx="5927578" cy="58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GB" sz="3399" dirty="0">
                <a:solidFill>
                  <a:srgbClr val="FFFFFF"/>
                </a:solidFill>
                <a:latin typeface="Poppins Bold"/>
              </a:rPr>
              <a:t>Finalising</a:t>
            </a:r>
            <a:r>
              <a:rPr lang="en-US" sz="3399" dirty="0">
                <a:solidFill>
                  <a:srgbClr val="FFFFFF"/>
                </a:solidFill>
                <a:latin typeface="Poppins Bold"/>
              </a:rPr>
              <a:t> the Report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36182" y="6723697"/>
            <a:ext cx="6936281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Recommendations for Policy, Practice &amp; Research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7095" y="4776491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77095" y="7191493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67092" y="4381500"/>
            <a:ext cx="12868177" cy="4804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446"/>
              </a:lnSpc>
            </a:pPr>
            <a:r>
              <a:rPr lang="en-US" sz="18084" dirty="0">
                <a:solidFill>
                  <a:srgbClr val="FFFFFF"/>
                </a:solidFill>
                <a:latin typeface="Loubag SemiBold"/>
              </a:rPr>
              <a:t>Thank</a:t>
            </a:r>
          </a:p>
          <a:p>
            <a:pPr algn="ctr">
              <a:lnSpc>
                <a:spcPts val="18446"/>
              </a:lnSpc>
            </a:pPr>
            <a:r>
              <a:rPr lang="en-US" sz="18084" dirty="0">
                <a:solidFill>
                  <a:srgbClr val="FFFFFF"/>
                </a:solidFill>
                <a:latin typeface="Loubag SemiBold"/>
              </a:rPr>
              <a:t>You!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73905" y="829238"/>
            <a:ext cx="8628523" cy="8628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1662" y="2908982"/>
            <a:ext cx="4259193" cy="55131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448800" y="8748395"/>
            <a:ext cx="6781800" cy="975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Poppins Medium"/>
            </a:endParaRPr>
          </a:p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 Medium"/>
              </a:rPr>
              <a:t>October | 2022</a:t>
            </a:r>
          </a:p>
        </p:txBody>
      </p:sp>
      <p:pic>
        <p:nvPicPr>
          <p:cNvPr id="3074" name="Picture 2" descr="Home -">
            <a:extLst>
              <a:ext uri="{FF2B5EF4-FFF2-40B4-BE49-F238E27FC236}">
                <a16:creationId xmlns:a16="http://schemas.microsoft.com/office/drawing/2014/main" id="{F4989A12-40F6-4681-AE21-5DD07E8C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96" y="1637225"/>
            <a:ext cx="5777486" cy="16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D172C-49E0-45AF-8647-8D8246E0E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43" y="542932"/>
            <a:ext cx="7474583" cy="2576938"/>
          </a:xfrm>
          <a:prstGeom prst="rect">
            <a:avLst/>
          </a:prstGeom>
        </p:spPr>
      </p:pic>
      <p:pic>
        <p:nvPicPr>
          <p:cNvPr id="3078" name="Picture 6" descr="Attention Deficit Hyperactivity Disorder: Types, Causes and ... | MENAFN.COM">
            <a:extLst>
              <a:ext uri="{FF2B5EF4-FFF2-40B4-BE49-F238E27FC236}">
                <a16:creationId xmlns:a16="http://schemas.microsoft.com/office/drawing/2014/main" id="{2D8CA3B6-7DBD-4DC2-9336-DBB55511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18" y="6095477"/>
            <a:ext cx="5453431" cy="36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44185" y="2211313"/>
            <a:ext cx="9660196" cy="121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5"/>
              </a:lnSpc>
            </a:pPr>
            <a:r>
              <a:rPr lang="en-US" sz="8946" dirty="0">
                <a:solidFill>
                  <a:srgbClr val="FFFFFF"/>
                </a:solidFill>
                <a:latin typeface="Loubag SemiBold"/>
              </a:rPr>
              <a:t>Introduction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43888" y="-4978013"/>
            <a:ext cx="8628523" cy="862852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1022175"/>
            <a:ext cx="3086100" cy="8643987"/>
            <a:chOff x="0" y="0"/>
            <a:chExt cx="812800" cy="22766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276606"/>
            </a:xfrm>
            <a:custGeom>
              <a:avLst/>
              <a:gdLst/>
              <a:ahLst/>
              <a:cxnLst/>
              <a:rect l="l" t="t" r="r" b="b"/>
              <a:pathLst>
                <a:path w="812800" h="2276606">
                  <a:moveTo>
                    <a:pt x="0" y="0"/>
                  </a:moveTo>
                  <a:lnTo>
                    <a:pt x="812800" y="0"/>
                  </a:lnTo>
                  <a:lnTo>
                    <a:pt x="812800" y="2276606"/>
                  </a:lnTo>
                  <a:lnTo>
                    <a:pt x="0" y="2276606"/>
                  </a:lnTo>
                  <a:close/>
                </a:path>
              </a:pathLst>
            </a:custGeom>
            <a:solidFill>
              <a:srgbClr val="22191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04381" y="1696022"/>
            <a:ext cx="5745279" cy="7296294"/>
            <a:chOff x="0" y="0"/>
            <a:chExt cx="7660372" cy="972839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34657" r="34657"/>
            <a:stretch>
              <a:fillRect/>
            </a:stretch>
          </p:blipFill>
          <p:spPr>
            <a:xfrm>
              <a:off x="0" y="0"/>
              <a:ext cx="7660372" cy="9728392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13949" y="7990680"/>
            <a:ext cx="1675482" cy="167548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11" name="Freeform 11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06510" y="4014661"/>
            <a:ext cx="10512362" cy="565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</a:rPr>
              <a:t>This study, commissioned by the  Parliament of Malta and carried out by the Faculty for Social Wellbeing, will examine services and experiences of persons with Autism Syndrome Disorder(ASD) and/or Attention Deficit Hyperactivity Disorder (ADHD). </a:t>
            </a:r>
          </a:p>
          <a:p>
            <a:pPr>
              <a:lnSpc>
                <a:spcPts val="5599"/>
              </a:lnSpc>
            </a:pPr>
            <a:endParaRPr lang="en-US" sz="3999" dirty="0">
              <a:solidFill>
                <a:srgbClr val="FFFFFF"/>
              </a:solidFill>
              <a:latin typeface="Poppi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704381" y="1696022"/>
            <a:ext cx="6049694" cy="6936627"/>
            <a:chOff x="0" y="0"/>
            <a:chExt cx="8066259" cy="924883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 l="25580" r="25580"/>
            <a:stretch>
              <a:fillRect/>
            </a:stretch>
          </p:blipFill>
          <p:spPr>
            <a:xfrm>
              <a:off x="0" y="0"/>
              <a:ext cx="8066259" cy="9248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24805" y="3372233"/>
            <a:ext cx="519031" cy="5190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42322" y="6458613"/>
            <a:ext cx="519031" cy="51903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851024"/>
            <a:ext cx="3086100" cy="8643987"/>
            <a:chOff x="0" y="0"/>
            <a:chExt cx="812800" cy="22766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276606"/>
            </a:xfrm>
            <a:custGeom>
              <a:avLst/>
              <a:gdLst/>
              <a:ahLst/>
              <a:cxnLst/>
              <a:rect l="l" t="t" r="r" b="b"/>
              <a:pathLst>
                <a:path w="812800" h="2276606">
                  <a:moveTo>
                    <a:pt x="0" y="0"/>
                  </a:moveTo>
                  <a:lnTo>
                    <a:pt x="812800" y="0"/>
                  </a:lnTo>
                  <a:lnTo>
                    <a:pt x="812800" y="2276606"/>
                  </a:lnTo>
                  <a:lnTo>
                    <a:pt x="0" y="2276606"/>
                  </a:lnTo>
                  <a:close/>
                </a:path>
              </a:pathLst>
            </a:custGeom>
            <a:solidFill>
              <a:srgbClr val="22191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03850" y="258451"/>
            <a:ext cx="4258290" cy="1543050"/>
            <a:chOff x="0" y="0"/>
            <a:chExt cx="1121525" cy="406400"/>
          </a:xfrm>
        </p:grpSpPr>
        <p:sp>
          <p:nvSpPr>
            <p:cNvPr id="8" name="Freeform 8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43836" y="3850512"/>
            <a:ext cx="8615464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Poppins"/>
              </a:rPr>
              <a:t>Establishing the demographic dispersal of people with autism and ADHD in Malta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86127" y="6874378"/>
            <a:ext cx="8346868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Poppins"/>
              </a:rPr>
              <a:t>Engaging with families and individuals to discover experiences as they navigate the services; discovering instances of discrimination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14476" y="3082274"/>
            <a:ext cx="3033526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Objective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7838" y="1273473"/>
            <a:ext cx="7280763" cy="118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35"/>
              </a:lnSpc>
            </a:pPr>
            <a:r>
              <a:rPr lang="en-US" sz="8760" dirty="0">
                <a:solidFill>
                  <a:srgbClr val="FFFFFF"/>
                </a:solidFill>
                <a:latin typeface="Loubag SemiBold"/>
              </a:rPr>
              <a:t>Objectives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88076" y="1306302"/>
            <a:ext cx="6945326" cy="7733430"/>
            <a:chOff x="0" y="0"/>
            <a:chExt cx="9260434" cy="1031124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 t="4945" b="4945"/>
            <a:stretch>
              <a:fillRect/>
            </a:stretch>
          </p:blipFill>
          <p:spPr>
            <a:xfrm>
              <a:off x="0" y="0"/>
              <a:ext cx="9260434" cy="10311240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8814476" y="6322562"/>
            <a:ext cx="3033526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Objective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14476" y="4814042"/>
            <a:ext cx="3033526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Objective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61353" y="5365857"/>
            <a:ext cx="8400714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Poppins"/>
              </a:rPr>
              <a:t>Exploring available public, private and NGO-led services 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24805" y="4913502"/>
            <a:ext cx="519031" cy="51903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814476" y="8421242"/>
            <a:ext cx="3033526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Objective 4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42322" y="8584820"/>
            <a:ext cx="519031" cy="51903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8586127" y="9037176"/>
            <a:ext cx="8400714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Poppins"/>
              </a:rPr>
              <a:t>Providing recommendations for policy and action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527" y="5064478"/>
            <a:ext cx="519031" cy="5190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527" y="7745238"/>
            <a:ext cx="519031" cy="51903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851024"/>
            <a:ext cx="3086100" cy="8643987"/>
            <a:chOff x="0" y="0"/>
            <a:chExt cx="812800" cy="22766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276606"/>
            </a:xfrm>
            <a:custGeom>
              <a:avLst/>
              <a:gdLst/>
              <a:ahLst/>
              <a:cxnLst/>
              <a:rect l="l" t="t" r="r" b="b"/>
              <a:pathLst>
                <a:path w="812800" h="2276606">
                  <a:moveTo>
                    <a:pt x="0" y="0"/>
                  </a:moveTo>
                  <a:lnTo>
                    <a:pt x="812800" y="0"/>
                  </a:lnTo>
                  <a:lnTo>
                    <a:pt x="812800" y="2276606"/>
                  </a:lnTo>
                  <a:lnTo>
                    <a:pt x="0" y="2276606"/>
                  </a:lnTo>
                  <a:close/>
                </a:path>
              </a:pathLst>
            </a:custGeom>
            <a:solidFill>
              <a:srgbClr val="22191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803850" y="258451"/>
            <a:ext cx="4258290" cy="1543050"/>
            <a:chOff x="0" y="0"/>
            <a:chExt cx="1121525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527" y="5943921"/>
            <a:ext cx="519031" cy="5190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527" y="6777277"/>
            <a:ext cx="519031" cy="51903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586127" y="4965018"/>
            <a:ext cx="498369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Literature Review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86127" y="7602599"/>
            <a:ext cx="8346868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Interpretation, Reporting of Findings    and  Recommendations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77146" y="2670258"/>
            <a:ext cx="8355961" cy="121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5"/>
              </a:lnSpc>
            </a:pPr>
            <a:r>
              <a:rPr lang="en-US" sz="8946" dirty="0">
                <a:solidFill>
                  <a:srgbClr val="FFFFFF"/>
                </a:solidFill>
                <a:latin typeface="Loubag SemiBold"/>
              </a:rPr>
              <a:t>Deliverables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86127" y="5839146"/>
            <a:ext cx="9321952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Methodology &amp; Research Instruments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86127" y="6669513"/>
            <a:ext cx="8346868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Data Gathering &amp; Analysis</a:t>
            </a:r>
          </a:p>
        </p:txBody>
      </p:sp>
      <p:pic>
        <p:nvPicPr>
          <p:cNvPr id="2050" name="Picture 2" descr="Autism Symptoms: What Does ASD Look Like in Adults?">
            <a:extLst>
              <a:ext uri="{FF2B5EF4-FFF2-40B4-BE49-F238E27FC236}">
                <a16:creationId xmlns:a16="http://schemas.microsoft.com/office/drawing/2014/main" id="{2621922F-EAD5-4C5C-B690-59FAF0C8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1" y="3654646"/>
            <a:ext cx="7181152" cy="40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5336" y="3773805"/>
            <a:ext cx="1543050" cy="1543050"/>
            <a:chOff x="0" y="0"/>
            <a:chExt cx="406400" cy="406400"/>
          </a:xfrm>
        </p:grpSpPr>
        <p:sp>
          <p:nvSpPr>
            <p:cNvPr id="6" name="Freeform 6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83059" y="3656813"/>
            <a:ext cx="1543050" cy="1543050"/>
            <a:chOff x="0" y="0"/>
            <a:chExt cx="406400" cy="406400"/>
          </a:xfrm>
        </p:grpSpPr>
        <p:sp>
          <p:nvSpPr>
            <p:cNvPr id="9" name="Freeform 9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4306" y="5828876"/>
            <a:ext cx="1543050" cy="1543050"/>
            <a:chOff x="0" y="0"/>
            <a:chExt cx="406400" cy="406400"/>
          </a:xfrm>
        </p:grpSpPr>
        <p:sp>
          <p:nvSpPr>
            <p:cNvPr id="12" name="Freeform 12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83059" y="6875615"/>
            <a:ext cx="1543050" cy="1543050"/>
            <a:chOff x="0" y="0"/>
            <a:chExt cx="406400" cy="406400"/>
          </a:xfrm>
        </p:grpSpPr>
        <p:sp>
          <p:nvSpPr>
            <p:cNvPr id="15" name="Freeform 15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6225" y="345280"/>
            <a:ext cx="2956278" cy="239458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898520" y="1646133"/>
            <a:ext cx="10656216" cy="109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8"/>
              </a:lnSpc>
            </a:pPr>
            <a:r>
              <a:rPr lang="en-US" sz="8066" dirty="0">
                <a:solidFill>
                  <a:srgbClr val="FFFFFF"/>
                </a:solidFill>
                <a:latin typeface="Loubag SemiBold"/>
              </a:rPr>
              <a:t>Literature Review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14364" y="4129146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64779" y="3946491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83699" y="3897854"/>
            <a:ext cx="611774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Terminology - Explanation of the main terms used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23866" y="3870960"/>
            <a:ext cx="6117743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ADHD - Diagnosis and Treatment; How ADHD affects the life course; ADHD in Childhood and Early Adolescence; ADHD in Adolescence and Adulthood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92701" y="6005147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64779" y="7230956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08886" y="5678381"/>
            <a:ext cx="6117743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Autism - Onset and Prevalence, Comorbidity, Diagnosis, Intervention and Treatment, Family; Autism in Childhood and Early Adolescence; Autism in Adolescence and Adulthood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523866" y="7391870"/>
            <a:ext cx="611774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The Maltese Context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5835" y="1135046"/>
            <a:ext cx="9553064" cy="111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n-US" sz="8304" dirty="0">
                <a:solidFill>
                  <a:srgbClr val="FFFFFF"/>
                </a:solidFill>
                <a:latin typeface="Loubag SemiBold"/>
              </a:rPr>
              <a:t>Methodology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99088" y="5986143"/>
            <a:ext cx="9094258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64 responses - Service Users</a:t>
            </a:r>
          </a:p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163 responses - Caregivers (including parent caregivers)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76733" y="5265522"/>
            <a:ext cx="10051265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Service User/Caregiver Questionnaire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80800" y="3305456"/>
            <a:ext cx="1543050" cy="1543050"/>
            <a:chOff x="0" y="0"/>
            <a:chExt cx="406400" cy="406400"/>
          </a:xfrm>
        </p:grpSpPr>
        <p:sp>
          <p:nvSpPr>
            <p:cNvPr id="6" name="Freeform 6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2781" y="5397575"/>
            <a:ext cx="1543050" cy="1543050"/>
            <a:chOff x="0" y="0"/>
            <a:chExt cx="406400" cy="406400"/>
          </a:xfrm>
        </p:grpSpPr>
        <p:sp>
          <p:nvSpPr>
            <p:cNvPr id="9" name="Freeform 9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19511" y="-5084065"/>
            <a:ext cx="8628523" cy="8628523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201900" y="1022175"/>
            <a:ext cx="3086100" cy="8643987"/>
            <a:chOff x="0" y="0"/>
            <a:chExt cx="812800" cy="22766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276606"/>
            </a:xfrm>
            <a:custGeom>
              <a:avLst/>
              <a:gdLst/>
              <a:ahLst/>
              <a:cxnLst/>
              <a:rect l="l" t="t" r="r" b="b"/>
              <a:pathLst>
                <a:path w="812800" h="2276606">
                  <a:moveTo>
                    <a:pt x="0" y="0"/>
                  </a:moveTo>
                  <a:lnTo>
                    <a:pt x="812800" y="0"/>
                  </a:lnTo>
                  <a:lnTo>
                    <a:pt x="812800" y="2276606"/>
                  </a:lnTo>
                  <a:lnTo>
                    <a:pt x="0" y="2276606"/>
                  </a:lnTo>
                  <a:close/>
                </a:path>
              </a:pathLst>
            </a:custGeom>
            <a:solidFill>
              <a:srgbClr val="22191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980606" y="2057403"/>
            <a:ext cx="6022378" cy="6365939"/>
            <a:chOff x="0" y="0"/>
            <a:chExt cx="8029837" cy="8487918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 l="2908" r="2908"/>
            <a:stretch>
              <a:fillRect/>
            </a:stretch>
          </p:blipFill>
          <p:spPr>
            <a:xfrm>
              <a:off x="0" y="0"/>
              <a:ext cx="8029837" cy="8487918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64076" y="7750786"/>
            <a:ext cx="1675482" cy="1675482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376733" y="8421063"/>
            <a:ext cx="9018299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6 interviews with Autism services users/caregivers</a:t>
            </a:r>
          </a:p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6 interviews with ADHD services users/caregivers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11828" y="7804851"/>
            <a:ext cx="8489907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Service User/Caregiver Interviews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3660797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2741" y="5752916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57458" y="7674503"/>
            <a:ext cx="1543050" cy="1543050"/>
            <a:chOff x="0" y="0"/>
            <a:chExt cx="406400" cy="406400"/>
          </a:xfrm>
        </p:grpSpPr>
        <p:sp>
          <p:nvSpPr>
            <p:cNvPr id="26" name="Freeform 26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52741" y="8096061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76733" y="3004207"/>
            <a:ext cx="7740321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Service Provider Questionnaire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87787" y="3697639"/>
            <a:ext cx="7802272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33 responses - Service Providers, Autism</a:t>
            </a:r>
          </a:p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25 responses - Service Providers, ADHD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64557" y="2036435"/>
            <a:ext cx="10380054" cy="109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8"/>
              </a:lnSpc>
            </a:pPr>
            <a:r>
              <a:rPr lang="en-US" sz="8066" dirty="0">
                <a:solidFill>
                  <a:srgbClr val="FFFFFF"/>
                </a:solidFill>
                <a:latin typeface="Loubag SemiBold"/>
              </a:rPr>
              <a:t>Ethical Clearance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44306" y="4528772"/>
            <a:ext cx="1543050" cy="1543050"/>
            <a:chOff x="0" y="0"/>
            <a:chExt cx="406400" cy="406400"/>
          </a:xfrm>
        </p:grpSpPr>
        <p:sp>
          <p:nvSpPr>
            <p:cNvPr id="7" name="Freeform 7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4484" y="4528772"/>
            <a:ext cx="1543050" cy="1543050"/>
            <a:chOff x="0" y="0"/>
            <a:chExt cx="406400" cy="406400"/>
          </a:xfrm>
        </p:grpSpPr>
        <p:sp>
          <p:nvSpPr>
            <p:cNvPr id="10" name="Freeform 10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6574" y="7178744"/>
            <a:ext cx="1543050" cy="1543050"/>
            <a:chOff x="0" y="0"/>
            <a:chExt cx="406400" cy="406400"/>
          </a:xfrm>
        </p:grpSpPr>
        <p:sp>
          <p:nvSpPr>
            <p:cNvPr id="13" name="Freeform 13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83059" y="7148641"/>
            <a:ext cx="1543050" cy="1543050"/>
            <a:chOff x="0" y="0"/>
            <a:chExt cx="406400" cy="406400"/>
          </a:xfrm>
        </p:grpSpPr>
        <p:sp>
          <p:nvSpPr>
            <p:cNvPr id="16" name="Freeform 16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964779" y="4884113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19064" y="4443047"/>
            <a:ext cx="6117743" cy="24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Once ethical clearance was obtained, data collection could commence. Data was collected between August and September 2022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636" y="213947"/>
            <a:ext cx="4017541" cy="41148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692701" y="4884113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12049" y="4688016"/>
            <a:ext cx="6117743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Ethical clearance for this research study was requested from the Faculty Research Ethics Committee (FREC) on [date]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52962" y="7534085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59976" y="7503982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12049" y="7440364"/>
            <a:ext cx="611774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Clearance was received on [date]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19064" y="7380157"/>
            <a:ext cx="6117743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This research is in conformity with the University of Malta's Research Code of Practice and Research Ethics Review Procedures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37039" y="858224"/>
            <a:ext cx="9858889" cy="152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1"/>
              </a:lnSpc>
            </a:pPr>
            <a:r>
              <a:rPr lang="en-US" sz="5746" dirty="0">
                <a:solidFill>
                  <a:srgbClr val="FFFFFF"/>
                </a:solidFill>
                <a:latin typeface="Loubag SemiBold"/>
              </a:rPr>
              <a:t>Results: </a:t>
            </a:r>
          </a:p>
          <a:p>
            <a:pPr algn="ctr">
              <a:lnSpc>
                <a:spcPts val="5861"/>
              </a:lnSpc>
            </a:pPr>
            <a:r>
              <a:rPr lang="en-US" sz="5746" dirty="0">
                <a:solidFill>
                  <a:srgbClr val="FFFFFF"/>
                </a:solidFill>
                <a:latin typeface="Loubag SemiBold"/>
              </a:rPr>
              <a:t>Preliminary Findings (1)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03445" y="2370091"/>
            <a:ext cx="14588045" cy="642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7"/>
              </a:lnSpc>
            </a:pPr>
            <a:endParaRPr lang="en-GB" dirty="0"/>
          </a:p>
          <a:p>
            <a:pPr algn="ctr">
              <a:lnSpc>
                <a:spcPts val="4620"/>
              </a:lnSpc>
            </a:pPr>
            <a:r>
              <a:rPr lang="en-GB" sz="3300" dirty="0">
                <a:solidFill>
                  <a:srgbClr val="FFFFFF"/>
                </a:solidFill>
                <a:latin typeface="Poppins Bold"/>
              </a:rPr>
              <a:t>Qualitative Data: Themes</a:t>
            </a:r>
          </a:p>
          <a:p>
            <a:pPr>
              <a:lnSpc>
                <a:spcPts val="4620"/>
              </a:lnSpc>
            </a:pPr>
            <a:endParaRPr lang="en-GB" sz="3300" dirty="0">
              <a:solidFill>
                <a:srgbClr val="FFFFFF"/>
              </a:solidFill>
              <a:latin typeface="Poppins Bold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GB" sz="3300" dirty="0">
                <a:solidFill>
                  <a:srgbClr val="FFFFFF"/>
                </a:solidFill>
                <a:latin typeface="Poppins"/>
              </a:rPr>
              <a:t>Services - lack of, waiting time, difficulty getting diagnosis, no information, need for training of professionals and gatekeepers, key worker system 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GB" sz="3300" dirty="0">
                <a:solidFill>
                  <a:srgbClr val="FFFFFF"/>
                </a:solidFill>
                <a:latin typeface="Poppins"/>
              </a:rPr>
              <a:t> Personal, Social and Education/Work impacts - Relationships, schooling and work impacts, opportunities to socialize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GB" sz="3300" dirty="0">
                <a:solidFill>
                  <a:srgbClr val="FFFFFF"/>
                </a:solidFill>
                <a:latin typeface="Poppins"/>
              </a:rPr>
              <a:t> Family and effects (parenting, stigma, fear for future, impact on family, expenses), need for public awareness</a:t>
            </a:r>
          </a:p>
          <a:p>
            <a:pPr>
              <a:lnSpc>
                <a:spcPts val="4215"/>
              </a:lnSpc>
            </a:pPr>
            <a:endParaRPr lang="en-GB" sz="3300" dirty="0">
              <a:solidFill>
                <a:srgbClr val="FFFFFF"/>
              </a:solidFill>
              <a:latin typeface="Poppi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5286375" y="8360175"/>
            <a:ext cx="7715250" cy="1312536"/>
            <a:chOff x="0" y="0"/>
            <a:chExt cx="10287000" cy="1750048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10287000" cy="1750048"/>
              <a:chOff x="0" y="0"/>
              <a:chExt cx="13271500" cy="225777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6351" y="0"/>
                <a:ext cx="79047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7904728" h="2257821">
                    <a:moveTo>
                      <a:pt x="618649" y="0"/>
                    </a:moveTo>
                    <a:cubicBezTo>
                      <a:pt x="501749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9" y="493889"/>
                      <a:pt x="618649" y="493889"/>
                    </a:cubicBezTo>
                    <a:cubicBezTo>
                      <a:pt x="735549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1952149" y="0"/>
                    </a:moveTo>
                    <a:cubicBezTo>
                      <a:pt x="1835249" y="0"/>
                      <a:pt x="1740482" y="94766"/>
                      <a:pt x="1740482" y="211667"/>
                    </a:cubicBezTo>
                    <a:lnTo>
                      <a:pt x="1740482" y="282222"/>
                    </a:lnTo>
                    <a:cubicBezTo>
                      <a:pt x="1740482" y="399122"/>
                      <a:pt x="1835249" y="493889"/>
                      <a:pt x="1952149" y="493889"/>
                    </a:cubicBezTo>
                    <a:cubicBezTo>
                      <a:pt x="2069049" y="493889"/>
                      <a:pt x="2163816" y="399122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94766"/>
                      <a:pt x="2069049" y="0"/>
                      <a:pt x="1952149" y="0"/>
                    </a:cubicBezTo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5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3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8" y="1372839"/>
                      <a:pt x="2569608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moveTo>
                      <a:pt x="3285649" y="0"/>
                    </a:moveTo>
                    <a:cubicBezTo>
                      <a:pt x="3168749" y="0"/>
                      <a:pt x="3073982" y="94766"/>
                      <a:pt x="3073982" y="211667"/>
                    </a:cubicBezTo>
                    <a:lnTo>
                      <a:pt x="3073982" y="282222"/>
                    </a:lnTo>
                    <a:cubicBezTo>
                      <a:pt x="3073982" y="399122"/>
                      <a:pt x="3168749" y="493889"/>
                      <a:pt x="3285649" y="493889"/>
                    </a:cubicBezTo>
                    <a:cubicBezTo>
                      <a:pt x="3402549" y="493889"/>
                      <a:pt x="3497316" y="399122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5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7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3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299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7482" y="399122"/>
                      <a:pt x="4502249" y="493889"/>
                      <a:pt x="4619149" y="493889"/>
                    </a:cubicBezTo>
                    <a:cubicBezTo>
                      <a:pt x="4736049" y="493889"/>
                      <a:pt x="4830816" y="399122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5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7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3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799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5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0982" y="399122"/>
                      <a:pt x="5835749" y="493889"/>
                      <a:pt x="5952649" y="493889"/>
                    </a:cubicBezTo>
                    <a:cubicBezTo>
                      <a:pt x="6069549" y="493889"/>
                      <a:pt x="6164316" y="399122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5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3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299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5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moveTo>
                      <a:pt x="7286149" y="0"/>
                    </a:moveTo>
                    <a:cubicBezTo>
                      <a:pt x="7169248" y="0"/>
                      <a:pt x="7074482" y="94766"/>
                      <a:pt x="7074482" y="211667"/>
                    </a:cubicBezTo>
                    <a:lnTo>
                      <a:pt x="7074482" y="282222"/>
                    </a:lnTo>
                    <a:cubicBezTo>
                      <a:pt x="7074482" y="399122"/>
                      <a:pt x="7169248" y="493889"/>
                      <a:pt x="7286149" y="493889"/>
                    </a:cubicBezTo>
                    <a:cubicBezTo>
                      <a:pt x="7403050" y="493889"/>
                      <a:pt x="7497816" y="399122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94766"/>
                      <a:pt x="7403050" y="0"/>
                      <a:pt x="7286149" y="0"/>
                    </a:cubicBezTo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8017351" y="0"/>
                <a:ext cx="5237727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5237727" h="2257821">
                    <a:moveTo>
                      <a:pt x="618649" y="0"/>
                    </a:moveTo>
                    <a:cubicBezTo>
                      <a:pt x="501748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8" y="493889"/>
                      <a:pt x="618649" y="493889"/>
                    </a:cubicBezTo>
                    <a:cubicBezTo>
                      <a:pt x="735550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50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3" y="958709"/>
                      <a:pt x="386028" y="966258"/>
                    </a:cubicBezTo>
                    <a:lnTo>
                      <a:pt x="232004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1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7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5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2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299" y="2257786"/>
                      <a:pt x="751422" y="2207921"/>
                      <a:pt x="740075" y="2139879"/>
                    </a:cubicBezTo>
                    <a:lnTo>
                      <a:pt x="625704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4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6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1952149" y="0"/>
                    </a:moveTo>
                    <a:cubicBezTo>
                      <a:pt x="1835248" y="0"/>
                      <a:pt x="1740482" y="94766"/>
                      <a:pt x="1740482" y="211667"/>
                    </a:cubicBezTo>
                    <a:lnTo>
                      <a:pt x="1740482" y="282222"/>
                    </a:lnTo>
                    <a:cubicBezTo>
                      <a:pt x="1740482" y="399122"/>
                      <a:pt x="1835248" y="493889"/>
                      <a:pt x="1952149" y="493889"/>
                    </a:cubicBezTo>
                    <a:cubicBezTo>
                      <a:pt x="2069050" y="493889"/>
                      <a:pt x="2163816" y="399122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94766"/>
                      <a:pt x="2069050" y="0"/>
                      <a:pt x="1952149" y="0"/>
                    </a:cubicBezTo>
                    <a:moveTo>
                      <a:pt x="1732933" y="969998"/>
                    </a:moveTo>
                    <a:cubicBezTo>
                      <a:pt x="1734132" y="961884"/>
                      <a:pt x="1722703" y="958709"/>
                      <a:pt x="1719528" y="966258"/>
                    </a:cubicBezTo>
                    <a:lnTo>
                      <a:pt x="1565504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1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8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5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2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799" y="2257786"/>
                      <a:pt x="2084922" y="2207921"/>
                      <a:pt x="2073575" y="2139879"/>
                    </a:cubicBezTo>
                    <a:lnTo>
                      <a:pt x="1959204" y="1452880"/>
                    </a:lnTo>
                    <a:cubicBezTo>
                      <a:pt x="1957864" y="1444978"/>
                      <a:pt x="1946575" y="1444978"/>
                      <a:pt x="1945235" y="1452880"/>
                    </a:cubicBezTo>
                    <a:lnTo>
                      <a:pt x="1830794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6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moveTo>
                      <a:pt x="3285649" y="0"/>
                    </a:moveTo>
                    <a:cubicBezTo>
                      <a:pt x="3168748" y="0"/>
                      <a:pt x="3073982" y="94766"/>
                      <a:pt x="3073982" y="211667"/>
                    </a:cubicBezTo>
                    <a:lnTo>
                      <a:pt x="3073982" y="282222"/>
                    </a:lnTo>
                    <a:cubicBezTo>
                      <a:pt x="3073982" y="399122"/>
                      <a:pt x="3168748" y="493889"/>
                      <a:pt x="3285649" y="493889"/>
                    </a:cubicBezTo>
                    <a:cubicBezTo>
                      <a:pt x="3402550" y="493889"/>
                      <a:pt x="3497316" y="399122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50" y="0"/>
                      <a:pt x="3285649" y="0"/>
                    </a:cubicBezTo>
                    <a:moveTo>
                      <a:pt x="3066433" y="969998"/>
                    </a:moveTo>
                    <a:cubicBezTo>
                      <a:pt x="3067632" y="961884"/>
                      <a:pt x="3056203" y="958709"/>
                      <a:pt x="3053028" y="966258"/>
                    </a:cubicBezTo>
                    <a:lnTo>
                      <a:pt x="2899004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1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4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7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5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299" y="2257786"/>
                      <a:pt x="3418422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4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6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moveTo>
                      <a:pt x="4619149" y="0"/>
                    </a:moveTo>
                    <a:cubicBezTo>
                      <a:pt x="4502248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7482" y="399122"/>
                      <a:pt x="4502248" y="493889"/>
                      <a:pt x="4619149" y="493889"/>
                    </a:cubicBezTo>
                    <a:cubicBezTo>
                      <a:pt x="4736050" y="493889"/>
                      <a:pt x="4830816" y="399122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50" y="0"/>
                      <a:pt x="4619149" y="0"/>
                    </a:cubicBezTo>
                    <a:moveTo>
                      <a:pt x="4399933" y="969998"/>
                    </a:moveTo>
                    <a:cubicBezTo>
                      <a:pt x="4401132" y="961884"/>
                      <a:pt x="4389703" y="958709"/>
                      <a:pt x="4386528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5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4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4" y="564437"/>
                      <a:pt x="4929480" y="634683"/>
                      <a:pt x="4972350" y="741821"/>
                    </a:cubicBezTo>
                    <a:lnTo>
                      <a:pt x="5042483" y="917222"/>
                    </a:lnTo>
                    <a:lnTo>
                      <a:pt x="5233053" y="1361934"/>
                    </a:lnTo>
                    <a:cubicBezTo>
                      <a:pt x="5237727" y="1372839"/>
                      <a:pt x="5236607" y="1385363"/>
                      <a:pt x="5230073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3" y="1325598"/>
                    </a:cubicBezTo>
                    <a:lnTo>
                      <a:pt x="4851841" y="966258"/>
                    </a:lnTo>
                    <a:cubicBezTo>
                      <a:pt x="4848595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799" y="2257786"/>
                      <a:pt x="4751922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</a:path>
                </a:pathLst>
              </a:custGeom>
              <a:solidFill>
                <a:srgbClr val="494F56"/>
              </a:solidFill>
            </p:spPr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605" y="1896113"/>
            <a:ext cx="9858889" cy="152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1"/>
              </a:lnSpc>
            </a:pPr>
            <a:r>
              <a:rPr lang="en-US" sz="5746" dirty="0">
                <a:solidFill>
                  <a:srgbClr val="FFFFFF"/>
                </a:solidFill>
                <a:latin typeface="Loubag SemiBold"/>
              </a:rPr>
              <a:t>Results: Preliminary Findings (2)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7605" y="4058314"/>
            <a:ext cx="9858889" cy="662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7"/>
              </a:lnSpc>
            </a:pPr>
            <a:r>
              <a:rPr lang="en-US" sz="3200" dirty="0">
                <a:solidFill>
                  <a:srgbClr val="FFFFFF"/>
                </a:solidFill>
                <a:latin typeface="Poppins Bold"/>
              </a:rPr>
              <a:t>Quantitative Data</a:t>
            </a:r>
          </a:p>
          <a:p>
            <a:pPr algn="ctr">
              <a:lnSpc>
                <a:spcPts val="4477"/>
              </a:lnSpc>
            </a:pPr>
            <a:endParaRPr lang="en-US" sz="3200" dirty="0">
              <a:solidFill>
                <a:srgbClr val="FFFFFF"/>
              </a:solidFill>
              <a:latin typeface="Poppins Bold"/>
            </a:endParaRPr>
          </a:p>
          <a:p>
            <a:pPr marL="334922" lvl="1">
              <a:lnSpc>
                <a:spcPts val="4343"/>
              </a:lnSpc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Qualitative data collected from four questionnaires: 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Service Providers Autism, 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Service Providers ADHD, 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Service Users (Autism and ADHD), 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Caregivers (Autism &amp; ADHD)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Poppins"/>
            </a:endParaRPr>
          </a:p>
          <a:p>
            <a:pPr marL="334922" lvl="1" algn="ctr">
              <a:lnSpc>
                <a:spcPts val="4343"/>
              </a:lnSpc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The data is currently being analyzed. 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endParaRPr lang="en-US" sz="3102" dirty="0">
              <a:solidFill>
                <a:srgbClr val="FFFFFF"/>
              </a:solidFill>
              <a:latin typeface="Poppins"/>
            </a:endParaRPr>
          </a:p>
          <a:p>
            <a:pPr>
              <a:lnSpc>
                <a:spcPts val="4075"/>
              </a:lnSpc>
            </a:pPr>
            <a:endParaRPr lang="en-US" sz="3102" dirty="0">
              <a:solidFill>
                <a:srgbClr val="FFFFFF"/>
              </a:solidFill>
              <a:latin typeface="Poppi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41293" y="2433218"/>
            <a:ext cx="5718007" cy="5826293"/>
            <a:chOff x="0" y="0"/>
            <a:chExt cx="7624010" cy="7768390"/>
          </a:xfrm>
        </p:grpSpPr>
        <p:sp>
          <p:nvSpPr>
            <p:cNvPr id="8" name="TextBox 8"/>
            <p:cNvSpPr txBox="1"/>
            <p:nvPr/>
          </p:nvSpPr>
          <p:spPr>
            <a:xfrm>
              <a:off x="770985" y="7380221"/>
              <a:ext cx="727626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Item 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32840" y="7380221"/>
              <a:ext cx="727626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Item 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94695" y="7380221"/>
              <a:ext cx="727626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Item 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156551" y="7380221"/>
              <a:ext cx="727626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Item 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618406" y="7380221"/>
              <a:ext cx="727626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Item 5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493008" y="165510"/>
              <a:ext cx="7131002" cy="7131002"/>
              <a:chOff x="0" y="0"/>
              <a:chExt cx="10287000" cy="10287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0" y="-57150"/>
              <a:ext cx="352148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25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369050"/>
              <a:ext cx="352148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20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795251"/>
              <a:ext cx="352148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15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221451"/>
              <a:ext cx="352148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10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40859" y="5647652"/>
              <a:ext cx="211289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5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40859" y="7073852"/>
              <a:ext cx="211289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0 </a:t>
              </a:r>
            </a:p>
          </p:txBody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926737" y="1016828"/>
              <a:ext cx="6697273" cy="6279684"/>
              <a:chOff x="625687" y="1228090"/>
              <a:chExt cx="9661313" cy="905891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10287000"/>
                <a:ext cx="600287" cy="0"/>
              </a:xfrm>
              <a:custGeom>
                <a:avLst/>
                <a:gdLst/>
                <a:ahLst/>
                <a:cxnLst/>
                <a:rect l="l" t="t" r="r" b="b"/>
                <a:pathLst>
                  <a:path w="600287">
                    <a:moveTo>
                      <a:pt x="0" y="0"/>
                    </a:moveTo>
                    <a:lnTo>
                      <a:pt x="0" y="0"/>
                    </a:lnTo>
                    <a:lnTo>
                      <a:pt x="600287" y="0"/>
                    </a:lnTo>
                    <a:lnTo>
                      <a:pt x="600287" y="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2108835" y="6988810"/>
                <a:ext cx="600287" cy="329819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3298190">
                    <a:moveTo>
                      <a:pt x="0" y="3298190"/>
                    </a:moveTo>
                    <a:lnTo>
                      <a:pt x="0" y="48023"/>
                    </a:lnTo>
                    <a:cubicBezTo>
                      <a:pt x="0" y="35287"/>
                      <a:pt x="5059" y="23072"/>
                      <a:pt x="14065" y="14066"/>
                    </a:cubicBezTo>
                    <a:cubicBezTo>
                      <a:pt x="23071" y="5059"/>
                      <a:pt x="35286" y="0"/>
                      <a:pt x="48023" y="0"/>
                    </a:cubicBezTo>
                    <a:lnTo>
                      <a:pt x="552264" y="0"/>
                    </a:lnTo>
                    <a:cubicBezTo>
                      <a:pt x="565000" y="0"/>
                      <a:pt x="577215" y="5059"/>
                      <a:pt x="586221" y="14066"/>
                    </a:cubicBezTo>
                    <a:cubicBezTo>
                      <a:pt x="595227" y="23072"/>
                      <a:pt x="600287" y="35287"/>
                      <a:pt x="600287" y="48023"/>
                    </a:cubicBezTo>
                    <a:lnTo>
                      <a:pt x="600287" y="329819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4217670" y="4108450"/>
                <a:ext cx="600287" cy="617855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6178550">
                    <a:moveTo>
                      <a:pt x="0" y="6178550"/>
                    </a:moveTo>
                    <a:lnTo>
                      <a:pt x="0" y="48023"/>
                    </a:lnTo>
                    <a:cubicBezTo>
                      <a:pt x="0" y="35287"/>
                      <a:pt x="5059" y="23072"/>
                      <a:pt x="14065" y="14065"/>
                    </a:cubicBezTo>
                    <a:cubicBezTo>
                      <a:pt x="23072" y="5059"/>
                      <a:pt x="35287" y="0"/>
                      <a:pt x="48023" y="0"/>
                    </a:cubicBezTo>
                    <a:lnTo>
                      <a:pt x="552264" y="0"/>
                    </a:lnTo>
                    <a:cubicBezTo>
                      <a:pt x="565000" y="0"/>
                      <a:pt x="577215" y="5059"/>
                      <a:pt x="586221" y="14065"/>
                    </a:cubicBezTo>
                    <a:cubicBezTo>
                      <a:pt x="595227" y="23072"/>
                      <a:pt x="600287" y="35287"/>
                      <a:pt x="600287" y="48023"/>
                    </a:cubicBezTo>
                    <a:lnTo>
                      <a:pt x="600287" y="617855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6326505" y="2874010"/>
                <a:ext cx="600287" cy="741299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7412990">
                    <a:moveTo>
                      <a:pt x="0" y="7412990"/>
                    </a:moveTo>
                    <a:lnTo>
                      <a:pt x="0" y="48023"/>
                    </a:lnTo>
                    <a:cubicBezTo>
                      <a:pt x="0" y="35286"/>
                      <a:pt x="5060" y="23071"/>
                      <a:pt x="14066" y="14066"/>
                    </a:cubicBezTo>
                    <a:cubicBezTo>
                      <a:pt x="23072" y="5060"/>
                      <a:pt x="35287" y="0"/>
                      <a:pt x="48023" y="0"/>
                    </a:cubicBezTo>
                    <a:lnTo>
                      <a:pt x="552263" y="0"/>
                    </a:lnTo>
                    <a:cubicBezTo>
                      <a:pt x="565000" y="0"/>
                      <a:pt x="577215" y="5059"/>
                      <a:pt x="586221" y="14065"/>
                    </a:cubicBezTo>
                    <a:cubicBezTo>
                      <a:pt x="595228" y="23071"/>
                      <a:pt x="600287" y="35286"/>
                      <a:pt x="600287" y="48023"/>
                    </a:cubicBezTo>
                    <a:lnTo>
                      <a:pt x="600287" y="741299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8435340" y="1228090"/>
                <a:ext cx="600287" cy="905891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9058910">
                    <a:moveTo>
                      <a:pt x="0" y="9058910"/>
                    </a:moveTo>
                    <a:lnTo>
                      <a:pt x="0" y="48023"/>
                    </a:lnTo>
                    <a:cubicBezTo>
                      <a:pt x="0" y="21501"/>
                      <a:pt x="21500" y="0"/>
                      <a:pt x="48023" y="0"/>
                    </a:cubicBezTo>
                    <a:lnTo>
                      <a:pt x="552264" y="0"/>
                    </a:lnTo>
                    <a:cubicBezTo>
                      <a:pt x="578787" y="0"/>
                      <a:pt x="600287" y="21501"/>
                      <a:pt x="600287" y="48023"/>
                    </a:cubicBezTo>
                    <a:lnTo>
                      <a:pt x="600287" y="905891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625687" y="8216900"/>
                <a:ext cx="600287" cy="207010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2070100">
                    <a:moveTo>
                      <a:pt x="0" y="2070100"/>
                    </a:moveTo>
                    <a:lnTo>
                      <a:pt x="0" y="48023"/>
                    </a:lnTo>
                    <a:cubicBezTo>
                      <a:pt x="0" y="21500"/>
                      <a:pt x="21500" y="0"/>
                      <a:pt x="48023" y="0"/>
                    </a:cubicBezTo>
                    <a:lnTo>
                      <a:pt x="552263" y="0"/>
                    </a:lnTo>
                    <a:cubicBezTo>
                      <a:pt x="578786" y="0"/>
                      <a:pt x="600286" y="21500"/>
                      <a:pt x="600286" y="48023"/>
                    </a:cubicBezTo>
                    <a:lnTo>
                      <a:pt x="600286" y="207010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2734521" y="6988810"/>
                <a:ext cx="600287" cy="329819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3298190">
                    <a:moveTo>
                      <a:pt x="1" y="3298190"/>
                    </a:moveTo>
                    <a:lnTo>
                      <a:pt x="1" y="48023"/>
                    </a:lnTo>
                    <a:cubicBezTo>
                      <a:pt x="0" y="35287"/>
                      <a:pt x="5060" y="23072"/>
                      <a:pt x="14066" y="14066"/>
                    </a:cubicBezTo>
                    <a:cubicBezTo>
                      <a:pt x="23072" y="5059"/>
                      <a:pt x="35287" y="0"/>
                      <a:pt x="48024" y="0"/>
                    </a:cubicBezTo>
                    <a:lnTo>
                      <a:pt x="552264" y="0"/>
                    </a:lnTo>
                    <a:cubicBezTo>
                      <a:pt x="565001" y="0"/>
                      <a:pt x="577216" y="5059"/>
                      <a:pt x="586222" y="14066"/>
                    </a:cubicBezTo>
                    <a:cubicBezTo>
                      <a:pt x="595228" y="23072"/>
                      <a:pt x="600287" y="35287"/>
                      <a:pt x="600287" y="48023"/>
                    </a:cubicBezTo>
                    <a:lnTo>
                      <a:pt x="600287" y="329819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843357" y="6167967"/>
                <a:ext cx="600287" cy="4119033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4119033">
                    <a:moveTo>
                      <a:pt x="0" y="4119033"/>
                    </a:moveTo>
                    <a:lnTo>
                      <a:pt x="0" y="48023"/>
                    </a:lnTo>
                    <a:cubicBezTo>
                      <a:pt x="0" y="35286"/>
                      <a:pt x="5059" y="23071"/>
                      <a:pt x="14065" y="14065"/>
                    </a:cubicBezTo>
                    <a:cubicBezTo>
                      <a:pt x="23072" y="5059"/>
                      <a:pt x="35286" y="0"/>
                      <a:pt x="48023" y="0"/>
                    </a:cubicBezTo>
                    <a:lnTo>
                      <a:pt x="552263" y="0"/>
                    </a:lnTo>
                    <a:cubicBezTo>
                      <a:pt x="565000" y="0"/>
                      <a:pt x="577214" y="5059"/>
                      <a:pt x="586221" y="14065"/>
                    </a:cubicBezTo>
                    <a:cubicBezTo>
                      <a:pt x="595227" y="23071"/>
                      <a:pt x="600286" y="35286"/>
                      <a:pt x="600286" y="48023"/>
                    </a:cubicBezTo>
                    <a:lnTo>
                      <a:pt x="600286" y="4119033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6952192" y="4521341"/>
                <a:ext cx="600287" cy="5765659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5765659">
                    <a:moveTo>
                      <a:pt x="0" y="5765659"/>
                    </a:moveTo>
                    <a:lnTo>
                      <a:pt x="0" y="48023"/>
                    </a:lnTo>
                    <a:cubicBezTo>
                      <a:pt x="0" y="21501"/>
                      <a:pt x="21500" y="0"/>
                      <a:pt x="48023" y="0"/>
                    </a:cubicBezTo>
                    <a:lnTo>
                      <a:pt x="552263" y="0"/>
                    </a:lnTo>
                    <a:cubicBezTo>
                      <a:pt x="565000" y="0"/>
                      <a:pt x="577214" y="5059"/>
                      <a:pt x="586221" y="14065"/>
                    </a:cubicBezTo>
                    <a:cubicBezTo>
                      <a:pt x="595227" y="23072"/>
                      <a:pt x="600287" y="35287"/>
                      <a:pt x="600287" y="48023"/>
                    </a:cubicBezTo>
                    <a:lnTo>
                      <a:pt x="600287" y="5765659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9061027" y="2051627"/>
                <a:ext cx="600287" cy="8235373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8235373">
                    <a:moveTo>
                      <a:pt x="0" y="8235373"/>
                    </a:moveTo>
                    <a:lnTo>
                      <a:pt x="0" y="48023"/>
                    </a:lnTo>
                    <a:cubicBezTo>
                      <a:pt x="0" y="21501"/>
                      <a:pt x="21500" y="0"/>
                      <a:pt x="48022" y="0"/>
                    </a:cubicBezTo>
                    <a:lnTo>
                      <a:pt x="552264" y="0"/>
                    </a:lnTo>
                    <a:cubicBezTo>
                      <a:pt x="578786" y="0"/>
                      <a:pt x="600286" y="21501"/>
                      <a:pt x="600286" y="48023"/>
                    </a:cubicBezTo>
                    <a:lnTo>
                      <a:pt x="600286" y="8235373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1251373" y="8216900"/>
                <a:ext cx="600287" cy="207010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2070100">
                    <a:moveTo>
                      <a:pt x="0" y="2070100"/>
                    </a:moveTo>
                    <a:lnTo>
                      <a:pt x="0" y="48023"/>
                    </a:lnTo>
                    <a:cubicBezTo>
                      <a:pt x="1" y="21500"/>
                      <a:pt x="21501" y="0"/>
                      <a:pt x="48023" y="0"/>
                    </a:cubicBezTo>
                    <a:lnTo>
                      <a:pt x="552264" y="0"/>
                    </a:lnTo>
                    <a:cubicBezTo>
                      <a:pt x="578786" y="0"/>
                      <a:pt x="600287" y="21500"/>
                      <a:pt x="600287" y="48023"/>
                    </a:cubicBezTo>
                    <a:lnTo>
                      <a:pt x="600287" y="207010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3360208" y="8637905"/>
                <a:ext cx="600287" cy="1649095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1649095">
                    <a:moveTo>
                      <a:pt x="0" y="1649095"/>
                    </a:moveTo>
                    <a:lnTo>
                      <a:pt x="0" y="48023"/>
                    </a:lnTo>
                    <a:cubicBezTo>
                      <a:pt x="0" y="21501"/>
                      <a:pt x="21501" y="0"/>
                      <a:pt x="48023" y="0"/>
                    </a:cubicBezTo>
                    <a:lnTo>
                      <a:pt x="552264" y="0"/>
                    </a:lnTo>
                    <a:cubicBezTo>
                      <a:pt x="578786" y="0"/>
                      <a:pt x="600287" y="21501"/>
                      <a:pt x="600287" y="48023"/>
                    </a:cubicBezTo>
                    <a:lnTo>
                      <a:pt x="600287" y="1649095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5469043" y="8227483"/>
                <a:ext cx="600287" cy="2059517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2059517">
                    <a:moveTo>
                      <a:pt x="0" y="2059517"/>
                    </a:moveTo>
                    <a:lnTo>
                      <a:pt x="0" y="48024"/>
                    </a:lnTo>
                    <a:cubicBezTo>
                      <a:pt x="0" y="35287"/>
                      <a:pt x="5060" y="23072"/>
                      <a:pt x="14066" y="14066"/>
                    </a:cubicBezTo>
                    <a:cubicBezTo>
                      <a:pt x="23072" y="5059"/>
                      <a:pt x="35287" y="0"/>
                      <a:pt x="48023" y="0"/>
                    </a:cubicBezTo>
                    <a:lnTo>
                      <a:pt x="552264" y="0"/>
                    </a:lnTo>
                    <a:cubicBezTo>
                      <a:pt x="565000" y="0"/>
                      <a:pt x="577215" y="5059"/>
                      <a:pt x="586222" y="14066"/>
                    </a:cubicBezTo>
                    <a:cubicBezTo>
                      <a:pt x="595228" y="23072"/>
                      <a:pt x="600287" y="35287"/>
                      <a:pt x="600287" y="48024"/>
                    </a:cubicBezTo>
                    <a:lnTo>
                      <a:pt x="600287" y="2059517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7577879" y="6992338"/>
                <a:ext cx="600287" cy="3294662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3294662">
                    <a:moveTo>
                      <a:pt x="0" y="3294662"/>
                    </a:moveTo>
                    <a:lnTo>
                      <a:pt x="0" y="48023"/>
                    </a:lnTo>
                    <a:cubicBezTo>
                      <a:pt x="0" y="35287"/>
                      <a:pt x="5059" y="23072"/>
                      <a:pt x="14065" y="14065"/>
                    </a:cubicBezTo>
                    <a:cubicBezTo>
                      <a:pt x="23071" y="5059"/>
                      <a:pt x="35286" y="0"/>
                      <a:pt x="48022" y="0"/>
                    </a:cubicBezTo>
                    <a:lnTo>
                      <a:pt x="552263" y="0"/>
                    </a:lnTo>
                    <a:cubicBezTo>
                      <a:pt x="564999" y="0"/>
                      <a:pt x="577215" y="5059"/>
                      <a:pt x="586220" y="14065"/>
                    </a:cubicBezTo>
                    <a:cubicBezTo>
                      <a:pt x="595227" y="23071"/>
                      <a:pt x="600286" y="35287"/>
                      <a:pt x="600286" y="48023"/>
                    </a:cubicBezTo>
                    <a:lnTo>
                      <a:pt x="600286" y="3294662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9686713" y="6992851"/>
                <a:ext cx="600287" cy="3294149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3294149">
                    <a:moveTo>
                      <a:pt x="0" y="3294149"/>
                    </a:moveTo>
                    <a:lnTo>
                      <a:pt x="0" y="48023"/>
                    </a:lnTo>
                    <a:cubicBezTo>
                      <a:pt x="0" y="35287"/>
                      <a:pt x="5060" y="23072"/>
                      <a:pt x="14065" y="14065"/>
                    </a:cubicBezTo>
                    <a:cubicBezTo>
                      <a:pt x="23072" y="5059"/>
                      <a:pt x="35287" y="0"/>
                      <a:pt x="48023" y="0"/>
                    </a:cubicBezTo>
                    <a:lnTo>
                      <a:pt x="552264" y="0"/>
                    </a:lnTo>
                    <a:cubicBezTo>
                      <a:pt x="565001" y="0"/>
                      <a:pt x="577216" y="5059"/>
                      <a:pt x="586222" y="14065"/>
                    </a:cubicBezTo>
                    <a:cubicBezTo>
                      <a:pt x="595228" y="23072"/>
                      <a:pt x="600287" y="35287"/>
                      <a:pt x="600287" y="48023"/>
                    </a:cubicBezTo>
                    <a:lnTo>
                      <a:pt x="600287" y="3294149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543</Words>
  <Application>Microsoft Office PowerPoint</Application>
  <PresentationFormat>Custom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Poppins Medium</vt:lpstr>
      <vt:lpstr>Lato</vt:lpstr>
      <vt:lpstr>Canva Sans</vt:lpstr>
      <vt:lpstr>Poppins Medium Bold</vt:lpstr>
      <vt:lpstr>Loubag SemiBold</vt:lpstr>
      <vt:lpstr>Poppins Bold</vt:lpstr>
      <vt:lpstr>Poppins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Persons with Autism and Persons with AD(H)D: The need to understand and improve services for families in Malta</dc:title>
  <dc:creator>Grech Stephen at Parlament-MT</dc:creator>
  <cp:lastModifiedBy>Grech Stephen at Parlament-MT</cp:lastModifiedBy>
  <cp:revision>7</cp:revision>
  <dcterms:created xsi:type="dcterms:W3CDTF">2006-08-16T00:00:00Z</dcterms:created>
  <dcterms:modified xsi:type="dcterms:W3CDTF">2023-01-30T07:34:22Z</dcterms:modified>
  <dc:identifier>DAFPZCI1_X8</dc:identifier>
</cp:coreProperties>
</file>