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5" r:id="rId3"/>
    <p:sldId id="257" r:id="rId4"/>
    <p:sldId id="264" r:id="rId5"/>
    <p:sldId id="258" r:id="rId6"/>
    <p:sldId id="259" r:id="rId7"/>
    <p:sldId id="266" r:id="rId8"/>
    <p:sldId id="260" r:id="rId9"/>
    <p:sldId id="267" r:id="rId10"/>
    <p:sldId id="262" r:id="rId11"/>
    <p:sldId id="261" r:id="rId12"/>
    <p:sldId id="269" r:id="rId13"/>
    <p:sldId id="263" r:id="rId14"/>
    <p:sldId id="268" r:id="rId15"/>
    <p:sldId id="270" r:id="rId16"/>
    <p:sldId id="271" r:id="rId17"/>
    <p:sldId id="272" r:id="rId18"/>
  </p:sldIdLst>
  <p:sldSz cx="12192000" cy="6858000"/>
  <p:notesSz cx="6669088" cy="9926638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ontserrat ExtraBold" panose="00000900000000000000" pitchFamily="2" charset="0"/>
      <p:bold r:id="rId25"/>
      <p:boldItalic r:id="rId26"/>
    </p:embeddedFont>
    <p:embeddedFont>
      <p:font typeface="Montserrat Medium" panose="00000600000000000000" pitchFamily="2" charset="0"/>
      <p:regular r:id="rId27"/>
      <p:italic r:id="rId28"/>
    </p:embeddedFont>
  </p:embeddedFontLst>
  <p:defaultTextStyle>
    <a:defPPr>
      <a:defRPr lang="en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29"/>
    <a:srgbClr val="EF4D1F"/>
    <a:srgbClr val="2A2F81"/>
    <a:srgbClr val="68B071"/>
    <a:srgbClr val="0893A7"/>
    <a:srgbClr val="C01A64"/>
    <a:srgbClr val="F8B4A2"/>
    <a:srgbClr val="FFF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3E9B1-248C-4992-B6CD-11E36307258F}" v="1" dt="2022-08-30T07:07:51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8518-3DE5-4825-8D77-8541E6DB3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99D9C-89D6-4320-8F1E-02BBA081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4BD0E-7FAE-4061-B984-965DC43F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4B005-BE92-40F7-8F38-2F1FF28B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5BB77-1655-4701-B2FB-3F6E9E36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28677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76D92-1358-4D64-900A-1C853FB03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58C34C-A67A-47BE-9538-6684E3275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4AF70-55C6-4627-8688-44EE6C14C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18E86-D1DD-477C-9F36-F4F439DF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58586-876E-4DD2-919D-3FC8720F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763054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5702F-BB21-4004-BACB-E78ABA51A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7750FE-7820-4EC6-A6E1-F7773DEB3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ECD67-3ABA-41EF-B810-F8CC52C8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AE669-1931-4528-9A76-0E92D080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31DB4-442C-439B-B9F0-21AA8DCB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767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D1D5-FCA1-4EB9-A62C-2999C1C25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CC273-7193-4FCF-BF77-DBCB4C987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9C1B7-CA3E-42C6-B797-B48C5B55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7CD18-B601-4EF6-95AD-F133FB3B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C6E1C-A3BC-4D95-97EC-04227E093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62827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DBED1-570A-4F12-A540-CE9756050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BCD12-2B2E-437C-BB9E-F7443EEEC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5ED10-FD3C-430E-9127-CD6449E02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14E1-1BDE-4D51-869A-7831D06FA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5F31A-9B37-48FD-9879-F8D2F7FC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28325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7AE4D-16F4-4FCD-B791-B0B59020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00480-FB08-4A19-A713-B8AF9D505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46D9C-F27C-418E-8163-1AAD94B13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27624-C7AB-43AC-860B-DA6505AA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ACCDF-84FD-4E61-AFEC-66CB9CFB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F7267-2E26-4947-A8A2-D09ACE51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45515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C9B09-2B6E-47F8-800D-128BB69A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271CF-C19B-465A-ADC2-6EE1C9FDD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B37D4-0ED5-490F-8115-CE2713402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1A044-BA7B-4E6B-AB6C-2F8717E61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37A195-298C-44D7-8B07-B7AA042B9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E96C2-7256-46A4-86D1-5832B0E0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2D544B-832B-4011-914F-F8BF4A32A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DDFFA6-542B-438E-8DD9-7EBFC8E0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62049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3898D-C073-4D09-BE74-06044A17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0E017-3C93-4C2B-ABD2-BFE66158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290BE-FD93-425D-BD31-02D28961E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31CE0-2BC5-472E-BF89-F0A6120C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057750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0AE5C-38F3-44DE-B136-02103ED9D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37990-6D0F-4F02-8332-2EB66D888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BCC0F-1177-474A-831D-9928CF79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28012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DEC2-854D-44F6-AFB7-410D3767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94ACC-B9D8-42C6-BAF1-2BC0BBBC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F8C6A-7FE2-4B98-9081-9E157E890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ECEBA-424E-49F8-8F94-F33B9B8D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84A6C-E860-4B6E-9695-F6CEFA69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BC9B2-8285-41D1-B5F4-1D7DF1DA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5846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2B69-A4CE-4665-8242-93812F7D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E4D7E-497C-434A-A8C5-A208CD084A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34434-EAD2-4BE4-A997-483877A34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1C647-8606-4F46-A4A0-7D474C3F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E3284-DE65-41FF-A31B-EFC57A897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B79D9-FA20-4653-86A8-77817B682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18211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B13D4D-C269-47B5-B613-003FBD85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F2AD-DE7E-428B-BA15-07B01DF6F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1BC2-EB3E-41E3-AC7D-AABE6E1A8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BD34-4649-41F2-B16D-8251A308C2C5}" type="datetimeFigureOut">
              <a:rPr lang="en-MT" smtClean="0"/>
              <a:t>08/30/2022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8AB0B-DF78-47FE-B90B-74EAB17F4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2B723-DAE9-4C25-8281-80345595F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DC3FA-F4D3-46E6-9B2E-D529D8270E8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23019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7" Type="http://schemas.openxmlformats.org/officeDocument/2006/relationships/image" Target="../media/image42.jf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fif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E9CCBFC9-7C95-4C76-8926-41A4FE721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icon&#10;&#10;Description automatically generated">
            <a:extLst>
              <a:ext uri="{FF2B5EF4-FFF2-40B4-BE49-F238E27FC236}">
                <a16:creationId xmlns:a16="http://schemas.microsoft.com/office/drawing/2014/main" id="{FEB26524-6205-47BA-B9A1-2DDFEC1EF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92" y="1114716"/>
            <a:ext cx="5552440" cy="1791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DBCA7-EEBE-4B22-8EEB-1F481E742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92" y="3121560"/>
            <a:ext cx="5555616" cy="417168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4AD299A-66AD-45C7-A6D3-A21506FE3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2" y="930077"/>
            <a:ext cx="4591558" cy="26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BDE5-44DA-4D03-A226-70F40579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900" y="365125"/>
            <a:ext cx="4787900" cy="1325563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latin typeface="Montserrat ExtraBold" panose="00000900000000000000" pitchFamily="50" charset="0"/>
              </a:rPr>
              <a:t>Inauguration of New Offices </a:t>
            </a:r>
            <a:endParaRPr lang="LID4096" sz="4000" b="1" dirty="0">
              <a:latin typeface="Montserrat ExtraBold" panose="000009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36100-BDC4-43CA-BE0B-51B09A31E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900" y="2298700"/>
            <a:ext cx="5168900" cy="4318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>
                <a:latin typeface="Montserrat Medium" panose="00000600000000000000" pitchFamily="2" charset="0"/>
              </a:rPr>
              <a:t>On the </a:t>
            </a:r>
            <a:r>
              <a:rPr lang="en-US" dirty="0">
                <a:latin typeface="Montserrat ExtraBold" panose="00000900000000000000" pitchFamily="50" charset="0"/>
              </a:rPr>
              <a:t>23rd of September</a:t>
            </a:r>
            <a:r>
              <a:rPr lang="en-US" dirty="0">
                <a:latin typeface="Montserrat Medium" panose="00000600000000000000" pitchFamily="2" charset="0"/>
              </a:rPr>
              <a:t>, Minister Owen Bonnici inaugurated the new Commission offices at the Zentrum Business Center, Triq l-Imdina, Qormi. Various stakeholders working in the sector were invited to attend the inauguration ceremony.</a:t>
            </a:r>
            <a:endParaRPr lang="LID4096" dirty="0">
              <a:latin typeface="Montserrat Medium" panose="000006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BB1F64-40FD-408F-A823-3D6CD21F576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A2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EBBA9F-6D2A-4617-82B5-97366E02E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"/>
          <a:stretch/>
        </p:blipFill>
        <p:spPr>
          <a:xfrm>
            <a:off x="0" y="1408112"/>
            <a:ext cx="6101766" cy="4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9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BCC0-9F8F-4DCE-9FD5-56D57EA9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8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ontserrat ExtraBold" panose="00000900000000000000" pitchFamily="50" charset="0"/>
              </a:rPr>
              <a:t>Memorandum of Understanding </a:t>
            </a:r>
            <a:br>
              <a:rPr lang="en-US" dirty="0">
                <a:latin typeface="Montserrat ExtraBold" panose="00000900000000000000" pitchFamily="50" charset="0"/>
              </a:rPr>
            </a:br>
            <a:r>
              <a:rPr lang="en-US" sz="3200" dirty="0">
                <a:latin typeface="Montserrat ExtraBold" panose="00000900000000000000" pitchFamily="50" charset="0"/>
              </a:rPr>
              <a:t>with the Faculty for Social Wellbeing</a:t>
            </a:r>
            <a:endParaRPr lang="LID4096" dirty="0">
              <a:latin typeface="Montserrat ExtraBold" panose="000009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5D02F-F43B-4CFF-B794-EAB3427938B3}"/>
              </a:ext>
            </a:extLst>
          </p:cNvPr>
          <p:cNvSpPr/>
          <p:nvPr/>
        </p:nvSpPr>
        <p:spPr>
          <a:xfrm>
            <a:off x="0" y="2051050"/>
            <a:ext cx="12192000" cy="4806950"/>
          </a:xfrm>
          <a:prstGeom prst="rect">
            <a:avLst/>
          </a:prstGeom>
          <a:solidFill>
            <a:srgbClr val="FFB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99696-4674-4EF5-BC88-F284389D8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2506662"/>
            <a:ext cx="50419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Montserrat Medium" panose="00000600000000000000" pitchFamily="2" charset="0"/>
              </a:rPr>
              <a:t>On </a:t>
            </a:r>
            <a:r>
              <a:rPr lang="en-US" dirty="0">
                <a:latin typeface="Montserrat ExtraBold" panose="00000900000000000000" pitchFamily="50" charset="0"/>
              </a:rPr>
              <a:t>23rd September 2021</a:t>
            </a:r>
            <a:r>
              <a:rPr lang="en-US" dirty="0">
                <a:latin typeface="Montserrat Medium" panose="00000600000000000000" pitchFamily="2" charset="0"/>
              </a:rPr>
              <a:t>, the Commission and the Faculty for Social Wellbeing signed a Memorandum of Understanding, which was immediately put into effect with the commissioning of a prevalence study on children’s experiences of abuse and witnessing violence. </a:t>
            </a:r>
            <a:endParaRPr lang="LID4096" dirty="0">
              <a:latin typeface="Montserrat Medium" panose="000006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0ED3D3-67D6-4D57-AE26-0D7038925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7"/>
          <a:stretch/>
        </p:blipFill>
        <p:spPr>
          <a:xfrm>
            <a:off x="5697609" y="2051050"/>
            <a:ext cx="7230991" cy="4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6F7168-A343-4D22-B300-3B4BE8308C51}"/>
              </a:ext>
            </a:extLst>
          </p:cNvPr>
          <p:cNvSpPr/>
          <p:nvPr/>
        </p:nvSpPr>
        <p:spPr>
          <a:xfrm>
            <a:off x="0" y="2711847"/>
            <a:ext cx="12192000" cy="1434306"/>
          </a:xfrm>
          <a:prstGeom prst="rect">
            <a:avLst/>
          </a:prstGeom>
          <a:solidFill>
            <a:srgbClr val="EF4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2B8A4-1679-4D81-9B58-F9874860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ExtraBold" panose="00000900000000000000" pitchFamily="50" charset="0"/>
              </a:rPr>
              <a:t>Awareness-raising Campaigns</a:t>
            </a:r>
            <a:endParaRPr lang="en-MT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09F0-2AA1-4146-A5D2-223FB61C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2043134"/>
            <a:ext cx="3562350" cy="1211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effectLst/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Campaign with Benna</a:t>
            </a:r>
            <a:endParaRPr lang="en-MT" sz="2000" dirty="0">
              <a:effectLst/>
              <a:latin typeface="Montserrat ExtraBold" panose="000009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MT" dirty="0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35F9D89E-F952-4D18-9BFC-AAB51B8E3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610" y="670022"/>
            <a:ext cx="1507130" cy="11303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17C796B-9D35-441F-A25F-266516B75E4B}"/>
              </a:ext>
            </a:extLst>
          </p:cNvPr>
          <p:cNvSpPr txBox="1">
            <a:spLocks/>
          </p:cNvSpPr>
          <p:nvPr/>
        </p:nvSpPr>
        <p:spPr>
          <a:xfrm>
            <a:off x="3740199" y="2041347"/>
            <a:ext cx="2895600" cy="121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Days</a:t>
            </a:r>
            <a:endParaRPr lang="en-MT" dirty="0"/>
          </a:p>
        </p:txBody>
      </p:sp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758D172A-A752-45BF-A210-3FFFEDBE7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958" y="670023"/>
            <a:ext cx="1507130" cy="113034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13283DB-8873-41FA-993F-46FEA92DDD39}"/>
              </a:ext>
            </a:extLst>
          </p:cNvPr>
          <p:cNvSpPr txBox="1">
            <a:spLocks/>
          </p:cNvSpPr>
          <p:nvPr/>
        </p:nvSpPr>
        <p:spPr>
          <a:xfrm>
            <a:off x="6642198" y="2041347"/>
            <a:ext cx="2895600" cy="121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Women’s Day</a:t>
            </a:r>
            <a:endParaRPr lang="en-MT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19D953F-4380-411D-AB5F-C4423C69D824}"/>
              </a:ext>
            </a:extLst>
          </p:cNvPr>
          <p:cNvSpPr txBox="1">
            <a:spLocks/>
          </p:cNvSpPr>
          <p:nvPr/>
        </p:nvSpPr>
        <p:spPr>
          <a:xfrm>
            <a:off x="199231" y="6163832"/>
            <a:ext cx="2895600" cy="121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Billboard Campaign</a:t>
            </a:r>
            <a:endParaRPr lang="en-MT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0E6C681-6C15-4A7A-822E-6598A5CBB87F}"/>
              </a:ext>
            </a:extLst>
          </p:cNvPr>
          <p:cNvSpPr txBox="1">
            <a:spLocks/>
          </p:cNvSpPr>
          <p:nvPr/>
        </p:nvSpPr>
        <p:spPr>
          <a:xfrm>
            <a:off x="3200400" y="6163832"/>
            <a:ext cx="2895600" cy="121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Sticker Campaign</a:t>
            </a:r>
            <a:endParaRPr lang="en-MT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A69C6DE-8BBF-49B8-90E8-F7DC82C3E25A}"/>
              </a:ext>
            </a:extLst>
          </p:cNvPr>
          <p:cNvSpPr txBox="1">
            <a:spLocks/>
          </p:cNvSpPr>
          <p:nvPr/>
        </p:nvSpPr>
        <p:spPr>
          <a:xfrm>
            <a:off x="6191250" y="6037254"/>
            <a:ext cx="4486275" cy="121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Junior College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Fresher Month</a:t>
            </a:r>
            <a:endParaRPr lang="en-MT" sz="24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5EEA096-E17D-4370-8961-205D9D9EBA47}"/>
              </a:ext>
            </a:extLst>
          </p:cNvPr>
          <p:cNvSpPr txBox="1">
            <a:spLocks/>
          </p:cNvSpPr>
          <p:nvPr/>
        </p:nvSpPr>
        <p:spPr>
          <a:xfrm>
            <a:off x="8943975" y="2041347"/>
            <a:ext cx="2895600" cy="121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Newspaper Articles</a:t>
            </a:r>
            <a:endParaRPr lang="en-MT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C4EBDC0-974D-446E-B6E1-53662F6F7249}"/>
              </a:ext>
            </a:extLst>
          </p:cNvPr>
          <p:cNvSpPr txBox="1">
            <a:spLocks/>
          </p:cNvSpPr>
          <p:nvPr/>
        </p:nvSpPr>
        <p:spPr>
          <a:xfrm>
            <a:off x="7829550" y="6037254"/>
            <a:ext cx="4486275" cy="121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Discussions on Television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and Radio programs</a:t>
            </a:r>
            <a:endParaRPr lang="en-MT" sz="2400" dirty="0"/>
          </a:p>
        </p:txBody>
      </p:sp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A9CE89-D5B5-4A8B-92FB-47D44CFDE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4478726"/>
            <a:ext cx="2078037" cy="1558528"/>
          </a:xfrm>
          <a:prstGeom prst="rect">
            <a:avLst/>
          </a:prstGeom>
        </p:spPr>
      </p:pic>
      <p:pic>
        <p:nvPicPr>
          <p:cNvPr id="24" name="Picture 23" descr="A screenshot of a person&#10;&#10;Description automatically generated with low confidence">
            <a:extLst>
              <a:ext uri="{FF2B5EF4-FFF2-40B4-BE49-F238E27FC236}">
                <a16:creationId xmlns:a16="http://schemas.microsoft.com/office/drawing/2014/main" id="{2B5BC354-10BA-46F4-8FDE-857C446DC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144" y="373497"/>
            <a:ext cx="1192529" cy="1571970"/>
          </a:xfrm>
          <a:prstGeom prst="rect">
            <a:avLst/>
          </a:prstGeom>
        </p:spPr>
      </p:pic>
      <p:pic>
        <p:nvPicPr>
          <p:cNvPr id="26" name="Picture 25" descr="Graphical user interface&#10;&#10;Description automatically generated">
            <a:extLst>
              <a:ext uri="{FF2B5EF4-FFF2-40B4-BE49-F238E27FC236}">
                <a16:creationId xmlns:a16="http://schemas.microsoft.com/office/drawing/2014/main" id="{BE5CC73F-2BF8-443B-91E7-3EF33A3A1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73" y="373497"/>
            <a:ext cx="1550671" cy="1573191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6D12284C-8051-4A86-B745-2F2A2DAA99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61" y="4361839"/>
            <a:ext cx="1169939" cy="1559919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39166C6B-121D-4AC4-82CA-2A7589857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359068"/>
            <a:ext cx="1195639" cy="1559920"/>
          </a:xfrm>
          <a:prstGeom prst="rect">
            <a:avLst/>
          </a:prstGeom>
        </p:spPr>
      </p:pic>
      <p:pic>
        <p:nvPicPr>
          <p:cNvPr id="32" name="Picture 31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0A70C56F-DE9F-4639-9114-28490464EB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62" y="4359068"/>
            <a:ext cx="2779925" cy="1559920"/>
          </a:xfrm>
          <a:prstGeom prst="rect">
            <a:avLst/>
          </a:prstGeom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F901D374-03B8-4FFD-91BC-FF66C16A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691" y="4462153"/>
            <a:ext cx="2079893" cy="155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text">
            <a:extLst>
              <a:ext uri="{FF2B5EF4-FFF2-40B4-BE49-F238E27FC236}">
                <a16:creationId xmlns:a16="http://schemas.microsoft.com/office/drawing/2014/main" id="{FF60D972-1CFF-4A29-8956-D24475301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25" y="445263"/>
            <a:ext cx="2175375" cy="148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one or more people and text">
            <a:extLst>
              <a:ext uri="{FF2B5EF4-FFF2-40B4-BE49-F238E27FC236}">
                <a16:creationId xmlns:a16="http://schemas.microsoft.com/office/drawing/2014/main" id="{F550337A-1D24-4A15-AA17-73FF0845A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87" y="457288"/>
            <a:ext cx="1810105" cy="148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65C940-BCB0-4F17-8D78-C5B1B0D8618F}"/>
              </a:ext>
            </a:extLst>
          </p:cNvPr>
          <p:cNvSpPr/>
          <p:nvPr/>
        </p:nvSpPr>
        <p:spPr>
          <a:xfrm>
            <a:off x="0" y="0"/>
            <a:ext cx="12192000" cy="1789100"/>
          </a:xfrm>
          <a:prstGeom prst="rect">
            <a:avLst/>
          </a:prstGeom>
          <a:solidFill>
            <a:srgbClr val="089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7C34A-9588-4025-9B06-6D33424E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925" y="231768"/>
            <a:ext cx="678815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ExtraBold" panose="00000900000000000000" pitchFamily="50" charset="0"/>
              </a:rPr>
              <a:t>Discussions on </a:t>
            </a:r>
            <a:br>
              <a:rPr lang="en-US" dirty="0">
                <a:solidFill>
                  <a:schemeClr val="bg1"/>
                </a:solidFill>
                <a:latin typeface="Montserrat ExtraBold" panose="00000900000000000000" pitchFamily="50" charset="0"/>
              </a:rPr>
            </a:br>
            <a:r>
              <a:rPr lang="en-US" dirty="0">
                <a:solidFill>
                  <a:schemeClr val="bg1"/>
                </a:solidFill>
                <a:latin typeface="Montserrat ExtraBold" panose="00000900000000000000" pitchFamily="50" charset="0"/>
              </a:rPr>
              <a:t>Television and Radio</a:t>
            </a:r>
            <a:endParaRPr lang="LID4096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pic>
        <p:nvPicPr>
          <p:cNvPr id="5" name="Content Placeholder 4" descr="A picture containing text, person, electronics, display&#10;&#10;Description automatically generated">
            <a:extLst>
              <a:ext uri="{FF2B5EF4-FFF2-40B4-BE49-F238E27FC236}">
                <a16:creationId xmlns:a16="http://schemas.microsoft.com/office/drawing/2014/main" id="{7D87EB17-8E8A-4318-8731-B6504E96E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40" y="4375242"/>
            <a:ext cx="3902860" cy="2201316"/>
          </a:xfrm>
        </p:spPr>
      </p:pic>
      <p:pic>
        <p:nvPicPr>
          <p:cNvPr id="7" name="Picture 6" descr="Two people sitting on a couch in front of a christmas tree&#10;&#10;Description automatically generated">
            <a:extLst>
              <a:ext uri="{FF2B5EF4-FFF2-40B4-BE49-F238E27FC236}">
                <a16:creationId xmlns:a16="http://schemas.microsoft.com/office/drawing/2014/main" id="{691E83CE-81CC-47B5-B773-E3C7A39C9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8" y="4369772"/>
            <a:ext cx="2935954" cy="2196231"/>
          </a:xfrm>
          <a:prstGeom prst="rect">
            <a:avLst/>
          </a:prstGeom>
        </p:spPr>
      </p:pic>
      <p:pic>
        <p:nvPicPr>
          <p:cNvPr id="9" name="Picture 8" descr="Two people sitting at a table&#10;&#10;Description automatically generated">
            <a:extLst>
              <a:ext uri="{FF2B5EF4-FFF2-40B4-BE49-F238E27FC236}">
                <a16:creationId xmlns:a16="http://schemas.microsoft.com/office/drawing/2014/main" id="{ED9C90A7-40C2-433A-BDF3-28E59B482E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8" y="2020868"/>
            <a:ext cx="2935954" cy="2201965"/>
          </a:xfrm>
          <a:prstGeom prst="rect">
            <a:avLst/>
          </a:prstGeom>
        </p:spPr>
      </p:pic>
      <p:pic>
        <p:nvPicPr>
          <p:cNvPr id="11" name="Picture 10" descr="Two women sitting on a couch&#10;&#10;Description automatically generated">
            <a:extLst>
              <a:ext uri="{FF2B5EF4-FFF2-40B4-BE49-F238E27FC236}">
                <a16:creationId xmlns:a16="http://schemas.microsoft.com/office/drawing/2014/main" id="{228735C7-B698-43CD-9357-D6746808D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0" y="2020868"/>
            <a:ext cx="4219200" cy="2207169"/>
          </a:xfrm>
          <a:prstGeom prst="rect">
            <a:avLst/>
          </a:prstGeom>
        </p:spPr>
      </p:pic>
      <p:pic>
        <p:nvPicPr>
          <p:cNvPr id="13" name="Picture 1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41E1BF62-D871-43AD-849D-0C478FBC6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38" y="4364304"/>
            <a:ext cx="3704340" cy="2207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1CCEE3-34E1-4B46-A533-ED6BE81DE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38" y="2008105"/>
            <a:ext cx="3704340" cy="221472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BF9B62A-0FEC-45B6-91D9-8881A6A5AC6F}"/>
              </a:ext>
            </a:extLst>
          </p:cNvPr>
          <p:cNvSpPr/>
          <p:nvPr/>
        </p:nvSpPr>
        <p:spPr>
          <a:xfrm>
            <a:off x="465308" y="3926957"/>
            <a:ext cx="2935954" cy="295875"/>
          </a:xfrm>
          <a:prstGeom prst="rect">
            <a:avLst/>
          </a:prstGeom>
          <a:solidFill>
            <a:srgbClr val="089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ExtraBold" panose="00000900000000000000" pitchFamily="50" charset="0"/>
              </a:rPr>
              <a:t>Lovin Daily - Facebook</a:t>
            </a:r>
            <a:endParaRPr lang="en-MT" sz="16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F56DBC-6F84-4057-A239-659CCA3BBA2C}"/>
              </a:ext>
            </a:extLst>
          </p:cNvPr>
          <p:cNvSpPr/>
          <p:nvPr/>
        </p:nvSpPr>
        <p:spPr>
          <a:xfrm>
            <a:off x="3535200" y="3926957"/>
            <a:ext cx="4219200" cy="295875"/>
          </a:xfrm>
          <a:prstGeom prst="rect">
            <a:avLst/>
          </a:prstGeom>
          <a:solidFill>
            <a:srgbClr val="089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Montserrat ExtraBold" panose="00000900000000000000" pitchFamily="50" charset="0"/>
              </a:rPr>
              <a:t>Kalamita</a:t>
            </a:r>
            <a:r>
              <a:rPr lang="en-US" sz="1600" dirty="0">
                <a:solidFill>
                  <a:schemeClr val="bg1"/>
                </a:solidFill>
                <a:latin typeface="Montserrat ExtraBold" panose="00000900000000000000" pitchFamily="50" charset="0"/>
              </a:rPr>
              <a:t> – ONE TV</a:t>
            </a:r>
            <a:endParaRPr lang="en-MT" sz="16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20F0B7-B46A-4F8A-956B-D930E23AE15C}"/>
              </a:ext>
            </a:extLst>
          </p:cNvPr>
          <p:cNvSpPr/>
          <p:nvPr/>
        </p:nvSpPr>
        <p:spPr>
          <a:xfrm>
            <a:off x="7888338" y="3926956"/>
            <a:ext cx="3704340" cy="295875"/>
          </a:xfrm>
          <a:prstGeom prst="rect">
            <a:avLst/>
          </a:prstGeom>
          <a:solidFill>
            <a:srgbClr val="089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Montserrat ExtraBold" panose="00000900000000000000" pitchFamily="50" charset="0"/>
              </a:rPr>
              <a:t>Attwalita</a:t>
            </a:r>
            <a:r>
              <a:rPr lang="en-US" sz="1600" dirty="0">
                <a:solidFill>
                  <a:schemeClr val="bg1"/>
                </a:solidFill>
                <a:latin typeface="Montserrat ExtraBold" panose="00000900000000000000" pitchFamily="50" charset="0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Montserrat ExtraBold" panose="00000900000000000000" pitchFamily="50" charset="0"/>
              </a:rPr>
              <a:t>Xejk</a:t>
            </a:r>
            <a:r>
              <a:rPr lang="en-US" sz="1600" dirty="0">
                <a:solidFill>
                  <a:schemeClr val="bg1"/>
                </a:solidFill>
                <a:latin typeface="Montserrat ExtraBold" panose="00000900000000000000" pitchFamily="50" charset="0"/>
              </a:rPr>
              <a:t> TV</a:t>
            </a:r>
            <a:endParaRPr lang="en-MT" sz="16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D00A4E-53BC-4F7E-AC14-B3BF238041C0}"/>
              </a:ext>
            </a:extLst>
          </p:cNvPr>
          <p:cNvSpPr/>
          <p:nvPr/>
        </p:nvSpPr>
        <p:spPr>
          <a:xfrm>
            <a:off x="601648" y="6270128"/>
            <a:ext cx="2933552" cy="295875"/>
          </a:xfrm>
          <a:prstGeom prst="rect">
            <a:avLst/>
          </a:prstGeom>
          <a:solidFill>
            <a:srgbClr val="089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ExtraBold" panose="00000900000000000000" pitchFamily="50" charset="0"/>
              </a:rPr>
              <a:t>Espresso – ONE TV</a:t>
            </a:r>
            <a:endParaRPr lang="en-MT" sz="16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310EF5-7174-4ED8-A2CB-9D01105EE949}"/>
              </a:ext>
            </a:extLst>
          </p:cNvPr>
          <p:cNvSpPr/>
          <p:nvPr/>
        </p:nvSpPr>
        <p:spPr>
          <a:xfrm>
            <a:off x="3671541" y="6280683"/>
            <a:ext cx="3907544" cy="295875"/>
          </a:xfrm>
          <a:prstGeom prst="rect">
            <a:avLst/>
          </a:prstGeom>
          <a:solidFill>
            <a:srgbClr val="089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ExtraBold" panose="00000900000000000000" pitchFamily="50" charset="0"/>
              </a:rPr>
              <a:t>TVAM – TVM News+</a:t>
            </a:r>
            <a:endParaRPr lang="en-MT" sz="16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5EB81A-7A05-401C-B154-FA527776B83D}"/>
              </a:ext>
            </a:extLst>
          </p:cNvPr>
          <p:cNvSpPr/>
          <p:nvPr/>
        </p:nvSpPr>
        <p:spPr>
          <a:xfrm>
            <a:off x="7708338" y="6277215"/>
            <a:ext cx="3706622" cy="295875"/>
          </a:xfrm>
          <a:prstGeom prst="rect">
            <a:avLst/>
          </a:prstGeom>
          <a:solidFill>
            <a:srgbClr val="089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ExtraBold" panose="00000900000000000000" pitchFamily="50" charset="0"/>
              </a:rPr>
              <a:t>Newsline – </a:t>
            </a:r>
            <a:r>
              <a:rPr lang="en-US" sz="1600" dirty="0" err="1">
                <a:solidFill>
                  <a:schemeClr val="bg1"/>
                </a:solidFill>
                <a:latin typeface="Montserrat ExtraBold" panose="00000900000000000000" pitchFamily="50" charset="0"/>
              </a:rPr>
              <a:t>Radju</a:t>
            </a:r>
            <a:r>
              <a:rPr lang="en-US" sz="1600" dirty="0">
                <a:solidFill>
                  <a:schemeClr val="bg1"/>
                </a:solidFill>
                <a:latin typeface="Montserrat ExtraBold" panose="00000900000000000000" pitchFamily="50" charset="0"/>
              </a:rPr>
              <a:t> Malta</a:t>
            </a:r>
            <a:endParaRPr lang="en-MT" sz="16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AA781-3161-439B-A69B-FAB40765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1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Montserrat ExtraBold" panose="00000900000000000000" pitchFamily="50" charset="0"/>
              </a:rPr>
              <a:t>Social Media Campaigns</a:t>
            </a:r>
            <a:endParaRPr lang="en-MT" dirty="0">
              <a:latin typeface="Montserrat ExtraBold" panose="000009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F62F7-D106-4053-8DA8-E7BA5D410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5168"/>
            <a:ext cx="46482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effectLst/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‘We Are All Human’ (‘</a:t>
            </a:r>
            <a:r>
              <a:rPr lang="en-US" sz="1800" i="1" dirty="0">
                <a:effectLst/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Ilkoll Umani’</a:t>
            </a:r>
            <a:r>
              <a:rPr lang="en-US" sz="1800" dirty="0">
                <a:effectLst/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awareness-raising campaign on same-sex intimate partner violence</a:t>
            </a:r>
            <a:endParaRPr lang="en-MT" sz="18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MT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3FDD4F-6701-4D34-8075-5899D8E645C9}"/>
              </a:ext>
            </a:extLst>
          </p:cNvPr>
          <p:cNvSpPr txBox="1">
            <a:spLocks/>
          </p:cNvSpPr>
          <p:nvPr/>
        </p:nvSpPr>
        <p:spPr>
          <a:xfrm>
            <a:off x="6134549" y="2506662"/>
            <a:ext cx="52192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‘My Disability Does Not Mean Consent for Abuse’ </a:t>
            </a:r>
            <a:r>
              <a:rPr lang="en-US" sz="1800" dirty="0"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 collaboration with the Commission for the Rights of Persons with Disability – an awareness-raising campaign on violence against people with disabilities.</a:t>
            </a:r>
            <a:endParaRPr lang="en-MT" dirty="0">
              <a:latin typeface="Montserrat Medium" panose="000006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D06218-0C11-42F7-839A-7A780547A00D}"/>
              </a:ext>
            </a:extLst>
          </p:cNvPr>
          <p:cNvSpPr/>
          <p:nvPr/>
        </p:nvSpPr>
        <p:spPr>
          <a:xfrm flipV="1">
            <a:off x="0" y="1635746"/>
            <a:ext cx="12192000" cy="93501"/>
          </a:xfrm>
          <a:prstGeom prst="rect">
            <a:avLst/>
          </a:prstGeom>
          <a:solidFill>
            <a:srgbClr val="FFB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8B8F7-450F-44BE-BEA8-1E9087613EB8}"/>
              </a:ext>
            </a:extLst>
          </p:cNvPr>
          <p:cNvSpPr/>
          <p:nvPr/>
        </p:nvSpPr>
        <p:spPr>
          <a:xfrm flipV="1">
            <a:off x="0" y="1449605"/>
            <a:ext cx="12192000" cy="93501"/>
          </a:xfrm>
          <a:prstGeom prst="rect">
            <a:avLst/>
          </a:prstGeom>
          <a:solidFill>
            <a:srgbClr val="C01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EE0062-F355-405E-B7C3-960AA3CB7D7B}"/>
              </a:ext>
            </a:extLst>
          </p:cNvPr>
          <p:cNvSpPr/>
          <p:nvPr/>
        </p:nvSpPr>
        <p:spPr>
          <a:xfrm flipV="1">
            <a:off x="0" y="1543302"/>
            <a:ext cx="12192000" cy="93501"/>
          </a:xfrm>
          <a:prstGeom prst="rect">
            <a:avLst/>
          </a:prstGeom>
          <a:solidFill>
            <a:srgbClr val="2A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F5599D-3590-4EB6-9038-E3A10AD19E93}"/>
              </a:ext>
            </a:extLst>
          </p:cNvPr>
          <p:cNvSpPr/>
          <p:nvPr/>
        </p:nvSpPr>
        <p:spPr>
          <a:xfrm flipV="1">
            <a:off x="0" y="1728417"/>
            <a:ext cx="12192000" cy="93501"/>
          </a:xfrm>
          <a:prstGeom prst="rect">
            <a:avLst/>
          </a:prstGeom>
          <a:solidFill>
            <a:srgbClr val="EF4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41FD44-39DC-4999-85C3-288C1822CCC4}"/>
              </a:ext>
            </a:extLst>
          </p:cNvPr>
          <p:cNvSpPr/>
          <p:nvPr/>
        </p:nvSpPr>
        <p:spPr>
          <a:xfrm flipV="1">
            <a:off x="0" y="1820635"/>
            <a:ext cx="12192000" cy="93501"/>
          </a:xfrm>
          <a:prstGeom prst="rect">
            <a:avLst/>
          </a:prstGeom>
          <a:solidFill>
            <a:srgbClr val="089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F4BE9-3A84-4F8C-A102-0A225E08BE5A}"/>
              </a:ext>
            </a:extLst>
          </p:cNvPr>
          <p:cNvSpPr/>
          <p:nvPr/>
        </p:nvSpPr>
        <p:spPr>
          <a:xfrm flipV="1">
            <a:off x="0" y="1905193"/>
            <a:ext cx="12192000" cy="93501"/>
          </a:xfrm>
          <a:prstGeom prst="rect">
            <a:avLst/>
          </a:prstGeom>
          <a:solidFill>
            <a:srgbClr val="68B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F3253E7-14BE-4A83-B0A7-654EC4786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74" y="4145407"/>
            <a:ext cx="4165600" cy="2338582"/>
          </a:xfrm>
          <a:prstGeom prst="rect">
            <a:avLst/>
          </a:prstGeom>
        </p:spPr>
      </p:pic>
      <p:pic>
        <p:nvPicPr>
          <p:cNvPr id="14" name="Picture 1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BA78118-623E-4EBD-A5D1-4159D3FA1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9" y="4203753"/>
            <a:ext cx="5113011" cy="203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5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7FAB3-EB65-4F3A-B9D0-E4643163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264" y="374269"/>
            <a:ext cx="4928616" cy="1325563"/>
          </a:xfrm>
        </p:spPr>
        <p:txBody>
          <a:bodyPr/>
          <a:lstStyle/>
          <a:p>
            <a:r>
              <a:rPr lang="en-US" dirty="0">
                <a:latin typeface="Montserrat ExtraBold" panose="00000900000000000000" pitchFamily="50" charset="0"/>
              </a:rPr>
              <a:t>16 Days of Activism</a:t>
            </a:r>
            <a:endParaRPr lang="en-MT" dirty="0">
              <a:latin typeface="Montserrat ExtraBold" panose="00000900000000000000" pitchFamily="50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381169-777F-4638-9C10-53A7D6CE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264" y="1971929"/>
            <a:ext cx="4928616" cy="466725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Montserrat Medium" panose="00000600000000000000" pitchFamily="50" charset="0"/>
              </a:rPr>
              <a:t>Every year, the Commission coordinates the 16 days of activism international awareness campaign which spans between the 25</a:t>
            </a:r>
            <a:r>
              <a:rPr lang="en-US" baseline="30000" dirty="0">
                <a:latin typeface="Montserrat Medium" panose="00000600000000000000" pitchFamily="50" charset="0"/>
              </a:rPr>
              <a:t>th</a:t>
            </a:r>
            <a:r>
              <a:rPr lang="en-US" dirty="0">
                <a:latin typeface="Montserrat Medium" panose="00000600000000000000" pitchFamily="50" charset="0"/>
              </a:rPr>
              <a:t> of November (the International Day for the Elimination of Violence against Women) and the 10th of December (Human Rights Day). The theme chosen for 2021 was </a:t>
            </a:r>
            <a:r>
              <a:rPr lang="en-US" dirty="0">
                <a:latin typeface="Montserrat ExtraBold" panose="00000900000000000000" pitchFamily="50" charset="0"/>
              </a:rPr>
              <a:t>‘Your voice can set you free – Il-</a:t>
            </a:r>
            <a:r>
              <a:rPr lang="en-US" dirty="0" err="1">
                <a:latin typeface="Montserrat ExtraBold" panose="00000900000000000000" pitchFamily="50" charset="0"/>
              </a:rPr>
              <a:t>vuċi</a:t>
            </a:r>
            <a:r>
              <a:rPr lang="en-US" dirty="0">
                <a:latin typeface="Montserrat ExtraBold" panose="00000900000000000000" pitchFamily="50" charset="0"/>
              </a:rPr>
              <a:t> tiegħek tista’ teħilsek’.</a:t>
            </a:r>
            <a:endParaRPr lang="en-MT" dirty="0">
              <a:latin typeface="Montserrat ExtraBold" panose="000009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1192C6-1748-4FF9-8CF5-BDFE142AC87F}"/>
              </a:ext>
            </a:extLst>
          </p:cNvPr>
          <p:cNvSpPr/>
          <p:nvPr/>
        </p:nvSpPr>
        <p:spPr>
          <a:xfrm>
            <a:off x="0" y="0"/>
            <a:ext cx="6096000" cy="6857225"/>
          </a:xfrm>
          <a:prstGeom prst="rect">
            <a:avLst/>
          </a:prstGeom>
          <a:solidFill>
            <a:srgbClr val="FFB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32AA6596-20A9-42DA-9398-1C53AA272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8965"/>
            <a:ext cx="6109805" cy="343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0DF115-C62E-4267-9007-024F4BD9A6D8}"/>
              </a:ext>
            </a:extLst>
          </p:cNvPr>
          <p:cNvSpPr/>
          <p:nvPr/>
        </p:nvSpPr>
        <p:spPr>
          <a:xfrm>
            <a:off x="-1" y="775"/>
            <a:ext cx="7425059" cy="1552935"/>
          </a:xfrm>
          <a:prstGeom prst="rect">
            <a:avLst/>
          </a:prstGeom>
          <a:solidFill>
            <a:srgbClr val="2A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B4FEE-3145-407D-961D-7267CE15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86" y="114460"/>
            <a:ext cx="6693138" cy="1325563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 ExtraBold" panose="00000900000000000000" pitchFamily="50" charset="0"/>
              </a:rPr>
              <a:t>Initiatives and activities held during the 16 days included:</a:t>
            </a:r>
            <a:endParaRPr lang="en-MT" sz="30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A0EE-7BFF-4F5C-8EDC-8AD0EA4DE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61" y="1842220"/>
            <a:ext cx="6100155" cy="4391118"/>
          </a:xfrm>
        </p:spPr>
        <p:txBody>
          <a:bodyPr>
            <a:normAutofit fontScale="25000" lnSpcReduction="20000"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Social media campaign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Television adverts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Awareness-raising stand in collaboration with MSFC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with Lovin Malta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Writing workshop with residents of Dar G</a:t>
            </a: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ħ</a:t>
            </a: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abex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Drawing and writing competition in primary and secondary schools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Launch of </a:t>
            </a:r>
            <a:r>
              <a:rPr lang="en-US" sz="5200" i="1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Safe Dates</a:t>
            </a: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pilot project in secondary schools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Launch of Malta’s Observatory on Femicide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Book donation to domestic violence shelters by the National Book Council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Training for professionals 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Training seminar for health professionals addressing the legal aspects of sexual assault management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Multi-agency training on child-to-parent violence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sessions for employees within MSFC and MFE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session in collaboration with ESP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5200" dirty="0">
                <a:effectLst/>
                <a:latin typeface="Montserrat Medium" panose="000006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Commissioner’s participation in the media </a:t>
            </a:r>
            <a:endParaRPr lang="en-MT" sz="5200" dirty="0">
              <a:effectLst/>
              <a:latin typeface="Montserrat Medium" panose="000006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MT" dirty="0"/>
          </a:p>
        </p:txBody>
      </p:sp>
      <p:pic>
        <p:nvPicPr>
          <p:cNvPr id="4" name="Full Calendar">
            <a:hlinkClick r:id="" action="ppaction://media"/>
            <a:extLst>
              <a:ext uri="{FF2B5EF4-FFF2-40B4-BE49-F238E27FC236}">
                <a16:creationId xmlns:a16="http://schemas.microsoft.com/office/drawing/2014/main" id="{B1B45F8B-B117-48B6-848C-DEEE12737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3474" y="775"/>
            <a:ext cx="5611179" cy="68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718E4760-C0F3-46D0-9B6C-E0156B860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Content Placeholder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801C196-CF0E-4DA4-A670-40E5B7687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29" y="517414"/>
            <a:ext cx="6399911" cy="3756930"/>
          </a:xfrm>
        </p:spPr>
      </p:pic>
    </p:spTree>
    <p:extLst>
      <p:ext uri="{BB962C8B-B14F-4D97-AF65-F5344CB8AC3E}">
        <p14:creationId xmlns:p14="http://schemas.microsoft.com/office/powerpoint/2010/main" val="42076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C49C42-501A-4797-AA87-148E8CF808BB}"/>
              </a:ext>
            </a:extLst>
          </p:cNvPr>
          <p:cNvSpPr/>
          <p:nvPr/>
        </p:nvSpPr>
        <p:spPr>
          <a:xfrm>
            <a:off x="5143500" y="0"/>
            <a:ext cx="7048500" cy="6858000"/>
          </a:xfrm>
          <a:prstGeom prst="rect">
            <a:avLst/>
          </a:prstGeom>
          <a:solidFill>
            <a:srgbClr val="68B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F3335-A389-4DC1-807B-955378F1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950" y="6371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/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Commission</a:t>
            </a:r>
            <a:br>
              <a:rPr lang="en-US" dirty="0">
                <a:solidFill>
                  <a:schemeClr val="bg1"/>
                </a:solidFill>
                <a:effectLst/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ID4096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FCB23-202A-4C82-958F-F862EBC75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088" y="1710578"/>
            <a:ext cx="6008911" cy="45610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2018, Article 10 of the Istanbul Convention was legally transposed in full to the Gender-Based Violence and Domestic Violence Act (Cap. 581) and the </a:t>
            </a:r>
            <a:r>
              <a:rPr lang="en-US" sz="3200" dirty="0">
                <a:solidFill>
                  <a:schemeClr val="bg1"/>
                </a:solidFill>
                <a:latin typeface="Montserrat ExtraBold" panose="000009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 on Gender-Based Violence and Domestic Violence </a:t>
            </a:r>
            <a:r>
              <a:rPr lang="en-US" sz="3200" dirty="0">
                <a:solidFill>
                  <a:schemeClr val="bg1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was set up as coordinating body.</a:t>
            </a:r>
            <a:endParaRPr lang="en-US" sz="32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D884D8-D2C0-49CB-8263-7F39A65C4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977D7B07-0756-4809-A7F9-D26A5D3CA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6" y="0"/>
            <a:ext cx="1087526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933CB6-0D61-4572-B149-1D850ED5B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87" y="444378"/>
            <a:ext cx="5449793" cy="1325563"/>
          </a:xfrm>
        </p:spPr>
        <p:txBody>
          <a:bodyPr>
            <a:noAutofit/>
          </a:bodyPr>
          <a:lstStyle/>
          <a:p>
            <a:r>
              <a:rPr lang="en-GB" dirty="0">
                <a:latin typeface="Montserrat ExtraBold" panose="00000900000000000000" pitchFamily="50" charset="0"/>
                <a:ea typeface="HGSSoeiKakugothicUB" panose="020B0400000000000000" pitchFamily="34" charset="-128"/>
                <a:cs typeface="Levenim MT" panose="020B0604020202020204" pitchFamily="2" charset="-79"/>
              </a:rPr>
              <a:t>Commission Members</a:t>
            </a:r>
            <a:endParaRPr lang="en-MT" dirty="0">
              <a:latin typeface="Montserrat ExtraBold" panose="00000900000000000000" pitchFamily="50" charset="0"/>
              <a:ea typeface="HGSSoeiKakugothicUB" panose="020B0400000000000000" pitchFamily="34" charset="-128"/>
              <a:cs typeface="Levenim MT" panose="020B0604020202020204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BC5EF-FDFE-4F8A-9E7C-F4C7001BA721}"/>
              </a:ext>
            </a:extLst>
          </p:cNvPr>
          <p:cNvSpPr txBox="1"/>
          <p:nvPr/>
        </p:nvSpPr>
        <p:spPr>
          <a:xfrm>
            <a:off x="463327" y="3136941"/>
            <a:ext cx="64983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ontserrat ExtraBold" panose="00000900000000000000" pitchFamily="50" charset="0"/>
              </a:rPr>
              <a:t>Employees of the Commission:</a:t>
            </a:r>
          </a:p>
          <a:p>
            <a:endParaRPr lang="en-US" sz="2000" dirty="0">
              <a:latin typeface="Montserrat Medium" panose="00000600000000000000" pitchFamily="50" charset="0"/>
            </a:endParaRPr>
          </a:p>
          <a:p>
            <a:r>
              <a:rPr lang="en-US" sz="2000" dirty="0">
                <a:latin typeface="Montserrat Medium" panose="00000600000000000000" pitchFamily="50" charset="0"/>
              </a:rPr>
              <a:t>• Ms. Katya Unah (Assistant Director)</a:t>
            </a:r>
          </a:p>
          <a:p>
            <a:r>
              <a:rPr lang="en-US" sz="2000" dirty="0">
                <a:latin typeface="Montserrat Medium" panose="00000600000000000000" pitchFamily="50" charset="0"/>
              </a:rPr>
              <a:t>• Ms. Sasha Na Jeong Farrugia (Senior Manager)</a:t>
            </a:r>
          </a:p>
          <a:p>
            <a:r>
              <a:rPr lang="en-US" sz="2000" dirty="0">
                <a:latin typeface="Montserrat Medium" panose="00000600000000000000" pitchFamily="50" charset="0"/>
              </a:rPr>
              <a:t>• Mr. Ivan Edward Scicluna (Project Manager)</a:t>
            </a:r>
          </a:p>
          <a:p>
            <a:r>
              <a:rPr lang="en-US" sz="2000" dirty="0">
                <a:latin typeface="Montserrat Medium" panose="00000600000000000000" pitchFamily="50" charset="0"/>
              </a:rPr>
              <a:t>• Ms. Maria Farrugia (Project Manager)</a:t>
            </a:r>
          </a:p>
          <a:p>
            <a:r>
              <a:rPr lang="en-US" sz="2000" dirty="0">
                <a:latin typeface="Montserrat Medium" panose="00000600000000000000" pitchFamily="50" charset="0"/>
              </a:rPr>
              <a:t>• Mr. Nicholas Saliba (ICT Manager)</a:t>
            </a:r>
          </a:p>
          <a:p>
            <a:r>
              <a:rPr lang="en-US" sz="2000" dirty="0">
                <a:latin typeface="Montserrat Medium" panose="00000600000000000000" pitchFamily="50" charset="0"/>
              </a:rPr>
              <a:t>• Ms. Therese Caruana (Research Manager)</a:t>
            </a:r>
          </a:p>
          <a:p>
            <a:r>
              <a:rPr lang="en-US" sz="2000" dirty="0">
                <a:latin typeface="Montserrat Medium" panose="00000600000000000000" pitchFamily="50" charset="0"/>
              </a:rPr>
              <a:t>• Ms. Maria Borg (Research Manager)</a:t>
            </a:r>
            <a:endParaRPr lang="en-MT" sz="2000" dirty="0">
              <a:latin typeface="Montserrat Medium" panose="000006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7A0D2-599A-4FF4-9B44-6F598E364AD2}"/>
              </a:ext>
            </a:extLst>
          </p:cNvPr>
          <p:cNvSpPr txBox="1"/>
          <p:nvPr/>
        </p:nvSpPr>
        <p:spPr>
          <a:xfrm>
            <a:off x="463327" y="2291211"/>
            <a:ext cx="599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ontserrat ExtraBold" panose="00000900000000000000" pitchFamily="50" charset="0"/>
              </a:rPr>
              <a:t>Commissioner: </a:t>
            </a:r>
            <a:r>
              <a:rPr lang="en-US" sz="2400" dirty="0">
                <a:latin typeface="Montserrat Medium" panose="00000600000000000000" pitchFamily="50" charset="0"/>
              </a:rPr>
              <a:t>Ms. Audrey Fri</a:t>
            </a:r>
            <a:r>
              <a:rPr lang="mt-MT" sz="2400" dirty="0">
                <a:latin typeface="Montserrat Medium" panose="00000600000000000000" pitchFamily="50" charset="0"/>
              </a:rPr>
              <a:t>ġġieri</a:t>
            </a:r>
            <a:endParaRPr lang="en-MT" sz="2400" dirty="0">
              <a:latin typeface="Montserrat Medium" panose="00000600000000000000" pitchFamily="50" charset="0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CA8E33B-8998-43C8-A546-7B75D90B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00" y="1447200"/>
            <a:ext cx="5284800" cy="39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0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A5CA36-CF19-4ED7-AC5A-9BC5A37DF827}"/>
              </a:ext>
            </a:extLst>
          </p:cNvPr>
          <p:cNvSpPr/>
          <p:nvPr/>
        </p:nvSpPr>
        <p:spPr>
          <a:xfrm>
            <a:off x="0" y="2237328"/>
            <a:ext cx="12192000" cy="4619897"/>
          </a:xfrm>
          <a:prstGeom prst="rect">
            <a:avLst/>
          </a:prstGeom>
          <a:solidFill>
            <a:srgbClr val="2A2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39CC4-87AB-4FFB-AC68-86F1A010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42" y="552325"/>
            <a:ext cx="10515600" cy="1325563"/>
          </a:xfrm>
        </p:spPr>
        <p:txBody>
          <a:bodyPr/>
          <a:lstStyle/>
          <a:p>
            <a:r>
              <a:rPr lang="en-US" dirty="0">
                <a:latin typeface="Montserrat ExtraBold" panose="00000900000000000000" pitchFamily="50" charset="0"/>
              </a:rPr>
              <a:t>Research and </a:t>
            </a:r>
            <a:br>
              <a:rPr lang="en-US" dirty="0">
                <a:latin typeface="Montserrat ExtraBold" panose="00000900000000000000" pitchFamily="50" charset="0"/>
              </a:rPr>
            </a:br>
            <a:r>
              <a:rPr lang="en-US" dirty="0">
                <a:latin typeface="Montserrat ExtraBold" panose="00000900000000000000" pitchFamily="50" charset="0"/>
              </a:rPr>
              <a:t>Statistical Reporting</a:t>
            </a:r>
            <a:endParaRPr lang="LID4096" dirty="0">
              <a:latin typeface="Montserrat ExtraBold" panose="000009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33E7B-16BA-4B7C-811F-308B46B20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42" y="2769325"/>
            <a:ext cx="5336177" cy="4716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Every year, the Commission collects data on gender-based violence and domestic violence from the various governmental and non-governmental service providers. This data is then harmonized by the National Statistics Office. </a:t>
            </a:r>
          </a:p>
          <a:p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1026" name="Picture 2" descr="Untitled">
            <a:extLst>
              <a:ext uri="{FF2B5EF4-FFF2-40B4-BE49-F238E27FC236}">
                <a16:creationId xmlns:a16="http://schemas.microsoft.com/office/drawing/2014/main" id="{083462C2-02E8-46F5-B6B9-87F112925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135" y="665400"/>
            <a:ext cx="2698563" cy="109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0006E0F6-1472-4C55-9F8C-5D74DD926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77" y="2663991"/>
            <a:ext cx="2148223" cy="167766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830D0F2-36E6-48C5-BAE3-4D8A296AA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58" y="2532168"/>
            <a:ext cx="1702162" cy="1702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F028E4-48E3-464B-B677-216D689F4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82" y="4701091"/>
            <a:ext cx="2277467" cy="1524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A27359-1796-47D7-9030-F7432D4A4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09" y="4445344"/>
            <a:ext cx="2277660" cy="10178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D51855-9640-48A1-81C4-F00B485D3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813" y="5674250"/>
            <a:ext cx="2208452" cy="7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E1DE5D-6673-467E-B62E-C507CEBECE7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01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5AA7E-37A8-4839-A33F-1BE50E58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73" y="496294"/>
            <a:ext cx="10515600" cy="2031234"/>
          </a:xfrm>
        </p:spPr>
        <p:txBody>
          <a:bodyPr>
            <a:normAutofit/>
          </a:bodyPr>
          <a:lstStyle/>
          <a:p>
            <a:r>
              <a:rPr lang="en-US" sz="4200" dirty="0">
                <a:latin typeface="Montserrat ExtraBold" panose="00000900000000000000" pitchFamily="50" charset="0"/>
              </a:rPr>
              <a:t>Meeting with </a:t>
            </a:r>
            <a:br>
              <a:rPr lang="mt-MT" sz="4200" dirty="0">
                <a:latin typeface="Montserrat ExtraBold" panose="00000900000000000000" pitchFamily="50" charset="0"/>
              </a:rPr>
            </a:br>
            <a:r>
              <a:rPr lang="en-US" sz="4200" dirty="0">
                <a:latin typeface="Montserrat ExtraBold" panose="00000900000000000000" pitchFamily="50" charset="0"/>
              </a:rPr>
              <a:t>EU Commissioner </a:t>
            </a:r>
            <a:br>
              <a:rPr lang="mt-MT" sz="4200" dirty="0">
                <a:latin typeface="Montserrat ExtraBold" panose="00000900000000000000" pitchFamily="50" charset="0"/>
              </a:rPr>
            </a:br>
            <a:r>
              <a:rPr lang="en-US" sz="4200" dirty="0">
                <a:latin typeface="Montserrat ExtraBold" panose="00000900000000000000" pitchFamily="50" charset="0"/>
              </a:rPr>
              <a:t>for Human Rights</a:t>
            </a:r>
            <a:endParaRPr lang="en-MT" sz="4200" dirty="0">
              <a:latin typeface="Montserrat ExtraBold" panose="00000900000000000000" pitchFamily="50" charset="0"/>
            </a:endParaRPr>
          </a:p>
        </p:txBody>
      </p:sp>
      <p:pic>
        <p:nvPicPr>
          <p:cNvPr id="9" name="Content Placeholder 8" descr="A couple of women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207264A-8CCB-45B9-A1D6-254349A67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5681"/>
            <a:ext cx="6092949" cy="458663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8671BA-E9FA-4DFF-BA74-A1158115AB0F}"/>
              </a:ext>
            </a:extLst>
          </p:cNvPr>
          <p:cNvSpPr txBox="1"/>
          <p:nvPr/>
        </p:nvSpPr>
        <p:spPr>
          <a:xfrm>
            <a:off x="428401" y="2858722"/>
            <a:ext cx="5352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ExtraBold" panose="00000900000000000000" pitchFamily="50" charset="0"/>
              </a:rPr>
              <a:t>Ms. Dunja Mijatovic</a:t>
            </a:r>
            <a:r>
              <a:rPr lang="en-US" dirty="0">
                <a:latin typeface="Montserrat Medium" panose="00000600000000000000" pitchFamily="50" charset="0"/>
              </a:rPr>
              <a:t>, the Human Rights</a:t>
            </a:r>
          </a:p>
          <a:p>
            <a:r>
              <a:rPr lang="en-US" dirty="0">
                <a:latin typeface="Montserrat Medium" panose="00000600000000000000" pitchFamily="50" charset="0"/>
              </a:rPr>
              <a:t>Commissioner of the Council of Europe met</a:t>
            </a:r>
          </a:p>
          <a:p>
            <a:r>
              <a:rPr lang="en-US" dirty="0">
                <a:latin typeface="Montserrat Medium" panose="00000600000000000000" pitchFamily="50" charset="0"/>
              </a:rPr>
              <a:t>with the Commissioner on Gender-based</a:t>
            </a:r>
          </a:p>
          <a:p>
            <a:r>
              <a:rPr lang="en-US" dirty="0">
                <a:latin typeface="Montserrat Medium" panose="00000600000000000000" pitchFamily="50" charset="0"/>
              </a:rPr>
              <a:t>Violence and Domestic Violence, Ms</a:t>
            </a:r>
            <a:r>
              <a:rPr lang="mt-MT" dirty="0">
                <a:latin typeface="Montserrat Medium" panose="00000600000000000000" pitchFamily="50" charset="0"/>
              </a:rPr>
              <a:t>.</a:t>
            </a:r>
            <a:r>
              <a:rPr lang="en-US" dirty="0">
                <a:latin typeface="Montserrat Medium" panose="00000600000000000000" pitchFamily="50" charset="0"/>
              </a:rPr>
              <a:t> Audrey</a:t>
            </a:r>
          </a:p>
          <a:p>
            <a:r>
              <a:rPr lang="en-US" dirty="0">
                <a:latin typeface="Montserrat Medium" panose="00000600000000000000" pitchFamily="50" charset="0"/>
              </a:rPr>
              <a:t>Friggieri at the Commission’s offices on the</a:t>
            </a:r>
          </a:p>
          <a:p>
            <a:r>
              <a:rPr lang="mt-MT" dirty="0">
                <a:latin typeface="Montserrat Medium" panose="00000600000000000000" pitchFamily="50" charset="0"/>
              </a:rPr>
              <a:t>15th October 2021</a:t>
            </a:r>
            <a:r>
              <a:rPr lang="en-US" dirty="0">
                <a:latin typeface="Montserrat Medium" panose="00000600000000000000" pitchFamily="50" charset="0"/>
              </a:rPr>
              <a:t>.</a:t>
            </a:r>
            <a:r>
              <a:rPr lang="mt-MT" dirty="0">
                <a:latin typeface="Montserrat Medium" panose="00000600000000000000" pitchFamily="50" charset="0"/>
              </a:rPr>
              <a:t> </a:t>
            </a:r>
            <a:endParaRPr lang="en-MT" dirty="0">
              <a:latin typeface="Montserrat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8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A126190-AE8B-47E2-8CD8-9BCDAAC74354}"/>
              </a:ext>
            </a:extLst>
          </p:cNvPr>
          <p:cNvSpPr/>
          <p:nvPr/>
        </p:nvSpPr>
        <p:spPr>
          <a:xfrm rot="5400000">
            <a:off x="-23458" y="191602"/>
            <a:ext cx="6335315" cy="6484809"/>
          </a:xfrm>
          <a:prstGeom prst="rect">
            <a:avLst/>
          </a:prstGeom>
          <a:solidFill>
            <a:srgbClr val="EF4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32B67-80CE-4B36-BA4B-9A7EC403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07" y="1445662"/>
            <a:ext cx="5062728" cy="1325563"/>
          </a:xfrm>
        </p:spPr>
        <p:txBody>
          <a:bodyPr/>
          <a:lstStyle/>
          <a:p>
            <a:r>
              <a:rPr lang="mt-MT" b="1" dirty="0">
                <a:latin typeface="Montserrat ExtraBold" panose="00000900000000000000" pitchFamily="50" charset="0"/>
              </a:rPr>
              <a:t>Courtesy Visits</a:t>
            </a:r>
            <a:endParaRPr lang="en-MT" b="1" dirty="0">
              <a:latin typeface="Montserrat ExtraBold" panose="000009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78AE8-C7BD-411F-B08F-411BEEFC4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581" y="2669295"/>
            <a:ext cx="563594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Montserrat Medium" panose="00000600000000000000" pitchFamily="50" charset="0"/>
              </a:rPr>
              <a:t>The Commissioner and team members visited Dar Emmaus (18th August), Dar Hosea (17th September), Għabex (8th October)</a:t>
            </a:r>
            <a:r>
              <a:rPr lang="mt-MT" sz="2000" dirty="0">
                <a:latin typeface="Montserrat Medium" panose="00000600000000000000" pitchFamily="50" charset="0"/>
              </a:rPr>
              <a:t>,</a:t>
            </a:r>
            <a:r>
              <a:rPr lang="en-US" sz="2000" dirty="0">
                <a:latin typeface="Montserrat Medium" panose="00000600000000000000" pitchFamily="50" charset="0"/>
              </a:rPr>
              <a:t> and Dar il</a:t>
            </a:r>
            <a:r>
              <a:rPr lang="mt-MT" sz="2000" dirty="0">
                <a:latin typeface="Montserrat Medium" panose="00000600000000000000" pitchFamily="50" charset="0"/>
              </a:rPr>
              <a:t>-</a:t>
            </a:r>
            <a:r>
              <a:rPr lang="en-US" sz="2000" dirty="0">
                <a:latin typeface="Montserrat Medium" panose="00000600000000000000" pitchFamily="50" charset="0"/>
              </a:rPr>
              <a:t>Milja (15th December), in recognition of their invaluable work with victims, both adults and children, of gender-based and domestic violence</a:t>
            </a:r>
            <a:endParaRPr lang="en-MT" sz="2000" dirty="0">
              <a:latin typeface="Montserrat Medium" panose="00000600000000000000" pitchFamily="50" charset="0"/>
            </a:endParaRPr>
          </a:p>
        </p:txBody>
      </p:sp>
      <p:pic>
        <p:nvPicPr>
          <p:cNvPr id="11" name="Picture 10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C8FBBB86-CED6-4BB9-A81A-8099515DF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t="7599" r="8575"/>
          <a:stretch/>
        </p:blipFill>
        <p:spPr>
          <a:xfrm>
            <a:off x="-166571" y="265296"/>
            <a:ext cx="3109672" cy="2203521"/>
          </a:xfrm>
          <a:prstGeom prst="rect">
            <a:avLst/>
          </a:prstGeom>
          <a:ln w="76200">
            <a:noFill/>
          </a:ln>
        </p:spPr>
      </p:pic>
      <p:pic>
        <p:nvPicPr>
          <p:cNvPr id="13" name="Picture 12" descr="A person in a suit and tie kissing a person in a dress&#10;&#10;Description automatically generated with low confidence">
            <a:extLst>
              <a:ext uri="{FF2B5EF4-FFF2-40B4-BE49-F238E27FC236}">
                <a16:creationId xmlns:a16="http://schemas.microsoft.com/office/drawing/2014/main" id="{08D33502-291F-40E8-9DAE-D9C90ADF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924" r="50" b="2840"/>
          <a:stretch/>
        </p:blipFill>
        <p:spPr>
          <a:xfrm>
            <a:off x="2926125" y="2442391"/>
            <a:ext cx="3160558" cy="2077134"/>
          </a:xfrm>
          <a:prstGeom prst="rect">
            <a:avLst/>
          </a:prstGeom>
        </p:spPr>
      </p:pic>
      <p:pic>
        <p:nvPicPr>
          <p:cNvPr id="7" name="Picture 6" descr="A picture containing person, people, dressed&#10;&#10;Description automatically generated">
            <a:extLst>
              <a:ext uri="{FF2B5EF4-FFF2-40B4-BE49-F238E27FC236}">
                <a16:creationId xmlns:a16="http://schemas.microsoft.com/office/drawing/2014/main" id="{CA0D208A-9793-446D-818C-507751BD0D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r="13068" b="9570"/>
          <a:stretch/>
        </p:blipFill>
        <p:spPr>
          <a:xfrm>
            <a:off x="-166570" y="4499992"/>
            <a:ext cx="3109672" cy="2100619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C211314-B00E-48B2-BA63-EDD65F8A17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10405" r="518" b="1160"/>
          <a:stretch/>
        </p:blipFill>
        <p:spPr>
          <a:xfrm>
            <a:off x="2943101" y="275875"/>
            <a:ext cx="3143582" cy="2174988"/>
          </a:xfrm>
          <a:prstGeom prst="rect">
            <a:avLst/>
          </a:prstGeom>
          <a:ln w="76200"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0F321E-2D29-4CB3-B6FD-243BDA6CC58E}"/>
              </a:ext>
            </a:extLst>
          </p:cNvPr>
          <p:cNvSpPr/>
          <p:nvPr/>
        </p:nvSpPr>
        <p:spPr>
          <a:xfrm>
            <a:off x="-161039" y="-41263"/>
            <a:ext cx="12353039" cy="307612"/>
          </a:xfrm>
          <a:prstGeom prst="rect">
            <a:avLst/>
          </a:prstGeom>
          <a:solidFill>
            <a:srgbClr val="EF4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FE597DE-6692-4029-9B68-5960ACC526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1"/>
          <a:stretch/>
        </p:blipFill>
        <p:spPr>
          <a:xfrm>
            <a:off x="-166571" y="2442390"/>
            <a:ext cx="3109672" cy="20771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6982AE-5A10-4699-B714-4DC4EE7CC996}"/>
              </a:ext>
            </a:extLst>
          </p:cNvPr>
          <p:cNvSpPr/>
          <p:nvPr/>
        </p:nvSpPr>
        <p:spPr>
          <a:xfrm>
            <a:off x="-166571" y="6601664"/>
            <a:ext cx="12353039" cy="307612"/>
          </a:xfrm>
          <a:prstGeom prst="rect">
            <a:avLst/>
          </a:prstGeom>
          <a:solidFill>
            <a:srgbClr val="EF4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pic>
        <p:nvPicPr>
          <p:cNvPr id="18" name="Picture 17" descr="A person and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21A23F14-6DE5-477E-87EB-4DD5DFD50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01" y="4501045"/>
            <a:ext cx="3152899" cy="210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8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437F9C-079F-49BD-8B71-346BC5B9392F}"/>
              </a:ext>
            </a:extLst>
          </p:cNvPr>
          <p:cNvSpPr/>
          <p:nvPr/>
        </p:nvSpPr>
        <p:spPr>
          <a:xfrm>
            <a:off x="0" y="0"/>
            <a:ext cx="12192000" cy="3182240"/>
          </a:xfrm>
          <a:prstGeom prst="rect">
            <a:avLst/>
          </a:prstGeom>
          <a:solidFill>
            <a:srgbClr val="FFB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B01161-C098-439B-B98E-7C9B05B2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6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Montserrat ExtraBold" panose="00000900000000000000" pitchFamily="50" charset="0"/>
              </a:rPr>
              <a:t>Training for Professionals</a:t>
            </a:r>
            <a:endParaRPr lang="LID4096" dirty="0">
              <a:latin typeface="Montserrat ExtraBold" panose="000009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7A601-87BF-4E37-97DD-F26A23DF8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504" y="1477271"/>
            <a:ext cx="9854990" cy="152104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During 2021, the Commission coordinated and delivered three multi-agency training programmes for professionals following a training needs analysis conducted with the Inter-Ministerial Committee at the beginning of the year.</a:t>
            </a:r>
          </a:p>
          <a:p>
            <a:pPr algn="ctr"/>
            <a:endParaRPr lang="LID4096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30C68C-BB97-4B22-9797-92BC496D8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09643"/>
              </p:ext>
            </p:extLst>
          </p:nvPr>
        </p:nvGraphicFramePr>
        <p:xfrm>
          <a:off x="445720" y="3372530"/>
          <a:ext cx="11300558" cy="2534656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1617833">
                  <a:extLst>
                    <a:ext uri="{9D8B030D-6E8A-4147-A177-3AD203B41FA5}">
                      <a16:colId xmlns:a16="http://schemas.microsoft.com/office/drawing/2014/main" val="1425175332"/>
                    </a:ext>
                  </a:extLst>
                </a:gridCol>
                <a:gridCol w="3227832">
                  <a:extLst>
                    <a:ext uri="{9D8B030D-6E8A-4147-A177-3AD203B41FA5}">
                      <a16:colId xmlns:a16="http://schemas.microsoft.com/office/drawing/2014/main" val="3413302271"/>
                    </a:ext>
                  </a:extLst>
                </a:gridCol>
                <a:gridCol w="3227832">
                  <a:extLst>
                    <a:ext uri="{9D8B030D-6E8A-4147-A177-3AD203B41FA5}">
                      <a16:colId xmlns:a16="http://schemas.microsoft.com/office/drawing/2014/main" val="2234802952"/>
                    </a:ext>
                  </a:extLst>
                </a:gridCol>
                <a:gridCol w="3227061">
                  <a:extLst>
                    <a:ext uri="{9D8B030D-6E8A-4147-A177-3AD203B41FA5}">
                      <a16:colId xmlns:a16="http://schemas.microsoft.com/office/drawing/2014/main" val="180663707"/>
                    </a:ext>
                  </a:extLst>
                </a:gridCol>
              </a:tblGrid>
              <a:tr h="699025">
                <a:tc>
                  <a:txBody>
                    <a:bodyPr/>
                    <a:lstStyle/>
                    <a:p>
                      <a:pPr algn="r"/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B3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Training on DASH risk assessment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B3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</a:rPr>
                        <a:t>Training on SARA risk assessment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B3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</a:rPr>
                        <a:t>Training on child to parent Violence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B3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6955"/>
                  </a:ext>
                </a:extLst>
              </a:tr>
              <a:tr h="398517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B3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</a:rPr>
                        <a:t>May 2021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July 2021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November/December 2021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091944"/>
                  </a:ext>
                </a:extLst>
              </a:tr>
              <a:tr h="398517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Trainer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B3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Ms. Beverley Gilbert and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Ms. Rachel Wilde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</a:rPr>
                        <a:t>Dr. Ruth Tully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</a:rPr>
                        <a:t>Dr. Ceryl Davies 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15503"/>
                  </a:ext>
                </a:extLst>
              </a:tr>
              <a:tr h="398517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B3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Online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Online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Online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38026"/>
                  </a:ext>
                </a:extLst>
              </a:tr>
              <a:tr h="398517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Participants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B3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84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315614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4CA387-DE08-49B3-BBCF-2BAE9177E991}"/>
              </a:ext>
            </a:extLst>
          </p:cNvPr>
          <p:cNvSpPr txBox="1">
            <a:spLocks/>
          </p:cNvSpPr>
          <p:nvPr/>
        </p:nvSpPr>
        <p:spPr>
          <a:xfrm>
            <a:off x="637781" y="6097476"/>
            <a:ext cx="10916437" cy="760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Professionals who participated included social workers, risk assessors, counsellors, psychologists, probation officers, police from the GBDV Unit, lawyers, doctors, nurses and representatives from domestic violence shelters and NGOs.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211008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CCC8CEF-0ED9-4113-BE64-53ECB3FF3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A4611-936A-43BA-9028-BDA9409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01701"/>
            <a:ext cx="9351264" cy="1475867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 ExtraBold" panose="00000900000000000000" pitchFamily="50" charset="0"/>
              </a:rPr>
              <a:t>Launch of </a:t>
            </a:r>
            <a:br>
              <a:rPr lang="en-US" dirty="0">
                <a:latin typeface="Montserrat ExtraBold" panose="00000900000000000000" pitchFamily="50" charset="0"/>
              </a:rPr>
            </a:br>
            <a:r>
              <a:rPr lang="en-US" dirty="0">
                <a:latin typeface="Montserrat ExtraBold" panose="00000900000000000000" pitchFamily="50" charset="0"/>
              </a:rPr>
              <a:t>Second National Strategy</a:t>
            </a:r>
            <a:endParaRPr lang="en-MT" dirty="0">
              <a:latin typeface="Montserrat ExtraBold" panose="00000900000000000000" pitchFamily="50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4E6939-29F3-4C9E-BB7B-954EFD7B4953}"/>
              </a:ext>
            </a:extLst>
          </p:cNvPr>
          <p:cNvSpPr txBox="1">
            <a:spLocks/>
          </p:cNvSpPr>
          <p:nvPr/>
        </p:nvSpPr>
        <p:spPr>
          <a:xfrm>
            <a:off x="524256" y="2168826"/>
            <a:ext cx="8425344" cy="4297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latin typeface="Montserrat Medium" panose="00000600000000000000" pitchFamily="50" charset="0"/>
              </a:rPr>
              <a:t>On the 17th of June, Malta’s second national strategy on gender-based violence and domestic violence was launched, which is a continuation of Malta’s previous strategy to address gender-based violence and domestic violence.</a:t>
            </a:r>
            <a:endParaRPr lang="en-MT" sz="2000" dirty="0">
              <a:latin typeface="Montserrat Medium" panose="000006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32F07-D9CC-4415-87D4-CC58EA5E8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80" y="3994794"/>
            <a:ext cx="5153380" cy="3430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044A0-FEE3-4108-9AE9-48251B0A1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4794"/>
            <a:ext cx="5153380" cy="356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8DB0972-A440-40C1-8A38-18D890ECF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F5FB-0D09-45B3-A424-0A432C0E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103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Montserrat ExtraBold" panose="00000900000000000000" pitchFamily="50" charset="0"/>
              </a:rPr>
              <a:t>Implementation of the </a:t>
            </a:r>
            <a:br>
              <a:rPr lang="en-US" dirty="0">
                <a:latin typeface="Montserrat ExtraBold" panose="00000900000000000000" pitchFamily="50" charset="0"/>
              </a:rPr>
            </a:br>
            <a:r>
              <a:rPr lang="en-US" dirty="0">
                <a:latin typeface="Montserrat ExtraBold" panose="00000900000000000000" pitchFamily="50" charset="0"/>
              </a:rPr>
              <a:t>National Action Plan</a:t>
            </a:r>
            <a:endParaRPr lang="en-MT" dirty="0">
              <a:latin typeface="Montserrat ExtraBold" panose="000009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182FD-C974-45EA-B6F1-7C9133C9E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104" y="2076225"/>
            <a:ext cx="10108474" cy="41760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Montserrat Medium" panose="00000600000000000000" pitchFamily="50" charset="0"/>
              </a:rPr>
              <a:t>As a coordinating body, the Commission is responsible for coordinating and monitoring the implementation of the national strategy. This is done through the Inter-Ministerial Committee which is made up of representatives from the various Ministries and entities. In 2021, the Commission chaired a total of nine Inter-Ministerial Committee meetings, three of which were held with NGOs.</a:t>
            </a:r>
          </a:p>
          <a:p>
            <a:endParaRPr lang="en-US" dirty="0">
              <a:latin typeface="Montserrat Medium" panose="00000600000000000000" pitchFamily="50" charset="0"/>
            </a:endParaRPr>
          </a:p>
          <a:p>
            <a:pPr marL="0" indent="0">
              <a:buNone/>
            </a:pPr>
            <a:r>
              <a:rPr lang="en-US" dirty="0">
                <a:latin typeface="Montserrat Medium" panose="00000600000000000000" pitchFamily="50" charset="0"/>
              </a:rPr>
              <a:t>The Commission is also tasked with monitoring the implementation of the GREVIO recommendations and requested updates from the stakeholders in May and December.</a:t>
            </a:r>
          </a:p>
          <a:p>
            <a:endParaRPr lang="en-MT" dirty="0"/>
          </a:p>
        </p:txBody>
      </p:sp>
    </p:spTree>
    <p:extLst>
      <p:ext uri="{BB962C8B-B14F-4D97-AF65-F5344CB8AC3E}">
        <p14:creationId xmlns:p14="http://schemas.microsoft.com/office/powerpoint/2010/main" val="28821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900</Words>
  <Application>Microsoft Office PowerPoint</Application>
  <PresentationFormat>Widescreen</PresentationFormat>
  <Paragraphs>96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Symbol</vt:lpstr>
      <vt:lpstr>Calibri Light</vt:lpstr>
      <vt:lpstr>Montserrat Medium</vt:lpstr>
      <vt:lpstr>Montserrat ExtraBold</vt:lpstr>
      <vt:lpstr>Courier New</vt:lpstr>
      <vt:lpstr>Calibri</vt:lpstr>
      <vt:lpstr>Arial</vt:lpstr>
      <vt:lpstr>Office Theme</vt:lpstr>
      <vt:lpstr>PowerPoint Presentation</vt:lpstr>
      <vt:lpstr>The Commission </vt:lpstr>
      <vt:lpstr>Commission Members</vt:lpstr>
      <vt:lpstr>Research and  Statistical Reporting</vt:lpstr>
      <vt:lpstr>Meeting with  EU Commissioner  for Human Rights</vt:lpstr>
      <vt:lpstr>Courtesy Visits</vt:lpstr>
      <vt:lpstr>Training for Professionals</vt:lpstr>
      <vt:lpstr>Launch of  Second National Strategy</vt:lpstr>
      <vt:lpstr>Implementation of the  National Action Plan</vt:lpstr>
      <vt:lpstr>Inauguration of New Offices </vt:lpstr>
      <vt:lpstr>Memorandum of Understanding  with the Faculty for Social Wellbeing</vt:lpstr>
      <vt:lpstr>Awareness-raising Campaigns</vt:lpstr>
      <vt:lpstr>Discussions on  Television and Radio</vt:lpstr>
      <vt:lpstr>Social Media Campaigns</vt:lpstr>
      <vt:lpstr>16 Days of Activism</vt:lpstr>
      <vt:lpstr>Initiatives and activities held during the 16 days included: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 on Gender-Based Violence &amp; Domestic Violence</dc:title>
  <dc:creator>Saliba Nicholas 2 at CGBVDV</dc:creator>
  <cp:lastModifiedBy>Grech Stephen at Parlament-MT</cp:lastModifiedBy>
  <cp:revision>45</cp:revision>
  <cp:lastPrinted>2022-08-30T07:07:57Z</cp:lastPrinted>
  <dcterms:created xsi:type="dcterms:W3CDTF">2022-07-12T07:46:06Z</dcterms:created>
  <dcterms:modified xsi:type="dcterms:W3CDTF">2022-08-30T07:08:22Z</dcterms:modified>
</cp:coreProperties>
</file>