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9"/>
  </p:notesMasterIdLst>
  <p:sldIdLst>
    <p:sldId id="256" r:id="rId2"/>
    <p:sldId id="258" r:id="rId3"/>
    <p:sldId id="257" r:id="rId4"/>
    <p:sldId id="260" r:id="rId5"/>
    <p:sldId id="265" r:id="rId6"/>
    <p:sldId id="278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304" r:id="rId17"/>
    <p:sldId id="297" r:id="rId18"/>
    <p:sldId id="296" r:id="rId19"/>
    <p:sldId id="299" r:id="rId20"/>
    <p:sldId id="301" r:id="rId21"/>
    <p:sldId id="288" r:id="rId22"/>
    <p:sldId id="290" r:id="rId23"/>
    <p:sldId id="300" r:id="rId24"/>
    <p:sldId id="305" r:id="rId25"/>
    <p:sldId id="285" r:id="rId26"/>
    <p:sldId id="282" r:id="rId27"/>
    <p:sldId id="262" r:id="rId2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294F41-0AB8-4317-8CE9-D4282870426C}" v="7" dt="2022-06-15T11:01:22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3080" autoAdjust="0"/>
  </p:normalViewPr>
  <p:slideViewPr>
    <p:cSldViewPr snapToGrid="0">
      <p:cViewPr varScale="1">
        <p:scale>
          <a:sx n="45" d="100"/>
          <a:sy n="45" d="100"/>
        </p:scale>
        <p:origin x="16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3193" tIns="46597" rIns="93193" bIns="4659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3193" tIns="46597" rIns="93193" bIns="46597" rtlCol="0"/>
          <a:lstStyle>
            <a:lvl1pPr algn="r">
              <a:defRPr sz="1200"/>
            </a:lvl1pPr>
          </a:lstStyle>
          <a:p>
            <a:fld id="{571A05F0-43D6-4075-BB9C-355959F167A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93" tIns="46597" rIns="93193" bIns="4659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3"/>
          </a:xfrm>
          <a:prstGeom prst="rect">
            <a:avLst/>
          </a:prstGeom>
        </p:spPr>
        <p:txBody>
          <a:bodyPr vert="horz" lIns="93193" tIns="46597" rIns="93193" bIns="4659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3193" tIns="46597" rIns="93193" bIns="4659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3193" tIns="46597" rIns="93193" bIns="46597" rtlCol="0" anchor="b"/>
          <a:lstStyle>
            <a:lvl1pPr algn="r">
              <a:defRPr sz="1200"/>
            </a:lvl1pPr>
          </a:lstStyle>
          <a:p>
            <a:fld id="{5B1ECDCB-7B45-49BD-BE7D-4C6FB4FA2A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979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6525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Overall increase over last five years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037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Includes patients on DDA medicines in public and private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666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Peaks in 2014-2015, 2021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15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Affecting young and middle aged – economically active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0777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Year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835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Does not include EU funds</a:t>
            </a:r>
          </a:p>
          <a:p>
            <a:r>
              <a:rPr lang="en-US" dirty="0"/>
              <a:t>No mention of unutilized funds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8309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930"/>
            <a:fld id="{5B1ECDCB-7B45-49BD-BE7D-4C6FB4FA2AC4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31930"/>
              <a:t>21</a:t>
            </a:fld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190340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Drs =  Psychiatry specialists and GPs</a:t>
            </a:r>
            <a:endParaRPr lang="mt-MT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930"/>
            <a:fld id="{5B1ECDCB-7B45-49BD-BE7D-4C6FB4FA2AC4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31930"/>
              <a:t>22</a:t>
            </a:fld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057586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9676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Consent forms</a:t>
            </a:r>
          </a:p>
          <a:p>
            <a:r>
              <a:rPr lang="en-US" dirty="0"/>
              <a:t>Responsible Carers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310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056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315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845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585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902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388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930"/>
            <a:fld id="{5B1ECDCB-7B45-49BD-BE7D-4C6FB4FA2AC4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31930"/>
              <a:t>6</a:t>
            </a:fld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20348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689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17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1ECDCB-7B45-49BD-BE7D-4C6FB4FA2AC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652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97C41-17A5-B740-0D32-BE823896D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0DC6F-B268-8137-3F02-4748740FC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BFB3B-6859-AA51-54A8-D0CFE0429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5850C-7EB5-D220-5EDA-3EBBEFB15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37980-95C8-5329-C090-26C5EF9D3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01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470F8-3935-C4C8-8972-34B702878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E641F-25D3-7ED2-EEC7-4E504CD13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82991-0334-2564-39AA-80B7EDAFA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5E5D7-5848-5CAE-FF9F-F98CD9610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8CDC-868F-6183-78EB-F1D11E93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2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C726E-B8D3-2907-52E1-0E413D1C3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6D79A-353C-3D61-C317-B6D020929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17BA2-DBDC-9A59-CFD0-DBF1C199F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998BC-042A-C50B-4FA4-1EC4A9F88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F4446-7C33-38EF-C4AC-499C3300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98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408B2-CA63-19A4-4A97-8496E0A1A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6A3BB-29D8-0966-582E-AB9616B18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28C17-34C0-2D70-1251-889984B8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1E411-AFCC-CA44-9838-6F0B09D8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4446F-B341-D219-6FA1-016F8112A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40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E73E6-AF54-F6D3-E381-50C931857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424C0-5753-897B-E0A1-BBDAE8A64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E4F72-A425-0CD6-95AD-8425F722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42E3B-9AE1-A4B1-6119-F45868548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02EC3-38E7-90E3-D3C3-C052C553D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65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AD16-3C8F-6446-B922-BDBE65E4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62D3A-A940-561A-3BCD-FDFB57F4E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938C8-D6BA-23ED-2368-A7DCB3AE9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2F74A-9EF8-7691-4792-FE5B573E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23ADB-B308-9AF0-541B-FB66BABF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89866-504F-3883-3613-ECD8E3D79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5CEE6-68F8-92DE-3359-DD6808584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DB95F-D371-846E-7FDC-841779302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5C34C-AB18-E68D-C9A5-2B962F201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0396D-9BCB-1253-5273-4AB070814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B05E2B-A74B-6F02-09A4-65BE7C530A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50DEB8-399A-1DB4-7931-4A2979173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4BD9C0-CCC0-5A87-F8DB-07FD08573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A60E1-FA13-B4F0-E2C5-1886B90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95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4FEC9-781C-D2DE-B3D0-A82C4FADC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D9BF3-2DFD-6ECB-F3EF-2C9A33688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6F0B4-9CCC-C554-777A-8E72B089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1B5D4-C8BF-CCD1-1444-D2FCE5870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03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E98BEF-2C49-B981-597F-0B853A65B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DF95FE-7EF9-E88B-6BD9-BA41F4D7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36231-3822-D336-F7EC-38042F22B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3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B8AD7-23E1-89E1-F934-F1C43126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FF45D-08F5-6F90-1E54-9303F2D68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3952D-7DCF-809C-7976-D8251A626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5D3A0-FE41-92B4-0354-0D9456345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A7A46-09F6-9EEB-8BB8-63A6ECB95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4A72FC-BA1A-EB74-1360-67DC3A46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9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5823F-78B3-CA19-31CF-16A791AB8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AB594-A041-A0F1-4918-05096D103D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24E2E-0B52-AA5C-DEEC-9AA1D5E78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A1F8B-CE11-57F9-CFD6-BDA15F19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7E52D-B8E9-B7FF-973D-FA9AA901E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6D4B0-3209-A301-CD4D-ABE18AF8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40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21420-106A-1C2E-6868-8E4E09292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C83E3-78B1-9BBE-566B-1ECA1D32C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271F2-75B9-0641-604B-7F9B1044E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3996A-34F6-4D8A-B96C-AC2BD92FBF6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67FC-C919-2EB2-F710-0ED3727DA1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A38BC-4A50-5091-EB4A-CDE167931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CE061-25B7-4EEB-AE66-6DAC04732F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10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D07D4B-EDAF-A7DB-5317-BCBC8FF58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REPORT 2020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7FF5CA-306E-F6E6-F2AA-1FFB48648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en-US" baseline="30000" dirty="0">
                <a:solidFill>
                  <a:srgbClr val="FFFFFF"/>
                </a:solidFill>
              </a:rPr>
              <a:t>9th</a:t>
            </a:r>
            <a:r>
              <a:rPr lang="en-US" dirty="0">
                <a:solidFill>
                  <a:srgbClr val="FFFFFF"/>
                </a:solidFill>
              </a:rPr>
              <a:t> year of Operation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The Covid-19 Pandemic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A6ABE93-672E-B114-CA85-D10B741F2D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709" y="2108877"/>
            <a:ext cx="3314864" cy="265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125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6CC15-0236-066A-316A-983312C7D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Chronic Neurotic Disorders over the </a:t>
            </a:r>
            <a:b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Past Ten Years</a:t>
            </a:r>
            <a:endParaRPr lang="en-GB" sz="4000" dirty="0">
              <a:solidFill>
                <a:srgbClr val="FFFFFF"/>
              </a:solidFill>
            </a:endParaRPr>
          </a:p>
        </p:txBody>
      </p:sp>
      <p:pic>
        <p:nvPicPr>
          <p:cNvPr id="15" name="Content Placeholder 1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F3ADC32-D718-654C-F6B9-ADEC014EE3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2173" y="0"/>
            <a:ext cx="1969823" cy="1577428"/>
          </a:xfrm>
        </p:spPr>
      </p:pic>
      <p:sp>
        <p:nvSpPr>
          <p:cNvPr id="9" name="Rectangle 6">
            <a:extLst>
              <a:ext uri="{FF2B5EF4-FFF2-40B4-BE49-F238E27FC236}">
                <a16:creationId xmlns:a16="http://schemas.microsoft.com/office/drawing/2014/main" id="{5CBB112E-81F2-3D11-5A7A-4677B3977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554" y="224065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E398E2F-02BB-C6DE-2002-FBD680B79F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808874"/>
              </p:ext>
            </p:extLst>
          </p:nvPr>
        </p:nvGraphicFramePr>
        <p:xfrm>
          <a:off x="101601" y="1577428"/>
          <a:ext cx="10502710" cy="4809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Chart" r:id="rId5" imgW="5742930" imgH="3493311" progId="Excel.Chart.8">
                  <p:embed/>
                </p:oleObj>
              </mc:Choice>
              <mc:Fallback>
                <p:oleObj name="Chart" r:id="rId5" imgW="5742930" imgH="3493311" progId="Excel.Chart.8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E398E2F-02BB-C6DE-2002-FBD680B79F49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1" y="1577428"/>
                        <a:ext cx="10502710" cy="48097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83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79AF1-8692-BA18-A3DE-92AD66714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Autofit/>
          </a:bodyPr>
          <a:lstStyle/>
          <a:p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Chronic Psychiatric Disorders Starting in Childhood over the Past Ten Years</a:t>
            </a:r>
            <a:endParaRPr lang="en-GB" sz="3600" dirty="0">
              <a:solidFill>
                <a:srgbClr val="FFFFFF"/>
              </a:solidFill>
            </a:endParaRPr>
          </a:p>
        </p:txBody>
      </p:sp>
      <p:pic>
        <p:nvPicPr>
          <p:cNvPr id="15" name="Content Placeholder 1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6DE1673-8F3B-420A-6215-8166BD0373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212" y="0"/>
            <a:ext cx="1964788" cy="1573396"/>
          </a:xfr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4D13D3B-69A4-68AD-BA92-72137F88C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787" y="272913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D334EDD-4C06-D5D1-0E97-EA58EBC4D5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7757957"/>
              </p:ext>
            </p:extLst>
          </p:nvPr>
        </p:nvGraphicFramePr>
        <p:xfrm>
          <a:off x="114300" y="1460500"/>
          <a:ext cx="10731891" cy="4764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Chart" r:id="rId4" imgW="5742930" imgH="3493311" progId="Excel.Chart.8">
                  <p:embed/>
                </p:oleObj>
              </mc:Choice>
              <mc:Fallback>
                <p:oleObj name="Chart" r:id="rId4" imgW="5742930" imgH="3493311" progId="Excel.Chart.8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D334EDD-4C06-D5D1-0E97-EA58EBC4D5B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460500"/>
                        <a:ext cx="10731891" cy="47643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4177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2270C-0EB5-B369-C51D-E8D1169C7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Dementia over the Past Ten Years</a:t>
            </a:r>
            <a:endParaRPr lang="en-GB" sz="4000" dirty="0">
              <a:solidFill>
                <a:srgbClr val="FFFFFF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8F8525D-0832-6D73-4274-75C2F6DFA7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0" y="-6691"/>
            <a:ext cx="1950720" cy="1562130"/>
          </a:xfr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F14E59B3-1214-DEB6-5A12-476EF3470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705" y="24035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CE8E45F-EE86-17D2-EB1E-2A8535972D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42500"/>
              </p:ext>
            </p:extLst>
          </p:nvPr>
        </p:nvGraphicFramePr>
        <p:xfrm>
          <a:off x="127001" y="1765304"/>
          <a:ext cx="10514496" cy="4565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Chart" r:id="rId4" imgW="5742930" imgH="3493311" progId="Excel.Chart.8">
                  <p:embed/>
                </p:oleObj>
              </mc:Choice>
              <mc:Fallback>
                <p:oleObj name="Chart" r:id="rId4" imgW="5742930" imgH="3493311" progId="Excel.Chart.8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CE8E45F-EE86-17D2-EB1E-2A8535972DBE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1" y="1765304"/>
                        <a:ext cx="10514496" cy="4565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756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C36C-A286-A7DD-722C-3C202F22E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Psychosis over the Past Ten Years</a:t>
            </a:r>
            <a:endParaRPr lang="en-GB" sz="4000" dirty="0">
              <a:solidFill>
                <a:srgbClr val="FFFFFF"/>
              </a:solidFill>
            </a:endParaRPr>
          </a:p>
        </p:txBody>
      </p:sp>
      <p:pic>
        <p:nvPicPr>
          <p:cNvPr id="5" name="Content Placeholder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6719887-8E9D-7413-1A66-C0C0FC30F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212" y="1"/>
            <a:ext cx="1964788" cy="1573396"/>
          </a:xfrm>
        </p:spPr>
      </p:pic>
      <p:pic>
        <p:nvPicPr>
          <p:cNvPr id="10242" name="Chart 15">
            <a:extLst>
              <a:ext uri="{FF2B5EF4-FFF2-40B4-BE49-F238E27FC236}">
                <a16:creationId xmlns:a16="http://schemas.microsoft.com/office/drawing/2014/main" id="{62B794BA-E722-F62A-2DDC-08B679626DB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622744"/>
            <a:ext cx="10450443" cy="4685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375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D56B2-B40A-14DD-0504-48C7C032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Schizophrenia over the Past </a:t>
            </a:r>
            <a:b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Ten Years</a:t>
            </a:r>
            <a:endParaRPr lang="en-GB" sz="4000" dirty="0">
              <a:solidFill>
                <a:srgbClr val="FFFFFF"/>
              </a:solidFill>
            </a:endParaRPr>
          </a:p>
        </p:txBody>
      </p:sp>
      <p:pic>
        <p:nvPicPr>
          <p:cNvPr id="7" name="Content Placeholder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13F5ED3-4413-C13E-50F4-9CADF9017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212" y="-1"/>
            <a:ext cx="1964788" cy="1573396"/>
          </a:xfr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AB7273C6-C3E7-D8DD-7D0D-3468743B1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4382" y="248998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7C7A32E-CFDF-2093-FA39-02C8C44221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2450798"/>
              </p:ext>
            </p:extLst>
          </p:nvPr>
        </p:nvGraphicFramePr>
        <p:xfrm>
          <a:off x="0" y="1573395"/>
          <a:ext cx="10718799" cy="4865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3" name="Chart" r:id="rId5" imgW="5742930" imgH="3493311" progId="Excel.Chart.8">
                  <p:embed/>
                </p:oleObj>
              </mc:Choice>
              <mc:Fallback>
                <p:oleObj name="Chart" r:id="rId5" imgW="5742930" imgH="3493311" progId="Excel.Chart.8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7C7A32E-CFDF-2093-FA39-02C8C442215C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73395"/>
                        <a:ext cx="10718799" cy="48655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07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C0F3A-866C-439E-5491-7F94EF513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Autofit/>
          </a:bodyPr>
          <a:lstStyle/>
          <a:p>
            <a:r>
              <a:rPr lang="en-GB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Mental Conditions over the </a:t>
            </a:r>
            <a:br>
              <a:rPr lang="en-GB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Ten Years</a:t>
            </a:r>
          </a:p>
        </p:txBody>
      </p:sp>
      <p:pic>
        <p:nvPicPr>
          <p:cNvPr id="7" name="Content Placeholder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73C5D09-00FC-08EC-3C0E-1E3869FC72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212" y="-1"/>
            <a:ext cx="1964788" cy="1573396"/>
          </a:xfrm>
        </p:spPr>
      </p:pic>
      <p:pic>
        <p:nvPicPr>
          <p:cNvPr id="12290" name="Chart 1">
            <a:extLst>
              <a:ext uri="{FF2B5EF4-FFF2-40B4-BE49-F238E27FC236}">
                <a16:creationId xmlns:a16="http://schemas.microsoft.com/office/drawing/2014/main" id="{5A508BFF-E595-DCD0-9CFE-6D18293C7AE4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1573395"/>
            <a:ext cx="11658600" cy="5144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904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C0F3A-866C-439E-5491-7F94EF513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Autofit/>
          </a:bodyPr>
          <a:lstStyle/>
          <a:p>
            <a:r>
              <a:rPr lang="en-GB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Mental Conditions over the </a:t>
            </a:r>
            <a:br>
              <a:rPr lang="en-GB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Ten Years</a:t>
            </a:r>
          </a:p>
        </p:txBody>
      </p:sp>
      <p:pic>
        <p:nvPicPr>
          <p:cNvPr id="7" name="Content Placeholder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73C5D09-00FC-08EC-3C0E-1E3869FC72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212" y="-1"/>
            <a:ext cx="1964788" cy="1573396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1D5DDF-235E-49A9-BE38-6142287F10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1600" y="253849"/>
            <a:ext cx="10528300" cy="13195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68B47D-F988-4994-A9E4-B4757F10FB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83" y="1827245"/>
            <a:ext cx="9608129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38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04D8C50-F49D-407D-B832-E40FF3BAB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7801" y="0"/>
            <a:ext cx="12192001" cy="6858001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1921404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096CAE-936E-4775-B061-AB8CE4E80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2"/>
            <a:ext cx="12191993" cy="6857999"/>
          </a:xfrm>
          <a:prstGeom prst="rect">
            <a:avLst/>
          </a:prstGeom>
          <a:ln>
            <a:noFill/>
          </a:ln>
        </p:spPr>
      </p:pic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98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hart 12">
            <a:extLst>
              <a:ext uri="{FF2B5EF4-FFF2-40B4-BE49-F238E27FC236}">
                <a16:creationId xmlns:a16="http://schemas.microsoft.com/office/drawing/2014/main" id="{85D5060D-9703-4867-8A81-A3276024C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1681"/>
            <a:ext cx="12463668" cy="535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15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7F8A-6E57-3248-5224-6A0F37DBF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0822"/>
          </a:xfrm>
        </p:spPr>
        <p:txBody>
          <a:bodyPr/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of Covid-19 pandemic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7D5016-944A-B490-0DC2-7C37E7782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010"/>
            <a:ext cx="10693400" cy="416118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mental health, service use and service provision has been impacted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Office:</a:t>
            </a:r>
          </a:p>
          <a:p>
            <a:pPr lvl="1"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Continued to promote &amp; protect Mental Health patients’ rights</a:t>
            </a:r>
          </a:p>
          <a:p>
            <a:pPr lvl="1"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instrumental for Richmond Foundation helpline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1770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24 x 7 </a:t>
            </a:r>
          </a:p>
          <a:p>
            <a:pPr lvl="1"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the annual visitations,  e-mails, phone calls &amp; case reviews were used to address the obligations of monitoring </a:t>
            </a:r>
          </a:p>
          <a:p>
            <a:pPr lvl="1"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 the Covid-19 Public Health Response Team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67BBC51-9562-1320-8941-8D3F4F130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678" y="5188371"/>
            <a:ext cx="1844744" cy="147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24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EAC30-0AD6-43AE-8684-448077CDB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MHS Budget allocations (Recurrent and Capital)</a:t>
            </a:r>
            <a:endParaRPr lang="en-GB" dirty="0"/>
          </a:p>
        </p:txBody>
      </p:sp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15EC3638-B56B-4C2C-B6AC-59194110E2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200" y="1650305"/>
            <a:ext cx="8424109" cy="4966395"/>
          </a:xfrm>
        </p:spPr>
      </p:pic>
    </p:spTree>
    <p:extLst>
      <p:ext uri="{BB962C8B-B14F-4D97-AF65-F5344CB8AC3E}">
        <p14:creationId xmlns:p14="http://schemas.microsoft.com/office/powerpoint/2010/main" val="469723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A3A14-055D-B80A-A054-9E7E253AA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5379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9C4C1-F658-1A79-A31C-6E93611AF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501"/>
            <a:ext cx="10515600" cy="434984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endParaRPr lang="en-US" sz="3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/>
              <a:t>2020 was 6</a:t>
            </a:r>
            <a:r>
              <a:rPr lang="en-US" sz="3200" baseline="30000" dirty="0"/>
              <a:t>th</a:t>
            </a:r>
            <a:r>
              <a:rPr lang="en-US" sz="3200" dirty="0"/>
              <a:t> year of full implementation of the new MHA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/>
              <a:t>Involuntary Care Process still being closely monitored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/>
              <a:t>Patients are being followed up on regular basis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/>
              <a:t>Length of Involuntary care – drastically diminished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200" dirty="0"/>
              <a:t>Community Involuntary care preferred option for difficult cases</a:t>
            </a:r>
            <a:endParaRPr lang="en-GB" sz="3200" dirty="0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371F12D-34D1-63D6-2CCA-C442D922F3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798" y="5234609"/>
            <a:ext cx="1820101" cy="145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136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A3A14-055D-B80A-A054-9E7E253AA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5379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9C4C1-F658-1A79-A31C-6E93611AF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501"/>
            <a:ext cx="10515600" cy="434984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Analyze and address Burden of Mental Health problems esp amongst younger generations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highlight>
                  <a:srgbClr val="FFFF00"/>
                </a:highlight>
              </a:rPr>
              <a:t>Inter-Ministerial, Inter-Organizational Commitment and Collaboration in the field of Prevention, Treatment and Rehabilitation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Increased Recruitment and Training of Health Care Professionals in Mental Health – Drs, Nurses, Clinical Pharmacists, OTs, SW, Psychologists, Youth Workers, Physiotherapists, Carers, Sports Therapists, Activity Co-</a:t>
            </a:r>
            <a:r>
              <a:rPr lang="en-US" dirty="0" err="1"/>
              <a:t>ordinators</a:t>
            </a:r>
            <a:r>
              <a:rPr lang="en-US" dirty="0"/>
              <a:t>, Counsellors, Cultural Mediators and Interpreters, </a:t>
            </a:r>
            <a:r>
              <a:rPr lang="en-US" dirty="0" err="1"/>
              <a:t>etc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Work to increase Mental Health Literacy esp amongst younger generations and vulnerable groups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Prioritize and accelerate Procurement procedures in this sector including the introduction of new Psychiatric Medicines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endParaRPr lang="en-GB" dirty="0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371F12D-34D1-63D6-2CCA-C442D922F3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798" y="5234609"/>
            <a:ext cx="1820101" cy="145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116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60339-20AC-42A1-9C55-C721B34EC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-2 Mental Health Capital Projects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C0823-7C51-424A-9DBE-D694E0AB5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Concretize building of New Psychiatric Hospital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Re-establish a dedicated Psychiatric Unit in MDH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License sections within MDH as Mental Health Facilities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Speed up Refurbishment and Maintenance of MCH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Open up new purposely built Community Mental Health Clinics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Urgently relocate CYPS to a new dedicated facility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Open up dedicated facilities in the community for persons with Neurodevelopmental Disorders, Challenging </a:t>
            </a:r>
            <a:r>
              <a:rPr lang="en-US" sz="3200" dirty="0" err="1"/>
              <a:t>Behaviours</a:t>
            </a:r>
            <a:r>
              <a:rPr lang="en-US" sz="3200" dirty="0"/>
              <a:t>, Addictions, </a:t>
            </a:r>
            <a:r>
              <a:rPr lang="en-US" sz="3200" dirty="0" err="1"/>
              <a:t>etc</a:t>
            </a:r>
            <a:endParaRPr lang="en-US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2110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05DB4-C762-4F73-B9CF-8E7D901D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- 3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96C34-B052-411E-A153-136C0B58C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Enhance support (financial and HR) to NGOs working in this sector, ensuring collaboration between all and avoiding duplication</a:t>
            </a:r>
          </a:p>
          <a:p>
            <a:r>
              <a:rPr lang="en-US" dirty="0"/>
              <a:t>A Mental Health Research Repository accessible to all stakeholders </a:t>
            </a:r>
          </a:p>
          <a:p>
            <a:r>
              <a:rPr lang="en-US" dirty="0"/>
              <a:t>Medical records – speed up digitalization to ensure a seamless care</a:t>
            </a:r>
          </a:p>
          <a:p>
            <a:r>
              <a:rPr lang="en-US" dirty="0"/>
              <a:t>Protection of the Mental Health of our HCW </a:t>
            </a:r>
          </a:p>
          <a:p>
            <a:r>
              <a:rPr lang="en-US" dirty="0"/>
              <a:t>Proactively address Stress at places of work </a:t>
            </a:r>
          </a:p>
          <a:p>
            <a:r>
              <a:rPr lang="en-US" dirty="0"/>
              <a:t>Incongruency between declared Patient Rights and the actual situation on the ground</a:t>
            </a:r>
          </a:p>
          <a:p>
            <a:r>
              <a:rPr lang="en-US" dirty="0"/>
              <a:t>Consider amendments of the current Mental Health Act – strengthening the Office of the CMH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715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7427FC7-7349-4D97-A6F5-6365678C5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68" y="419100"/>
            <a:ext cx="10114842" cy="568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53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D751C-450E-47B0-AAB0-8B556CF8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Words of Appreciation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74638-4C75-4BDF-9B57-4EBB23A3D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Previous Mental Health Commissioner – Dr. John Cachia</a:t>
            </a:r>
          </a:p>
          <a:p>
            <a:r>
              <a:rPr lang="en-US" sz="3200" dirty="0"/>
              <a:t>All staff at the Office of the Commissioner</a:t>
            </a:r>
          </a:p>
          <a:p>
            <a:r>
              <a:rPr lang="en-US" sz="3200" dirty="0"/>
              <a:t>All Health Care professionals and Support staff working within the Mental Health Facilities </a:t>
            </a:r>
            <a:r>
              <a:rPr lang="en-US" sz="3200"/>
              <a:t>and elsewhere for </a:t>
            </a:r>
            <a:r>
              <a:rPr lang="en-US" sz="3200" dirty="0"/>
              <a:t>their continued    dedication at their respective place of work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726934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857E6-DA68-7228-2A19-13D2335A6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1" y="2767106"/>
            <a:ext cx="2880828" cy="3071906"/>
          </a:xfrm>
        </p:spPr>
        <p:txBody>
          <a:bodyPr anchor="t"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13B1-A4BE-0D03-3EDC-5023E2ABA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042" y="806824"/>
            <a:ext cx="2919738" cy="1494117"/>
          </a:xfrm>
        </p:spPr>
        <p:txBody>
          <a:bodyPr anchor="b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AE8A6DF-6344-4C1E-5DC9-2782C64209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428" y="535822"/>
            <a:ext cx="7225748" cy="578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25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48A28-F299-181F-9902-2106A711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OBSERVED TRENDS - 1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E339C3-1A4C-6C29-D193-1145A71C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10515600" cy="4161736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↑ in service requests compared to pre-pandemic levels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16% ↑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number of NEW pts for involuntary care 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2016-2018, there was a ↓ 5-7%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2019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2%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64.7% of involuntary admissions were &lt;45 years (high burden in younger generations)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30% of involuntary admissions were adolescents &amp; youth aged &lt;30 </a:t>
            </a:r>
            <a:r>
              <a:rPr lang="en-GB" sz="3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yrs</a:t>
            </a:r>
            <a:r>
              <a:rPr lang="en-GB" sz="3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(also reported in 2017-2019)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 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15% among persons being actively followed up on CTO</a:t>
            </a:r>
            <a:endParaRPr lang="en-GB" dirty="0"/>
          </a:p>
          <a:p>
            <a:pPr marL="0" indent="0" algn="just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0D7E74C-CCAE-34FE-8744-831EAE19FF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803" y="5115339"/>
            <a:ext cx="1923532" cy="154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22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3CEB-9F82-2009-CDE2-52D58394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OBSERVED TRENDS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9FEDF-F888-90F1-FECA-507B6F109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4330"/>
            <a:ext cx="10515600" cy="352508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 in length of stay in involuntary care (seen also in 2017-2019)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involuntary care is now the preferred option for following up difficult cases ( ↑ seen in 2015-2020)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29.6% of all acute involuntary admissions were foreigners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↑ mental health needs of foreign workers, persons in residential care &amp; detention facilities and migrants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5BEB5C9-95B3-A69E-E77F-C6FCE5E231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417" y="5198930"/>
            <a:ext cx="1897753" cy="151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45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3CEB-9F82-2009-CDE2-52D58394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OBSERVED TRENDS - 3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9FEDF-F888-90F1-FECA-507B6F109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4330"/>
            <a:ext cx="10515600" cy="352508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sustained ↑ of 16.7% in incident reports from 2019 filed by Nursing Staff</a:t>
            </a:r>
          </a:p>
          <a:p>
            <a:pPr lvl="1" defTabSz="933237">
              <a:defRPr/>
            </a:pPr>
            <a:r>
              <a:rPr lang="en-US" sz="2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Aggressive </a:t>
            </a:r>
            <a:r>
              <a:rPr lang="en-US" sz="26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2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(56%)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1" defTabSz="933237"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Falls (14%), </a:t>
            </a:r>
          </a:p>
          <a:p>
            <a:pPr lvl="1" defTabSz="933237"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Self-harm (12%); </a:t>
            </a:r>
          </a:p>
          <a:p>
            <a:pPr lvl="1" defTabSz="933237"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Substance Abuse (7%) and </a:t>
            </a:r>
          </a:p>
          <a:p>
            <a:pPr lvl="1" defTabSz="933237"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Abscondment (5%).</a:t>
            </a:r>
          </a:p>
          <a:p>
            <a:pPr lvl="1" defTabSz="933237">
              <a:defRPr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 (6%)</a:t>
            </a:r>
          </a:p>
          <a:p>
            <a:pPr defTabSz="933237">
              <a:defRPr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29% of patients were involved in 58% of all incidents (same as in 2019)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5BEB5C9-95B3-A69E-E77F-C6FCE5E231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417" y="5198930"/>
            <a:ext cx="1897753" cy="151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10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A3A14-055D-B80A-A054-9E7E253AA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19675"/>
          </a:xfrm>
        </p:spPr>
        <p:txBody>
          <a:bodyPr>
            <a:normAutofit/>
          </a:bodyPr>
          <a:lstStyle/>
          <a:p>
            <a:pPr algn="ctr"/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Data from POYC Schedule V applications show: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371F12D-34D1-63D6-2CCA-C442D922F3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798" y="5234609"/>
            <a:ext cx="1820101" cy="145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0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4B943-2513-C2CE-7E9C-B4384725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Addiction Disorders over the Past Ten Years</a:t>
            </a:r>
          </a:p>
        </p:txBody>
      </p:sp>
      <p:pic>
        <p:nvPicPr>
          <p:cNvPr id="1026" name="Chart 1">
            <a:extLst>
              <a:ext uri="{FF2B5EF4-FFF2-40B4-BE49-F238E27FC236}">
                <a16:creationId xmlns:a16="http://schemas.microsoft.com/office/drawing/2014/main" id="{C097A82B-99A1-4A52-9608-0013223F098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000" y="1251742"/>
            <a:ext cx="10287000" cy="489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C3AE9C4-111F-E3BC-C6BD-03B71CD355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0" y="853"/>
            <a:ext cx="1950718" cy="156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29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B96AE-9EDB-6230-6E72-9264CAECF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Eating Disorders over the Past Ten Years</a:t>
            </a:r>
          </a:p>
        </p:txBody>
      </p:sp>
      <p:pic>
        <p:nvPicPr>
          <p:cNvPr id="2050" name="Chart 2">
            <a:extLst>
              <a:ext uri="{FF2B5EF4-FFF2-40B4-BE49-F238E27FC236}">
                <a16:creationId xmlns:a16="http://schemas.microsoft.com/office/drawing/2014/main" id="{DC47698F-CF3E-D6CC-EA5A-1FF6DD42A0E8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4500" y="1407238"/>
            <a:ext cx="10866783" cy="501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AC4128E-858D-1237-F007-1FECF5DDD8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1" y="-1"/>
            <a:ext cx="1950720" cy="156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63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0F8F4-5328-3F81-64EB-EF6B5CF77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Mood Disorders over the Past Ten Years</a:t>
            </a:r>
          </a:p>
        </p:txBody>
      </p:sp>
      <p:pic>
        <p:nvPicPr>
          <p:cNvPr id="3074" name="Chart 7">
            <a:extLst>
              <a:ext uri="{FF2B5EF4-FFF2-40B4-BE49-F238E27FC236}">
                <a16:creationId xmlns:a16="http://schemas.microsoft.com/office/drawing/2014/main" id="{A295BB92-FE4D-EB94-4F45-5988DB414A9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713" y="1282700"/>
            <a:ext cx="10114061" cy="5135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122F71-1871-074D-99D4-901E9A785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348" y="-1"/>
            <a:ext cx="1936652" cy="155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33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26458</TotalTime>
  <Words>814</Words>
  <Application>Microsoft Office PowerPoint</Application>
  <PresentationFormat>Widescreen</PresentationFormat>
  <Paragraphs>109</Paragraphs>
  <Slides>27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Wingdings</vt:lpstr>
      <vt:lpstr>Office Theme</vt:lpstr>
      <vt:lpstr>Chart</vt:lpstr>
      <vt:lpstr>ANNUAL REPORT 2020</vt:lpstr>
      <vt:lpstr>Impact of Covid-19 pandemic</vt:lpstr>
      <vt:lpstr>2020 OBSERVED TRENDS - 1</vt:lpstr>
      <vt:lpstr>2020 OBSERVED TRENDS - 2</vt:lpstr>
      <vt:lpstr>2020 OBSERVED TRENDS - 3</vt:lpstr>
      <vt:lpstr>Data from POYC Schedule V applications show:</vt:lpstr>
      <vt:lpstr>Addiction Disorders over the Past Ten Years</vt:lpstr>
      <vt:lpstr>Chronic Eating Disorders over the Past Ten Years</vt:lpstr>
      <vt:lpstr>Chronic Mood Disorders over the Past Ten Years</vt:lpstr>
      <vt:lpstr>Chronic Neurotic Disorders over the  Past Ten Years</vt:lpstr>
      <vt:lpstr>Chronic Psychiatric Disorders Starting in Childhood over the Past Ten Years</vt:lpstr>
      <vt:lpstr>Dementia over the Past Ten Years</vt:lpstr>
      <vt:lpstr>Psychosis over the Past Ten Years</vt:lpstr>
      <vt:lpstr>Schizophrenia over the Past  Ten Years</vt:lpstr>
      <vt:lpstr>All Mental Conditions over the  Past Ten Years</vt:lpstr>
      <vt:lpstr>All Mental Conditions over the  Past Ten Years</vt:lpstr>
      <vt:lpstr>PowerPoint Presentation</vt:lpstr>
      <vt:lpstr>PowerPoint Presentation</vt:lpstr>
      <vt:lpstr>PowerPoint Presentation</vt:lpstr>
      <vt:lpstr>MHS Budget allocations (Recurrent and Capital)</vt:lpstr>
      <vt:lpstr>IN SUMMARY</vt:lpstr>
      <vt:lpstr>Challenges -1</vt:lpstr>
      <vt:lpstr>Challenges -2 Mental Health Capital Projects</vt:lpstr>
      <vt:lpstr>Challenges - 3</vt:lpstr>
      <vt:lpstr>PowerPoint Presentation</vt:lpstr>
      <vt:lpstr> Words of Appreciation</vt:lpstr>
      <vt:lpstr>THANK YOU</vt:lpstr>
    </vt:vector>
  </TitlesOfParts>
  <Company>Government of Malta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REPORT 2020</dc:title>
  <dc:creator>Cilia Vincenti Sarah 1 at Commissioner for Mental Health</dc:creator>
  <cp:lastModifiedBy>Grech Stephen at Parlament-MT</cp:lastModifiedBy>
  <cp:revision>54</cp:revision>
  <cp:lastPrinted>2022-06-15T12:06:17Z</cp:lastPrinted>
  <dcterms:created xsi:type="dcterms:W3CDTF">2022-05-24T11:14:06Z</dcterms:created>
  <dcterms:modified xsi:type="dcterms:W3CDTF">2022-06-28T07:53:32Z</dcterms:modified>
</cp:coreProperties>
</file>