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4039" r:id="rId7"/>
    <p:sldMasterId id="2147484052" r:id="rId8"/>
  </p:sldMasterIdLst>
  <p:notesMasterIdLst>
    <p:notesMasterId r:id="rId38"/>
  </p:notesMasterIdLst>
  <p:handoutMasterIdLst>
    <p:handoutMasterId r:id="rId39"/>
  </p:handoutMasterIdLst>
  <p:sldIdLst>
    <p:sldId id="365" r:id="rId9"/>
    <p:sldId id="499" r:id="rId10"/>
    <p:sldId id="487" r:id="rId11"/>
    <p:sldId id="488" r:id="rId12"/>
    <p:sldId id="501" r:id="rId13"/>
    <p:sldId id="489" r:id="rId14"/>
    <p:sldId id="495" r:id="rId15"/>
    <p:sldId id="490" r:id="rId16"/>
    <p:sldId id="491" r:id="rId17"/>
    <p:sldId id="492" r:id="rId18"/>
    <p:sldId id="502" r:id="rId19"/>
    <p:sldId id="497" r:id="rId20"/>
    <p:sldId id="493" r:id="rId21"/>
    <p:sldId id="449" r:id="rId22"/>
    <p:sldId id="398" r:id="rId23"/>
    <p:sldId id="477" r:id="rId24"/>
    <p:sldId id="485" r:id="rId25"/>
    <p:sldId id="479" r:id="rId26"/>
    <p:sldId id="480" r:id="rId27"/>
    <p:sldId id="505" r:id="rId28"/>
    <p:sldId id="496" r:id="rId29"/>
    <p:sldId id="504" r:id="rId30"/>
    <p:sldId id="503" r:id="rId31"/>
    <p:sldId id="508" r:id="rId32"/>
    <p:sldId id="506" r:id="rId33"/>
    <p:sldId id="507" r:id="rId34"/>
    <p:sldId id="498" r:id="rId35"/>
    <p:sldId id="392" r:id="rId36"/>
    <p:sldId id="421" r:id="rId37"/>
  </p:sldIdLst>
  <p:sldSz cx="9144000" cy="6858000" type="screen4x3"/>
  <p:notesSz cx="6669088" cy="9926638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ROGERSON" initials="MR" lastIdx="9" clrIdx="0"/>
  <p:cmAuthor id="1" name="Timo Lehtinen" initials="TL" lastIdx="1" clrIdx="1">
    <p:extLst>
      <p:ext uri="{19B8F6BF-5375-455C-9EA6-DF929625EA0E}">
        <p15:presenceInfo xmlns:p15="http://schemas.microsoft.com/office/powerpoint/2012/main" userId="S-1-5-21-1004336348-117609710-725345543-4548" providerId="AD"/>
      </p:ext>
    </p:extLst>
  </p:cmAuthor>
  <p:cmAuthor id="2" name="Ioanna Blioni" initials="IB" lastIdx="18" clrIdx="2">
    <p:extLst>
      <p:ext uri="{19B8F6BF-5375-455C-9EA6-DF929625EA0E}">
        <p15:presenceInfo xmlns:p15="http://schemas.microsoft.com/office/powerpoint/2012/main" userId="Ioanna Blioni" providerId="None"/>
      </p:ext>
    </p:extLst>
  </p:cmAuthor>
  <p:cmAuthor id="3" name="COPEC" initials="COPEC" lastIdx="1" clrIdx="3">
    <p:extLst>
      <p:ext uri="{19B8F6BF-5375-455C-9EA6-DF929625EA0E}">
        <p15:presenceInfo xmlns:p15="http://schemas.microsoft.com/office/powerpoint/2012/main" userId="COPEC" providerId="None"/>
      </p:ext>
    </p:extLst>
  </p:cmAuthor>
  <p:cmAuthor id="4" name="Svetoslav Hristov" initials="SH" lastIdx="45" clrIdx="4">
    <p:extLst>
      <p:ext uri="{19B8F6BF-5375-455C-9EA6-DF929625EA0E}">
        <p15:presenceInfo xmlns:p15="http://schemas.microsoft.com/office/powerpoint/2012/main" userId="S-1-5-21-1004336348-117609710-725345543-5398" providerId="AD"/>
      </p:ext>
    </p:extLst>
  </p:cmAuthor>
  <p:cmAuthor id="5" name="Sylvain Lehnhard" initials="SL" lastIdx="4" clrIdx="5">
    <p:extLst>
      <p:ext uri="{19B8F6BF-5375-455C-9EA6-DF929625EA0E}">
        <p15:presenceInfo xmlns:p15="http://schemas.microsoft.com/office/powerpoint/2012/main" userId="S-1-5-21-1004336348-117609710-725345543-5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900"/>
    <a:srgbClr val="A8B721"/>
    <a:srgbClr val="006D34"/>
    <a:srgbClr val="FFFFFF"/>
    <a:srgbClr val="7F7F7F"/>
    <a:srgbClr val="58595B"/>
    <a:srgbClr val="F8F8F8"/>
    <a:srgbClr val="FBFBFB"/>
    <a:srgbClr val="242852"/>
    <a:srgbClr val="ED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6395" autoAdjust="0"/>
  </p:normalViewPr>
  <p:slideViewPr>
    <p:cSldViewPr showGuides="1">
      <p:cViewPr varScale="1">
        <p:scale>
          <a:sx n="65" d="100"/>
          <a:sy n="65" d="100"/>
        </p:scale>
        <p:origin x="1432" y="40"/>
      </p:cViewPr>
      <p:guideLst>
        <p:guide orient="horz" pos="1616"/>
        <p:guide orient="horz" pos="2387"/>
        <p:guide orient="horz" pos="2296"/>
        <p:guide orient="horz" pos="3974"/>
        <p:guide orient="horz" pos="527"/>
        <p:guide orient="horz" pos="300"/>
        <p:guide orient="horz" pos="4201"/>
        <p:guide orient="horz" pos="890"/>
        <p:guide pos="5465"/>
        <p:guide pos="368"/>
        <p:guide pos="2947"/>
        <p:guide pos="2876"/>
      </p:guideLst>
    </p:cSldViewPr>
  </p:slideViewPr>
  <p:outlineViewPr>
    <p:cViewPr>
      <p:scale>
        <a:sx n="33" d="100"/>
        <a:sy n="33" d="100"/>
      </p:scale>
      <p:origin x="0" y="-14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156" y="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CANLP003\SERVICES\DOP\Communications\Publications\Annual%20Report\2021%20AR\Audit%20in%20Brief\DEC%20110_22_FINAL_version%2002\Source%20files%20-%20not%20sanitised\CH5134543EN02-22PP-DEC110-22FIN-2021_EU-audit-in-brief-OR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56322504090699E-2"/>
          <c:y val="8.2023599704179925E-2"/>
          <c:w val="0.66518319546859495"/>
          <c:h val="0.750994495923877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'F2.7 RAL PER YEAR'!$C$1</c:f>
              <c:strCache>
                <c:ptCount val="1"/>
                <c:pt idx="0">
                  <c:v>Οutstanding commitments from the EU Budget</c:v>
                </c:pt>
              </c:strCache>
            </c:strRef>
          </c:tx>
          <c:spPr>
            <a:solidFill>
              <a:srgbClr val="F0B1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'F2.7 RAL PER YEAR'!$B$2:$B$7</c:f>
              <c:strCache>
                <c:ptCount val="6"/>
                <c:pt idx="0">
                  <c:v>2016 and before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'F2.7 RAL PER YEAR'!$C$2:$C$7</c:f>
              <c:numCache>
                <c:formatCode>_-* #\ ##0.0_-;\-* #\ ##0.0_-;_-* "-"??_-;_-@_-</c:formatCode>
                <c:ptCount val="6"/>
                <c:pt idx="0">
                  <c:v>11.892352148920001</c:v>
                </c:pt>
                <c:pt idx="1">
                  <c:v>14.19032243198</c:v>
                </c:pt>
                <c:pt idx="2">
                  <c:v>27.158328740270001</c:v>
                </c:pt>
                <c:pt idx="3">
                  <c:v>54.881231221139998</c:v>
                </c:pt>
                <c:pt idx="4">
                  <c:v>82.766089045320001</c:v>
                </c:pt>
                <c:pt idx="5">
                  <c:v>60.83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5-4991-AA39-A30613FBCB01}"/>
            </c:ext>
          </c:extLst>
        </c:ser>
        <c:ser>
          <c:idx val="1"/>
          <c:order val="1"/>
          <c:tx>
            <c:strRef>
              <c:f>'F2.7 RAL PER YEAR'!$D$1</c:f>
              <c:strCache>
                <c:ptCount val="1"/>
                <c:pt idx="0">
                  <c:v>Outstanding commitments from NGEU</c:v>
                </c:pt>
              </c:strCache>
            </c:strRef>
          </c:tx>
          <c:spPr>
            <a:solidFill>
              <a:srgbClr val="2BA966"/>
            </a:solidFill>
            <a:ln w="12700"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'F2.7 RAL PER YEAR'!$B$2:$B$7</c:f>
              <c:strCache>
                <c:ptCount val="6"/>
                <c:pt idx="0">
                  <c:v>2016 and before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'F2.7 RAL PER YEAR'!$D$2:$D$7</c:f>
              <c:numCache>
                <c:formatCode>General</c:formatCode>
                <c:ptCount val="6"/>
                <c:pt idx="5" formatCode="_-* #\ ##0.0_-;\-* #\ ##0.0_-;_-* &quot;-&quot;??_-;_-@_-">
                  <c:v>89.906788397469995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C5-4991-AA39-A30613FBC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80769904"/>
        <c:axId val="880770560"/>
      </c:barChart>
      <c:catAx>
        <c:axId val="88076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880770560"/>
        <c:crosses val="autoZero"/>
        <c:auto val="1"/>
        <c:lblAlgn val="ctr"/>
        <c:lblOffset val="100"/>
        <c:noMultiLvlLbl val="0"/>
      </c:catAx>
      <c:valAx>
        <c:axId val="880770560"/>
        <c:scaling>
          <c:orientation val="minMax"/>
          <c:max val="1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880769904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Myriad Pro" panose="020B0503030403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0.71942</cdr:x>
      <cdr:y>0.62928</cdr:y>
    </cdr:from>
    <cdr:to>
      <cdr:x>0.98178</cdr:x>
      <cdr:y>0.78551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1096" y="2110576"/>
          <a:ext cx="1353372" cy="52397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r>
            <a:rPr lang="en-GB" sz="900" b="1">
              <a:solidFill>
                <a:srgbClr val="F0B100"/>
              </a:solidFill>
              <a:latin typeface="Myriad Pro" panose="020B0503030403020204" pitchFamily="34" charset="0"/>
            </a:rPr>
            <a:t>Outstanding commitments from the EU budget</a:t>
          </a:r>
        </a:p>
      </cdr:txBody>
    </cdr:sp>
  </cdr:relSizeAnchor>
  <cdr:relSizeAnchor xmlns:cdr="http://schemas.openxmlformats.org/drawingml/2006/chartDrawing">
    <cdr:from>
      <cdr:x>0.86441</cdr:x>
      <cdr:y>0.00548</cdr:y>
    </cdr:from>
    <cdr:to>
      <cdr:x>1</cdr:x>
      <cdr:y>0.06974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70366" y="18032"/>
          <a:ext cx="732564" cy="211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en-GB" sz="900">
              <a:latin typeface="Myriad Pro" panose="020B0503030403020204" pitchFamily="34" charset="0"/>
            </a:rPr>
            <a:t>(billion euros)</a:t>
          </a:r>
        </a:p>
      </cdr:txBody>
    </cdr:sp>
  </cdr:relSizeAnchor>
  <cdr:relSizeAnchor xmlns:cdr="http://schemas.openxmlformats.org/drawingml/2006/chartDrawing">
    <cdr:from>
      <cdr:x>0.71942</cdr:x>
      <cdr:y>0.28255</cdr:y>
    </cdr:from>
    <cdr:to>
      <cdr:x>0.98178</cdr:x>
      <cdr:y>0.37082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60572" y="915364"/>
          <a:ext cx="1480820" cy="2859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b="1" dirty="0">
              <a:solidFill>
                <a:srgbClr val="2BA966"/>
              </a:solidFill>
              <a:latin typeface="Myriad Pro" panose="020B0503030403020204" pitchFamily="34" charset="0"/>
            </a:rPr>
            <a:t>Outstanding commitments from the NGEU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72" y="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>
              <a:defRPr sz="1200"/>
            </a:lvl1pPr>
          </a:lstStyle>
          <a:p>
            <a:pPr>
              <a:defRPr/>
            </a:pPr>
            <a:fld id="{95B2559B-C338-4C48-8A07-644A07145727}" type="datetimeFigureOut">
              <a:rPr lang="en-GB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871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72" y="942871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>
              <a:defRPr sz="1200"/>
            </a:lvl1pPr>
          </a:lstStyle>
          <a:p>
            <a:pPr>
              <a:defRPr/>
            </a:pPr>
            <a:fld id="{0A72D4E2-566B-4811-9DEC-9049334EF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5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72" y="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42B9-B6E0-4D49-AF9B-69D5EC832698}" type="datetimeFigureOut">
              <a:rPr lang="en-GB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7" rIns="92098" bIns="4604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4" y="4714356"/>
            <a:ext cx="5335893" cy="4468584"/>
          </a:xfrm>
          <a:prstGeom prst="rect">
            <a:avLst/>
          </a:prstGeom>
        </p:spPr>
        <p:txBody>
          <a:bodyPr vert="horz" lIns="92098" tIns="46047" rIns="92098" bIns="4604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71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72" y="942871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67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30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 payments based on milestones and targets to Spain: 10.0 and 1.5 billion clearing of pre-financing. The annex above excludes the 1.5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pre-financing in the 10 bn.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75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0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055813"/>
            <a:ext cx="19319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B6CB-5509-4A79-BD49-534C1A01638B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9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20F-0CC3-400C-997D-DF2D5B6CE9A6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4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1A6-9C98-4ED4-888A-564F2C65D29A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0B93-AA94-4B45-853C-ADC461020040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0276-2EA1-42D0-92AF-BFAA06042125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2EE-5FC5-4597-A55B-E67537A76B32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77B-7E2F-47D6-9365-25B8743BD918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2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102-4014-4E06-8E20-26D4269E43FB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6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1D6-88D5-4577-BB66-47AFF5296C14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6F06-3EC0-4534-A83E-5C6222BE4ACA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6D09-48C7-4BD3-BFA8-13D32E665D0C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2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E2AC-CCA3-4020-BAA8-22BAB9A83A29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7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8C7-A0A7-4AA5-B718-8020B902FD26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6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FA27-3F81-4F9A-BAE1-2BBAB081F143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DB94-BAA4-436B-A082-DCE41C76E5EB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5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76B-34DB-4725-8440-71B74B79253E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5D67-819C-4889-923B-FE90162B25B9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514975"/>
            <a:ext cx="647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6046-D967-486E-8C15-D9DE921E43A2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ED92-1956-47AA-9C30-0D3E36FAAD58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85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3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6B0-E0E4-4EC9-9EFC-A1153608B0B4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81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5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0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6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24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8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3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3010-65E0-41BA-A04A-3A7DF36A9BC8}" type="datetime1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4" descr="S:\COS\EXT COMM\Visual Identity\Task B_Logo\Deliverables\All versions\For digital use\Horizontal\JPEG\Hor_Full_Colour_JPG\ECA_Hor_Logo_Colour_Outline_Master__Czech CS 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2005015"/>
            <a:ext cx="23891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26-3B73-4075-8092-247644B6AE3E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43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1327-C08B-4CFC-88EF-36D4EA5DE71A}" type="datetime1">
              <a:rPr lang="en-GB" smtClean="0"/>
              <a:t>18/11/2022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3" descr="S:\COS\EXT COMM\Visual Identity\Task B_Logo\Deliverables\All versions\For digital use\Horizontal\JPEG\Hor_Full_Colour_JPG\ECA_Hor_Logo_Colour_Outline_Master__Czech CS 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6913"/>
            <a:ext cx="21891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23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:\COS\EXT COMM\Visual Identity\Task B_Logo\Deliverables\All versions\For digital use\Horizontal\JPEG\Hor_Full_Colour_JPG\ECA_Hor_Logo_Colour_Outline_Master__Czech CS .jpg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2977"/>
            <a:ext cx="1760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211C-5D8A-4A86-AEEE-556F96898D58}" type="datetime1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216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9B8B-DBEA-43C4-A475-DE582613FF78}" type="datetime1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899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B376-B955-4334-A6D4-205302469677}" type="datetime1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06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232A-CC3A-409A-9BEF-68E5E5A5A3A9}" type="datetime1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2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40" y="404813"/>
            <a:ext cx="80645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1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16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1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CD11-308D-4D7F-80E3-6559288DA207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74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4" y="404813"/>
            <a:ext cx="80645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268762"/>
            <a:ext cx="8064500" cy="49955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6343-420D-4181-9512-13570DBE20FE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8076D91-874E-4C7B-B6EB-82F7F4C1C5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87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2"/>
            <a:ext cx="3960000" cy="499523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2"/>
            <a:ext cx="3960000" cy="499523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0886-672B-4C2A-A2FD-85F113D44A64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09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9D08-D894-4874-A75C-1F4DB6073F52}" type="datetime1">
              <a:rPr lang="en-GB" smtClean="0"/>
              <a:t>18/11/2022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7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34541" indent="-134541">
              <a:defRPr sz="1050"/>
            </a:lvl1pPr>
            <a:lvl2pPr marL="314325" indent="-176213">
              <a:defRPr sz="1050"/>
            </a:lvl2pPr>
            <a:lvl3pPr marL="481013" indent="-166688">
              <a:defRPr sz="1050"/>
            </a:lvl3pPr>
            <a:lvl4pPr marL="661988" indent="-171450">
              <a:defRPr sz="1050"/>
            </a:lvl4pPr>
            <a:lvl5pPr marL="837010" indent="-171450"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34541" indent="-134541">
              <a:defRPr sz="1050"/>
            </a:lvl1pPr>
            <a:lvl2pPr marL="314325" indent="-176213">
              <a:defRPr sz="1050"/>
            </a:lvl2pPr>
            <a:lvl3pPr marL="481013" indent="-166688">
              <a:defRPr sz="1050"/>
            </a:lvl3pPr>
            <a:lvl4pPr marL="661988" indent="-171450">
              <a:defRPr sz="1050"/>
            </a:lvl4pPr>
            <a:lvl5pPr marL="837010" indent="-171450"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34541" indent="-134541">
              <a:defRPr sz="1050"/>
            </a:lvl1pPr>
            <a:lvl2pPr marL="314325" indent="-176213">
              <a:defRPr sz="1050"/>
            </a:lvl2pPr>
            <a:lvl3pPr marL="481013" indent="-166688">
              <a:defRPr sz="1050"/>
            </a:lvl3pPr>
            <a:lvl4pPr marL="661988" indent="-171450">
              <a:defRPr sz="1050"/>
            </a:lvl4pPr>
            <a:lvl5pPr marL="837010" indent="-171450"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34541" indent="-134541">
              <a:defRPr sz="1050"/>
            </a:lvl1pPr>
            <a:lvl2pPr marL="314325" indent="-176213">
              <a:defRPr sz="1050"/>
            </a:lvl2pPr>
            <a:lvl3pPr marL="481013" indent="-166688">
              <a:defRPr sz="1050"/>
            </a:lvl3pPr>
            <a:lvl4pPr marL="661988" indent="-171450">
              <a:defRPr sz="1050"/>
            </a:lvl4pPr>
            <a:lvl5pPr marL="837010" indent="-171450"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3FF7-A219-40ED-97E4-49FAE2FBA344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6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1BFB-3283-49B3-9CD0-16C4A17CA211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94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1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1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825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825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825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825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0EB5-197D-4DB0-8D14-24D6EB97EB24}" type="datetime1">
              <a:rPr lang="en-GB" smtClean="0"/>
              <a:t>18/11/2022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0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34541" indent="-134541">
              <a:defRPr sz="1050"/>
            </a:lvl1pPr>
            <a:lvl2pPr marL="320279" indent="-176213">
              <a:defRPr sz="1050"/>
            </a:lvl2pPr>
            <a:lvl3pPr marL="492919" indent="-171450">
              <a:defRPr sz="1050"/>
            </a:lvl3pPr>
            <a:lvl4pPr marL="656035" indent="-171450">
              <a:defRPr sz="1050"/>
            </a:lvl4pPr>
            <a:lvl5pPr marL="801291" indent="-135731"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34541" indent="-134541">
              <a:defRPr sz="1050"/>
            </a:lvl1pPr>
            <a:lvl2pPr marL="320279" indent="-176213">
              <a:defRPr sz="1050"/>
            </a:lvl2pPr>
            <a:lvl3pPr marL="492919" indent="-171450">
              <a:defRPr sz="1050"/>
            </a:lvl3pPr>
            <a:lvl4pPr marL="656035" indent="-171450">
              <a:defRPr sz="1050"/>
            </a:lvl4pPr>
            <a:lvl5pPr marL="801291" indent="-135731"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E813-6CBD-4CD1-8584-0E9418529A1D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08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34541" indent="-134541">
              <a:defRPr sz="1050"/>
            </a:lvl1pPr>
            <a:lvl2pPr marL="314325" indent="-176213">
              <a:defRPr sz="1050"/>
            </a:lvl2pPr>
            <a:lvl3pPr marL="485775" indent="-171450">
              <a:defRPr sz="1050"/>
            </a:lvl3pPr>
            <a:lvl4pPr marL="650081" indent="-171450">
              <a:defRPr sz="1050"/>
            </a:lvl4pPr>
            <a:lvl5pPr marL="837010" indent="-171450"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34541" indent="-134541">
              <a:defRPr sz="1050"/>
            </a:lvl1pPr>
            <a:lvl2pPr marL="314325" indent="-176213">
              <a:defRPr sz="1050"/>
            </a:lvl2pPr>
            <a:lvl3pPr marL="492919" indent="-171450">
              <a:defRPr sz="1050"/>
            </a:lvl3pPr>
            <a:lvl4pPr marL="661988" indent="-171450">
              <a:defRPr sz="1050"/>
            </a:lvl4pPr>
            <a:lvl5pPr marL="837010" indent="-171450"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D145-8C09-48A2-8262-E91C7EAD667B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222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34541" indent="-134541">
              <a:defRPr sz="1050"/>
            </a:lvl1pPr>
            <a:lvl2pPr marL="269081" indent="-130969">
              <a:defRPr sz="1050"/>
            </a:lvl2pPr>
            <a:lvl3pPr marL="485775" indent="-171450">
              <a:defRPr sz="1050"/>
            </a:lvl3pPr>
            <a:lvl4pPr marL="650081" indent="-171450">
              <a:defRPr sz="1050"/>
            </a:lvl4pPr>
            <a:lvl5pPr marL="837010" indent="-171450"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34541" indent="-134541">
              <a:defRPr sz="1050"/>
            </a:lvl1pPr>
            <a:lvl2pPr marL="269081" indent="-130969">
              <a:defRPr sz="1050"/>
            </a:lvl2pPr>
            <a:lvl3pPr marL="492919" indent="-171450">
              <a:defRPr sz="1050"/>
            </a:lvl3pPr>
            <a:lvl4pPr marL="661988" indent="-171450">
              <a:defRPr sz="1050"/>
            </a:lvl4pPr>
            <a:lvl5pPr marL="837010" indent="-171450"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15CF-B0E8-4F38-AFAE-62DE6B4BECF4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26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1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1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825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825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FB22-2198-4009-A6CC-7F2B19B0CAB0}" type="datetime1">
              <a:rPr lang="en-GB" smtClean="0"/>
              <a:t>18/11/2022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9" y="6423027"/>
            <a:ext cx="1800225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68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050"/>
            </a:lvl1pPr>
            <a:lvl2pPr marL="333375" indent="-125016"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825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825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EDF63-4775-4178-9537-E746218FB31B}" type="datetime1">
              <a:rPr lang="en-GB" smtClean="0"/>
              <a:t>18/11/2022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608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4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4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050"/>
            </a:lvl1pPr>
            <a:lvl2pPr marL="333375" indent="-125016"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825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825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19D9-1170-42FF-BC59-379F02C355F4}" type="datetime1">
              <a:rPr lang="en-GB" smtClean="0"/>
              <a:t>18/11/2022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6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34541" indent="-134541">
              <a:defRPr sz="900"/>
            </a:lvl1pPr>
            <a:lvl2pPr marL="269081" indent="-125016">
              <a:defRPr sz="900"/>
            </a:lvl2pPr>
            <a:lvl3pPr marL="403622" indent="-140494">
              <a:defRPr sz="900"/>
            </a:lvl3pPr>
            <a:lvl4pPr marL="538163" indent="-132160">
              <a:defRPr sz="900"/>
            </a:lvl4pPr>
            <a:lvl5pPr marL="672704" indent="-134541" defTabSz="704850">
              <a:tabLst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34541" indent="-134541">
              <a:defRPr sz="900"/>
            </a:lvl1pPr>
            <a:lvl2pPr marL="269081" indent="-125016">
              <a:defRPr sz="900"/>
            </a:lvl2pPr>
            <a:lvl3pPr marL="403622" indent="-140494">
              <a:defRPr sz="900"/>
            </a:lvl3pPr>
            <a:lvl4pPr marL="538163" indent="-132160">
              <a:defRPr sz="900"/>
            </a:lvl4pPr>
            <a:lvl5pPr marL="672704" indent="-134541"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34541" indent="-134541">
              <a:defRPr sz="900"/>
            </a:lvl1pPr>
            <a:lvl2pPr marL="269081" indent="-125016">
              <a:defRPr sz="900"/>
            </a:lvl2pPr>
            <a:lvl3pPr marL="403622" indent="-140494">
              <a:defRPr sz="900"/>
            </a:lvl3pPr>
            <a:lvl4pPr marL="538163" indent="-132160">
              <a:defRPr sz="900"/>
            </a:lvl4pPr>
            <a:lvl5pPr marL="672704" indent="-134541"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9705-2C6B-4F5C-AF8D-7CDA5461FD63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5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tabLst/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295F8-2423-4493-8B6B-9439A710F483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8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34541" indent="-134541">
              <a:defRPr sz="900"/>
            </a:lvl1pPr>
            <a:lvl2pPr marL="269081" indent="-125016">
              <a:defRPr sz="900"/>
            </a:lvl2pPr>
            <a:lvl3pPr marL="403622" indent="-140494">
              <a:defRPr sz="900"/>
            </a:lvl3pPr>
            <a:lvl4pPr marL="538163" indent="-132160">
              <a:defRPr sz="900"/>
            </a:lvl4pPr>
            <a:lvl5pPr marL="672704" indent="-134541" defTabSz="704850">
              <a:tabLst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34541" indent="-134541">
              <a:defRPr sz="900"/>
            </a:lvl1pPr>
            <a:lvl2pPr marL="269081" indent="-125016">
              <a:defRPr sz="900"/>
            </a:lvl2pPr>
            <a:lvl3pPr marL="403622" indent="-140494">
              <a:defRPr sz="900"/>
            </a:lvl3pPr>
            <a:lvl4pPr marL="538163" indent="-132160">
              <a:defRPr sz="900"/>
            </a:lvl4pPr>
            <a:lvl5pPr marL="672704" indent="-134541"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34541" indent="-134541">
              <a:defRPr sz="900"/>
            </a:lvl1pPr>
            <a:lvl2pPr marL="269081" indent="-125016">
              <a:defRPr sz="900"/>
            </a:lvl2pPr>
            <a:lvl3pPr marL="403622" indent="-140494">
              <a:defRPr sz="900"/>
            </a:lvl3pPr>
            <a:lvl4pPr marL="538163" indent="-132160">
              <a:defRPr sz="900"/>
            </a:lvl4pPr>
            <a:lvl5pPr marL="672704" indent="-134541"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34541" indent="-134541">
              <a:defRPr sz="900"/>
            </a:lvl1pPr>
            <a:lvl2pPr marL="269081" indent="-125016">
              <a:defRPr sz="900"/>
            </a:lvl2pPr>
            <a:lvl3pPr marL="403622" indent="-140494">
              <a:defRPr sz="900"/>
            </a:lvl3pPr>
            <a:lvl4pPr marL="538163" indent="-132160">
              <a:defRPr sz="900"/>
            </a:lvl4pPr>
            <a:lvl5pPr marL="672704" indent="-134541" defTabSz="704850">
              <a:tabLst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34541" indent="-134541">
              <a:defRPr sz="900"/>
            </a:lvl1pPr>
            <a:lvl2pPr marL="269081" indent="-125016">
              <a:defRPr sz="900"/>
            </a:lvl2pPr>
            <a:lvl3pPr marL="403622" indent="-140494">
              <a:defRPr sz="900"/>
            </a:lvl3pPr>
            <a:lvl4pPr marL="538163" indent="-132160">
              <a:defRPr sz="900"/>
            </a:lvl4pPr>
            <a:lvl5pPr marL="672704" indent="-134541"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34541" indent="-134541">
              <a:defRPr sz="900"/>
            </a:lvl1pPr>
            <a:lvl2pPr marL="269081" indent="-125016">
              <a:defRPr sz="900"/>
            </a:lvl2pPr>
            <a:lvl3pPr marL="403622" indent="-140494">
              <a:defRPr sz="900"/>
            </a:lvl3pPr>
            <a:lvl4pPr marL="538163" indent="-132160">
              <a:defRPr sz="900"/>
            </a:lvl4pPr>
            <a:lvl5pPr marL="672704" indent="-134541"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FBF1-EAD7-4BE0-8CFB-8394155EA77C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A8BA-38D8-489C-8B14-EB764B568B1C}" type="datetime1">
              <a:rPr lang="en-GB" smtClean="0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2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tabLst/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tabLst/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34541" indent="-134541">
              <a:defRPr sz="750"/>
            </a:lvl1pPr>
            <a:lvl2pPr marL="282179" indent="-125016">
              <a:defRPr sz="750"/>
            </a:lvl2pPr>
            <a:lvl3pPr marL="429816" indent="-140494">
              <a:defRPr sz="750"/>
            </a:lvl3pPr>
            <a:lvl4pPr marL="538163" indent="-98822">
              <a:defRPr sz="750"/>
            </a:lvl4pPr>
            <a:lvl5pPr marL="659606" indent="-128588"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0EEE-1A4F-478F-B03E-FB92B96E94E1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1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4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34541" indent="-134541">
              <a:spcBef>
                <a:spcPts val="0"/>
              </a:spcBef>
              <a:defRPr sz="750"/>
            </a:lvl1pPr>
            <a:lvl2pPr marL="282179" indent="-125016">
              <a:spcBef>
                <a:spcPts val="0"/>
              </a:spcBef>
              <a:defRPr sz="750"/>
            </a:lvl2pPr>
            <a:lvl3pPr marL="429816" indent="-140494">
              <a:spcBef>
                <a:spcPts val="0"/>
              </a:spcBef>
              <a:defRPr sz="750"/>
            </a:lvl3pPr>
            <a:lvl4pPr marL="538163" indent="-98822">
              <a:spcBef>
                <a:spcPts val="0"/>
              </a:spcBef>
              <a:defRPr sz="750"/>
            </a:lvl4pPr>
            <a:lvl5pPr marL="659606" indent="-128588">
              <a:tabLst/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34541" indent="-134541">
              <a:spcBef>
                <a:spcPts val="0"/>
              </a:spcBef>
              <a:defRPr sz="750"/>
            </a:lvl1pPr>
            <a:lvl2pPr marL="282179" indent="-125016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9816" indent="-140494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98822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9606" indent="-128588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34541" indent="-134541">
              <a:spcBef>
                <a:spcPts val="0"/>
              </a:spcBef>
              <a:defRPr sz="750"/>
            </a:lvl1pPr>
            <a:lvl2pPr marL="282179" indent="-125016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9816" indent="-140494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98822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9606" indent="-128588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34541" indent="-134541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179" indent="-125016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9816" indent="-140494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98822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9606" indent="-128588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34541" indent="-134541">
              <a:spcBef>
                <a:spcPts val="0"/>
              </a:spcBef>
              <a:defRPr sz="750"/>
            </a:lvl1pPr>
            <a:lvl2pPr marL="282179" indent="-125016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9816" indent="-140494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98822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9606" indent="-128588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34541" indent="-134541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179" indent="-125016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9816" indent="-140494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98822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9606" indent="-128588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34541" indent="-134541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179" indent="-125016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9816" indent="-140494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98822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9606" indent="-128588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34541" indent="-134541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179" indent="-125016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9816" indent="-140494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98822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7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9606" indent="-128588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7D991-76B8-45F6-AF40-5CADB3F6EBB9}" type="datetime1">
              <a:rPr lang="en-GB" smtClean="0"/>
              <a:t>18/11/2022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9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5EC3-F251-4B37-A959-3EEBB587FCC6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7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4" y="2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71BF-EFD3-4658-A863-1BB1EB03B159}" type="datetime1">
              <a:rPr lang="en-GB" smtClean="0"/>
              <a:t>18/11/2022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8" name="Picture 3" descr="S:\COS\EXT COMM\Visual Identity\Task B_Logo\Deliverables\All versions\For digital use\Vertical\JPEG\Ver_Full_Colour_JPG\ECA_Ver_Logo_Colour_Outline_Master__Czech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5216525"/>
            <a:ext cx="7921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20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1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1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1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1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1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DEBB-1CFA-4D4C-BFE7-09EF5E948B22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8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1383-1799-4FA9-B73E-2CEAA217AD8D}" type="datetimeFigureOut">
              <a:rPr lang="en-GB"/>
              <a:pPr>
                <a:defRPr/>
              </a:pPr>
              <a:t>18/11/2022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8711-528D-4B21-8D55-F73420EB05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7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39" y="404813"/>
            <a:ext cx="80645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F225-7BE9-45EC-BF60-C0B66CAA6F75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3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3" y="404813"/>
            <a:ext cx="80645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64500" cy="49955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FA7-26AF-47A2-B570-ECCE907AFBA3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7520-C67A-489B-817A-C29F3322B1D1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8E4B0-A9FA-43A9-AADD-798E1013C76F}" type="datetime1">
              <a:rPr lang="en-GB" smtClean="0"/>
              <a:pPr>
                <a:defRPr/>
              </a:pPr>
              <a:t>18/11/2022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444500" y="6272213"/>
            <a:ext cx="122555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F947-33F5-4963-A358-AD8ED11AC6B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5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4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4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4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606188"/>
            <a:ext cx="10795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EF99A-74B3-4318-BAC1-E9D960172CE6}" type="datetime1">
              <a:rPr lang="en-GB" smtClean="0"/>
              <a:t>18/11/2022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606188"/>
            <a:ext cx="10795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539" y="6423027"/>
            <a:ext cx="1800225" cy="252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3F05591A-8D7D-41D3-B110-C4D78D67E6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3" descr="S:\COS\EXT COMM\Visual Identity\Task B_Logo\Deliverables\All versions\For digital use\Horizontal\JPEG\Hor_Full_Colour_JPG\ECA_Hor_Logo_Colour_Outline_Master__Czech CS .jpg"/>
          <p:cNvPicPr preferRelativeResize="0">
            <a:picLocks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0938"/>
            <a:ext cx="13795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6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  <p:sldLayoutId id="2147484070" r:id="rId18"/>
    <p:sldLayoutId id="2147484071" r:id="rId19"/>
    <p:sldLayoutId id="2147484072" r:id="rId20"/>
    <p:sldLayoutId id="2147484073" r:id="rId21"/>
    <p:sldLayoutId id="2147484074" r:id="rId22"/>
    <p:sldLayoutId id="2147484075" r:id="rId23"/>
    <p:sldLayoutId id="2147484076" r:id="rId24"/>
    <p:sldLayoutId id="2147484077" r:id="rId25"/>
    <p:sldLayoutId id="2147484078" r:id="rId26"/>
    <p:sldLayoutId id="2147484079" r:id="rId2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5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Myriad Pro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Myriad Pro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Myriad Pro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Myriad Pro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accent1"/>
          </a:solidFill>
          <a:latin typeface="Myriad Pro"/>
        </a:defRPr>
      </a:lvl9pPr>
    </p:titleStyle>
    <p:bodyStyle>
      <a:lvl1pPr marL="198835" indent="-19883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384572" indent="-176213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569119" indent="-171450" algn="l" rtl="0" eaLnBrk="0" fontAlgn="base" hangingPunct="0">
        <a:lnSpc>
          <a:spcPct val="90000"/>
        </a:lnSpc>
        <a:spcBef>
          <a:spcPts val="15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745331" indent="-1714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914400" indent="-1714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76000" y="3212976"/>
            <a:ext cx="5220000" cy="864000"/>
          </a:xfrm>
        </p:spPr>
        <p:txBody>
          <a:bodyPr/>
          <a:lstStyle/>
          <a:p>
            <a:r>
              <a:rPr lang="en-GB" altLang="en-US" dirty="0" smtClean="0"/>
              <a:t>20</a:t>
            </a:r>
            <a:r>
              <a:rPr lang="el-GR" altLang="en-US" dirty="0" smtClean="0"/>
              <a:t>2</a:t>
            </a:r>
            <a:r>
              <a:rPr lang="en-GB" altLang="en-US" dirty="0" smtClean="0"/>
              <a:t>1 </a:t>
            </a:r>
            <a:br>
              <a:rPr lang="en-GB" altLang="en-US" dirty="0" smtClean="0"/>
            </a:br>
            <a:r>
              <a:rPr lang="en-GB" altLang="en-US" dirty="0" smtClean="0"/>
              <a:t>annual report</a:t>
            </a:r>
            <a:br>
              <a:rPr lang="en-GB" altLang="en-US" dirty="0" smtClean="0"/>
            </a:br>
            <a:r>
              <a:rPr lang="en-GB" altLang="en-US" dirty="0" smtClean="0"/>
              <a:t>of the EU auditors</a:t>
            </a: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576000" y="4221088"/>
            <a:ext cx="5220000" cy="936000"/>
          </a:xfrm>
        </p:spPr>
        <p:txBody>
          <a:bodyPr/>
          <a:lstStyle/>
          <a:p>
            <a:r>
              <a:rPr lang="en-GB" altLang="en-US" dirty="0" smtClean="0"/>
              <a:t>George </a:t>
            </a:r>
            <a:r>
              <a:rPr lang="en-GB" altLang="en-US" dirty="0" err="1" smtClean="0"/>
              <a:t>Hyzler</a:t>
            </a:r>
            <a:endParaRPr lang="en-GB" altLang="en-US" dirty="0" smtClean="0"/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 smtClean="0"/>
              <a:t>November 2022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792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Estimated level of error for EU budget spending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2017-2021) </a:t>
            </a:r>
            <a:endParaRPr lang="en-GB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1</a:t>
            </a:r>
            <a:r>
              <a:rPr lang="en-GB" sz="1000" b="1" dirty="0" smtClean="0">
                <a:solidFill>
                  <a:schemeClr val="bg1"/>
                </a:solidFill>
              </a:rPr>
              <a:t>0</a:t>
            </a:r>
            <a:endParaRPr lang="en-GB" sz="1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7143"/>
          <a:stretch/>
        </p:blipFill>
        <p:spPr>
          <a:xfrm>
            <a:off x="1142547" y="1556792"/>
            <a:ext cx="6885837" cy="367240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24128" y="3289316"/>
            <a:ext cx="1044115" cy="49972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792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Error rates reflect the level of risk</a:t>
            </a:r>
            <a:endParaRPr lang="en-GB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1</a:t>
            </a:r>
            <a:r>
              <a:rPr lang="en-GB" sz="10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0000"/>
          <a:stretch/>
        </p:blipFill>
        <p:spPr>
          <a:xfrm>
            <a:off x="1400566" y="4653136"/>
            <a:ext cx="6885837" cy="1512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836712"/>
            <a:ext cx="5652557" cy="34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Overall findings: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92" y="1196752"/>
            <a:ext cx="8280000" cy="4968552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b="1" dirty="0" smtClean="0"/>
              <a:t>most common errors</a:t>
            </a:r>
            <a:r>
              <a:rPr lang="en-GB" dirty="0"/>
              <a:t> </a:t>
            </a:r>
            <a:r>
              <a:rPr lang="en-GB" dirty="0" smtClean="0"/>
              <a:t>we found in high-risk </a:t>
            </a:r>
            <a:r>
              <a:rPr lang="en-GB" dirty="0"/>
              <a:t>expenditure in the main MFF </a:t>
            </a:r>
            <a:r>
              <a:rPr lang="en-GB" dirty="0" smtClean="0"/>
              <a:t>headings were:</a:t>
            </a:r>
          </a:p>
          <a:p>
            <a:pPr lvl="0"/>
            <a:r>
              <a:rPr lang="en-GB" b="1" dirty="0"/>
              <a:t>ineligible costs and projects</a:t>
            </a:r>
            <a:r>
              <a:rPr lang="en-GB" dirty="0"/>
              <a:t>, infringements of internal market rules (in particular non-compliance with state aid rules), absence of essential supporting documents, and non-compliance with public procurement rules in ‘</a:t>
            </a:r>
            <a:r>
              <a:rPr lang="en-GB" b="1" dirty="0"/>
              <a:t>Cohesion, resilience and values</a:t>
            </a:r>
            <a:r>
              <a:rPr lang="en-GB" dirty="0" smtClean="0"/>
              <a:t>’;</a:t>
            </a:r>
          </a:p>
          <a:p>
            <a:pPr lvl="0"/>
            <a:r>
              <a:rPr lang="en-GB" b="1" dirty="0"/>
              <a:t>ineligible beneficiaries, projects or expenditure, </a:t>
            </a:r>
            <a:r>
              <a:rPr lang="en-GB" dirty="0"/>
              <a:t>administrative errors and failure to meet </a:t>
            </a:r>
            <a:r>
              <a:rPr lang="en-GB" dirty="0" err="1"/>
              <a:t>agri</a:t>
            </a:r>
            <a:r>
              <a:rPr lang="en-GB" dirty="0"/>
              <a:t>-environmental commitments are the most common errors found in the rural development, market measures, environment, climate action and fisheries spending areas, which together make up around 33 % of total spending in ‘</a:t>
            </a:r>
            <a:r>
              <a:rPr lang="en-GB" b="1" dirty="0"/>
              <a:t>Natural resources and environment</a:t>
            </a:r>
            <a:r>
              <a:rPr lang="en-GB" dirty="0" smtClean="0"/>
              <a:t>’;</a:t>
            </a:r>
          </a:p>
          <a:p>
            <a:pPr lvl="0"/>
            <a:r>
              <a:rPr lang="en-GB" b="1" dirty="0"/>
              <a:t>ineligible direct personnel and direct other costs </a:t>
            </a:r>
            <a:r>
              <a:rPr lang="en-GB" dirty="0"/>
              <a:t>are the main sources of error </a:t>
            </a:r>
            <a:r>
              <a:rPr lang="en-GB" b="1" dirty="0"/>
              <a:t>in research expenditure </a:t>
            </a:r>
            <a:r>
              <a:rPr lang="en-GB" dirty="0"/>
              <a:t>(Horizon 2020 and the Seventh Framework Programme under ‘Single, market, innovation and digital’). </a:t>
            </a:r>
            <a:endParaRPr lang="en-GB" dirty="0" smtClean="0"/>
          </a:p>
          <a:p>
            <a:pPr lvl="0"/>
            <a:r>
              <a:rPr lang="en-GB" b="1" dirty="0"/>
              <a:t>s</a:t>
            </a:r>
            <a:r>
              <a:rPr lang="en-GB" b="1" dirty="0" smtClean="0"/>
              <a:t>erious </a:t>
            </a:r>
            <a:r>
              <a:rPr lang="en-GB" b="1" dirty="0"/>
              <a:t>non-compliance with public procurement rules</a:t>
            </a:r>
            <a:r>
              <a:rPr lang="en-GB" dirty="0"/>
              <a:t> and ineligible other direct costs are the most common errors found in other programmes and activities (mainly the </a:t>
            </a:r>
            <a:r>
              <a:rPr lang="en-GB" b="1" dirty="0"/>
              <a:t>Connecting Europe Facility</a:t>
            </a:r>
            <a:r>
              <a:rPr lang="en-GB" dirty="0" smtClean="0"/>
              <a:t>);</a:t>
            </a:r>
          </a:p>
          <a:p>
            <a:pPr lvl="0"/>
            <a:r>
              <a:rPr lang="en-GB" b="1" dirty="0"/>
              <a:t>e</a:t>
            </a:r>
            <a:r>
              <a:rPr lang="en-GB" b="1" dirty="0" smtClean="0"/>
              <a:t>xpenditure </a:t>
            </a:r>
            <a:r>
              <a:rPr lang="en-GB" b="1" dirty="0"/>
              <a:t>not incurred, ineligible costs, </a:t>
            </a:r>
            <a:r>
              <a:rPr lang="en-GB" dirty="0"/>
              <a:t>absence of supporting documents and public procurement in ‘</a:t>
            </a:r>
            <a:r>
              <a:rPr lang="en-GB" b="1" dirty="0"/>
              <a:t>Neighbourhood and the world</a:t>
            </a:r>
            <a:r>
              <a:rPr lang="en-GB" dirty="0"/>
              <a:t>’.</a:t>
            </a:r>
            <a:endParaRPr lang="en-GB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12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532504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We report suspected fraud to OLAF </a:t>
            </a:r>
            <a:r>
              <a:rPr lang="en-GB" altLang="en-US" dirty="0" smtClean="0"/>
              <a:t>and the </a:t>
            </a:r>
            <a:r>
              <a:rPr lang="en-GB" altLang="en-US" dirty="0"/>
              <a:t>EPPO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80000" cy="1512167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In the course of our audit work, we </a:t>
            </a:r>
            <a:r>
              <a:rPr lang="en-GB" dirty="0"/>
              <a:t>reported to the European Anti-Fraud Office (</a:t>
            </a:r>
            <a:r>
              <a:rPr lang="en-GB" b="1" dirty="0">
                <a:solidFill>
                  <a:srgbClr val="006D34"/>
                </a:solidFill>
              </a:rPr>
              <a:t>OLAF</a:t>
            </a:r>
            <a:r>
              <a:rPr lang="en-GB" dirty="0" smtClean="0"/>
              <a:t>): </a:t>
            </a:r>
            <a:r>
              <a:rPr lang="en-GB" b="1" dirty="0" smtClean="0"/>
              <a:t>15 </a:t>
            </a:r>
            <a:r>
              <a:rPr lang="en-GB" b="1" dirty="0"/>
              <a:t>cases </a:t>
            </a:r>
            <a:r>
              <a:rPr lang="en-GB" dirty="0"/>
              <a:t>(2020: six cases) of suspected fraud that we had identified in 2021, from which OLAF has already opened </a:t>
            </a:r>
            <a:r>
              <a:rPr lang="en-GB" b="1" dirty="0"/>
              <a:t>five investigations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lnSpc>
                <a:spcPct val="100000"/>
              </a:lnSpc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We </a:t>
            </a:r>
            <a:r>
              <a:rPr lang="en-GB" dirty="0"/>
              <a:t>reported </a:t>
            </a:r>
            <a:r>
              <a:rPr lang="en-GB" b="1" dirty="0"/>
              <a:t>one </a:t>
            </a:r>
            <a:r>
              <a:rPr lang="en-GB" dirty="0"/>
              <a:t>of these cases in parallel to the European Public Prosecutor’s Office (</a:t>
            </a:r>
            <a:r>
              <a:rPr lang="en-GB" b="1" dirty="0">
                <a:solidFill>
                  <a:srgbClr val="006D34"/>
                </a:solidFill>
              </a:rPr>
              <a:t>EPPO</a:t>
            </a:r>
            <a:r>
              <a:rPr lang="en-GB" dirty="0"/>
              <a:t>), along with </a:t>
            </a:r>
            <a:r>
              <a:rPr lang="en-GB" b="1" dirty="0"/>
              <a:t>an additional case </a:t>
            </a:r>
            <a:r>
              <a:rPr lang="en-GB" dirty="0"/>
              <a:t>that we had identified in 2021</a:t>
            </a:r>
            <a:r>
              <a:rPr lang="en-GB" dirty="0" smtClean="0"/>
              <a:t>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1</a:t>
            </a:r>
            <a:r>
              <a:rPr lang="en-GB" sz="10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1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References to Malta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>
          <a:xfrm>
            <a:off x="576263" y="2504470"/>
            <a:ext cx="7848872" cy="1728192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For the financial year 31 December 2021</a:t>
            </a:r>
            <a:endParaRPr lang="en-GB" alt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1903" y="188640"/>
            <a:ext cx="8064500" cy="448238"/>
          </a:xfrm>
        </p:spPr>
        <p:txBody>
          <a:bodyPr anchor="t"/>
          <a:lstStyle/>
          <a:p>
            <a:r>
              <a:rPr lang="en-GB" altLang="en-US" dirty="0" smtClean="0"/>
              <a:t>Figure 2.3 - 2014-2020 ESIF absorption levels (excluding NGEU resources)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15</a:t>
            </a:r>
            <a:endParaRPr lang="en-GB" sz="1000" b="1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7816"/>
          <a:stretch/>
        </p:blipFill>
        <p:spPr>
          <a:xfrm>
            <a:off x="2267744" y="1081703"/>
            <a:ext cx="4725714" cy="52276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843808" y="1772816"/>
            <a:ext cx="389657" cy="288032"/>
          </a:xfrm>
          <a:prstGeom prst="rightArrow">
            <a:avLst/>
          </a:prstGeom>
          <a:solidFill>
            <a:srgbClr val="A8B721"/>
          </a:solidFill>
          <a:ln>
            <a:solidFill>
              <a:srgbClr val="B5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1903" y="188640"/>
            <a:ext cx="8064500" cy="448238"/>
          </a:xfrm>
        </p:spPr>
        <p:txBody>
          <a:bodyPr anchor="t"/>
          <a:lstStyle/>
          <a:p>
            <a:r>
              <a:rPr lang="en-GB" dirty="0" smtClean="0"/>
              <a:t>Figure </a:t>
            </a:r>
            <a:r>
              <a:rPr lang="en-GB" dirty="0"/>
              <a:t>2.6 – RRF grants per Member State: 2021 disbursements </a:t>
            </a:r>
            <a:r>
              <a:rPr lang="en-GB" dirty="0" smtClean="0"/>
              <a:t>and remaining </a:t>
            </a:r>
            <a:r>
              <a:rPr lang="en-GB" dirty="0"/>
              <a:t>allocations*</a:t>
            </a:r>
            <a:endParaRPr lang="en-GB" alt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16</a:t>
            </a:r>
            <a:endParaRPr lang="en-GB" sz="10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91"/>
          <a:stretch/>
        </p:blipFill>
        <p:spPr>
          <a:xfrm>
            <a:off x="1691680" y="1046884"/>
            <a:ext cx="5491491" cy="533444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07704" y="4653136"/>
            <a:ext cx="298766" cy="216024"/>
          </a:xfrm>
          <a:prstGeom prst="rightArrow">
            <a:avLst/>
          </a:prstGeom>
          <a:solidFill>
            <a:srgbClr val="A8B721"/>
          </a:solidFill>
          <a:ln>
            <a:solidFill>
              <a:srgbClr val="B5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1903" y="188640"/>
            <a:ext cx="8064500" cy="448238"/>
          </a:xfrm>
        </p:spPr>
        <p:txBody>
          <a:bodyPr anchor="t"/>
          <a:lstStyle/>
          <a:p>
            <a:r>
              <a:rPr lang="en-GB" dirty="0" smtClean="0"/>
              <a:t>Chapter 10 – Recovery and Resilience Facility</a:t>
            </a:r>
            <a:endParaRPr lang="en-GB" alt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17</a:t>
            </a:r>
            <a:endParaRPr lang="en-GB" sz="1000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64704"/>
            <a:ext cx="8661190" cy="518457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07504" y="5229200"/>
            <a:ext cx="389657" cy="288032"/>
          </a:xfrm>
          <a:prstGeom prst="rightArrow">
            <a:avLst/>
          </a:prstGeom>
          <a:solidFill>
            <a:srgbClr val="A8B721"/>
          </a:solidFill>
          <a:ln>
            <a:solidFill>
              <a:srgbClr val="B5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4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1903" y="188640"/>
            <a:ext cx="8064500" cy="448238"/>
          </a:xfrm>
        </p:spPr>
        <p:txBody>
          <a:bodyPr anchor="t"/>
          <a:lstStyle/>
          <a:p>
            <a:r>
              <a:rPr lang="en-GB" dirty="0" smtClean="0"/>
              <a:t>Chapter 3 Revenue</a:t>
            </a:r>
            <a:br>
              <a:rPr lang="en-GB" dirty="0" smtClean="0"/>
            </a:br>
            <a:r>
              <a:rPr lang="en-GB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Annex 3.2 – Number of outstanding GNI </a:t>
            </a:r>
            <a:r>
              <a:rPr lang="en-GB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reservations, VAT </a:t>
            </a:r>
            <a:r>
              <a:rPr lang="en-GB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reservations and TOR open points by Member State </a:t>
            </a:r>
            <a:r>
              <a:rPr lang="en-GB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at 31.12.2021</a:t>
            </a:r>
            <a:endParaRPr lang="en-GB" altLang="en-US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18</a:t>
            </a:r>
            <a:endParaRPr lang="en-GB" sz="10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18852"/>
            <a:ext cx="5094566" cy="523350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627784" y="2852936"/>
            <a:ext cx="389657" cy="288032"/>
          </a:xfrm>
          <a:prstGeom prst="rightArrow">
            <a:avLst/>
          </a:prstGeom>
          <a:solidFill>
            <a:srgbClr val="A8B721"/>
          </a:solidFill>
          <a:ln>
            <a:solidFill>
              <a:srgbClr val="B5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19</a:t>
            </a:r>
            <a:endParaRPr lang="en-GB" sz="10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36712"/>
            <a:ext cx="3456384" cy="2405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793925"/>
            <a:ext cx="3186112" cy="2643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156" y="3573016"/>
            <a:ext cx="2599844" cy="284013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1903" y="100442"/>
            <a:ext cx="8064500" cy="448238"/>
          </a:xfrm>
        </p:spPr>
        <p:txBody>
          <a:bodyPr anchor="t"/>
          <a:lstStyle/>
          <a:p>
            <a:r>
              <a:rPr lang="en-GB" dirty="0" smtClean="0"/>
              <a:t>No audited transactions for Malta</a:t>
            </a:r>
            <a:endParaRPr lang="en-GB" altLang="en-US" sz="2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D34"/>
                </a:solidFill>
              </a:rPr>
              <a:t>Chapter 5</a:t>
            </a:r>
            <a:endParaRPr lang="en-GB" dirty="0">
              <a:solidFill>
                <a:srgbClr val="006D3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44293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D34"/>
                </a:solidFill>
              </a:rPr>
              <a:t>Chapter 6</a:t>
            </a:r>
            <a:endParaRPr lang="en-GB" dirty="0">
              <a:solidFill>
                <a:srgbClr val="006D3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1089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D34"/>
                </a:solidFill>
              </a:rPr>
              <a:t>Chapter 7</a:t>
            </a:r>
            <a:endParaRPr lang="en-GB" dirty="0">
              <a:solidFill>
                <a:srgbClr val="006D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en-GB" altLang="en-US" dirty="0" smtClean="0"/>
              <a:t>European Court of Auditors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6000" y="1440000"/>
            <a:ext cx="8280000" cy="48656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dirty="0"/>
              <a:t>The European Court of Auditors is the </a:t>
            </a:r>
            <a:r>
              <a:rPr lang="en-GB" b="1" dirty="0"/>
              <a:t>independent external auditor of the European Union</a:t>
            </a:r>
            <a:r>
              <a:rPr lang="en-GB" dirty="0" smtClean="0"/>
              <a:t>.</a:t>
            </a:r>
          </a:p>
          <a:p>
            <a:pPr>
              <a:lnSpc>
                <a:spcPct val="110000"/>
              </a:lnSpc>
              <a:defRPr/>
            </a:pPr>
            <a:endParaRPr lang="en-GB" dirty="0" smtClean="0"/>
          </a:p>
          <a:p>
            <a:pPr>
              <a:lnSpc>
                <a:spcPct val="110000"/>
              </a:lnSpc>
              <a:defRPr/>
            </a:pPr>
            <a:r>
              <a:rPr lang="en-GB" b="1" dirty="0" smtClean="0"/>
              <a:t>Mission:</a:t>
            </a:r>
            <a:r>
              <a:rPr lang="en-GB" dirty="0" smtClean="0"/>
              <a:t> Through </a:t>
            </a:r>
            <a:r>
              <a:rPr lang="en-GB" dirty="0"/>
              <a:t>our </a:t>
            </a:r>
            <a:r>
              <a:rPr lang="en-GB" b="1" dirty="0"/>
              <a:t>independent, professional and impactful</a:t>
            </a:r>
            <a:r>
              <a:rPr lang="en-GB" dirty="0"/>
              <a:t> audit work, assess the </a:t>
            </a:r>
            <a:r>
              <a:rPr lang="en-GB" b="1" dirty="0"/>
              <a:t>economy, effectiveness, efficiency, legality and regularity</a:t>
            </a:r>
            <a:r>
              <a:rPr lang="en-GB" dirty="0"/>
              <a:t> of EU action to improve </a:t>
            </a:r>
            <a:r>
              <a:rPr lang="en-GB" b="1" dirty="0"/>
              <a:t>accountability, transparency and financial management</a:t>
            </a:r>
            <a:r>
              <a:rPr lang="en-GB" dirty="0"/>
              <a:t>, thereby </a:t>
            </a:r>
            <a:r>
              <a:rPr lang="en-GB" b="1" dirty="0"/>
              <a:t>enhance citizens’ trust</a:t>
            </a:r>
            <a:r>
              <a:rPr lang="en-GB" dirty="0"/>
              <a:t> and respond effectively to current and future challenges facing the </a:t>
            </a:r>
            <a:r>
              <a:rPr lang="en-GB" dirty="0" smtClean="0"/>
              <a:t>EU</a:t>
            </a:r>
            <a:r>
              <a:rPr lang="el-GR" dirty="0" smtClean="0"/>
              <a:t>.</a:t>
            </a:r>
            <a:endParaRPr lang="en-GB" dirty="0" smtClean="0"/>
          </a:p>
          <a:p>
            <a:pPr>
              <a:lnSpc>
                <a:spcPct val="110000"/>
              </a:lnSpc>
              <a:defRPr/>
            </a:pPr>
            <a:endParaRPr lang="en-GB" dirty="0" smtClean="0"/>
          </a:p>
          <a:p>
            <a:pPr>
              <a:lnSpc>
                <a:spcPct val="110000"/>
              </a:lnSpc>
              <a:defRPr/>
            </a:pPr>
            <a:r>
              <a:rPr lang="en-GB" dirty="0" smtClean="0"/>
              <a:t>We </a:t>
            </a:r>
            <a:r>
              <a:rPr lang="en-GB" dirty="0"/>
              <a:t>are based in </a:t>
            </a:r>
            <a:r>
              <a:rPr lang="en-GB" b="1" dirty="0"/>
              <a:t>Luxembourg</a:t>
            </a:r>
            <a:r>
              <a:rPr lang="en-GB" dirty="0"/>
              <a:t> and employ around </a:t>
            </a:r>
            <a:r>
              <a:rPr lang="en-GB" b="1" dirty="0" smtClean="0"/>
              <a:t>900</a:t>
            </a:r>
            <a:r>
              <a:rPr lang="en-GB" dirty="0"/>
              <a:t> audit, support and administrative </a:t>
            </a:r>
            <a:r>
              <a:rPr lang="en-GB" dirty="0" smtClean="0"/>
              <a:t>staff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GB" dirty="0"/>
              <a:t>all EU nationalities.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2</a:t>
            </a:r>
            <a:endParaRPr lang="en-GB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064500" cy="431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ECA’s audit fieldwork</a:t>
            </a:r>
            <a:endParaRPr lang="en-GB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1999" y="3645024"/>
            <a:ext cx="386224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9" y="1124744"/>
            <a:ext cx="3893575" cy="2376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8237"/>
          <a:stretch/>
        </p:blipFill>
        <p:spPr>
          <a:xfrm>
            <a:off x="4572000" y="1124744"/>
            <a:ext cx="3862246" cy="2406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00" y="3645024"/>
            <a:ext cx="3923683" cy="26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896"/>
            <a:ext cx="8064500" cy="431800"/>
          </a:xfrm>
        </p:spPr>
        <p:txBody>
          <a:bodyPr/>
          <a:lstStyle/>
          <a:p>
            <a:r>
              <a:rPr lang="en-GB" dirty="0" smtClean="0"/>
              <a:t>Publications for 2021</a:t>
            </a:r>
            <a:endParaRPr lang="en-GB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21</a:t>
            </a:r>
            <a:endParaRPr lang="en-GB" sz="1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12" y="801345"/>
            <a:ext cx="4491012" cy="55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of audit recommendations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748" y="1268760"/>
            <a:ext cx="6663074" cy="4138216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22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</a:t>
            </a:r>
            <a:r>
              <a:rPr lang="cs-CZ" dirty="0" smtClean="0"/>
              <a:t>s</a:t>
            </a:r>
            <a:r>
              <a:rPr lang="en-US" dirty="0" smtClean="0"/>
              <a:t> for 2022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678" y="976648"/>
            <a:ext cx="4817622" cy="5208240"/>
          </a:xfrm>
          <a:prstGeom prst="rect">
            <a:avLst/>
          </a:prstGeom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23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3118780"/>
            <a:ext cx="5688633" cy="2974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064500" cy="431800"/>
          </a:xfrm>
        </p:spPr>
        <p:txBody>
          <a:bodyPr/>
          <a:lstStyle/>
          <a:p>
            <a:r>
              <a:rPr lang="en-GB" dirty="0" smtClean="0"/>
              <a:t>2023+ Work Programme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58071"/>
            <a:ext cx="5708927" cy="3014945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24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4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European Court of Auditors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584200" y="2533030"/>
            <a:ext cx="8064500" cy="358775"/>
          </a:xfrm>
        </p:spPr>
        <p:txBody>
          <a:bodyPr/>
          <a:lstStyle/>
          <a:p>
            <a:pPr eaLnBrk="1" hangingPunct="1"/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199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8931">
            <a:off x="6603299" y="484114"/>
            <a:ext cx="1894337" cy="905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56878"/>
            <a:ext cx="8064500" cy="323850"/>
          </a:xfrm>
        </p:spPr>
        <p:txBody>
          <a:bodyPr/>
          <a:lstStyle/>
          <a:p>
            <a:r>
              <a:rPr lang="en-US" sz="2400" dirty="0"/>
              <a:t>The 2021-25 strategy </a:t>
            </a:r>
            <a:br>
              <a:rPr lang="en-US" sz="2400" dirty="0"/>
            </a:br>
            <a:r>
              <a:rPr lang="en-US" sz="2400" dirty="0"/>
              <a:t>of the European Court of Auditors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69014" y="1412776"/>
            <a:ext cx="6399330" cy="58740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Goal 1: </a:t>
            </a:r>
            <a:r>
              <a:rPr lang="en-US" dirty="0" smtClean="0">
                <a:solidFill>
                  <a:srgbClr val="B5B900"/>
                </a:solidFill>
              </a:rPr>
              <a:t>Improving accountability, transparency and audit arrangements across all types of EU action				</a:t>
            </a:r>
            <a:endParaRPr lang="en-US" altLang="en-US" dirty="0">
              <a:solidFill>
                <a:srgbClr val="B5B900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84170" y="2193526"/>
            <a:ext cx="6024134" cy="58740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Goal 2: </a:t>
            </a:r>
            <a:r>
              <a:rPr lang="en-US" dirty="0" smtClean="0">
                <a:solidFill>
                  <a:srgbClr val="B5B900"/>
                </a:solidFill>
              </a:rPr>
              <a:t>Targeting our performance audits on the areas and topics where we can add most value</a:t>
            </a:r>
          </a:p>
          <a:p>
            <a:pPr lvl="5"/>
            <a:r>
              <a:rPr lang="en-US" altLang="en-US" dirty="0">
                <a:solidFill>
                  <a:srgbClr val="58595B"/>
                </a:solidFill>
              </a:rPr>
              <a:t>The Union’s economic competitiveness;</a:t>
            </a:r>
          </a:p>
          <a:p>
            <a:pPr lvl="5"/>
            <a:r>
              <a:rPr lang="en-US" altLang="en-US" dirty="0">
                <a:solidFill>
                  <a:srgbClr val="58595B"/>
                </a:solidFill>
              </a:rPr>
              <a:t>The resilience to threats to the Union’s security, and respect for the European values of freedom, democracy and the rule of law;</a:t>
            </a:r>
          </a:p>
          <a:p>
            <a:pPr lvl="5"/>
            <a:r>
              <a:rPr lang="en-US" altLang="en-US" dirty="0">
                <a:solidFill>
                  <a:srgbClr val="58595B"/>
                </a:solidFill>
              </a:rPr>
              <a:t>The climate change, the environment and natural resources and</a:t>
            </a:r>
          </a:p>
          <a:p>
            <a:pPr lvl="5"/>
            <a:r>
              <a:rPr lang="en-US" altLang="en-US" dirty="0">
                <a:solidFill>
                  <a:srgbClr val="58595B"/>
                </a:solidFill>
              </a:rPr>
              <a:t>The fiscal policies and public finances in the Union.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31640" y="4641798"/>
            <a:ext cx="5910895" cy="58740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Goal 3: </a:t>
            </a:r>
            <a:r>
              <a:rPr lang="en-US" dirty="0" smtClean="0">
                <a:solidFill>
                  <a:srgbClr val="B5B900"/>
                </a:solidFill>
              </a:rPr>
              <a:t>Providing strong audit assurance in a challenging and changing environment	</a:t>
            </a:r>
            <a:endParaRPr lang="en-US" altLang="en-US" dirty="0">
              <a:solidFill>
                <a:srgbClr val="B5B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4318" y="5751259"/>
            <a:ext cx="48605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825" dirty="0">
                <a:solidFill>
                  <a:prstClr val="white"/>
                </a:solidFill>
              </a:rPr>
              <a:t>33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26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447764" y="1221235"/>
            <a:ext cx="4248472" cy="73866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 Audit 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Chambers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27 Members</a:t>
            </a: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3395882" y="1052736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 txBox="1">
            <a:spLocks/>
          </p:cNvSpPr>
          <p:nvPr/>
        </p:nvSpPr>
        <p:spPr>
          <a:xfrm>
            <a:off x="539750" y="452438"/>
            <a:ext cx="8064500" cy="4318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algn="ctr"/>
            <a: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of ECA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96006" y="2981736"/>
            <a:ext cx="0" cy="1671400"/>
          </a:xfrm>
          <a:prstGeom prst="line">
            <a:avLst/>
          </a:prstGeom>
          <a:ln w="19050">
            <a:solidFill>
              <a:srgbClr val="ABE0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1150167" y="4616995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ABE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1150167" y="4358203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ABE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1150167" y="4008834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ABE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1150167" y="3648681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ABE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1150167" y="3154819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ABE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1319747" y="3092423"/>
            <a:ext cx="1585664" cy="46166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2AB172"/>
                </a:solidFill>
                <a:latin typeface="+mn-lt"/>
              </a:rPr>
              <a:t>Corporate Strategy, </a:t>
            </a:r>
            <a:r>
              <a:rPr lang="en-GB" altLang="en-US" sz="1000" b="1" dirty="0" smtClean="0">
                <a:solidFill>
                  <a:srgbClr val="2AB172"/>
                </a:solidFill>
                <a:latin typeface="+mn-lt"/>
              </a:rPr>
              <a:t>Planning  </a:t>
            </a:r>
            <a:r>
              <a:rPr lang="en-GB" altLang="en-US" sz="1000" b="1" dirty="0">
                <a:solidFill>
                  <a:srgbClr val="2AB172"/>
                </a:solidFill>
                <a:latin typeface="+mn-lt"/>
              </a:rPr>
              <a:t>and </a:t>
            </a:r>
            <a:r>
              <a:rPr lang="en-GB" altLang="en-US" sz="1000" b="1" dirty="0" smtClean="0">
                <a:solidFill>
                  <a:srgbClr val="2AB172"/>
                </a:solidFill>
                <a:latin typeface="+mn-lt"/>
              </a:rPr>
              <a:t>Performance Management</a:t>
            </a:r>
            <a:endParaRPr lang="en-GB" altLang="en-US" sz="1000" b="1" dirty="0">
              <a:solidFill>
                <a:srgbClr val="2AB172"/>
              </a:solidFill>
              <a:latin typeface="+mn-lt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1319747" y="3609167"/>
            <a:ext cx="884371" cy="30777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 smtClean="0">
                <a:solidFill>
                  <a:srgbClr val="2AB172"/>
                </a:solidFill>
                <a:latin typeface="+mn-lt"/>
              </a:rPr>
              <a:t>Institutional Liaison</a:t>
            </a:r>
            <a:endParaRPr lang="en-GB" altLang="en-US" sz="1000" b="1" dirty="0">
              <a:solidFill>
                <a:srgbClr val="2AB172"/>
              </a:solidFill>
              <a:latin typeface="+mn-lt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1319747" y="3962938"/>
            <a:ext cx="1275259" cy="30777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2AB172"/>
                </a:solidFill>
                <a:latin typeface="+mn-lt"/>
              </a:rPr>
              <a:t>Communication and </a:t>
            </a:r>
            <a:r>
              <a:rPr lang="en-GB" altLang="en-US" sz="1000" b="1" dirty="0" smtClean="0">
                <a:solidFill>
                  <a:srgbClr val="2AB172"/>
                </a:solidFill>
                <a:latin typeface="+mn-lt"/>
              </a:rPr>
              <a:t>Media </a:t>
            </a:r>
            <a:r>
              <a:rPr lang="en-GB" altLang="en-US" sz="1000" b="1" dirty="0">
                <a:solidFill>
                  <a:srgbClr val="2AB172"/>
                </a:solidFill>
                <a:latin typeface="+mn-lt"/>
              </a:rPr>
              <a:t>Relations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1319747" y="4320934"/>
            <a:ext cx="1100395" cy="15388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2AB172"/>
                </a:solidFill>
                <a:latin typeface="+mn-lt"/>
              </a:rPr>
              <a:t>Legal matters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1319747" y="4571100"/>
            <a:ext cx="1100395" cy="15388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2AB172"/>
                </a:solidFill>
                <a:latin typeface="+mn-lt"/>
              </a:rPr>
              <a:t>Internal audit</a:t>
            </a:r>
          </a:p>
        </p:txBody>
      </p:sp>
      <p:cxnSp>
        <p:nvCxnSpPr>
          <p:cNvPr id="132" name="Straight Connector 131"/>
          <p:cNvCxnSpPr>
            <a:endCxn id="134" idx="4"/>
          </p:cNvCxnSpPr>
          <p:nvPr/>
        </p:nvCxnSpPr>
        <p:spPr>
          <a:xfrm flipH="1">
            <a:off x="8055270" y="2960671"/>
            <a:ext cx="4266" cy="1424061"/>
          </a:xfrm>
          <a:prstGeom prst="line">
            <a:avLst/>
          </a:prstGeom>
          <a:ln w="19050">
            <a:solidFill>
              <a:srgbClr val="DCE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8013697" y="4301586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E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8B621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8013697" y="3729257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E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8B621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013697" y="3154819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E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8B621"/>
              </a:solidFill>
            </a:endParaRP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6925501" y="3092423"/>
            <a:ext cx="1027146" cy="46166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A8B621"/>
                </a:solidFill>
                <a:latin typeface="+mn-lt"/>
              </a:rPr>
              <a:t>Human resources</a:t>
            </a:r>
            <a:r>
              <a:rPr lang="en-GB" altLang="en-US" sz="1000" b="1" dirty="0" smtClean="0">
                <a:solidFill>
                  <a:srgbClr val="A8B621"/>
                </a:solidFill>
                <a:latin typeface="+mn-lt"/>
              </a:rPr>
              <a:t>, </a:t>
            </a:r>
            <a:r>
              <a:rPr lang="en-GB" altLang="en-US" sz="1000" b="1" dirty="0">
                <a:solidFill>
                  <a:srgbClr val="A8B621"/>
                </a:solidFill>
                <a:latin typeface="+mn-lt"/>
              </a:rPr>
              <a:t>finance  </a:t>
            </a:r>
            <a:r>
              <a:rPr lang="en-GB" altLang="en-US" sz="1000" b="1" dirty="0" smtClean="0">
                <a:solidFill>
                  <a:srgbClr val="A8B621"/>
                </a:solidFill>
                <a:latin typeface="+mn-lt"/>
              </a:rPr>
              <a:t>and </a:t>
            </a:r>
            <a:r>
              <a:rPr lang="en-GB" altLang="en-US" sz="1000" b="1" dirty="0">
                <a:solidFill>
                  <a:srgbClr val="A8B621"/>
                </a:solidFill>
                <a:latin typeface="+mn-lt"/>
              </a:rPr>
              <a:t>general services</a:t>
            </a: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6925500" y="3684434"/>
            <a:ext cx="1027147" cy="46166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A8B621"/>
                </a:solidFill>
                <a:latin typeface="+mn-lt"/>
              </a:rPr>
              <a:t>Information</a:t>
            </a:r>
            <a:r>
              <a:rPr lang="en-GB" altLang="en-US" sz="1000" b="1" dirty="0" smtClean="0">
                <a:solidFill>
                  <a:srgbClr val="A8B621"/>
                </a:solidFill>
                <a:latin typeface="+mn-lt"/>
              </a:rPr>
              <a:t>, </a:t>
            </a:r>
            <a:r>
              <a:rPr lang="en-GB" altLang="en-US" sz="1000" b="1" dirty="0">
                <a:solidFill>
                  <a:srgbClr val="A8B621"/>
                </a:solidFill>
                <a:latin typeface="+mn-lt"/>
              </a:rPr>
              <a:t>workplace </a:t>
            </a:r>
            <a:r>
              <a:rPr lang="en-GB" altLang="en-US" sz="1000" b="1" dirty="0" smtClean="0">
                <a:solidFill>
                  <a:srgbClr val="A8B621"/>
                </a:solidFill>
                <a:latin typeface="+mn-lt"/>
              </a:rPr>
              <a:t>and </a:t>
            </a:r>
            <a:r>
              <a:rPr lang="en-GB" altLang="en-US" sz="1000" b="1" dirty="0">
                <a:solidFill>
                  <a:srgbClr val="A8B621"/>
                </a:solidFill>
                <a:latin typeface="+mn-lt"/>
              </a:rPr>
              <a:t>innovation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7069517" y="4263479"/>
            <a:ext cx="883130" cy="46166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 smtClean="0">
                <a:solidFill>
                  <a:srgbClr val="A8B621"/>
                </a:solidFill>
                <a:latin typeface="+mn-lt"/>
              </a:rPr>
              <a:t>Translation </a:t>
            </a:r>
            <a:r>
              <a:rPr lang="en-GB" altLang="en-US" sz="1000" b="1" dirty="0">
                <a:solidFill>
                  <a:srgbClr val="A8B621"/>
                </a:solidFill>
                <a:latin typeface="+mn-lt"/>
              </a:rPr>
              <a:t>and </a:t>
            </a:r>
            <a:r>
              <a:rPr lang="en-GB" altLang="en-US" sz="1000" b="1" dirty="0" smtClean="0">
                <a:solidFill>
                  <a:srgbClr val="A8B621"/>
                </a:solidFill>
                <a:latin typeface="+mn-lt"/>
              </a:rPr>
              <a:t>language </a:t>
            </a:r>
            <a:r>
              <a:rPr lang="en-GB" altLang="en-US" sz="1000" b="1" dirty="0">
                <a:solidFill>
                  <a:srgbClr val="A8B621"/>
                </a:solidFill>
                <a:latin typeface="+mn-lt"/>
              </a:rPr>
              <a:t>services</a:t>
            </a:r>
          </a:p>
        </p:txBody>
      </p:sp>
      <p:cxnSp>
        <p:nvCxnSpPr>
          <p:cNvPr id="144" name="Straight Connector 143"/>
          <p:cNvCxnSpPr>
            <a:endCxn id="145" idx="4"/>
          </p:cNvCxnSpPr>
          <p:nvPr/>
        </p:nvCxnSpPr>
        <p:spPr>
          <a:xfrm>
            <a:off x="4616704" y="3374313"/>
            <a:ext cx="0" cy="1883353"/>
          </a:xfrm>
          <a:prstGeom prst="line">
            <a:avLst/>
          </a:prstGeom>
          <a:ln w="19050">
            <a:solidFill>
              <a:srgbClr val="AEC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4575131" y="5174520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AE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4575131" y="4750780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AE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4575131" y="4348616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AE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4575131" y="3926374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AE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4575131" y="3547396"/>
            <a:ext cx="83146" cy="831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AE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4742692" y="3882903"/>
            <a:ext cx="1001795" cy="56938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056731"/>
                </a:solidFill>
                <a:latin typeface="+mn-lt"/>
              </a:rPr>
              <a:t>Chamber  </a:t>
            </a:r>
            <a:r>
              <a:rPr lang="en-GB" altLang="en-US" sz="1000" b="1" dirty="0" smtClean="0">
                <a:solidFill>
                  <a:srgbClr val="056731"/>
                </a:solidFill>
                <a:latin typeface="+mn-lt"/>
              </a:rPr>
              <a:t>II </a:t>
            </a:r>
            <a:r>
              <a:rPr lang="en-GB" altLang="en-US" sz="900" dirty="0" smtClean="0">
                <a:solidFill>
                  <a:srgbClr val="056731"/>
                </a:solidFill>
                <a:latin typeface="+mn-lt"/>
              </a:rPr>
              <a:t>(Investment </a:t>
            </a:r>
            <a:r>
              <a:rPr lang="en-GB" altLang="en-US" sz="900" dirty="0">
                <a:solidFill>
                  <a:srgbClr val="056731"/>
                </a:solidFill>
                <a:latin typeface="+mn-lt"/>
              </a:rPr>
              <a:t>for  </a:t>
            </a:r>
            <a:r>
              <a:rPr lang="en-GB" altLang="en-US" sz="900" dirty="0" smtClean="0">
                <a:solidFill>
                  <a:srgbClr val="056731"/>
                </a:solidFill>
                <a:latin typeface="+mn-lt"/>
              </a:rPr>
              <a:t>cohesion</a:t>
            </a:r>
            <a:r>
              <a:rPr lang="en-GB" altLang="en-US" sz="900" dirty="0">
                <a:solidFill>
                  <a:srgbClr val="056731"/>
                </a:solidFill>
                <a:latin typeface="+mn-lt"/>
              </a:rPr>
              <a:t>, growth </a:t>
            </a:r>
            <a:r>
              <a:rPr lang="en-GB" altLang="en-US" sz="900" dirty="0" smtClean="0">
                <a:solidFill>
                  <a:srgbClr val="056731"/>
                </a:solidFill>
                <a:latin typeface="+mn-lt"/>
              </a:rPr>
              <a:t>and </a:t>
            </a:r>
            <a:r>
              <a:rPr lang="en-GB" altLang="en-US" sz="900" dirty="0">
                <a:solidFill>
                  <a:srgbClr val="056731"/>
                </a:solidFill>
                <a:latin typeface="+mn-lt"/>
              </a:rPr>
              <a:t>inclusion)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4742692" y="4726419"/>
            <a:ext cx="1114036" cy="56938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056731"/>
                </a:solidFill>
                <a:latin typeface="+mn-lt"/>
              </a:rPr>
              <a:t>Chamber </a:t>
            </a:r>
            <a:r>
              <a:rPr lang="en-GB" altLang="en-US" sz="1000" b="1" dirty="0" smtClean="0">
                <a:solidFill>
                  <a:srgbClr val="056731"/>
                </a:solidFill>
                <a:latin typeface="+mn-lt"/>
              </a:rPr>
              <a:t>IV </a:t>
            </a:r>
            <a:r>
              <a:rPr lang="en-GB" altLang="en-US" sz="900" dirty="0" smtClean="0">
                <a:solidFill>
                  <a:srgbClr val="056731"/>
                </a:solidFill>
                <a:latin typeface="+mn-lt"/>
              </a:rPr>
              <a:t>(Regulation of </a:t>
            </a:r>
            <a:r>
              <a:rPr lang="en-GB" altLang="en-US" sz="900" dirty="0">
                <a:solidFill>
                  <a:srgbClr val="056731"/>
                </a:solidFill>
                <a:latin typeface="+mn-lt"/>
              </a:rPr>
              <a:t>markets and </a:t>
            </a:r>
            <a:r>
              <a:rPr lang="en-GB" altLang="en-US" sz="900" dirty="0" smtClean="0">
                <a:solidFill>
                  <a:srgbClr val="056731"/>
                </a:solidFill>
                <a:latin typeface="+mn-lt"/>
              </a:rPr>
              <a:t>competitive </a:t>
            </a:r>
            <a:r>
              <a:rPr lang="en-GB" altLang="en-US" sz="900" dirty="0">
                <a:solidFill>
                  <a:srgbClr val="056731"/>
                </a:solidFill>
                <a:latin typeface="+mn-lt"/>
              </a:rPr>
              <a:t>economy)</a:t>
            </a: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3461430" y="3522799"/>
            <a:ext cx="1027146" cy="43088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056731"/>
                </a:solidFill>
                <a:latin typeface="+mn-lt"/>
              </a:rPr>
              <a:t>Chamber  </a:t>
            </a:r>
            <a:r>
              <a:rPr lang="en-GB" altLang="en-US" sz="1000" b="1" dirty="0" smtClean="0">
                <a:solidFill>
                  <a:srgbClr val="056731"/>
                </a:solidFill>
                <a:latin typeface="+mn-lt"/>
              </a:rPr>
              <a:t>I </a:t>
            </a:r>
            <a:r>
              <a:rPr lang="en-GB" altLang="en-US" sz="900" dirty="0" smtClean="0">
                <a:solidFill>
                  <a:srgbClr val="056731"/>
                </a:solidFill>
                <a:latin typeface="+mn-lt"/>
              </a:rPr>
              <a:t>(Sustainable </a:t>
            </a:r>
            <a:r>
              <a:rPr lang="en-GB" altLang="en-US" sz="900" dirty="0">
                <a:solidFill>
                  <a:srgbClr val="056731"/>
                </a:solidFill>
                <a:latin typeface="+mn-lt"/>
              </a:rPr>
              <a:t>use </a:t>
            </a:r>
            <a:r>
              <a:rPr lang="en-GB" altLang="en-US" sz="900" dirty="0" smtClean="0">
                <a:solidFill>
                  <a:srgbClr val="056731"/>
                </a:solidFill>
                <a:latin typeface="+mn-lt"/>
              </a:rPr>
              <a:t>of </a:t>
            </a:r>
            <a:r>
              <a:rPr lang="en-GB" altLang="en-US" sz="900" dirty="0">
                <a:solidFill>
                  <a:srgbClr val="056731"/>
                </a:solidFill>
                <a:latin typeface="+mn-lt"/>
              </a:rPr>
              <a:t>natural resources)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3461430" y="4315989"/>
            <a:ext cx="1027146" cy="43088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056731"/>
                </a:solidFill>
                <a:latin typeface="+mn-lt"/>
              </a:rPr>
              <a:t>Chamber </a:t>
            </a:r>
            <a:r>
              <a:rPr lang="en-GB" altLang="en-US" sz="1000" b="1" dirty="0" smtClean="0">
                <a:solidFill>
                  <a:srgbClr val="056731"/>
                </a:solidFill>
                <a:latin typeface="+mn-lt"/>
              </a:rPr>
              <a:t>III </a:t>
            </a:r>
            <a:r>
              <a:rPr lang="en-GB" altLang="en-US" sz="900" dirty="0" smtClean="0">
                <a:solidFill>
                  <a:srgbClr val="056731"/>
                </a:solidFill>
                <a:latin typeface="+mn-lt"/>
              </a:rPr>
              <a:t>(External action, security </a:t>
            </a:r>
            <a:r>
              <a:rPr lang="en-GB" altLang="en-US" sz="900" dirty="0">
                <a:solidFill>
                  <a:srgbClr val="056731"/>
                </a:solidFill>
                <a:latin typeface="+mn-lt"/>
              </a:rPr>
              <a:t>and justice)</a:t>
            </a: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3679698" y="5124206"/>
            <a:ext cx="808878" cy="56938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000" b="1" dirty="0">
                <a:solidFill>
                  <a:srgbClr val="056731"/>
                </a:solidFill>
                <a:latin typeface="+mn-lt"/>
              </a:rPr>
              <a:t>Chamber </a:t>
            </a:r>
            <a:r>
              <a:rPr lang="en-GB" altLang="en-US" sz="1000" b="1" dirty="0" smtClean="0">
                <a:solidFill>
                  <a:srgbClr val="056731"/>
                </a:solidFill>
                <a:latin typeface="+mn-lt"/>
              </a:rPr>
              <a:t>V</a:t>
            </a:r>
            <a:r>
              <a:rPr lang="en-GB" altLang="en-US" sz="1000" b="1" dirty="0">
                <a:solidFill>
                  <a:srgbClr val="056731"/>
                </a:solidFill>
                <a:latin typeface="+mn-lt"/>
              </a:rPr>
              <a:t> </a:t>
            </a:r>
            <a:r>
              <a:rPr lang="en-GB" altLang="en-US" sz="900" dirty="0" smtClean="0">
                <a:solidFill>
                  <a:srgbClr val="056731"/>
                </a:solidFill>
                <a:latin typeface="+mn-lt"/>
              </a:rPr>
              <a:t>(Financing and administering the </a:t>
            </a:r>
            <a:r>
              <a:rPr lang="en-GB" altLang="en-US" sz="900" dirty="0">
                <a:solidFill>
                  <a:srgbClr val="056731"/>
                </a:solidFill>
                <a:latin typeface="+mn-lt"/>
              </a:rPr>
              <a:t>Union)</a:t>
            </a:r>
          </a:p>
        </p:txBody>
      </p:sp>
      <p:sp>
        <p:nvSpPr>
          <p:cNvPr id="6" name="Oval 5"/>
          <p:cNvSpPr/>
          <p:nvPr/>
        </p:nvSpPr>
        <p:spPr>
          <a:xfrm>
            <a:off x="651680" y="1903822"/>
            <a:ext cx="1080120" cy="1080120"/>
          </a:xfrm>
          <a:prstGeom prst="ellipse">
            <a:avLst/>
          </a:prstGeom>
          <a:solidFill>
            <a:srgbClr val="2AB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578796" y="2331087"/>
            <a:ext cx="1225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PRESIDENCY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476188" y="1903822"/>
            <a:ext cx="1080120" cy="1080120"/>
          </a:xfrm>
          <a:prstGeom prst="ellipse">
            <a:avLst/>
          </a:prstGeom>
          <a:solidFill>
            <a:srgbClr val="A8B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7403304" y="2273154"/>
            <a:ext cx="122588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SECRETARIAT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GENERAL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211108" y="5085184"/>
            <a:ext cx="1080120" cy="1080120"/>
          </a:xfrm>
          <a:prstGeom prst="ellipse">
            <a:avLst/>
          </a:prstGeom>
          <a:solidFill>
            <a:srgbClr val="943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2138224" y="5485293"/>
            <a:ext cx="122588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ADMINISTRATIVE COMMITTEE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110844" y="5085184"/>
            <a:ext cx="1080120" cy="1080120"/>
          </a:xfrm>
          <a:prstGeom prst="ellipse">
            <a:avLst/>
          </a:prstGeom>
          <a:solidFill>
            <a:srgbClr val="4F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133721" y="5408349"/>
            <a:ext cx="1034365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AUDIT QUALITY CONTROL COMMITTEE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4097064" y="2296896"/>
            <a:ext cx="1080120" cy="1080120"/>
          </a:xfrm>
          <a:prstGeom prst="ellipse">
            <a:avLst/>
          </a:prstGeom>
          <a:solidFill>
            <a:srgbClr val="056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4227035" y="2687631"/>
            <a:ext cx="82443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AUDIT CHAMBERS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1680" y="4930143"/>
            <a:ext cx="1259282" cy="1267972"/>
          </a:xfrm>
          <a:prstGeom prst="ellipse">
            <a:avLst/>
          </a:prstGeom>
          <a:solidFill>
            <a:srgbClr val="006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ETHICS </a:t>
            </a:r>
            <a:r>
              <a:rPr lang="en-GB" sz="1000" b="1" dirty="0">
                <a:solidFill>
                  <a:schemeClr val="bg1"/>
                </a:solidFill>
              </a:rPr>
              <a:t>COMMITTEE</a:t>
            </a:r>
          </a:p>
        </p:txBody>
      </p:sp>
      <p:sp>
        <p:nvSpPr>
          <p:cNvPr id="2" name="Oval 1"/>
          <p:cNvSpPr/>
          <p:nvPr/>
        </p:nvSpPr>
        <p:spPr>
          <a:xfrm>
            <a:off x="4499992" y="3717032"/>
            <a:ext cx="1086210" cy="840733"/>
          </a:xfrm>
          <a:prstGeom prst="ellipse">
            <a:avLst/>
          </a:prstGeom>
          <a:noFill/>
          <a:ln>
            <a:solidFill>
              <a:srgbClr val="006D3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27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European Court of Auditors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584200" y="2533030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76263" y="454025"/>
            <a:ext cx="3959225" cy="431800"/>
          </a:xfrm>
        </p:spPr>
        <p:txBody>
          <a:bodyPr/>
          <a:lstStyle/>
          <a:p>
            <a:pPr eaLnBrk="1" hangingPunct="1"/>
            <a:r>
              <a:rPr lang="en-GB" altLang="en-US" smtClean="0"/>
              <a:t>Contact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263" y="2205038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B5B900"/>
                </a:solidFill>
              </a:rPr>
              <a:t>George </a:t>
            </a:r>
            <a:r>
              <a:rPr lang="en-GB" dirty="0" err="1" smtClean="0">
                <a:solidFill>
                  <a:srgbClr val="B5B900"/>
                </a:solidFill>
              </a:rPr>
              <a:t>Hyzler</a:t>
            </a:r>
            <a:endParaRPr lang="en-GB" dirty="0">
              <a:solidFill>
                <a:srgbClr val="B5B9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6263" y="2492375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B5B900"/>
                </a:solidFill>
              </a:rPr>
              <a:t>Member of the European Court of Auditors</a:t>
            </a:r>
            <a:endParaRPr lang="en-GB" dirty="0">
              <a:solidFill>
                <a:srgbClr val="B5B9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6263" y="2852738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4"/>
                </a:solidFill>
              </a:rPr>
              <a:t>+</a:t>
            </a:r>
            <a:r>
              <a:rPr lang="en-GB" dirty="0" smtClean="0">
                <a:solidFill>
                  <a:schemeClr val="accent4"/>
                </a:solidFill>
              </a:rPr>
              <a:t>352  4398 47467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76263" y="3124200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4"/>
                </a:solidFill>
              </a:rPr>
              <a:t>g</a:t>
            </a:r>
            <a:r>
              <a:rPr lang="en-GB" dirty="0" smtClean="0">
                <a:solidFill>
                  <a:schemeClr val="accent4"/>
                </a:solidFill>
              </a:rPr>
              <a:t>eorgemarius.hyzler@eca.europa.eu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584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263" y="3429000"/>
            <a:ext cx="3959225" cy="1800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European Court of Auditors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 smtClean="0"/>
              <a:t>12, Alcide de Gasperi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 smtClean="0"/>
              <a:t>1615 Luxembourg</a:t>
            </a:r>
          </a:p>
          <a:p>
            <a:pPr eaLnBrk="1" hangingPunct="1">
              <a:spcBef>
                <a:spcPct val="0"/>
              </a:spcBef>
            </a:pPr>
            <a:endParaRPr lang="fr-CH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96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95536" y="438480"/>
            <a:ext cx="8064500" cy="448238"/>
          </a:xfrm>
        </p:spPr>
        <p:txBody>
          <a:bodyPr anchor="t"/>
          <a:lstStyle/>
          <a:p>
            <a:r>
              <a:rPr lang="en-GB" altLang="en-US" dirty="0" smtClean="0"/>
              <a:t>What were the 2021 figures?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3</a:t>
            </a:r>
            <a:endParaRPr lang="en-GB" sz="10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336"/>
          <a:stretch/>
        </p:blipFill>
        <p:spPr>
          <a:xfrm>
            <a:off x="467544" y="1029799"/>
            <a:ext cx="5629430" cy="3335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678104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EU budget spending €181.5 billion</a:t>
            </a:r>
          </a:p>
          <a:p>
            <a:pPr algn="ctr"/>
            <a:r>
              <a:rPr lang="en-GB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+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RRF grants €46.5 billion </a:t>
            </a:r>
          </a:p>
          <a:p>
            <a:pPr algn="ctr"/>
            <a:r>
              <a:rPr lang="en-GB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=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EU total spend of €228 billion</a:t>
            </a:r>
          </a:p>
        </p:txBody>
      </p:sp>
    </p:spTree>
    <p:extLst>
      <p:ext uri="{BB962C8B-B14F-4D97-AF65-F5344CB8AC3E}">
        <p14:creationId xmlns:p14="http://schemas.microsoft.com/office/powerpoint/2010/main" val="16843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Audit population </a:t>
            </a:r>
            <a:r>
              <a:rPr lang="en-GB" dirty="0" smtClean="0"/>
              <a:t>2021 amounts to 154.3 billion euro</a:t>
            </a:r>
            <a:endParaRPr lang="en-GB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38" y="1164590"/>
            <a:ext cx="6802825" cy="48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1000" b="1" dirty="0" smtClean="0">
                <a:solidFill>
                  <a:schemeClr val="bg1"/>
                </a:solidFill>
              </a:rPr>
              <a:t>Slide</a:t>
            </a:r>
            <a:r>
              <a:rPr lang="sl-SI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2956" y="285340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altLang="en-US" dirty="0"/>
              <a:t>Overall findings: Budgetary and financial management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67544" y="750111"/>
            <a:ext cx="7305131" cy="334536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2014-2020 </a:t>
            </a:r>
            <a:r>
              <a:rPr lang="en-GB" b="1" dirty="0">
                <a:solidFill>
                  <a:schemeClr val="accent2"/>
                </a:solidFill>
              </a:rPr>
              <a:t>ESIF absorption levels (excluding NGEU resources)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7" y="996699"/>
            <a:ext cx="4608513" cy="551180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555776" y="1772816"/>
            <a:ext cx="389657" cy="288032"/>
          </a:xfrm>
          <a:prstGeom prst="rightArrow">
            <a:avLst/>
          </a:prstGeom>
          <a:solidFill>
            <a:srgbClr val="A8B721"/>
          </a:solidFill>
          <a:ln>
            <a:solidFill>
              <a:srgbClr val="B5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6000"/>
            <a:ext cx="8064500" cy="647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Overall findings: Budgetary and financial management</a:t>
            </a:r>
            <a:endParaRPr lang="en-GB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789284"/>
            <a:ext cx="7305131" cy="623492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Outstanding commitments </a:t>
            </a:r>
            <a:r>
              <a:rPr lang="en-GB" b="1" dirty="0" smtClean="0"/>
              <a:t>reached a record amount of €341.6 billion 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000" cy="15597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C000"/>
                </a:solidFill>
              </a:rPr>
              <a:t>€</a:t>
            </a:r>
            <a:r>
              <a:rPr lang="en-GB" dirty="0">
                <a:solidFill>
                  <a:srgbClr val="FFC000"/>
                </a:solidFill>
              </a:rPr>
              <a:t>251.7 billion related to the EU </a:t>
            </a:r>
            <a:r>
              <a:rPr lang="en-GB" dirty="0" smtClean="0">
                <a:solidFill>
                  <a:srgbClr val="FFC000"/>
                </a:solidFill>
              </a:rPr>
              <a:t>budget</a:t>
            </a:r>
            <a:r>
              <a:rPr lang="en-GB" dirty="0" smtClean="0"/>
              <a:t> from 2021 and previous </a:t>
            </a:r>
            <a:r>
              <a:rPr lang="en-GB" dirty="0"/>
              <a:t>years (decreased significantly from a historic high of €303.2 billion at the end of </a:t>
            </a:r>
            <a:r>
              <a:rPr lang="en-GB" dirty="0" smtClean="0"/>
              <a:t>2020)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6D34"/>
                </a:solidFill>
              </a:rPr>
              <a:t>€</a:t>
            </a:r>
            <a:r>
              <a:rPr lang="en-GB" dirty="0">
                <a:solidFill>
                  <a:srgbClr val="006D34"/>
                </a:solidFill>
              </a:rPr>
              <a:t>89.9 </a:t>
            </a:r>
            <a:r>
              <a:rPr lang="en-GB" dirty="0" smtClean="0">
                <a:solidFill>
                  <a:srgbClr val="006D34"/>
                </a:solidFill>
              </a:rPr>
              <a:t>billion related </a:t>
            </a:r>
            <a:r>
              <a:rPr lang="en-GB" dirty="0">
                <a:solidFill>
                  <a:srgbClr val="006D34"/>
                </a:solidFill>
              </a:rPr>
              <a:t>to </a:t>
            </a:r>
            <a:r>
              <a:rPr lang="en-GB" dirty="0" smtClean="0">
                <a:solidFill>
                  <a:srgbClr val="006D34"/>
                </a:solidFill>
              </a:rPr>
              <a:t>NGEU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chemeClr val="accent4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688600"/>
              </p:ext>
            </p:extLst>
          </p:nvPr>
        </p:nvGraphicFramePr>
        <p:xfrm>
          <a:off x="1966404" y="3341374"/>
          <a:ext cx="5197884" cy="326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/>
          <p:cNvSpPr txBox="1">
            <a:spLocks/>
          </p:cNvSpPr>
          <p:nvPr/>
        </p:nvSpPr>
        <p:spPr>
          <a:xfrm>
            <a:off x="394875" y="2927457"/>
            <a:ext cx="7305131" cy="368853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Outstanding commitments as at the end of 2021 by year of origin 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56" y="777335"/>
            <a:ext cx="8064500" cy="271449"/>
          </a:xfrm>
        </p:spPr>
        <p:txBody>
          <a:bodyPr/>
          <a:lstStyle/>
          <a:p>
            <a:pPr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n-GB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Main risks and challenges for the EU budget in the coming years</a:t>
            </a: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32956" y="1628799"/>
            <a:ext cx="3598120" cy="472356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b="1" dirty="0"/>
              <a:t>The total exposure of the EU budget increased in </a:t>
            </a:r>
            <a:r>
              <a:rPr lang="en-GB" b="1" dirty="0" smtClean="0"/>
              <a:t>2021 </a:t>
            </a:r>
            <a:r>
              <a:rPr lang="en-GB" b="1" dirty="0"/>
              <a:t>from €131.9 billion in 2020 to €277.9 billion in </a:t>
            </a:r>
            <a:r>
              <a:rPr lang="en-GB" b="1" dirty="0" smtClean="0"/>
              <a:t>2021, due to </a:t>
            </a:r>
            <a:endParaRPr lang="en-GB" dirty="0" smtClean="0"/>
          </a:p>
          <a:p>
            <a:r>
              <a:rPr lang="en-GB" dirty="0" smtClean="0"/>
              <a:t>introduction </a:t>
            </a:r>
            <a:r>
              <a:rPr lang="en-GB" dirty="0"/>
              <a:t>of </a:t>
            </a:r>
            <a:r>
              <a:rPr lang="en-GB" dirty="0" smtClean="0"/>
              <a:t>NGEU</a:t>
            </a:r>
          </a:p>
          <a:p>
            <a:r>
              <a:rPr lang="en-GB" dirty="0" smtClean="0"/>
              <a:t>increase </a:t>
            </a:r>
            <a:r>
              <a:rPr lang="en-GB" dirty="0"/>
              <a:t>in the amount of loans provided under the </a:t>
            </a:r>
            <a:r>
              <a:rPr lang="en-GB" dirty="0" smtClean="0"/>
              <a:t>SURE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100" dirty="0"/>
              <a:t>(*) EIB loans – Member States €0.6 billion, Balance of Payments loans €0.2 billion, </a:t>
            </a:r>
            <a:r>
              <a:rPr lang="en-GB" sz="1100" dirty="0" err="1"/>
              <a:t>Euratom</a:t>
            </a:r>
            <a:r>
              <a:rPr lang="en-GB" sz="1100" dirty="0"/>
              <a:t> loans – Member States €0.1 billion, difference from the total is due to rounding. </a:t>
            </a:r>
          </a:p>
          <a:p>
            <a:pPr marL="0" indent="0">
              <a:buNone/>
            </a:pPr>
            <a:r>
              <a:rPr lang="en-GB" sz="1100" dirty="0"/>
              <a:t>(**) European Fund for Sustainable Development (EFSD) guarantee €0.5 billion, </a:t>
            </a:r>
            <a:r>
              <a:rPr lang="en-GB" sz="1100" dirty="0" err="1"/>
              <a:t>Euratom</a:t>
            </a:r>
            <a:r>
              <a:rPr lang="en-GB" sz="1100" dirty="0"/>
              <a:t> loans – non-member countries €0.3 billion and NDICI-European Fund for Sustainable Development Plus (EFSD+) €0.2 billion. 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2956" y="285340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altLang="en-US" dirty="0" smtClean="0"/>
              <a:t>Overall findings: </a:t>
            </a:r>
            <a:r>
              <a:rPr lang="en-GB" altLang="en-US" dirty="0"/>
              <a:t>Budgetary and financial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723" y="1556792"/>
            <a:ext cx="4605037" cy="3600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11960" y="2348880"/>
            <a:ext cx="1379397" cy="5760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275003" y="2028840"/>
            <a:ext cx="1379397" cy="5760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56" y="777335"/>
            <a:ext cx="8064500" cy="271449"/>
          </a:xfrm>
        </p:spPr>
        <p:txBody>
          <a:bodyPr/>
          <a:lstStyle/>
          <a:p>
            <a:pPr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n-GB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Main risks and challenges for the EU budget in the coming years</a:t>
            </a: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32956" y="1628799"/>
            <a:ext cx="7711452" cy="352839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b="1" dirty="0"/>
              <a:t>Russia’s war of aggression against Ukraine increases risks to the EU </a:t>
            </a:r>
            <a:r>
              <a:rPr lang="en-GB" b="1" dirty="0" smtClean="0"/>
              <a:t>budget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</a:p>
          <a:p>
            <a:pPr marL="0" indent="0">
              <a:buNone/>
            </a:pPr>
            <a:r>
              <a:rPr lang="en-GB" dirty="0"/>
              <a:t>The EU is mobilising its budget and adding additional flexibility to react to Russia’s war of aggression against Ukraine. This will increase the EU’s budgetary needs and lead to a higher risk of contingent liabilities to the EU budget being triggered. At the end of 2021, Ukraine had </a:t>
            </a:r>
            <a:r>
              <a:rPr lang="en-GB" b="1" dirty="0"/>
              <a:t>outstanding loans </a:t>
            </a:r>
            <a:r>
              <a:rPr lang="en-GB" dirty="0"/>
              <a:t>with a nominal value of </a:t>
            </a:r>
            <a:r>
              <a:rPr lang="en-GB" b="1" dirty="0"/>
              <a:t>€4.7 billion </a:t>
            </a:r>
            <a:r>
              <a:rPr lang="en-GB" dirty="0"/>
              <a:t>under the Macro-Financial Assistance and </a:t>
            </a:r>
            <a:r>
              <a:rPr lang="en-GB" dirty="0" err="1"/>
              <a:t>Euratom</a:t>
            </a:r>
            <a:r>
              <a:rPr lang="en-GB" dirty="0"/>
              <a:t> programmes. In addition, the European Investment Bank (</a:t>
            </a:r>
            <a:r>
              <a:rPr lang="en-GB" b="1" dirty="0"/>
              <a:t>EIB</a:t>
            </a:r>
            <a:r>
              <a:rPr lang="en-GB" dirty="0"/>
              <a:t>) has granted </a:t>
            </a:r>
            <a:r>
              <a:rPr lang="en-GB" b="1" dirty="0"/>
              <a:t>loans</a:t>
            </a:r>
            <a:r>
              <a:rPr lang="en-GB" dirty="0"/>
              <a:t> to the value of </a:t>
            </a:r>
            <a:r>
              <a:rPr lang="en-GB" b="1" dirty="0"/>
              <a:t>€2.1 billion </a:t>
            </a:r>
            <a:r>
              <a:rPr lang="en-GB" dirty="0"/>
              <a:t>to Ukraine, loans which are supported by EU guarantees. </a:t>
            </a:r>
            <a:endParaRPr lang="en-GB" sz="1100" dirty="0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2956" y="285340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altLang="en-US" dirty="0" smtClean="0"/>
              <a:t>Overall findings: </a:t>
            </a:r>
            <a:r>
              <a:rPr lang="en-GB" altLang="en-US" dirty="0"/>
              <a:t>Budgetary and financial management</a:t>
            </a:r>
          </a:p>
        </p:txBody>
      </p:sp>
    </p:spTree>
    <p:extLst>
      <p:ext uri="{BB962C8B-B14F-4D97-AF65-F5344CB8AC3E}">
        <p14:creationId xmlns:p14="http://schemas.microsoft.com/office/powerpoint/2010/main" val="21219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76000" y="380760"/>
            <a:ext cx="8064500" cy="431800"/>
          </a:xfrm>
        </p:spPr>
        <p:txBody>
          <a:bodyPr anchor="t"/>
          <a:lstStyle/>
          <a:p>
            <a:r>
              <a:rPr lang="en-GB" altLang="en-US" dirty="0" smtClean="0"/>
              <a:t>Our statement of assurance for 2021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 smtClean="0">
                <a:solidFill>
                  <a:schemeClr val="bg1"/>
                </a:solidFill>
              </a:rPr>
              <a:t>Slide</a:t>
            </a:r>
            <a:r>
              <a:rPr lang="pl-PL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9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89835" y="2399191"/>
            <a:ext cx="197435" cy="304632"/>
          </a:xfrm>
        </p:spPr>
        <p:txBody>
          <a:bodyPr/>
          <a:lstStyle/>
          <a:p>
            <a:r>
              <a:rPr lang="en-GB" sz="2800" dirty="0" smtClean="0">
                <a:latin typeface="Wingdings 2" panose="05020102010507070707" pitchFamily="18" charset="2"/>
              </a:rPr>
              <a:t>P</a:t>
            </a:r>
            <a:endParaRPr lang="en-GB" sz="2800" dirty="0">
              <a:latin typeface="Wingdings 2" panose="05020102010507070707" pitchFamily="18" charset="2"/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89835" y="1695814"/>
            <a:ext cx="200377" cy="293026"/>
          </a:xfrm>
        </p:spPr>
        <p:txBody>
          <a:bodyPr/>
          <a:lstStyle/>
          <a:p>
            <a:r>
              <a:rPr lang="en-GB" sz="2800" dirty="0" smtClean="0">
                <a:latin typeface="Wingdings 2" panose="05020102010507070707" pitchFamily="18" charset="2"/>
              </a:rPr>
              <a:t>P</a:t>
            </a:r>
            <a:endParaRPr lang="en-GB" sz="2800" dirty="0">
              <a:latin typeface="Wingdings 2" panose="05020102010507070707" pitchFamily="18" charset="2"/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89835" y="3058869"/>
            <a:ext cx="288029" cy="926785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en-GB" sz="2800" dirty="0">
              <a:solidFill>
                <a:srgbClr val="FF0000"/>
              </a:solidFill>
              <a:latin typeface="Wingdings 2" panose="05020102010507070707" pitchFamily="18" charset="2"/>
            </a:endParaRPr>
          </a:p>
          <a:p>
            <a:endParaRPr lang="en-GB" sz="2800" b="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87067" y="1026050"/>
            <a:ext cx="7633405" cy="352839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 a clean opinion on the </a:t>
            </a:r>
            <a:r>
              <a:rPr lang="en-GB" b="1" dirty="0" smtClean="0">
                <a:solidFill>
                  <a:schemeClr val="tx1"/>
                </a:solidFill>
              </a:rPr>
              <a:t>reliability of the accounts </a:t>
            </a:r>
            <a:r>
              <a:rPr lang="en-GB" dirty="0" smtClean="0">
                <a:solidFill>
                  <a:schemeClr val="tx1"/>
                </a:solidFill>
              </a:rPr>
              <a:t>of the EU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clean opinion on </a:t>
            </a:r>
            <a:r>
              <a:rPr lang="en-GB" b="1" dirty="0" smtClean="0">
                <a:solidFill>
                  <a:schemeClr val="tx1"/>
                </a:solidFill>
              </a:rPr>
              <a:t>the legality and regularity of revenue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an adverse opinion on the </a:t>
            </a:r>
            <a:r>
              <a:rPr lang="en-GB" b="1" dirty="0" smtClean="0">
                <a:solidFill>
                  <a:schemeClr val="tx1"/>
                </a:solidFill>
              </a:rPr>
              <a:t>legality and regularity of EU budget expenditure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a clean opinion on the </a:t>
            </a:r>
            <a:r>
              <a:rPr lang="en-GB" b="1" dirty="0" smtClean="0">
                <a:solidFill>
                  <a:schemeClr val="tx1"/>
                </a:solidFill>
              </a:rPr>
              <a:t>legality and regularity of RRF expenditure </a:t>
            </a:r>
          </a:p>
          <a:p>
            <a:pPr marL="247650" lvl="1" indent="0">
              <a:buNone/>
            </a:pPr>
            <a:endParaRPr lang="en-GB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86893" y="3789040"/>
            <a:ext cx="200377" cy="293026"/>
          </a:xfrm>
        </p:spPr>
        <p:txBody>
          <a:bodyPr/>
          <a:lstStyle/>
          <a:p>
            <a:r>
              <a:rPr lang="en-GB" sz="2800" dirty="0" smtClean="0">
                <a:latin typeface="Wingdings 2" panose="05020102010507070707" pitchFamily="18" charset="2"/>
              </a:rPr>
              <a:t>P</a:t>
            </a:r>
            <a:endParaRPr lang="en-GB" sz="2800" dirty="0">
              <a:latin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71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8555AA2DE7F4396D1BF771FE44289" ma:contentTypeVersion="2" ma:contentTypeDescription="Create a new document." ma:contentTypeScope="" ma:versionID="61666de8a92348c9a24ed4c75bbd9966">
  <xsd:schema xmlns:xsd="http://www.w3.org/2001/XMLSchema" xmlns:xs="http://www.w3.org/2001/XMLSchema" xmlns:p="http://schemas.microsoft.com/office/2006/metadata/properties" xmlns:ns2="192064a5-2386-4711-9645-fc7efad62054" xmlns:ns3="0b2b367a-30e2-46e2-9c6b-5b9cc2d33b92" targetNamespace="http://schemas.microsoft.com/office/2006/metadata/properties" ma:root="true" ma:fieldsID="9d47ede2ee7148de667d127c7636fd5f" ns2:_="" ns3:_="">
    <xsd:import namespace="192064a5-2386-4711-9645-fc7efad62054"/>
    <xsd:import namespace="0b2b367a-30e2-46e2-9c6b-5b9cc2d33b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064a5-2386-4711-9645-fc7efad62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367a-30e2-46e2-9c6b-5b9cc2d33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92064a5-2386-4711-9645-fc7efad62054">5NNTHXNKNENN-1778182470-1300</_dlc_DocId>
    <_dlc_DocIdUrl xmlns="192064a5-2386-4711-9645-fc7efad62054">
      <Url>https://workplace.eca.eu/DOP/Communications/_layouts/15/DocIdRedir.aspx?ID=5NNTHXNKNENN-1778182470-1300</Url>
      <Description>5NNTHXNKNENN-1778182470-1300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EurolookProperties>
  <ProductCustomizationId/>
  <Created>
    <Version>10.0.43415.0</Version>
    <Date>2022-09-06T16:19:03</Date>
    <Language>EN</Language>
    <Note/>
  </Created>
  <Edited>
    <Version/>
    <Date/>
  </Edited>
  <DocumentModel>
    <Id>c7ca1146-07f3-41b1-bcb2-d5213d29a28d</Id>
    <Name>Non-Eurolook Document</Name>
  </DocumentModel>
  <DocumentDate>2022-09-06T16:19:03</DocumentDate>
  <DocumentVersion/>
  <CompatibilityMode>Eurolook4X</CompatibilityMode>
  <DocumentMetadata>
    <TitlePart MetadataSerializationType="SimpleValue"/>
    <sfCategoryTaxHTField0 MetadataSerializationType="SingleBoundedTerm">
      <Terms>
        <TermInfo>
          <TermName>Other</TermName>
          <TermId>55fb0063-9bf0-4abb-9086-362d7641cacf</TermId>
        </TermInfo>
      </Terms>
    </sfCategoryTaxHTField0>
    <Eca_DocumentDate MetadataSerializationType="SimpleValue">2022-09-06T00:00:00</Eca_DocumentDate>
    <Eca_Doc_Confidentiality_LevelsTaxHTField0 MetadataSerializationType="SingleBoundedTerm">
      <Terms>
        <TermInfo>
          <TermName>Internal</TermName>
          <TermId>7394ceda-a5ec-41d6-a3a2-3d61019f25a3</TermId>
        </TermInfo>
      </Terms>
    </Eca_Doc_Confidentiality_LevelsTaxHTField0>
    <ShortTitle MetadataSerializationType="SimpleValue">2021_AR_presentation</ShortTitle>
    <termstore_sfDivTaxHTField0 MetadataSerializationType="SingleBoundedTerm">
      <Terms>
        <TermInfo>
          <TermName>Directorate of the Presidency</TermName>
          <TermId>a3f77e99-9212-46ff-8cee-52670a2f0846</TermId>
        </TermInfo>
      </Terms>
    </termstore_sfDivTaxHTField0>
    <Eca_Doc_ReferenceNumber MetadataSerializationType="SimpleValue">135396</Eca_Doc_ReferenceNumber>
    <sfLangTaxHTField0 MetadataSerializationType="SingleBoundedTerm">
      <Terms>
        <TermInfo>
          <TermName>English</TermName>
          <TermId>5c1bbf89-8134-4933-a804-d40db1ccb64c</TermId>
        </TermInfo>
      </Terms>
    </sfLangTaxHTField0>
    <sfVersionNumber MetadataSerializationType="SimpleValue">01</sfVersionNumber>
    <sfYear MetadataSerializationType="SimpleValue">22</sfYear>
    <termstore_sfStatutTaxHTField0 MetadataSerializationType="SingleBoundedTerm">
      <Terms>
        <TermInfo>
          <TermName>Main part - PP</TermName>
          <TermId>5f451bac-2385-465d-8382-8c0255fcf9fa</TermId>
        </TermInfo>
      </Terms>
    </termstore_sfStatutTaxHTField0>
    <termstore_sfGaDecDiffusionTaxHTField0 MetadataSerializationType="MultipleBoundedTerms">
      <Terms/>
    </termstore_sfGaDecDiffusionTaxHTField0>
    <termstore_sfVersionTaxHTField0 MetadataSerializationType="SingleBoundedTerm">
      <Terms>
        <TermInfo>
          <TermName>Original not annotated</TermName>
          <TermId>5f67353d-0544-44b7-8683-86d6ac1c52a9</TermId>
        </TermInfo>
      </Terms>
    </termstore_sfVersionTaxHTField0>
    <termstore_sfGaDecTaxHTField0 MetadataSerializationType="SingleBoundedTerm">
      <Terms/>
    </termstore_sfGaDecTaxHTField0>
    <sfGaDecNbr MetadataSerializationType="SimpleValue"/>
    <SerialNumber MetadataSerializationType="SimpleValue"/>
    <sfGaDecYr MetadataSerializationType="SimpleValue"/>
    <Eca_Doc_ReportingMemberTaxHTField0 MetadataSerializationType="MultipleBoundedTerms">
      <Terms/>
    </Eca_Doc_ReportingMemberTaxHTField0>
    <Eca_Doc_AuditTaskNumber MetadataSerializationType="SimpleValue"/>
    <Eca_Doc_ProcedureStageTaxHTField0 MetadataSerializationType="SingleBoundedTerm">
      <Terms/>
    </Eca_Doc_ProcedureStageTaxHTField0>
    <Eca_Doc_ProcedureStepTaxHTField0 MetadataSerializationType="SingleBoundedTerm">
      <Terms/>
    </Eca_Doc_ProcedureStepTaxHTField0>
    <Eca_Doc_AuditTypeTaxHTField0 MetadataSerializationType="SingleBoundedTerm">
      <Terms>
        <TermInfo>
          <TermName>Financial audit</TermName>
          <TermId>99ac7e7a-4680-411a-bca3-3550e7e7b11d</TermId>
        </TermInfo>
      </Terms>
    </Eca_Doc_AuditTypeTaxHTField0>
    <Eca_Doc_AuditeeTaxHTField0 MetadataSerializationType="MultipleBoundedTerms">
      <Terms/>
    </Eca_Doc_AuditeeTaxHTField0>
    <Eca_CoreKeywordsDocTaxHTField0 MetadataSerializationType="MultipleBoundedTerms">
      <Terms>
        <TermInfo>
          <TermName>annual EU budget</TermName>
          <TermId>d7e385ba-9870-4911-a318-44e5e9babb55</TermId>
        </TermInfo>
      </Terms>
    </Eca_CoreKeywordsDocTaxHTField0>
    <Eca_Doc_CountryTaxHTField0 MetadataSerializationType="MultipleBoundedTerms">
      <Terms>
        <TermInfo>
          <TermName>--EU Member States--</TermName>
          <TermId>773e8327-edbd-41a6-940e-dd89c815f649</TermId>
        </TermInfo>
      </Terms>
    </Eca_Doc_CountryTaxHTField0>
    <Eca_Doc_OrganisationTaxHTField0 MetadataSerializationType="SingleBoundedTerm">
      <Terms>
        <TermInfo>
          <TermName>European Court of Auditors</TermName>
          <TermId>723c3162-adba-4aed-b99f-6e3e3f369d74</TermId>
        </TermInfo>
      </Terms>
    </Eca_Doc_OrganisationTaxHTField0>
    <Eca_Doc_Author MetadataSerializationType="SingleUser"/>
    <FooterDate MetadataSerializationType="SimpleValue"/>
    <SpecialReportAboutBox MetadataSerializationType="SimpleValue"/>
  </DocumentMetadata>
</EurolookProperties>
</file>

<file path=customXml/itemProps1.xml><?xml version="1.0" encoding="utf-8"?>
<ds:datastoreItem xmlns:ds="http://schemas.openxmlformats.org/officeDocument/2006/customXml" ds:itemID="{91525531-4252-492D-A66E-A6428F26C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064a5-2386-4711-9645-fc7efad62054"/>
    <ds:schemaRef ds:uri="0b2b367a-30e2-46e2-9c6b-5b9cc2d33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14D502-45BD-40FD-BD98-57CD664A8D39}">
  <ds:schemaRefs>
    <ds:schemaRef ds:uri="http://schemas.openxmlformats.org/package/2006/metadata/core-properties"/>
    <ds:schemaRef ds:uri="http://purl.org/dc/dcmitype/"/>
    <ds:schemaRef ds:uri="0b2b367a-30e2-46e2-9c6b-5b9cc2d33b9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192064a5-2386-4711-9645-fc7efad6205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60F55EE-FEBD-4F05-91B4-9499B3864C04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D03E81A-511C-417F-8713-95BA392CA08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14148</TotalTime>
  <Words>1287</Words>
  <Application>Microsoft Office PowerPoint</Application>
  <PresentationFormat>On-screen Show (4:3)</PresentationFormat>
  <Paragraphs>151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Myriad Pro</vt:lpstr>
      <vt:lpstr>Wingdings 2</vt:lpstr>
      <vt:lpstr>Office Theme</vt:lpstr>
      <vt:lpstr>Custom Design</vt:lpstr>
      <vt:lpstr>1_Office Theme</vt:lpstr>
      <vt:lpstr>2021  annual report of the EU auditors</vt:lpstr>
      <vt:lpstr>European Court of Auditors</vt:lpstr>
      <vt:lpstr>What were the 2021 figures?</vt:lpstr>
      <vt:lpstr>Audit population 2021 amounts to 154.3 billion euro</vt:lpstr>
      <vt:lpstr>PowerPoint Presentation</vt:lpstr>
      <vt:lpstr>Overall findings: Budgetary and financial management</vt:lpstr>
      <vt:lpstr>Main risks and challenges for the EU budget in the coming years</vt:lpstr>
      <vt:lpstr>Main risks and challenges for the EU budget in the coming years</vt:lpstr>
      <vt:lpstr>Our statement of assurance for 2021</vt:lpstr>
      <vt:lpstr>Estimated level of error for EU budget spending  (2017-2021) </vt:lpstr>
      <vt:lpstr>Error rates reflect the level of risk</vt:lpstr>
      <vt:lpstr>Overall findings: transactions</vt:lpstr>
      <vt:lpstr>We report suspected fraud to OLAF and the EPPO</vt:lpstr>
      <vt:lpstr>References to Malta</vt:lpstr>
      <vt:lpstr>Figure 2.3 - 2014-2020 ESIF absorption levels (excluding NGEU resources)</vt:lpstr>
      <vt:lpstr>Figure 2.6 – RRF grants per Member State: 2021 disbursements and remaining allocations*</vt:lpstr>
      <vt:lpstr>Chapter 10 – Recovery and Resilience Facility</vt:lpstr>
      <vt:lpstr>Chapter 3 Revenue Annex 3.2 – Number of outstanding GNI reservations, VAT reservations and TOR open points by Member State at 31.12.2021</vt:lpstr>
      <vt:lpstr>No audited transactions for Malta</vt:lpstr>
      <vt:lpstr>ECA’s audit fieldwork</vt:lpstr>
      <vt:lpstr>Publications for 2021</vt:lpstr>
      <vt:lpstr>Implementation of audit recommendations</vt:lpstr>
      <vt:lpstr>Publications for 2022</vt:lpstr>
      <vt:lpstr>2023+ Work Programme</vt:lpstr>
      <vt:lpstr>European Court of Auditors</vt:lpstr>
      <vt:lpstr>The 2021-25 strategy  of the European Court of Auditors</vt:lpstr>
      <vt:lpstr>PowerPoint Presentation</vt:lpstr>
      <vt:lpstr>European Court of Auditors</vt:lpstr>
      <vt:lpstr>Contact Details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2021_AR_PRESENTATION</dc:title>
  <dc:creator>Victoria Creswell</dc:creator>
  <dc:description>2021_AR_PRESENTATION</dc:description>
  <cp:lastModifiedBy>Annette Farrugia</cp:lastModifiedBy>
  <cp:revision>826</cp:revision>
  <cp:lastPrinted>2022-11-16T10:22:04Z</cp:lastPrinted>
  <dcterms:created xsi:type="dcterms:W3CDTF">2013-08-06T13:50:03Z</dcterms:created>
  <dcterms:modified xsi:type="dcterms:W3CDTF">2022-11-18T11:01:17Z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0x0101005828555AA2DE7F4396D1BF771FE44289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150;#Directorate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3;#English|5c1bbf89-8134-4933-a804-d40db1ccb64c</vt:lpwstr>
  </property>
  <property fmtid="{D5CDD505-2E9C-101B-9397-08002B2CF9AE}" pid="8" name="Eca_Doc_Topics">
    <vt:lpwstr/>
  </property>
  <property fmtid="{D5CDD505-2E9C-101B-9397-08002B2CF9AE}" pid="9" name="Eca_CoreKeywordsDoc">
    <vt:lpwstr>622;#annual EU budget|d7e385ba-9870-4911-a318-44e5e9babb55</vt:lpwstr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4;#Other|55fb0063-9bf0-4abb-9086-362d7641cacf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_Doc_Auditee">
    <vt:lpwstr/>
  </property>
  <property fmtid="{D5CDD505-2E9C-101B-9397-08002B2CF9AE}" pid="15" name="termstore_sfGaDec">
    <vt:lpwstr/>
  </property>
  <property fmtid="{D5CDD505-2E9C-101B-9397-08002B2CF9AE}" pid="16" name="termstore_sfStatut">
    <vt:lpwstr>19;#Main part - PP|5f451bac-2385-465d-8382-8c0255fcf9fa</vt:lpwstr>
  </property>
  <property fmtid="{D5CDD505-2E9C-101B-9397-08002B2CF9AE}" pid="17" name="Eca_Doc_ProcedureStage">
    <vt:lpwstr/>
  </property>
  <property fmtid="{D5CDD505-2E9C-101B-9397-08002B2CF9AE}" pid="18" name="Eca_Doc_AuditType">
    <vt:lpwstr>241;#Financial audit|99ac7e7a-4680-411a-bca3-3550e7e7b11d</vt:lpwstr>
  </property>
  <property fmtid="{D5CDD505-2E9C-101B-9397-08002B2CF9AE}" pid="19" name="Eca_Doc_FileFormat">
    <vt:lpwstr/>
  </property>
  <property fmtid="{D5CDD505-2E9C-101B-9397-08002B2CF9AE}" pid="20" name="Eca_Doc_ReportingMember">
    <vt:lpwstr/>
  </property>
  <property fmtid="{D5CDD505-2E9C-101B-9397-08002B2CF9AE}" pid="21" name="Eca_Doc_ProcedureStep">
    <vt:lpwstr/>
  </property>
  <property fmtid="{D5CDD505-2E9C-101B-9397-08002B2CF9AE}" pid="22" name="Eca_Doc_BusinessGrouping">
    <vt:lpwstr/>
  </property>
  <property fmtid="{D5CDD505-2E9C-101B-9397-08002B2CF9AE}" pid="23" name="Eca_Doc_Country">
    <vt:lpwstr>306;#--EU Member States--|773e8327-edbd-41a6-940e-dd89c815f649</vt:lpwstr>
  </property>
  <property fmtid="{D5CDD505-2E9C-101B-9397-08002B2CF9AE}" pid="24" name="termstore_sfGaDecDiffusion">
    <vt:lpwstr/>
  </property>
  <property fmtid="{D5CDD505-2E9C-101B-9397-08002B2CF9AE}" pid="25" name="Eca_Doc_Procedure">
    <vt:lpwstr/>
  </property>
  <property fmtid="{D5CDD505-2E9C-101B-9397-08002B2CF9AE}" pid="26" name="termstore_sfVersion">
    <vt:lpwstr>5;#Original not annotated|5f67353d-0544-44b7-8683-86d6ac1c52a9</vt:lpwstr>
  </property>
  <property fmtid="{D5CDD505-2E9C-101B-9397-08002B2CF9AE}" pid="27" name="DcsId">
    <vt:lpwstr>e6488341-4cda-4338-8ed6-9d10682fb73d</vt:lpwstr>
  </property>
  <property fmtid="{D5CDD505-2E9C-101B-9397-08002B2CF9AE}" pid="28" name="_dlc_DocIdItemGuid">
    <vt:lpwstr>cd6e6b5c-9d76-422c-b39f-723364f12799</vt:lpwstr>
  </property>
</Properties>
</file>