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0" r:id="rId2"/>
  </p:sldMasterIdLst>
  <p:notesMasterIdLst>
    <p:notesMasterId r:id="rId12"/>
  </p:notesMasterIdLst>
  <p:handoutMasterIdLst>
    <p:handoutMasterId r:id="rId13"/>
  </p:handoutMasterIdLst>
  <p:sldIdLst>
    <p:sldId id="258" r:id="rId3"/>
    <p:sldId id="259" r:id="rId4"/>
    <p:sldId id="260" r:id="rId5"/>
    <p:sldId id="261" r:id="rId6"/>
    <p:sldId id="262" r:id="rId7"/>
    <p:sldId id="263" r:id="rId8"/>
    <p:sldId id="264" r:id="rId9"/>
    <p:sldId id="265" r:id="rId10"/>
    <p:sldId id="266"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2A285A"/>
    <a:srgbClr val="D2102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50" autoAdjust="0"/>
    <p:restoredTop sz="94571" autoAdjust="0"/>
  </p:normalViewPr>
  <p:slideViewPr>
    <p:cSldViewPr snapToGrid="0" snapToObjects="1">
      <p:cViewPr varScale="1">
        <p:scale>
          <a:sx n="85" d="100"/>
          <a:sy n="85" d="100"/>
        </p:scale>
        <p:origin x="1500"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handoutMaster" Target="handoutMasters/handout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5DBBFE1-99D0-124F-89F0-9119F62716C7}" type="datetimeFigureOut">
              <a:rPr lang="en-US" smtClean="0"/>
              <a:pPr/>
              <a:t>6/4/2021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D493394-9300-E84E-8479-98B90805BD78}" type="slidenum">
              <a:rPr lang="en-US" smtClean="0"/>
              <a:pPr/>
              <a:t>‹#›</a:t>
            </a:fld>
            <a:endParaRPr lang="en-US"/>
          </a:p>
        </p:txBody>
      </p:sp>
    </p:spTree>
    <p:extLst>
      <p:ext uri="{BB962C8B-B14F-4D97-AF65-F5344CB8AC3E}">
        <p14:creationId xmlns:p14="http://schemas.microsoft.com/office/powerpoint/2010/main" val="18464009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50C53A-0CA2-5B49-93F3-73ABB2E737D6}" type="datetimeFigureOut">
              <a:rPr lang="en-US" smtClean="0"/>
              <a:pPr/>
              <a:t>6/4/2021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19671B-FB71-804D-8E45-4CE79013F8C6}" type="slidenum">
              <a:rPr lang="en-US" smtClean="0"/>
              <a:pPr/>
              <a:t>‹#›</a:t>
            </a:fld>
            <a:endParaRPr lang="en-US"/>
          </a:p>
        </p:txBody>
      </p:sp>
    </p:spTree>
    <p:extLst>
      <p:ext uri="{BB962C8B-B14F-4D97-AF65-F5344CB8AC3E}">
        <p14:creationId xmlns:p14="http://schemas.microsoft.com/office/powerpoint/2010/main" val="274003097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pPr eaLnBrk="1" hangingPunct="1"/>
            <a:endParaRPr lang="it-IT" altLang="en-US"/>
          </a:p>
        </p:txBody>
      </p:sp>
      <p:sp>
        <p:nvSpPr>
          <p:cNvPr id="56324" name="Slide Number Placeholder 3"/>
          <p:cNvSpPr>
            <a:spLocks noGrp="1"/>
          </p:cNvSpPr>
          <p:nvPr>
            <p:ph type="sldNum" sz="quarter" idx="5"/>
          </p:nvPr>
        </p:nvSpPr>
        <p:spPr>
          <a:noFill/>
        </p:spPr>
        <p:txBody>
          <a:bodyPr/>
          <a:lstStyle/>
          <a:p>
            <a:fld id="{15B7CAE3-2D63-4323-AE38-E49CAD5DE189}" type="slidenum">
              <a:rPr lang="en-US" altLang="en-US" smtClean="0"/>
              <a:pPr/>
              <a:t>8</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STER TITLE">
    <p:spTree>
      <p:nvGrpSpPr>
        <p:cNvPr id="1" name=""/>
        <p:cNvGrpSpPr/>
        <p:nvPr/>
      </p:nvGrpSpPr>
      <p:grpSpPr>
        <a:xfrm>
          <a:off x="0" y="0"/>
          <a:ext cx="0" cy="0"/>
          <a:chOff x="0" y="0"/>
          <a:chExt cx="0" cy="0"/>
        </a:xfrm>
      </p:grpSpPr>
      <p:sp>
        <p:nvSpPr>
          <p:cNvPr id="5" name="Title 1"/>
          <p:cNvSpPr>
            <a:spLocks noGrp="1"/>
          </p:cNvSpPr>
          <p:nvPr>
            <p:ph type="ctrTitle"/>
          </p:nvPr>
        </p:nvSpPr>
        <p:spPr>
          <a:xfrm>
            <a:off x="685800" y="2130425"/>
            <a:ext cx="7772400" cy="1470025"/>
          </a:xfrm>
          <a:prstGeom prst="rect">
            <a:avLst/>
          </a:prstGeom>
        </p:spPr>
        <p:txBody>
          <a:bodyPr/>
          <a:lstStyle>
            <a:lvl1pPr>
              <a:defRPr sz="5400" b="1" cap="all" baseline="0">
                <a:solidFill>
                  <a:srgbClr val="2A285A"/>
                </a:solidFill>
                <a:latin typeface="Arial" pitchFamily="34" charset="0"/>
                <a:cs typeface="Arial"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2025260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214A584-CA3B-4EA5-A582-17E8958BC518}" type="datetimeFigureOut">
              <a:rPr lang="en-GB" smtClean="0"/>
              <a:pPr/>
              <a:t>04/06/2021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8EEA10F-F90E-470C-A871-221A5673B3FA}"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14A584-CA3B-4EA5-A582-17E8958BC518}" type="datetimeFigureOut">
              <a:rPr lang="en-GB" smtClean="0"/>
              <a:pPr/>
              <a:t>04/06/2021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8EEA10F-F90E-470C-A871-221A5673B3FA}"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214A584-CA3B-4EA5-A582-17E8958BC518}" type="datetimeFigureOut">
              <a:rPr lang="en-GB" smtClean="0"/>
              <a:pPr/>
              <a:t>04/06/2021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8EEA10F-F90E-470C-A871-221A5673B3FA}" type="slidenum">
              <a:rPr lang="en-GB" smtClean="0"/>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214A584-CA3B-4EA5-A582-17E8958BC518}" type="datetimeFigureOut">
              <a:rPr lang="en-GB" smtClean="0"/>
              <a:pPr/>
              <a:t>04/06/2021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8EEA10F-F90E-470C-A871-221A5673B3FA}" type="slidenum">
              <a:rPr lang="en-GB" smtClean="0"/>
              <a:pPr/>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214A584-CA3B-4EA5-A582-17E8958BC518}" type="datetimeFigureOut">
              <a:rPr lang="en-GB" smtClean="0"/>
              <a:pPr/>
              <a:t>04/06/2021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EEA10F-F90E-470C-A871-221A5673B3FA}" type="slidenum">
              <a:rPr lang="en-GB" smtClean="0"/>
              <a:pPr/>
              <a:t>‹#›</a:t>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214A584-CA3B-4EA5-A582-17E8958BC518}" type="datetimeFigureOut">
              <a:rPr lang="en-GB" smtClean="0"/>
              <a:pPr/>
              <a:t>04/06/2021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EEA10F-F90E-470C-A871-221A5673B3FA}"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UBTITLE">
    <p:spTree>
      <p:nvGrpSpPr>
        <p:cNvPr id="1" name=""/>
        <p:cNvGrpSpPr/>
        <p:nvPr/>
      </p:nvGrpSpPr>
      <p:grpSpPr>
        <a:xfrm>
          <a:off x="0" y="0"/>
          <a:ext cx="0" cy="0"/>
          <a:chOff x="0" y="0"/>
          <a:chExt cx="0" cy="0"/>
        </a:xfrm>
      </p:grpSpPr>
      <p:sp>
        <p:nvSpPr>
          <p:cNvPr id="5" name="Title 1"/>
          <p:cNvSpPr>
            <a:spLocks noGrp="1"/>
          </p:cNvSpPr>
          <p:nvPr>
            <p:ph type="ctrTitle"/>
          </p:nvPr>
        </p:nvSpPr>
        <p:spPr>
          <a:xfrm>
            <a:off x="685800" y="2130425"/>
            <a:ext cx="7772400" cy="1470025"/>
          </a:xfrm>
          <a:prstGeom prst="rect">
            <a:avLst/>
          </a:prstGeom>
        </p:spPr>
        <p:txBody>
          <a:bodyPr/>
          <a:lstStyle>
            <a:lvl1pPr>
              <a:defRPr sz="3200" b="0" cap="all" baseline="0">
                <a:solidFill>
                  <a:srgbClr val="D21023"/>
                </a:solidFill>
                <a:latin typeface="Arial" pitchFamily="34" charset="0"/>
                <a:cs typeface="Arial"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2025260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RAPHS">
    <p:spTree>
      <p:nvGrpSpPr>
        <p:cNvPr id="1" name=""/>
        <p:cNvGrpSpPr/>
        <p:nvPr/>
      </p:nvGrpSpPr>
      <p:grpSpPr>
        <a:xfrm>
          <a:off x="0" y="0"/>
          <a:ext cx="0" cy="0"/>
          <a:chOff x="0" y="0"/>
          <a:chExt cx="0" cy="0"/>
        </a:xfrm>
      </p:grpSpPr>
      <p:sp>
        <p:nvSpPr>
          <p:cNvPr id="2" name="Title 1"/>
          <p:cNvSpPr>
            <a:spLocks noGrp="1"/>
          </p:cNvSpPr>
          <p:nvPr>
            <p:ph type="title"/>
          </p:nvPr>
        </p:nvSpPr>
        <p:spPr>
          <a:xfrm>
            <a:off x="417600" y="1191600"/>
            <a:ext cx="8229600" cy="424549"/>
          </a:xfrm>
          <a:prstGeom prst="rect">
            <a:avLst/>
          </a:prstGeom>
        </p:spPr>
        <p:txBody>
          <a:bodyPr/>
          <a:lstStyle>
            <a:lvl1pPr algn="l">
              <a:defRPr sz="2800" cap="all" baseline="0">
                <a:solidFill>
                  <a:srgbClr val="2A285A"/>
                </a:solidFill>
                <a:latin typeface="Arial" pitchFamily="34" charset="0"/>
                <a:cs typeface="Arial"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417600" y="2498641"/>
            <a:ext cx="3176205" cy="2987749"/>
          </a:xfrm>
          <a:prstGeom prst="rect">
            <a:avLst/>
          </a:prstGeom>
        </p:spPr>
        <p:txBody>
          <a:bodyPr/>
          <a:lstStyle>
            <a:lvl1pPr>
              <a:defRPr sz="1800" b="0">
                <a:solidFill>
                  <a:srgbClr val="FF0000"/>
                </a:solidFill>
              </a:defRPr>
            </a:lvl1pPr>
          </a:lstStyle>
          <a:p>
            <a:pPr lvl="0"/>
            <a:endParaRPr lang="en-US" dirty="0"/>
          </a:p>
        </p:txBody>
      </p:sp>
      <p:sp>
        <p:nvSpPr>
          <p:cNvPr id="12" name="Content Placeholder 2"/>
          <p:cNvSpPr>
            <a:spLocks noGrp="1"/>
          </p:cNvSpPr>
          <p:nvPr>
            <p:ph idx="10"/>
          </p:nvPr>
        </p:nvSpPr>
        <p:spPr>
          <a:xfrm>
            <a:off x="5269591" y="2498641"/>
            <a:ext cx="3176205" cy="2987749"/>
          </a:xfrm>
          <a:prstGeom prst="rect">
            <a:avLst/>
          </a:prstGeom>
        </p:spPr>
        <p:txBody>
          <a:bodyPr/>
          <a:lstStyle>
            <a:lvl1pPr>
              <a:defRPr sz="1800" b="0">
                <a:solidFill>
                  <a:srgbClr val="FF0000"/>
                </a:solidFill>
              </a:defRPr>
            </a:lvl1pPr>
          </a:lstStyle>
          <a:p>
            <a:pPr lvl="0"/>
            <a:endParaRPr lang="en-US" dirty="0"/>
          </a:p>
        </p:txBody>
      </p:sp>
      <p:sp>
        <p:nvSpPr>
          <p:cNvPr id="13" name="Subtitle 2"/>
          <p:cNvSpPr>
            <a:spLocks noGrp="1"/>
          </p:cNvSpPr>
          <p:nvPr>
            <p:ph type="subTitle" idx="11"/>
          </p:nvPr>
        </p:nvSpPr>
        <p:spPr>
          <a:xfrm>
            <a:off x="393405" y="1643607"/>
            <a:ext cx="6400800" cy="472263"/>
          </a:xfrm>
          <a:prstGeom prst="rect">
            <a:avLst/>
          </a:prstGeom>
        </p:spPr>
        <p:txBody>
          <a:bodyPr/>
          <a:lstStyle>
            <a:lvl1pPr marL="0" indent="0" algn="l">
              <a:buNone/>
              <a:defRPr sz="1800">
                <a:solidFill>
                  <a:srgbClr val="D2102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ODY">
    <p:spTree>
      <p:nvGrpSpPr>
        <p:cNvPr id="1" name=""/>
        <p:cNvGrpSpPr/>
        <p:nvPr/>
      </p:nvGrpSpPr>
      <p:grpSpPr>
        <a:xfrm>
          <a:off x="0" y="0"/>
          <a:ext cx="0" cy="0"/>
          <a:chOff x="0" y="0"/>
          <a:chExt cx="0" cy="0"/>
        </a:xfrm>
      </p:grpSpPr>
      <p:sp>
        <p:nvSpPr>
          <p:cNvPr id="2" name="Title 1"/>
          <p:cNvSpPr>
            <a:spLocks noGrp="1"/>
          </p:cNvSpPr>
          <p:nvPr>
            <p:ph type="title"/>
          </p:nvPr>
        </p:nvSpPr>
        <p:spPr>
          <a:xfrm>
            <a:off x="417600" y="1191600"/>
            <a:ext cx="8229600" cy="424549"/>
          </a:xfrm>
          <a:prstGeom prst="rect">
            <a:avLst/>
          </a:prstGeom>
        </p:spPr>
        <p:txBody>
          <a:bodyPr/>
          <a:lstStyle>
            <a:lvl1pPr algn="l">
              <a:defRPr sz="2800" cap="all" baseline="0">
                <a:solidFill>
                  <a:srgbClr val="2A285A"/>
                </a:solidFill>
                <a:latin typeface="Arial" pitchFamily="34" charset="0"/>
                <a:cs typeface="Arial" pitchFamily="34" charset="0"/>
              </a:defRPr>
            </a:lvl1pPr>
          </a:lstStyle>
          <a:p>
            <a:r>
              <a:rPr lang="en-US" dirty="0"/>
              <a:t>Click to edit Master title style</a:t>
            </a:r>
            <a:endParaRPr lang="en-GB" dirty="0"/>
          </a:p>
        </p:txBody>
      </p:sp>
      <p:sp>
        <p:nvSpPr>
          <p:cNvPr id="13" name="Subtitle 2"/>
          <p:cNvSpPr>
            <a:spLocks noGrp="1"/>
          </p:cNvSpPr>
          <p:nvPr>
            <p:ph type="subTitle" idx="11"/>
          </p:nvPr>
        </p:nvSpPr>
        <p:spPr>
          <a:xfrm>
            <a:off x="393405" y="1643607"/>
            <a:ext cx="6400800" cy="472263"/>
          </a:xfrm>
          <a:prstGeom prst="rect">
            <a:avLst/>
          </a:prstGeom>
        </p:spPr>
        <p:txBody>
          <a:bodyPr/>
          <a:lstStyle>
            <a:lvl1pPr marL="0" indent="0" algn="l">
              <a:buNone/>
              <a:defRPr sz="1800">
                <a:solidFill>
                  <a:srgbClr val="D2102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16" name="Content Placeholder 2"/>
          <p:cNvSpPr>
            <a:spLocks noGrp="1"/>
          </p:cNvSpPr>
          <p:nvPr>
            <p:ph sz="half" idx="1"/>
          </p:nvPr>
        </p:nvSpPr>
        <p:spPr>
          <a:xfrm>
            <a:off x="393404" y="2200934"/>
            <a:ext cx="8253795" cy="4525963"/>
          </a:xfrm>
          <a:prstGeom prst="rect">
            <a:avLst/>
          </a:prstGeom>
        </p:spPr>
        <p:txBody>
          <a:bodyPr/>
          <a:lstStyle>
            <a:lvl1pPr>
              <a:defRPr sz="2200">
                <a:solidFill>
                  <a:srgbClr val="2A285A"/>
                </a:solidFill>
              </a:defRPr>
            </a:lvl1pPr>
            <a:lvl2pPr>
              <a:defRPr sz="2400">
                <a:solidFill>
                  <a:srgbClr val="2A285A"/>
                </a:solidFill>
              </a:defRPr>
            </a:lvl2pPr>
            <a:lvl3pPr>
              <a:defRPr sz="2000">
                <a:solidFill>
                  <a:srgbClr val="2A285A"/>
                </a:solidFill>
              </a:defRPr>
            </a:lvl3pPr>
            <a:lvl4pPr>
              <a:defRPr sz="1800">
                <a:solidFill>
                  <a:srgbClr val="2A285A"/>
                </a:solidFill>
              </a:defRPr>
            </a:lvl4pPr>
            <a:lvl5pPr>
              <a:defRPr sz="1800">
                <a:solidFill>
                  <a:srgbClr val="2A285A"/>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4" name="Date Placeholder 3"/>
          <p:cNvSpPr>
            <a:spLocks noGrp="1"/>
          </p:cNvSpPr>
          <p:nvPr>
            <p:ph type="dt" sz="half" idx="10"/>
          </p:nvPr>
        </p:nvSpPr>
        <p:spPr/>
        <p:txBody>
          <a:bodyPr/>
          <a:lstStyle/>
          <a:p>
            <a:fld id="{0214A584-CA3B-4EA5-A582-17E8958BC518}" type="datetimeFigureOut">
              <a:rPr lang="en-GB" smtClean="0"/>
              <a:pPr/>
              <a:t>04/06/2021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EEA10F-F90E-470C-A871-221A5673B3FA}"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214A584-CA3B-4EA5-A582-17E8958BC518}" type="datetimeFigureOut">
              <a:rPr lang="en-GB" smtClean="0"/>
              <a:pPr/>
              <a:t>04/06/2021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EEA10F-F90E-470C-A871-221A5673B3FA}"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214A584-CA3B-4EA5-A582-17E8958BC518}" type="datetimeFigureOut">
              <a:rPr lang="en-GB" smtClean="0"/>
              <a:pPr/>
              <a:t>04/06/2021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EEA10F-F90E-470C-A871-221A5673B3FA}"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214A584-CA3B-4EA5-A582-17E8958BC518}" type="datetimeFigureOut">
              <a:rPr lang="en-GB" smtClean="0"/>
              <a:pPr/>
              <a:t>04/06/2021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8EEA10F-F90E-470C-A871-221A5673B3FA}"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214A584-CA3B-4EA5-A582-17E8958BC518}" type="datetimeFigureOut">
              <a:rPr lang="en-GB" smtClean="0"/>
              <a:pPr/>
              <a:t>04/06/2021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8EEA10F-F90E-470C-A871-221A5673B3FA}"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slideLayout" Target="../slideLayouts/slideLayout3.xml"/><Relationship Id="rId7" Type="http://schemas.openxmlformats.org/officeDocument/2006/relationships/image" Target="../media/image2.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image" Target="../media/image4.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6"/>
          <a:stretch>
            <a:fillRect/>
          </a:stretch>
        </p:blipFill>
        <p:spPr>
          <a:xfrm>
            <a:off x="8192340" y="-3989"/>
            <a:ext cx="963530" cy="542941"/>
          </a:xfrm>
          <a:prstGeom prst="rect">
            <a:avLst/>
          </a:prstGeom>
        </p:spPr>
      </p:pic>
      <p:pic>
        <p:nvPicPr>
          <p:cNvPr id="11" name="Picture 10"/>
          <p:cNvPicPr>
            <a:picLocks noChangeAspect="1"/>
          </p:cNvPicPr>
          <p:nvPr userDrawn="1"/>
        </p:nvPicPr>
        <p:blipFill>
          <a:blip r:embed="rId7"/>
          <a:stretch>
            <a:fillRect/>
          </a:stretch>
        </p:blipFill>
        <p:spPr>
          <a:xfrm>
            <a:off x="2324100" y="3314700"/>
            <a:ext cx="4483100" cy="228600"/>
          </a:xfrm>
          <a:prstGeom prst="rect">
            <a:avLst/>
          </a:prstGeom>
        </p:spPr>
      </p:pic>
      <p:pic>
        <p:nvPicPr>
          <p:cNvPr id="14" name="Picture 13"/>
          <p:cNvPicPr>
            <a:picLocks noChangeAspect="1"/>
          </p:cNvPicPr>
          <p:nvPr userDrawn="1"/>
        </p:nvPicPr>
        <p:blipFill>
          <a:blip r:embed="rId7"/>
          <a:stretch>
            <a:fillRect/>
          </a:stretch>
        </p:blipFill>
        <p:spPr>
          <a:xfrm>
            <a:off x="2324100" y="3314700"/>
            <a:ext cx="4483100" cy="228600"/>
          </a:xfrm>
          <a:prstGeom prst="rect">
            <a:avLst/>
          </a:prstGeom>
        </p:spPr>
      </p:pic>
      <p:pic>
        <p:nvPicPr>
          <p:cNvPr id="3" name="Picture 2"/>
          <p:cNvPicPr>
            <a:picLocks noChangeAspect="1"/>
          </p:cNvPicPr>
          <p:nvPr userDrawn="1"/>
        </p:nvPicPr>
        <p:blipFill>
          <a:blip r:embed="rId8"/>
          <a:stretch>
            <a:fillRect/>
          </a:stretch>
        </p:blipFill>
        <p:spPr>
          <a:xfrm>
            <a:off x="-702733" y="5472521"/>
            <a:ext cx="10993533" cy="2196167"/>
          </a:xfrm>
          <a:prstGeom prst="rect">
            <a:avLst/>
          </a:prstGeom>
        </p:spPr>
      </p:pic>
      <p:pic>
        <p:nvPicPr>
          <p:cNvPr id="2" name="Picture 1" descr="MEA LOGO.jp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6991350" y="863601"/>
            <a:ext cx="1731747" cy="629241"/>
          </a:xfrm>
          <a:prstGeom prst="rect">
            <a:avLst/>
          </a:prstGeom>
        </p:spPr>
      </p:pic>
    </p:spTree>
    <p:extLst>
      <p:ext uri="{BB962C8B-B14F-4D97-AF65-F5344CB8AC3E}">
        <p14:creationId xmlns:p14="http://schemas.microsoft.com/office/powerpoint/2010/main" val="3685900620"/>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52" r:id="rId3"/>
    <p:sldLayoutId id="2147483664" r:id="rId4"/>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14A584-CA3B-4EA5-A582-17E8958BC518}" type="datetimeFigureOut">
              <a:rPr lang="en-GB" smtClean="0"/>
              <a:pPr/>
              <a:t>04/06/2021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EEA10F-F90E-470C-A871-221A5673B3FA}"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51" r:id="rId1"/>
    <p:sldLayoutId id="2147483663"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90832" y="2038879"/>
            <a:ext cx="7772400" cy="1470025"/>
          </a:xfrm>
        </p:spPr>
        <p:txBody>
          <a:bodyPr>
            <a:normAutofit fontScale="90000"/>
          </a:bodyPr>
          <a:lstStyle/>
          <a:p>
            <a:r>
              <a:rPr lang="en-GB" dirty="0"/>
              <a:t>the White paper on cannabis</a:t>
            </a:r>
            <a:br>
              <a:rPr lang="en-GB" dirty="0"/>
            </a:br>
            <a:r>
              <a:rPr lang="en-GB" sz="4000" dirty="0"/>
              <a:t>Employers’ Concerns</a:t>
            </a:r>
          </a:p>
        </p:txBody>
      </p:sp>
      <p:sp>
        <p:nvSpPr>
          <p:cNvPr id="3" name="TextBox 2"/>
          <p:cNvSpPr txBox="1"/>
          <p:nvPr/>
        </p:nvSpPr>
        <p:spPr>
          <a:xfrm>
            <a:off x="1541721" y="4465674"/>
            <a:ext cx="6916480" cy="861774"/>
          </a:xfrm>
          <a:prstGeom prst="rect">
            <a:avLst/>
          </a:prstGeom>
          <a:noFill/>
        </p:spPr>
        <p:txBody>
          <a:bodyPr wrap="square" rtlCol="0">
            <a:spAutoFit/>
          </a:bodyPr>
          <a:lstStyle/>
          <a:p>
            <a:pPr algn="r"/>
            <a:endParaRPr lang="en-GB" dirty="0">
              <a:solidFill>
                <a:srgbClr val="2A285A"/>
              </a:solidFill>
            </a:endParaRPr>
          </a:p>
          <a:p>
            <a:pPr algn="r"/>
            <a:r>
              <a:rPr lang="en-GB" dirty="0">
                <a:solidFill>
                  <a:srgbClr val="2A285A"/>
                </a:solidFill>
              </a:rPr>
              <a:t>Joseph Farrugia</a:t>
            </a:r>
          </a:p>
          <a:p>
            <a:pPr algn="r"/>
            <a:r>
              <a:rPr lang="en-GB" sz="1400" dirty="0">
                <a:solidFill>
                  <a:srgbClr val="2A285A"/>
                </a:solidFill>
              </a:rPr>
              <a:t>Director General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54041E7-4A62-443F-9737-8F7467CABC3A}"/>
              </a:ext>
            </a:extLst>
          </p:cNvPr>
          <p:cNvSpPr txBox="1"/>
          <p:nvPr/>
        </p:nvSpPr>
        <p:spPr>
          <a:xfrm>
            <a:off x="253218" y="1237957"/>
            <a:ext cx="8637563" cy="5335820"/>
          </a:xfrm>
          <a:prstGeom prst="rect">
            <a:avLst/>
          </a:prstGeom>
          <a:noFill/>
        </p:spPr>
        <p:txBody>
          <a:bodyPr wrap="square" rtlCol="0">
            <a:spAutoFit/>
          </a:bodyPr>
          <a:lstStyle/>
          <a:p>
            <a:r>
              <a:rPr lang="en-GB" b="1" dirty="0"/>
              <a:t>Use of Cannabis for Medical use</a:t>
            </a:r>
          </a:p>
          <a:p>
            <a:endParaRPr lang="en-GB" b="1" dirty="0"/>
          </a:p>
          <a:p>
            <a:pPr marL="285750" indent="-285750">
              <a:buFont typeface="Arial" panose="020B0604020202020204" pitchFamily="34" charset="0"/>
              <a:buChar char="•"/>
            </a:pPr>
            <a:r>
              <a:rPr lang="en-GB" dirty="0"/>
              <a:t>Not an issue. However, where employees are certified as taking cannabis for medical reasons employers will need guidelines for reasonable accommodation where necessary.</a:t>
            </a:r>
          </a:p>
          <a:p>
            <a:pPr marL="285750" indent="-285750">
              <a:buFont typeface="Arial" panose="020B0604020202020204" pitchFamily="34" charset="0"/>
              <a:buChar char="•"/>
            </a:pPr>
            <a:endParaRPr lang="en-GB" dirty="0"/>
          </a:p>
          <a:p>
            <a:r>
              <a:rPr lang="en-GB" b="1" dirty="0"/>
              <a:t>Situation analysis</a:t>
            </a:r>
          </a:p>
          <a:p>
            <a:endParaRPr lang="en-GB" b="1" dirty="0"/>
          </a:p>
          <a:p>
            <a:pPr marL="342900" lvl="0" indent="-342900" algn="just">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Forces of law and order are unable to contain the issue – cannabis is easily available</a:t>
            </a:r>
          </a:p>
          <a:p>
            <a:pPr marL="342900" lvl="0" indent="-342900" algn="just">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There is a heavy handed approach towards possession and use: prison sentences are an extreme measure </a:t>
            </a:r>
          </a:p>
          <a:p>
            <a:pPr marL="342900" lvl="0" indent="-342900" algn="just">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Political lobbying by a minority places pressure on both parties: the objective of marginal gains in votes may take precedence over societal welfare</a:t>
            </a:r>
          </a:p>
          <a:p>
            <a:pPr marL="342900" lvl="0" indent="-342900" algn="just">
              <a:lnSpc>
                <a:spcPct val="107000"/>
              </a:lnSpc>
              <a:spcAft>
                <a:spcPts val="800"/>
              </a:spcAft>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Smoking cannabis is not just about substance use/abuse. It is an act of defiance against the establishment, a safety valve for minor rebellion, especially among youths. It is also an expression of a liberal lifestyle.</a:t>
            </a:r>
          </a:p>
          <a:p>
            <a:endParaRPr lang="en-GB" b="1" dirty="0"/>
          </a:p>
          <a:p>
            <a:r>
              <a:rPr lang="en-GB" dirty="0"/>
              <a:t> </a:t>
            </a:r>
          </a:p>
        </p:txBody>
      </p:sp>
    </p:spTree>
    <p:extLst>
      <p:ext uri="{BB962C8B-B14F-4D97-AF65-F5344CB8AC3E}">
        <p14:creationId xmlns:p14="http://schemas.microsoft.com/office/powerpoint/2010/main" val="26610609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08776CA-4640-4730-AD91-2882E5A0C590}"/>
              </a:ext>
            </a:extLst>
          </p:cNvPr>
          <p:cNvSpPr txBox="1"/>
          <p:nvPr/>
        </p:nvSpPr>
        <p:spPr>
          <a:xfrm>
            <a:off x="895114" y="1370919"/>
            <a:ext cx="7807569" cy="4801314"/>
          </a:xfrm>
          <a:prstGeom prst="rect">
            <a:avLst/>
          </a:prstGeom>
          <a:noFill/>
        </p:spPr>
        <p:txBody>
          <a:bodyPr wrap="square" rtlCol="0">
            <a:spAutoFit/>
          </a:bodyPr>
          <a:lstStyle/>
          <a:p>
            <a:r>
              <a:rPr lang="en-GB" b="1" dirty="0"/>
              <a:t>Cannabis use and the workplace</a:t>
            </a:r>
          </a:p>
          <a:p>
            <a:endParaRPr lang="en-GB" b="1" dirty="0"/>
          </a:p>
          <a:p>
            <a:pPr marL="285750" indent="-285750">
              <a:buFont typeface="Arial" panose="020B0604020202020204" pitchFamily="34" charset="0"/>
              <a:buChar char="•"/>
            </a:pPr>
            <a:r>
              <a:rPr lang="en-GB" dirty="0"/>
              <a:t>   Companies have different attitudes to cannabis consumption, ranging from                                                    zero tolerance to allowing consumption on the workplace in some exceptional cases.</a:t>
            </a:r>
          </a:p>
          <a:p>
            <a:r>
              <a:rPr lang="en-GB" dirty="0"/>
              <a:t>•	Individuals who test positive for marijuana have 55% more industrial accidents 85% more injuries, 75% more absenteeism </a:t>
            </a:r>
          </a:p>
          <a:p>
            <a:r>
              <a:rPr lang="en-GB" dirty="0"/>
              <a:t>•	A danger to employees, co-workers, and clients</a:t>
            </a:r>
          </a:p>
          <a:p>
            <a:r>
              <a:rPr lang="en-GB" dirty="0"/>
              <a:t>•	Employers should have a right to have a zero tolerance policy at the workplace – even if consumption takes place after working hours</a:t>
            </a:r>
          </a:p>
          <a:p>
            <a:r>
              <a:rPr lang="en-GB" dirty="0"/>
              <a:t>•	Random dope testing at workplace  – repeated positive results may result in dismissal.</a:t>
            </a:r>
          </a:p>
          <a:p>
            <a:r>
              <a:rPr lang="en-GB" dirty="0"/>
              <a:t>•	Testing for marijuana is complicated – heavy users may test positive for more than a month after use.</a:t>
            </a:r>
          </a:p>
          <a:p>
            <a:r>
              <a:rPr lang="en-GB" dirty="0"/>
              <a:t>•	Employers need clear OHSA guidelines</a:t>
            </a:r>
            <a:endParaRPr lang="en-GB" b="1" dirty="0"/>
          </a:p>
          <a:p>
            <a:endParaRPr lang="en-GB" dirty="0"/>
          </a:p>
          <a:p>
            <a:endParaRPr lang="en-GB" dirty="0"/>
          </a:p>
        </p:txBody>
      </p:sp>
    </p:spTree>
    <p:extLst>
      <p:ext uri="{BB962C8B-B14F-4D97-AF65-F5344CB8AC3E}">
        <p14:creationId xmlns:p14="http://schemas.microsoft.com/office/powerpoint/2010/main" val="18186347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F23DD56-7C6E-4995-8506-908C786D57E8}"/>
              </a:ext>
            </a:extLst>
          </p:cNvPr>
          <p:cNvSpPr txBox="1"/>
          <p:nvPr/>
        </p:nvSpPr>
        <p:spPr>
          <a:xfrm>
            <a:off x="1026941" y="1730325"/>
            <a:ext cx="7540283" cy="3693319"/>
          </a:xfrm>
          <a:prstGeom prst="rect">
            <a:avLst/>
          </a:prstGeom>
          <a:noFill/>
        </p:spPr>
        <p:txBody>
          <a:bodyPr wrap="square" rtlCol="0">
            <a:spAutoFit/>
          </a:bodyPr>
          <a:lstStyle/>
          <a:p>
            <a:r>
              <a:rPr lang="en-GB" b="1" dirty="0"/>
              <a:t>Indirect effects of cannabis consumption:</a:t>
            </a:r>
          </a:p>
          <a:p>
            <a:endParaRPr lang="en-GB" dirty="0"/>
          </a:p>
          <a:p>
            <a:pPr algn="just"/>
            <a:r>
              <a:rPr lang="en-GB" sz="1800" b="1" dirty="0">
                <a:effectLst/>
                <a:latin typeface="Calibri" panose="020F0502020204030204" pitchFamily="34" charset="0"/>
                <a:ea typeface="Calibri" panose="020F0502020204030204" pitchFamily="34" charset="0"/>
                <a:cs typeface="Times New Roman" panose="02020603050405020304" pitchFamily="18" charset="0"/>
              </a:rPr>
              <a:t>UK study 2019: As many as 60,000 cases of depression in adults could have been avoided by preventing teenagers trying cannabis</a:t>
            </a:r>
            <a:r>
              <a:rPr lang="en-GB" sz="1800" dirty="0">
                <a:effectLst/>
                <a:latin typeface="Calibri" panose="020F0502020204030204" pitchFamily="34" charset="0"/>
                <a:ea typeface="Calibri" panose="020F0502020204030204" pitchFamily="34" charset="0"/>
                <a:cs typeface="Times New Roman" panose="02020603050405020304" pitchFamily="18" charset="0"/>
              </a:rPr>
              <a:t>, researchers behind a major new analysis have said. In the largest study to date, researchers from Canada and Oxford University found robust evidence that trying the drug before the age of 18 meant young people were more likely to develop depression and experience suicidal thoughts. Prof. Anrea Cipriani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Jama Psychiatry 2019</a:t>
            </a:r>
          </a:p>
          <a:p>
            <a:pPr algn="just"/>
            <a:endParaRPr lang="en-GB" b="1" dirty="0">
              <a:latin typeface="Calibri" panose="020F0502020204030204" pitchFamily="34" charset="0"/>
              <a:ea typeface="Calibri" panose="020F0502020204030204" pitchFamily="34" charset="0"/>
              <a:cs typeface="Times New Roman" panose="02020603050405020304" pitchFamily="18" charset="0"/>
            </a:endParaRPr>
          </a:p>
          <a:p>
            <a:pPr algn="just"/>
            <a:r>
              <a:rPr lang="en-GB" sz="1800" b="1" dirty="0">
                <a:effectLst/>
                <a:latin typeface="Calibri" panose="020F0502020204030204" pitchFamily="34" charset="0"/>
                <a:ea typeface="Calibri" panose="020F0502020204030204" pitchFamily="34" charset="0"/>
                <a:cs typeface="Times New Roman" panose="02020603050405020304" pitchFamily="18" charset="0"/>
              </a:rPr>
              <a:t>This has serious implications for the workplace and the productivity of employees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41950957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4683" y="2927921"/>
            <a:ext cx="7034979" cy="1754326"/>
          </a:xfrm>
          <a:prstGeom prst="rect">
            <a:avLst/>
          </a:prstGeom>
        </p:spPr>
        <p:txBody>
          <a:bodyPr wrap="square">
            <a:spAutoFit/>
          </a:bodyPr>
          <a:lstStyle/>
          <a:p>
            <a:endParaRPr lang="en-GB" dirty="0"/>
          </a:p>
          <a:p>
            <a:endParaRPr lang="en-GB" dirty="0"/>
          </a:p>
          <a:p>
            <a:r>
              <a:rPr lang="en-GB" dirty="0"/>
              <a:t>Cannabis culture consists of a collection of rituals, symbols and stories to which all users must relate.</a:t>
            </a:r>
          </a:p>
          <a:p>
            <a:endParaRPr lang="en-GB" dirty="0"/>
          </a:p>
          <a:p>
            <a:r>
              <a:rPr lang="en-GB" dirty="0" err="1"/>
              <a:t>Sveinung</a:t>
            </a:r>
            <a:r>
              <a:rPr lang="en-GB" dirty="0"/>
              <a:t> Sandberg - Norway</a:t>
            </a:r>
          </a:p>
        </p:txBody>
      </p:sp>
      <p:sp>
        <p:nvSpPr>
          <p:cNvPr id="4" name="Rectangle 3"/>
          <p:cNvSpPr/>
          <p:nvPr/>
        </p:nvSpPr>
        <p:spPr>
          <a:xfrm>
            <a:off x="604683" y="1172295"/>
            <a:ext cx="7374193" cy="2308324"/>
          </a:xfrm>
          <a:prstGeom prst="rect">
            <a:avLst/>
          </a:prstGeom>
        </p:spPr>
        <p:txBody>
          <a:bodyPr wrap="square">
            <a:spAutoFit/>
          </a:bodyPr>
          <a:lstStyle/>
          <a:p>
            <a:pPr algn="just"/>
            <a:r>
              <a:rPr lang="en-GB" b="1" dirty="0"/>
              <a:t>The Semiotics of Cannabis</a:t>
            </a:r>
          </a:p>
          <a:p>
            <a:pPr algn="just"/>
            <a:endParaRPr lang="en-GB" b="1" dirty="0"/>
          </a:p>
          <a:p>
            <a:pPr algn="just"/>
            <a:r>
              <a:rPr lang="en-GB" b="1" dirty="0"/>
              <a:t>The Oppositional Attitude</a:t>
            </a:r>
          </a:p>
          <a:p>
            <a:pPr algn="just"/>
            <a:endParaRPr lang="en-GB" dirty="0"/>
          </a:p>
          <a:p>
            <a:pPr algn="just"/>
            <a:r>
              <a:rPr lang="en-GB" dirty="0"/>
              <a:t>‘We were curious. It was exciting. </a:t>
            </a:r>
          </a:p>
          <a:p>
            <a:pPr algn="just"/>
            <a:r>
              <a:rPr lang="en-GB" dirty="0"/>
              <a:t>We wanted to test boundaries … rebel a bit.’ Another cannabis user expressed this even more clearly, ‘If it was forbidden, we’d do it.’ It seemed that an oppositional attitude was widespread among cannabis users.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CB4A09A-9B80-4C62-9E4F-382974FECF1B}"/>
              </a:ext>
            </a:extLst>
          </p:cNvPr>
          <p:cNvSpPr txBox="1"/>
          <p:nvPr/>
        </p:nvSpPr>
        <p:spPr>
          <a:xfrm>
            <a:off x="393895" y="2363372"/>
            <a:ext cx="7723163" cy="1477328"/>
          </a:xfrm>
          <a:prstGeom prst="rect">
            <a:avLst/>
          </a:prstGeom>
          <a:noFill/>
        </p:spPr>
        <p:txBody>
          <a:bodyPr wrap="square" rtlCol="0">
            <a:spAutoFit/>
          </a:bodyPr>
          <a:lstStyle/>
          <a:p>
            <a:r>
              <a:rPr lang="en-GB" b="1" dirty="0"/>
              <a:t>Educational Campaigns</a:t>
            </a:r>
          </a:p>
          <a:p>
            <a:endParaRPr lang="en-GB" dirty="0"/>
          </a:p>
          <a:p>
            <a:pPr algn="just"/>
            <a:r>
              <a:rPr lang="en-GB" dirty="0"/>
              <a:t>The White Paper mentions educational campaigns about the responsible use of cannabis. Such campaigns can be decoded by the recipients as promoting cannabis, irrespective of the contents of the educational material.</a:t>
            </a:r>
          </a:p>
        </p:txBody>
      </p:sp>
    </p:spTree>
    <p:extLst>
      <p:ext uri="{BB962C8B-B14F-4D97-AF65-F5344CB8AC3E}">
        <p14:creationId xmlns:p14="http://schemas.microsoft.com/office/powerpoint/2010/main" val="1911348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D5C21D5-234E-4EE5-A3EF-077A8207E0D8}"/>
              </a:ext>
            </a:extLst>
          </p:cNvPr>
          <p:cNvSpPr txBox="1"/>
          <p:nvPr/>
        </p:nvSpPr>
        <p:spPr>
          <a:xfrm>
            <a:off x="523568" y="1076530"/>
            <a:ext cx="8096864" cy="5078313"/>
          </a:xfrm>
          <a:prstGeom prst="rect">
            <a:avLst/>
          </a:prstGeom>
          <a:noFill/>
        </p:spPr>
        <p:txBody>
          <a:bodyPr wrap="square">
            <a:spAutoFit/>
          </a:bodyPr>
          <a:lstStyle/>
          <a:p>
            <a:r>
              <a:rPr lang="en-GB" b="1" dirty="0"/>
              <a:t>Some points about the White paper:</a:t>
            </a:r>
          </a:p>
          <a:p>
            <a:endParaRPr lang="en-GB" dirty="0"/>
          </a:p>
          <a:p>
            <a:r>
              <a:rPr lang="en-GB" dirty="0"/>
              <a:t>•	Why is the limit for personal possession increased from 3.5 grams to 7 grams – enough for 14 joints? (Netherlands: 5 grams)</a:t>
            </a:r>
          </a:p>
          <a:p>
            <a:r>
              <a:rPr lang="en-GB" dirty="0"/>
              <a:t>•	Possession of &gt;7grams but less than 28 grams not subject to criminal  proceedings: 28 grams is the equivalent of 56 joints</a:t>
            </a:r>
          </a:p>
          <a:p>
            <a:r>
              <a:rPr lang="en-GB" dirty="0"/>
              <a:t>•	&gt;28 grams – law stays the same as today</a:t>
            </a:r>
          </a:p>
          <a:p>
            <a:pPr marL="285750" indent="-285750">
              <a:buFont typeface="Arial" panose="020B0604020202020204" pitchFamily="34" charset="0"/>
              <a:buChar char="•"/>
            </a:pPr>
            <a:r>
              <a:rPr lang="en-GB" dirty="0"/>
              <a:t>   A study on safe methods of procuring cannabis with levels exceeding 0.2THC is     also required: why has this not been conducted before drafting the White paper? </a:t>
            </a:r>
          </a:p>
          <a:p>
            <a:r>
              <a:rPr lang="en-GB" dirty="0"/>
              <a:t>•	Section II: ‘Consumption of cannabis in one’s own home adds to the users’ wellbeing’ – who says?</a:t>
            </a:r>
          </a:p>
          <a:p>
            <a:endParaRPr lang="en-GB" dirty="0"/>
          </a:p>
          <a:p>
            <a:r>
              <a:rPr lang="en-GB" dirty="0"/>
              <a:t>•	What are 4 plants: how many grams. How many joints?</a:t>
            </a:r>
          </a:p>
          <a:p>
            <a:pPr marL="285750" indent="-285750">
              <a:buFont typeface="Arial" panose="020B0604020202020204" pitchFamily="34" charset="0"/>
              <a:buChar char="•"/>
            </a:pPr>
            <a:r>
              <a:rPr lang="en-GB" dirty="0"/>
              <a:t>   A dedicated Cannabis Authority -  Why is this necessary? Who will sit on it?</a:t>
            </a:r>
          </a:p>
          <a:p>
            <a:r>
              <a:rPr lang="en-GB" dirty="0"/>
              <a:t>•	How can we on one hand say we want to push youths away from cannabis, and then say that we want to provide info about the ‘risks and benefits’, and responsible use of cannabis? </a:t>
            </a:r>
          </a:p>
          <a:p>
            <a:pPr>
              <a:buFont typeface="Arial" pitchFamily="34" charset="0"/>
              <a:buChar char="•"/>
            </a:pPr>
            <a:r>
              <a:rPr lang="en-GB" dirty="0"/>
              <a:t>       No mention of Employment related issues</a:t>
            </a:r>
          </a:p>
        </p:txBody>
      </p:sp>
    </p:spTree>
    <p:extLst>
      <p:ext uri="{BB962C8B-B14F-4D97-AF65-F5344CB8AC3E}">
        <p14:creationId xmlns:p14="http://schemas.microsoft.com/office/powerpoint/2010/main" val="9896945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Content Placeholder 2"/>
          <p:cNvSpPr>
            <a:spLocks noGrp="1"/>
          </p:cNvSpPr>
          <p:nvPr>
            <p:ph sz="half" idx="1"/>
          </p:nvPr>
        </p:nvSpPr>
        <p:spPr/>
        <p:txBody>
          <a:bodyPr/>
          <a:lstStyle/>
          <a:p>
            <a:pPr algn="ctr" eaLnBrk="1" hangingPunct="1"/>
            <a:endParaRPr lang="it-IT" altLang="en-US" dirty="0"/>
          </a:p>
          <a:p>
            <a:pPr algn="ctr" eaLnBrk="1" hangingPunct="1"/>
            <a:endParaRPr lang="it-IT" altLang="en-US" dirty="0"/>
          </a:p>
          <a:p>
            <a:pPr algn="ctr" eaLnBrk="1" hangingPunct="1"/>
            <a:endParaRPr lang="it-IT" altLang="en-US" dirty="0"/>
          </a:p>
          <a:p>
            <a:pPr algn="ctr" eaLnBrk="1" hangingPunct="1"/>
            <a:endParaRPr lang="it-IT" altLang="en-US" dirty="0"/>
          </a:p>
        </p:txBody>
      </p:sp>
      <p:sp>
        <p:nvSpPr>
          <p:cNvPr id="2" name="TextBox 1">
            <a:extLst>
              <a:ext uri="{FF2B5EF4-FFF2-40B4-BE49-F238E27FC236}">
                <a16:creationId xmlns:a16="http://schemas.microsoft.com/office/drawing/2014/main" id="{79E29321-A731-43F8-ADD3-4298B317CC99}"/>
              </a:ext>
            </a:extLst>
          </p:cNvPr>
          <p:cNvSpPr txBox="1"/>
          <p:nvPr/>
        </p:nvSpPr>
        <p:spPr>
          <a:xfrm>
            <a:off x="745588" y="786946"/>
            <a:ext cx="7901611" cy="5940088"/>
          </a:xfrm>
          <a:prstGeom prst="rect">
            <a:avLst/>
          </a:prstGeom>
          <a:noFill/>
        </p:spPr>
        <p:txBody>
          <a:bodyPr wrap="square" rtlCol="0">
            <a:spAutoFit/>
          </a:bodyPr>
          <a:lstStyle/>
          <a:p>
            <a:r>
              <a:rPr lang="en-GB" sz="2000" b="1" dirty="0"/>
              <a:t>Recommendations</a:t>
            </a:r>
          </a:p>
          <a:p>
            <a:endParaRPr lang="en-GB" dirty="0"/>
          </a:p>
          <a:p>
            <a:pPr marL="342900" indent="-342900" algn="just">
              <a:buAutoNum type="arabicPeriod"/>
            </a:pPr>
            <a:r>
              <a:rPr lang="en-GB" dirty="0"/>
              <a:t>Postpone all parliamentary discussions on White paper till after the elections. The issue of cannabis cannot be turned into an populist electoral gimmick.</a:t>
            </a:r>
          </a:p>
          <a:p>
            <a:pPr marL="342900" indent="-342900" algn="just">
              <a:buAutoNum type="arabicPeriod"/>
            </a:pPr>
            <a:endParaRPr lang="en-GB" dirty="0"/>
          </a:p>
          <a:p>
            <a:pPr algn="just"/>
            <a:r>
              <a:rPr lang="en-GB" dirty="0"/>
              <a:t>2. </a:t>
            </a:r>
            <a:r>
              <a:rPr lang="en-GB" dirty="0">
                <a:solidFill>
                  <a:srgbClr val="C00000"/>
                </a:solidFill>
              </a:rPr>
              <a:t>There should be adequate safeguards to ensure that the decriminalisation of cannabis is not a preamble to decriminalising other substances – e.g. cocaine. Drug policies should be subject to a two thirds parliamentary majority. If necessary, a referendum should be held on such issues.</a:t>
            </a:r>
          </a:p>
          <a:p>
            <a:pPr algn="just"/>
            <a:endParaRPr lang="en-GB" dirty="0"/>
          </a:p>
          <a:p>
            <a:pPr algn="just"/>
            <a:r>
              <a:rPr lang="en-GB" dirty="0"/>
              <a:t>Policy makers should make their intentions clear. Is this move meant to be an initial step towards further decriminalisation? </a:t>
            </a:r>
            <a:r>
              <a:rPr lang="en-GB" dirty="0">
                <a:solidFill>
                  <a:srgbClr val="C00000"/>
                </a:solidFill>
              </a:rPr>
              <a:t>What are the final objectives that are targeted? </a:t>
            </a:r>
          </a:p>
          <a:p>
            <a:pPr algn="just"/>
            <a:endParaRPr lang="en-GB" dirty="0"/>
          </a:p>
          <a:p>
            <a:pPr algn="just"/>
            <a:r>
              <a:rPr lang="en-GB" dirty="0"/>
              <a:t>3. The White Paper (section 8) mentions ‘promoting the use of research and open dialogue on the cannabis plant’.  It is pertinent to point out that:</a:t>
            </a:r>
          </a:p>
          <a:p>
            <a:pPr marL="285750" indent="-285750" algn="just">
              <a:buFont typeface="Arial" panose="020B0604020202020204" pitchFamily="34" charset="0"/>
              <a:buChar char="•"/>
            </a:pPr>
            <a:r>
              <a:rPr lang="en-GB" dirty="0"/>
              <a:t>no dialogue took place with the social partners before the White Paper was issued</a:t>
            </a:r>
          </a:p>
          <a:p>
            <a:pPr marL="285750" indent="-285750" algn="just">
              <a:buFont typeface="Arial" panose="020B0604020202020204" pitchFamily="34" charset="0"/>
              <a:buChar char="•"/>
            </a:pPr>
            <a:r>
              <a:rPr lang="en-GB" dirty="0"/>
              <a:t>research should precede the White Paper, not follow it.</a:t>
            </a:r>
          </a:p>
          <a:p>
            <a:pPr marL="285750" indent="-285750" algn="just">
              <a:buFont typeface="Arial" panose="020B0604020202020204" pitchFamily="34" charset="0"/>
              <a:buChar char="•"/>
            </a:pPr>
            <a:endParaRPr lang="en-GB" dirty="0"/>
          </a:p>
          <a:p>
            <a:pPr algn="just"/>
            <a:r>
              <a:rPr lang="en-GB" dirty="0"/>
              <a:t> </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8CF9518-A327-4A65-BA97-A28C439FFDE3}"/>
              </a:ext>
            </a:extLst>
          </p:cNvPr>
          <p:cNvSpPr txBox="1"/>
          <p:nvPr/>
        </p:nvSpPr>
        <p:spPr>
          <a:xfrm>
            <a:off x="251520" y="188640"/>
            <a:ext cx="8623495" cy="6201698"/>
          </a:xfrm>
          <a:prstGeom prst="rect">
            <a:avLst/>
          </a:prstGeom>
          <a:noFill/>
        </p:spPr>
        <p:txBody>
          <a:bodyPr wrap="square" rtlCol="0">
            <a:spAutoFit/>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sz="1100" dirty="0"/>
          </a:p>
          <a:p>
            <a:r>
              <a:rPr lang="en-GB" b="1" dirty="0"/>
              <a:t>5. Minor Infringements</a:t>
            </a:r>
          </a:p>
          <a:p>
            <a:endParaRPr lang="en-GB" sz="1100" dirty="0"/>
          </a:p>
          <a:p>
            <a:r>
              <a:rPr lang="en-GB" dirty="0"/>
              <a:t>Minor infringements that do not involve trafficking should not carry a prison sentence or mentioned in the police conduct. Also, as  mentioned in section III, there could be expungement of criminal records. However, for new cases, offenders should  be obliged to do community service – e.g. cleaning streets, helping out with Caritas and rehab centres.</a:t>
            </a:r>
          </a:p>
          <a:p>
            <a:endParaRPr lang="en-GB" sz="1100" dirty="0"/>
          </a:p>
          <a:p>
            <a:r>
              <a:rPr lang="en-GB" dirty="0"/>
              <a:t>There could also be an obligation to attend courses about the dangers of cannabis and other illicit substances. This should apply even to minors. </a:t>
            </a:r>
          </a:p>
          <a:p>
            <a:endParaRPr lang="en-GB" sz="1100" dirty="0"/>
          </a:p>
          <a:p>
            <a:r>
              <a:rPr lang="en-GB" b="1" dirty="0"/>
              <a:t>6. Do not ignore the Social Partners</a:t>
            </a:r>
          </a:p>
          <a:p>
            <a:endParaRPr lang="en-GB" sz="1100" b="1" dirty="0"/>
          </a:p>
          <a:p>
            <a:r>
              <a:rPr lang="en-GB" dirty="0"/>
              <a:t>The statement issued and approved by all the employer bodies, civil society, the </a:t>
            </a:r>
            <a:r>
              <a:rPr lang="en-GB" dirty="0" err="1"/>
              <a:t>Gozo</a:t>
            </a:r>
            <a:r>
              <a:rPr lang="en-GB" dirty="0"/>
              <a:t> regional Committee and major unions is a heartfelt appeal to approach this issue carefully and objectively.</a:t>
            </a:r>
          </a:p>
          <a:p>
            <a:endParaRPr lang="en-GB" dirty="0"/>
          </a:p>
        </p:txBody>
      </p:sp>
      <p:sp>
        <p:nvSpPr>
          <p:cNvPr id="3" name="Rectangle 2"/>
          <p:cNvSpPr/>
          <p:nvPr/>
        </p:nvSpPr>
        <p:spPr>
          <a:xfrm>
            <a:off x="251520" y="902911"/>
            <a:ext cx="8424936" cy="1415772"/>
          </a:xfrm>
          <a:prstGeom prst="rect">
            <a:avLst/>
          </a:prstGeom>
        </p:spPr>
        <p:txBody>
          <a:bodyPr wrap="square">
            <a:spAutoFit/>
          </a:bodyPr>
          <a:lstStyle/>
          <a:p>
            <a:pPr algn="just"/>
            <a:r>
              <a:rPr lang="en-GB" b="1" dirty="0"/>
              <a:t>4. The Employment Perspective </a:t>
            </a:r>
          </a:p>
          <a:p>
            <a:pPr algn="just"/>
            <a:endParaRPr lang="en-GB" sz="1100" dirty="0"/>
          </a:p>
          <a:p>
            <a:pPr algn="just"/>
            <a:r>
              <a:rPr lang="en-GB" dirty="0"/>
              <a:t>The subject needs to be approached from a wider perspective, including employment matters. Employers need the necessary assurances about the recreational use of cannabis and the place of work.</a:t>
            </a:r>
          </a:p>
        </p:txBody>
      </p:sp>
    </p:spTree>
    <p:extLst>
      <p:ext uri="{BB962C8B-B14F-4D97-AF65-F5344CB8AC3E}">
        <p14:creationId xmlns:p14="http://schemas.microsoft.com/office/powerpoint/2010/main" val="40949552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399</TotalTime>
  <Words>1037</Words>
  <Application>Microsoft Office PowerPoint</Application>
  <PresentationFormat>On-screen Show (4:3)</PresentationFormat>
  <Paragraphs>92</Paragraphs>
  <Slides>9</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9</vt:i4>
      </vt:variant>
    </vt:vector>
  </HeadingPairs>
  <TitlesOfParts>
    <vt:vector size="14" baseType="lpstr">
      <vt:lpstr>Arial</vt:lpstr>
      <vt:lpstr>Calibri</vt:lpstr>
      <vt:lpstr>Symbol</vt:lpstr>
      <vt:lpstr>Office Theme</vt:lpstr>
      <vt:lpstr>Custom Design</vt:lpstr>
      <vt:lpstr>the White paper on cannabis Employers’ Concerns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xxx</dc:creator>
  <cp:lastModifiedBy>User</cp:lastModifiedBy>
  <cp:revision>62</cp:revision>
  <dcterms:created xsi:type="dcterms:W3CDTF">2014-07-07T12:30:38Z</dcterms:created>
  <dcterms:modified xsi:type="dcterms:W3CDTF">2021-06-04T08:23:08Z</dcterms:modified>
</cp:coreProperties>
</file>