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61" r:id="rId2"/>
    <p:sldId id="302" r:id="rId3"/>
    <p:sldId id="303" r:id="rId4"/>
    <p:sldId id="294" r:id="rId5"/>
    <p:sldId id="305" r:id="rId6"/>
    <p:sldId id="300" r:id="rId7"/>
    <p:sldId id="301" r:id="rId8"/>
    <p:sldId id="259" r:id="rId9"/>
    <p:sldId id="273" r:id="rId10"/>
    <p:sldId id="298" r:id="rId11"/>
    <p:sldId id="292" r:id="rId12"/>
    <p:sldId id="297" r:id="rId13"/>
    <p:sldId id="299" r:id="rId14"/>
    <p:sldId id="263" r:id="rId1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0" d="100"/>
          <a:sy n="140" d="100"/>
        </p:scale>
        <p:origin x="102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4E4BC9-31CC-4992-B434-C5FF1F05E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DFAF37E-413C-4FA6-A7BF-3B24DA1D68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97C0FD-CD69-4A9E-84E4-E41024591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DDE117-5A2B-4655-88B3-0CDBAA7BF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154577-1414-4D24-B3C1-9537E3811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3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10949-010A-4053-BC61-5CD259B18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6266CDB-7167-4BA6-A932-ECEAF1A92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61C40E-7088-4B33-A953-10A096E30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71AF46-4914-4748-9E1A-F5C9ECD1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5547D9-D8B3-488C-A85C-EEF68273E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00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471EA4D-423D-4E82-BD4C-BE02F50BC3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E1AA265-DE0D-435F-8962-0223950916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A0D576-61A2-48E4-8604-39A5F84EB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BF4EB8-9897-4B89-A8A5-68B8F2BD9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EE68B9-A7E1-443E-A034-FDFDFF171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0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35AD31-659C-4485-A8EA-F3BD3F874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FE888F-3C63-459E-8F5F-3788D640B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BBF627-BEE9-4683-A0F9-B9B295D3E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4DFECC-22A2-4A87-9779-E47F67000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7892EC-2255-4116-BD3D-247CE3E3D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27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489D51-AFCD-44DC-ADFE-714843BBC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5CFDEE-1514-45FE-9F26-7FE1267E3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18C120-9A99-4A53-8FC5-15B1AD636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A99190-9CD6-4C25-B9D4-8D430B4CA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FD5A07-0D3F-4BA2-AD10-601F2BC00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6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3A68F-B624-4C0F-AE04-6E752C056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F2759B-71E6-4A59-AC2D-B689B490D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D565F1C-1213-4690-81EE-9F1EEF718C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7556833-B322-48DE-9AC2-DE435D294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CA9535-B9E0-4742-9C59-55880D653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D269EFA-C428-4920-9A58-74EBC5FF9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8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95C3EB-7398-4306-916F-99F7C8B0F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C7C838-5D18-4050-82D1-BB07B7A9E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CDB37D6-B22B-4C63-8E4E-637416F44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A146796-9490-4AAD-8ACD-1200E05F53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74E1DF5-EC15-406B-9189-5ACD01D3B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B86DF29-1D9C-424C-8741-BEEC29562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263989-E33E-4261-8EA9-4104A346D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EBC6188-8900-42B5-8F18-0EF888AD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6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5EA150-07FC-4742-A8DA-CD7B6138D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17B6D11-052B-4B89-AFE5-B60F2528E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E6FBE2-5479-45A2-A5B6-31FF107CF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943025E-714B-49C6-AACD-7F108C2B5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75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ECD9786-2708-4DB3-BA9B-101248E21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615E48E-CD67-41A9-8142-5EEF02EFE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F07DB6-29A3-4A19-9CA1-FB6AA222F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68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CB82E0-65CE-40CF-A29B-D1F6DF1BA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7679CD-CCC2-4C74-AF85-DB450A71B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FFD6E8-58EC-431A-80EF-F08BE80C1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C4F7359-7146-4EC6-A696-698C86130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A2D5156-F15A-458C-A6DD-7D2AA6C4C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602A02-86CA-4396-9D65-362F00F59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70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BE1A17-2F25-456A-B4C6-CA418C0F5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6F4AE0-72A1-42EC-9048-A42BB89224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977E48E-33D2-489C-99F0-D3E25D195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CCFBAF-FB9E-477A-9338-17D0D1CB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AFAEDF9-F484-431C-85F3-47E3B3B82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4E0108-A778-4A85-9A1E-71801703D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26E6D25-D4B8-4CBB-A120-69499BD93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DF6EB-DB61-418D-870F-CF44B6762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AFE710-E34D-415E-ABF6-8CD445E1AE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F058-791A-2A46-AA27-878EACD13CE5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BCD1A7-27F6-49C7-A6C9-0EA6926B36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3FD494-13D2-4965-ACC1-80D1F846A0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49504-1B33-1544-A9A5-F14BB4739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hildowerKreis_FB_Header_Minimal_Smal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585" y="4155163"/>
            <a:ext cx="1369076" cy="661720"/>
          </a:xfrm>
          <a:prstGeom prst="rect">
            <a:avLst/>
          </a:prstGeom>
        </p:spPr>
      </p:pic>
      <p:sp>
        <p:nvSpPr>
          <p:cNvPr id="4" name="TextBox 4">
            <a:extLst>
              <a:ext uri="{FF2B5EF4-FFF2-40B4-BE49-F238E27FC236}">
                <a16:creationId xmlns:a16="http://schemas.microsoft.com/office/drawing/2014/main" id="{C68DAA5F-21C5-43F3-9414-B954E54E695D}"/>
              </a:ext>
            </a:extLst>
          </p:cNvPr>
          <p:cNvSpPr txBox="1"/>
          <p:nvPr/>
        </p:nvSpPr>
        <p:spPr>
          <a:xfrm>
            <a:off x="0" y="3229576"/>
            <a:ext cx="914400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dirty="0"/>
              <a:t>Dr. Fabian Pitter Steinmetz</a:t>
            </a:r>
          </a:p>
          <a:p>
            <a:pPr algn="ctr">
              <a:spcAft>
                <a:spcPts val="600"/>
              </a:spcAft>
            </a:pPr>
            <a:r>
              <a:rPr lang="en-US" sz="1200" dirty="0"/>
              <a:t>Dipl.-Ing. (FH), MSc, PhD, </a:t>
            </a:r>
            <a:r>
              <a:rPr lang="en-US" sz="1200" dirty="0" err="1"/>
              <a:t>CBiol</a:t>
            </a:r>
            <a:r>
              <a:rPr lang="en-US" sz="1200" dirty="0"/>
              <a:t>, MRSB, MRSC, AFHEA, ERT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B67F2C2-73D0-4315-939A-126A7620523A}"/>
              </a:ext>
            </a:extLst>
          </p:cNvPr>
          <p:cNvSpPr txBox="1"/>
          <p:nvPr/>
        </p:nvSpPr>
        <p:spPr>
          <a:xfrm>
            <a:off x="1852159" y="706949"/>
            <a:ext cx="5973635" cy="1927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3400" b="1" dirty="0" err="1"/>
              <a:t>Safety</a:t>
            </a:r>
            <a:r>
              <a:rPr lang="de-DE" sz="3400" b="1" dirty="0"/>
              <a:t> </a:t>
            </a:r>
            <a:r>
              <a:rPr lang="de-DE" sz="3400" b="1" dirty="0" err="1"/>
              <a:t>of</a:t>
            </a:r>
            <a:r>
              <a:rPr lang="de-DE" sz="3400" b="1" dirty="0"/>
              <a:t> </a:t>
            </a:r>
            <a:r>
              <a:rPr lang="de-DE" sz="3400" b="1" dirty="0" err="1"/>
              <a:t>Cannabis</a:t>
            </a:r>
            <a:r>
              <a:rPr lang="de-DE" sz="3400" b="1" dirty="0" err="1">
                <a:solidFill>
                  <a:srgbClr val="FF0000"/>
                </a:solidFill>
              </a:rPr>
              <a:t>|Regulation</a:t>
            </a:r>
            <a:endParaRPr lang="de-DE" sz="3400" b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de-DE" sz="2400" b="1" dirty="0" err="1"/>
              <a:t>Regulatory</a:t>
            </a:r>
            <a:r>
              <a:rPr lang="de-DE" sz="2400" b="1" dirty="0"/>
              <a:t> </a:t>
            </a:r>
            <a:r>
              <a:rPr lang="de-DE" sz="2400" b="1" dirty="0" err="1"/>
              <a:t>changes</a:t>
            </a:r>
            <a:r>
              <a:rPr lang="de-DE" sz="2400" b="1" dirty="0"/>
              <a:t> and </a:t>
            </a:r>
            <a:r>
              <a:rPr lang="de-DE" sz="2400" b="1" dirty="0" err="1"/>
              <a:t>their</a:t>
            </a:r>
            <a:r>
              <a:rPr lang="de-DE" sz="2400" b="1" dirty="0"/>
              <a:t> </a:t>
            </a:r>
            <a:r>
              <a:rPr lang="de-DE" sz="2400" b="1" dirty="0" err="1"/>
              <a:t>impact</a:t>
            </a:r>
            <a:r>
              <a:rPr lang="de-DE" sz="2400" b="1" dirty="0"/>
              <a:t> on </a:t>
            </a:r>
            <a:r>
              <a:rPr lang="de-DE" sz="2400" b="1" dirty="0" err="1"/>
              <a:t>public</a:t>
            </a:r>
            <a:r>
              <a:rPr lang="de-DE" sz="2400" b="1" dirty="0"/>
              <a:t> </a:t>
            </a:r>
            <a:r>
              <a:rPr lang="de-DE" sz="2400" b="1" dirty="0" err="1"/>
              <a:t>health</a:t>
            </a:r>
            <a:r>
              <a:rPr lang="de-DE" sz="2400" b="1" dirty="0"/>
              <a:t> and </a:t>
            </a:r>
            <a:r>
              <a:rPr lang="de-DE" sz="2400" b="1" dirty="0" err="1"/>
              <a:t>safety</a:t>
            </a:r>
            <a:endParaRPr lang="de-DE" sz="2400" b="1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63B9E3E-E0FB-49DA-B29C-F0CD81515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5201" y="4230574"/>
            <a:ext cx="2222500" cy="55245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7262F91-D541-479E-9114-C5A7FA50E6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4177483"/>
            <a:ext cx="678286" cy="75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084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>
            <a:extLst>
              <a:ext uri="{FF2B5EF4-FFF2-40B4-BE49-F238E27FC236}">
                <a16:creationId xmlns:a16="http://schemas.microsoft.com/office/drawing/2014/main" id="{1DE15486-76C7-48AB-B8CB-15C07953F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8915" y="0"/>
            <a:ext cx="2632569" cy="514350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EFAC7EEF-FF74-4DF6-9779-11D215A97C28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Cannabis and </a:t>
            </a:r>
            <a:r>
              <a:rPr lang="de-DE" sz="2400" b="1" dirty="0" err="1"/>
              <a:t>Driving</a:t>
            </a:r>
            <a:endParaRPr lang="de-DE" sz="2400" b="1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BBAE345-CBAA-4182-8B22-26B95A71D820}"/>
              </a:ext>
            </a:extLst>
          </p:cNvPr>
          <p:cNvSpPr txBox="1"/>
          <p:nvPr/>
        </p:nvSpPr>
        <p:spPr>
          <a:xfrm>
            <a:off x="224150" y="3586986"/>
            <a:ext cx="5885705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200" dirty="0"/>
              <a:t>THC </a:t>
            </a:r>
            <a:r>
              <a:rPr lang="de-DE" sz="1200" dirty="0" err="1"/>
              <a:t>or</a:t>
            </a:r>
            <a:r>
              <a:rPr lang="de-DE" sz="1200" dirty="0"/>
              <a:t> </a:t>
            </a:r>
            <a:r>
              <a:rPr lang="el-GR" sz="1200" dirty="0"/>
              <a:t>(–)-Δ9-</a:t>
            </a:r>
            <a:r>
              <a:rPr lang="de-DE" sz="1200" dirty="0"/>
              <a:t>trans-Tetrahydrocannabinol </a:t>
            </a:r>
            <a:r>
              <a:rPr lang="de-DE" sz="1200" dirty="0" err="1"/>
              <a:t>is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main</a:t>
            </a:r>
            <a:r>
              <a:rPr lang="de-DE" sz="1200" dirty="0"/>
              <a:t> </a:t>
            </a:r>
            <a:r>
              <a:rPr lang="de-DE" sz="1200" dirty="0" err="1"/>
              <a:t>cannabinoid</a:t>
            </a:r>
            <a:r>
              <a:rPr lang="de-DE" sz="1200" dirty="0"/>
              <a:t> in Cannabis </a:t>
            </a:r>
            <a:r>
              <a:rPr lang="de-DE" sz="1200" dirty="0" err="1"/>
              <a:t>associated</a:t>
            </a:r>
            <a:r>
              <a:rPr lang="de-DE" sz="1200" dirty="0"/>
              <a:t> </a:t>
            </a:r>
            <a:r>
              <a:rPr lang="de-DE" sz="1200" dirty="0" err="1"/>
              <a:t>with</a:t>
            </a:r>
            <a:r>
              <a:rPr lang="de-DE" sz="1200" dirty="0"/>
              <a:t> </a:t>
            </a:r>
            <a:r>
              <a:rPr lang="de-DE" sz="1200" dirty="0" err="1"/>
              <a:t>impairment</a:t>
            </a:r>
            <a:r>
              <a:rPr lang="de-DE" sz="1200" dirty="0"/>
              <a:t>. In </a:t>
            </a:r>
            <a:r>
              <a:rPr lang="de-DE" sz="1200" dirty="0" err="1"/>
              <a:t>edibles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metabolite</a:t>
            </a:r>
            <a:r>
              <a:rPr lang="de-DE" sz="1200" dirty="0"/>
              <a:t> THC-OH </a:t>
            </a:r>
            <a:r>
              <a:rPr lang="de-DE" sz="1200" dirty="0" err="1"/>
              <a:t>is</a:t>
            </a:r>
            <a:r>
              <a:rPr lang="de-DE" sz="1200" dirty="0"/>
              <a:t> also </a:t>
            </a:r>
            <a:r>
              <a:rPr lang="de-DE" sz="1200" dirty="0" err="1"/>
              <a:t>considered</a:t>
            </a:r>
            <a:r>
              <a:rPr lang="de-DE" sz="1200" dirty="0"/>
              <a:t> </a:t>
            </a:r>
            <a:r>
              <a:rPr lang="de-DE" sz="1200" dirty="0" err="1"/>
              <a:t>as</a:t>
            </a:r>
            <a:r>
              <a:rPr lang="de-DE" sz="1200" dirty="0"/>
              <a:t> </a:t>
            </a:r>
            <a:r>
              <a:rPr lang="de-DE" sz="1200" dirty="0" err="1"/>
              <a:t>impairing</a:t>
            </a:r>
            <a:r>
              <a:rPr lang="de-DE" sz="1200" dirty="0"/>
              <a:t>.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4824FE2-E14F-4F45-8316-8CE78B482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418" y="1368136"/>
            <a:ext cx="3431799" cy="1866899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4C79BEB5-D80C-4761-96E9-2FACFF6241C3}"/>
              </a:ext>
            </a:extLst>
          </p:cNvPr>
          <p:cNvSpPr txBox="1"/>
          <p:nvPr/>
        </p:nvSpPr>
        <p:spPr>
          <a:xfrm>
            <a:off x="1766059" y="3144290"/>
            <a:ext cx="767258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2000" b="1" dirty="0"/>
              <a:t>THC </a:t>
            </a:r>
          </a:p>
        </p:txBody>
      </p:sp>
      <p:sp>
        <p:nvSpPr>
          <p:cNvPr id="15" name="Kreis: nicht ausgefüllt 14">
            <a:extLst>
              <a:ext uri="{FF2B5EF4-FFF2-40B4-BE49-F238E27FC236}">
                <a16:creationId xmlns:a16="http://schemas.microsoft.com/office/drawing/2014/main" id="{EFD58E88-D151-4754-A000-DBA959913EA5}"/>
              </a:ext>
            </a:extLst>
          </p:cNvPr>
          <p:cNvSpPr/>
          <p:nvPr/>
        </p:nvSpPr>
        <p:spPr>
          <a:xfrm>
            <a:off x="6984926" y="484461"/>
            <a:ext cx="877530" cy="748535"/>
          </a:xfrm>
          <a:prstGeom prst="donut">
            <a:avLst>
              <a:gd name="adj" fmla="val 1159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00B5953-45FD-4498-ABE1-A7EFD4F523F0}"/>
              </a:ext>
            </a:extLst>
          </p:cNvPr>
          <p:cNvSpPr txBox="1"/>
          <p:nvPr/>
        </p:nvSpPr>
        <p:spPr>
          <a:xfrm>
            <a:off x="7966454" y="836403"/>
            <a:ext cx="852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92D050"/>
                </a:solidFill>
              </a:rPr>
              <a:t>THCA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C9480F4C-FD94-487E-941E-25FE77F11145}"/>
              </a:ext>
            </a:extLst>
          </p:cNvPr>
          <p:cNvSpPr txBox="1"/>
          <p:nvPr/>
        </p:nvSpPr>
        <p:spPr>
          <a:xfrm>
            <a:off x="7966453" y="2366990"/>
            <a:ext cx="99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THC-OH</a:t>
            </a:r>
          </a:p>
        </p:txBody>
      </p:sp>
      <p:sp>
        <p:nvSpPr>
          <p:cNvPr id="20" name="Kreis: nicht ausgefüllt 19">
            <a:extLst>
              <a:ext uri="{FF2B5EF4-FFF2-40B4-BE49-F238E27FC236}">
                <a16:creationId xmlns:a16="http://schemas.microsoft.com/office/drawing/2014/main" id="{EBBAC9C3-FFCC-4EE9-AACF-36C68C28D4CB}"/>
              </a:ext>
            </a:extLst>
          </p:cNvPr>
          <p:cNvSpPr/>
          <p:nvPr/>
        </p:nvSpPr>
        <p:spPr>
          <a:xfrm>
            <a:off x="6324600" y="1586345"/>
            <a:ext cx="547255" cy="464871"/>
          </a:xfrm>
          <a:prstGeom prst="donut">
            <a:avLst>
              <a:gd name="adj" fmla="val 11599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DE33A89-F009-46EA-82F8-20A65B025AB5}"/>
              </a:ext>
            </a:extLst>
          </p:cNvPr>
          <p:cNvSpPr txBox="1"/>
          <p:nvPr/>
        </p:nvSpPr>
        <p:spPr>
          <a:xfrm>
            <a:off x="7966454" y="4045022"/>
            <a:ext cx="137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C000"/>
                </a:solidFill>
              </a:rPr>
              <a:t>THC-COOH</a:t>
            </a:r>
          </a:p>
        </p:txBody>
      </p:sp>
      <p:sp>
        <p:nvSpPr>
          <p:cNvPr id="22" name="Kreis: nicht ausgefüllt 21">
            <a:extLst>
              <a:ext uri="{FF2B5EF4-FFF2-40B4-BE49-F238E27FC236}">
                <a16:creationId xmlns:a16="http://schemas.microsoft.com/office/drawing/2014/main" id="{47EB9127-2695-4EE2-B547-6574519C75DD}"/>
              </a:ext>
            </a:extLst>
          </p:cNvPr>
          <p:cNvSpPr/>
          <p:nvPr/>
        </p:nvSpPr>
        <p:spPr>
          <a:xfrm>
            <a:off x="6109855" y="3268929"/>
            <a:ext cx="805808" cy="464871"/>
          </a:xfrm>
          <a:prstGeom prst="donut">
            <a:avLst>
              <a:gd name="adj" fmla="val 11599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3" name="Pfeil: nach unten 22">
            <a:extLst>
              <a:ext uri="{FF2B5EF4-FFF2-40B4-BE49-F238E27FC236}">
                <a16:creationId xmlns:a16="http://schemas.microsoft.com/office/drawing/2014/main" id="{9C6E7150-80E8-4225-B9E3-2B0317E284EA}"/>
              </a:ext>
            </a:extLst>
          </p:cNvPr>
          <p:cNvSpPr/>
          <p:nvPr/>
        </p:nvSpPr>
        <p:spPr>
          <a:xfrm rot="3809403">
            <a:off x="4566023" y="964674"/>
            <a:ext cx="552098" cy="1536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/>
          </a:p>
        </p:txBody>
      </p:sp>
      <p:sp>
        <p:nvSpPr>
          <p:cNvPr id="24" name="Pfeil: nach unten 23">
            <a:extLst>
              <a:ext uri="{FF2B5EF4-FFF2-40B4-BE49-F238E27FC236}">
                <a16:creationId xmlns:a16="http://schemas.microsoft.com/office/drawing/2014/main" id="{57A67AE2-5B7B-4441-9297-2352AD7616CA}"/>
              </a:ext>
            </a:extLst>
          </p:cNvPr>
          <p:cNvSpPr/>
          <p:nvPr/>
        </p:nvSpPr>
        <p:spPr>
          <a:xfrm rot="16200000">
            <a:off x="4838406" y="2118005"/>
            <a:ext cx="552098" cy="10764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/>
          </a:p>
        </p:txBody>
      </p:sp>
      <p:sp>
        <p:nvSpPr>
          <p:cNvPr id="25" name="Pfeil: nach unten 24">
            <a:extLst>
              <a:ext uri="{FF2B5EF4-FFF2-40B4-BE49-F238E27FC236}">
                <a16:creationId xmlns:a16="http://schemas.microsoft.com/office/drawing/2014/main" id="{71A81957-08C0-45C7-8DE9-5B17546BCA57}"/>
              </a:ext>
            </a:extLst>
          </p:cNvPr>
          <p:cNvSpPr/>
          <p:nvPr/>
        </p:nvSpPr>
        <p:spPr>
          <a:xfrm>
            <a:off x="6915663" y="3050272"/>
            <a:ext cx="552098" cy="4918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97272C9-E9F9-4E71-8A29-9A306AE382C8}"/>
              </a:ext>
            </a:extLst>
          </p:cNvPr>
          <p:cNvSpPr txBox="1"/>
          <p:nvPr/>
        </p:nvSpPr>
        <p:spPr>
          <a:xfrm rot="19976928">
            <a:off x="4435656" y="1644151"/>
            <a:ext cx="1519980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 err="1"/>
              <a:t>Decarboxylation</a:t>
            </a:r>
            <a:endParaRPr lang="de-DE" sz="1400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5555BA2C-A8BE-4DCE-B2C9-700F7A80E06D}"/>
              </a:ext>
            </a:extLst>
          </p:cNvPr>
          <p:cNvSpPr txBox="1"/>
          <p:nvPr/>
        </p:nvSpPr>
        <p:spPr>
          <a:xfrm>
            <a:off x="4338313" y="2792525"/>
            <a:ext cx="162116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 err="1"/>
              <a:t>Metabolic</a:t>
            </a:r>
            <a:r>
              <a:rPr lang="de-DE" sz="1400" dirty="0"/>
              <a:t> </a:t>
            </a:r>
            <a:r>
              <a:rPr lang="de-DE" sz="1400" dirty="0" err="1"/>
              <a:t>Step</a:t>
            </a:r>
            <a:r>
              <a:rPr lang="de-DE" sz="1400" dirty="0"/>
              <a:t> 1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977E9FD-806F-454F-B2FD-32A24A8FCCB2}"/>
              </a:ext>
            </a:extLst>
          </p:cNvPr>
          <p:cNvSpPr txBox="1"/>
          <p:nvPr/>
        </p:nvSpPr>
        <p:spPr>
          <a:xfrm>
            <a:off x="7467760" y="2996328"/>
            <a:ext cx="1464359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 err="1"/>
              <a:t>Metabolic</a:t>
            </a:r>
            <a:r>
              <a:rPr lang="de-DE" sz="1400" dirty="0"/>
              <a:t> </a:t>
            </a:r>
            <a:r>
              <a:rPr lang="de-DE" sz="1400" dirty="0" err="1"/>
              <a:t>Step</a:t>
            </a:r>
            <a:r>
              <a:rPr lang="de-DE" sz="1400" dirty="0"/>
              <a:t> 2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93E807C2-BE8F-466E-8E8D-34C236C5A17E}"/>
              </a:ext>
            </a:extLst>
          </p:cNvPr>
          <p:cNvSpPr/>
          <p:nvPr/>
        </p:nvSpPr>
        <p:spPr>
          <a:xfrm>
            <a:off x="298793" y="4300689"/>
            <a:ext cx="5513098" cy="65008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de-DE" sz="1400" b="1" dirty="0"/>
              <a:t>THC-COOH </a:t>
            </a:r>
            <a:r>
              <a:rPr lang="de-DE" sz="1400" b="1" dirty="0" err="1"/>
              <a:t>immunoassays</a:t>
            </a:r>
            <a:r>
              <a:rPr lang="de-DE" sz="1400" b="1" dirty="0"/>
              <a:t> </a:t>
            </a:r>
            <a:r>
              <a:rPr lang="de-DE" sz="1400" b="1" dirty="0" err="1"/>
              <a:t>for</a:t>
            </a:r>
            <a:r>
              <a:rPr lang="de-DE" sz="1400" b="1" dirty="0"/>
              <a:t> </a:t>
            </a:r>
            <a:r>
              <a:rPr lang="de-DE" sz="1400" b="1" dirty="0" err="1"/>
              <a:t>urine</a:t>
            </a:r>
            <a:r>
              <a:rPr lang="de-DE" sz="1400" b="1" dirty="0"/>
              <a:t> </a:t>
            </a:r>
            <a:r>
              <a:rPr lang="de-DE" sz="1400" b="1" dirty="0" err="1"/>
              <a:t>are</a:t>
            </a:r>
            <a:r>
              <a:rPr lang="de-DE" sz="1400" b="1" dirty="0"/>
              <a:t> </a:t>
            </a:r>
            <a:r>
              <a:rPr lang="de-DE" sz="1400" b="1" dirty="0" err="1"/>
              <a:t>common</a:t>
            </a:r>
            <a:r>
              <a:rPr lang="de-DE" sz="1400" b="1" dirty="0"/>
              <a:t> </a:t>
            </a:r>
            <a:r>
              <a:rPr lang="de-DE" sz="1400" b="1" dirty="0" err="1"/>
              <a:t>practice</a:t>
            </a:r>
            <a:r>
              <a:rPr lang="de-DE" sz="1400" b="1" dirty="0"/>
              <a:t> </a:t>
            </a:r>
            <a:r>
              <a:rPr lang="de-DE" sz="1400" b="1" dirty="0" err="1"/>
              <a:t>for</a:t>
            </a:r>
            <a:r>
              <a:rPr lang="de-DE" sz="1400" b="1" dirty="0"/>
              <a:t> </a:t>
            </a:r>
            <a:r>
              <a:rPr lang="de-DE" sz="1400" b="1" dirty="0" err="1"/>
              <a:t>roadside</a:t>
            </a:r>
            <a:r>
              <a:rPr lang="de-DE" sz="1400" b="1" dirty="0"/>
              <a:t>/</a:t>
            </a:r>
            <a:r>
              <a:rPr lang="de-DE" sz="1400" b="1" dirty="0" err="1"/>
              <a:t>occupational</a:t>
            </a:r>
            <a:r>
              <a:rPr lang="de-DE" sz="1400" b="1" dirty="0"/>
              <a:t> </a:t>
            </a:r>
            <a:r>
              <a:rPr lang="de-DE" sz="1400" b="1" dirty="0" err="1"/>
              <a:t>testing</a:t>
            </a:r>
            <a:r>
              <a:rPr lang="de-DE" sz="1400" b="1" dirty="0"/>
              <a:t>, but </a:t>
            </a:r>
            <a:r>
              <a:rPr lang="de-DE" sz="1400" b="1" dirty="0" err="1"/>
              <a:t>they</a:t>
            </a:r>
            <a:r>
              <a:rPr lang="de-DE" sz="1400" b="1" dirty="0"/>
              <a:t> </a:t>
            </a:r>
            <a:r>
              <a:rPr lang="de-DE" sz="1400" b="1" dirty="0" err="1"/>
              <a:t>can</a:t>
            </a:r>
            <a:r>
              <a:rPr lang="de-DE" sz="1400" b="1" dirty="0"/>
              <a:t> </a:t>
            </a:r>
            <a:r>
              <a:rPr lang="de-DE" sz="1400" b="1" dirty="0" err="1"/>
              <a:t>be</a:t>
            </a:r>
            <a:r>
              <a:rPr lang="de-DE" sz="1400" b="1" dirty="0"/>
              <a:t> positive </a:t>
            </a:r>
            <a:r>
              <a:rPr lang="de-DE" sz="1400" b="1" dirty="0" err="1"/>
              <a:t>even</a:t>
            </a:r>
            <a:r>
              <a:rPr lang="de-DE" sz="1400" b="1" dirty="0"/>
              <a:t> </a:t>
            </a:r>
            <a:r>
              <a:rPr lang="de-DE" sz="1400" b="1" dirty="0" err="1"/>
              <a:t>if</a:t>
            </a:r>
            <a:r>
              <a:rPr lang="de-DE" sz="1400" b="1" dirty="0"/>
              <a:t> last </a:t>
            </a:r>
            <a:r>
              <a:rPr lang="de-DE" sz="1400" b="1" dirty="0" err="1"/>
              <a:t>used</a:t>
            </a:r>
            <a:r>
              <a:rPr lang="de-DE" sz="1400" b="1" dirty="0"/>
              <a:t> </a:t>
            </a:r>
            <a:r>
              <a:rPr lang="de-DE" sz="1400" b="1" dirty="0" err="1"/>
              <a:t>days</a:t>
            </a:r>
            <a:r>
              <a:rPr lang="de-DE" sz="1400" b="1" dirty="0"/>
              <a:t>/</a:t>
            </a:r>
            <a:r>
              <a:rPr lang="de-DE" sz="1400" b="1" dirty="0" err="1"/>
              <a:t>weeks</a:t>
            </a:r>
            <a:r>
              <a:rPr lang="de-DE" sz="1400" b="1" dirty="0"/>
              <a:t> </a:t>
            </a:r>
            <a:r>
              <a:rPr lang="de-DE" sz="1400" b="1" dirty="0" err="1"/>
              <a:t>ago</a:t>
            </a:r>
            <a:r>
              <a:rPr lang="de-DE" sz="1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1952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70B3341E-AA3A-4BFC-9F6F-191ACE15054D}"/>
              </a:ext>
            </a:extLst>
          </p:cNvPr>
          <p:cNvSpPr txBox="1"/>
          <p:nvPr/>
        </p:nvSpPr>
        <p:spPr>
          <a:xfrm>
            <a:off x="303384" y="640748"/>
            <a:ext cx="8233241" cy="3927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/>
              <a:t>1)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standard</a:t>
            </a:r>
            <a:r>
              <a:rPr lang="de-DE" dirty="0"/>
              <a:t> </a:t>
            </a:r>
            <a:r>
              <a:rPr lang="de-DE" dirty="0" err="1"/>
              <a:t>testing</a:t>
            </a:r>
            <a:r>
              <a:rPr lang="de-DE" dirty="0"/>
              <a:t> at all.</a:t>
            </a:r>
          </a:p>
          <a:p>
            <a:pPr algn="just">
              <a:lnSpc>
                <a:spcPct val="150000"/>
              </a:lnSpc>
            </a:pPr>
            <a:r>
              <a:rPr lang="de-DE" sz="1400" dirty="0" err="1"/>
              <a:t>Clinically</a:t>
            </a:r>
            <a:r>
              <a:rPr lang="de-DE" sz="1400" dirty="0"/>
              <a:t> </a:t>
            </a:r>
            <a:r>
              <a:rPr lang="de-DE" sz="1400" dirty="0" err="1"/>
              <a:t>determined</a:t>
            </a:r>
            <a:r>
              <a:rPr lang="de-DE" sz="1400" dirty="0"/>
              <a:t> </a:t>
            </a:r>
            <a:r>
              <a:rPr lang="de-DE" sz="1400" dirty="0" err="1"/>
              <a:t>impairment</a:t>
            </a:r>
            <a:r>
              <a:rPr lang="de-DE" sz="1400" dirty="0"/>
              <a:t> </a:t>
            </a:r>
            <a:r>
              <a:rPr lang="de-DE" sz="1400" dirty="0" err="1"/>
              <a:t>alone</a:t>
            </a:r>
            <a:r>
              <a:rPr lang="de-DE" sz="1400" dirty="0"/>
              <a:t> </a:t>
            </a:r>
            <a:r>
              <a:rPr lang="de-DE" sz="1400" dirty="0" err="1"/>
              <a:t>shall</a:t>
            </a:r>
            <a:r>
              <a:rPr lang="de-DE" sz="1400" dirty="0"/>
              <a:t> </a:t>
            </a:r>
            <a:r>
              <a:rPr lang="de-DE" sz="1400" dirty="0" err="1"/>
              <a:t>lead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penalties</a:t>
            </a:r>
            <a:r>
              <a:rPr lang="de-DE" sz="1400" dirty="0"/>
              <a:t>. </a:t>
            </a:r>
            <a:r>
              <a:rPr lang="fi-FI" sz="1400" dirty="0"/>
              <a:t>Forensic data would only support narratives. This is common practice for many psychoactive substances (e.g. caffeine, nicotine, valerian root, kava-kava, antihistamines) and other factors (e.g. sickness, tiredness, age) potentially impairing driving.</a:t>
            </a:r>
            <a:endParaRPr lang="de-DE" sz="1400" dirty="0"/>
          </a:p>
          <a:p>
            <a:pPr>
              <a:lnSpc>
                <a:spcPct val="150000"/>
              </a:lnSpc>
            </a:pPr>
            <a:endParaRPr lang="de-DE" sz="1400" dirty="0"/>
          </a:p>
          <a:p>
            <a:pPr>
              <a:lnSpc>
                <a:spcPct val="150000"/>
              </a:lnSpc>
            </a:pPr>
            <a:r>
              <a:rPr lang="de-DE" dirty="0"/>
              <a:t>2) </a:t>
            </a:r>
            <a:r>
              <a:rPr lang="de-DE" dirty="0" err="1"/>
              <a:t>Staggered</a:t>
            </a:r>
            <a:r>
              <a:rPr lang="de-DE" dirty="0"/>
              <a:t> </a:t>
            </a:r>
            <a:r>
              <a:rPr lang="de-DE" dirty="0" err="1"/>
              <a:t>limits</a:t>
            </a:r>
            <a:r>
              <a:rPr lang="de-DE" dirty="0"/>
              <a:t>, e.g. </a:t>
            </a:r>
          </a:p>
          <a:p>
            <a:pPr>
              <a:lnSpc>
                <a:spcPct val="150000"/>
              </a:lnSpc>
            </a:pPr>
            <a:endParaRPr lang="de-DE" dirty="0"/>
          </a:p>
          <a:p>
            <a:pPr>
              <a:lnSpc>
                <a:spcPct val="150000"/>
              </a:lnSpc>
            </a:pPr>
            <a:endParaRPr lang="de-DE" sz="2200" dirty="0"/>
          </a:p>
          <a:p>
            <a:pPr>
              <a:lnSpc>
                <a:spcPct val="150000"/>
              </a:lnSpc>
            </a:pPr>
            <a:r>
              <a:rPr lang="de-DE" dirty="0"/>
              <a:t>3) Research on </a:t>
            </a:r>
            <a:r>
              <a:rPr lang="de-DE" dirty="0" err="1"/>
              <a:t>cannabis</a:t>
            </a:r>
            <a:r>
              <a:rPr lang="de-DE" dirty="0"/>
              <a:t> </a:t>
            </a:r>
            <a:r>
              <a:rPr lang="de-DE" dirty="0" err="1"/>
              <a:t>influcence</a:t>
            </a:r>
            <a:r>
              <a:rPr lang="de-DE" dirty="0"/>
              <a:t> </a:t>
            </a:r>
            <a:r>
              <a:rPr lang="de-DE" dirty="0" err="1"/>
              <a:t>factor</a:t>
            </a:r>
            <a:r>
              <a:rPr lang="de-DE" dirty="0"/>
              <a:t> (CIF)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ratio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molar </a:t>
            </a:r>
            <a:r>
              <a:rPr lang="de-DE" dirty="0" err="1"/>
              <a:t>concentrations</a:t>
            </a:r>
            <a:r>
              <a:rPr lang="de-DE" dirty="0"/>
              <a:t>.</a:t>
            </a:r>
          </a:p>
          <a:p>
            <a:pPr>
              <a:lnSpc>
                <a:spcPct val="150000"/>
              </a:lnSpc>
            </a:pPr>
            <a:r>
              <a:rPr lang="de-DE" dirty="0">
                <a:solidFill>
                  <a:srgbClr val="FF0000"/>
                </a:solidFill>
              </a:rPr>
              <a:t>     			</a:t>
            </a: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F74CE29-A7F8-46A5-9DF4-9CE630CCF44F}"/>
              </a:ext>
            </a:extLst>
          </p:cNvPr>
          <p:cNvSpPr txBox="1"/>
          <p:nvPr/>
        </p:nvSpPr>
        <p:spPr>
          <a:xfrm>
            <a:off x="3070248" y="4225753"/>
            <a:ext cx="5683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000" dirty="0" err="1"/>
              <a:t>Daldrup</a:t>
            </a:r>
            <a:r>
              <a:rPr lang="en-GB" sz="1000" dirty="0"/>
              <a:t> T &amp; </a:t>
            </a:r>
            <a:r>
              <a:rPr lang="en-GB" sz="1000" dirty="0" err="1"/>
              <a:t>Meininger</a:t>
            </a:r>
            <a:r>
              <a:rPr lang="en-GB" sz="1000" dirty="0"/>
              <a:t> I (1998). </a:t>
            </a:r>
            <a:r>
              <a:rPr lang="en-GB" sz="1000" dirty="0" err="1"/>
              <a:t>Begutachtung</a:t>
            </a:r>
            <a:r>
              <a:rPr lang="en-GB" sz="1000" dirty="0"/>
              <a:t> der </a:t>
            </a:r>
            <a:r>
              <a:rPr lang="en-GB" sz="1000" dirty="0" err="1"/>
              <a:t>Fahrtüchtigkeit</a:t>
            </a:r>
            <a:r>
              <a:rPr lang="en-GB" sz="1000" dirty="0"/>
              <a:t> </a:t>
            </a:r>
            <a:r>
              <a:rPr lang="en-GB" sz="1000" dirty="0" err="1"/>
              <a:t>unter</a:t>
            </a:r>
            <a:r>
              <a:rPr lang="en-GB" sz="1000" dirty="0"/>
              <a:t> Cannabis </a:t>
            </a:r>
            <a:r>
              <a:rPr lang="en-GB" sz="1000" dirty="0" err="1"/>
              <a:t>im</a:t>
            </a:r>
            <a:r>
              <a:rPr lang="en-GB" sz="1000" dirty="0"/>
              <a:t> </a:t>
            </a:r>
            <a:r>
              <a:rPr lang="en-GB" sz="1000" dirty="0" err="1"/>
              <a:t>Straßenverkehr</a:t>
            </a:r>
            <a:r>
              <a:rPr lang="en-GB" sz="1000" dirty="0"/>
              <a:t>. [</a:t>
            </a:r>
            <a:r>
              <a:rPr lang="en-GB" sz="1000" dirty="0" err="1"/>
              <a:t>Buchverf</a:t>
            </a:r>
            <a:r>
              <a:rPr lang="en-GB" sz="1000" dirty="0"/>
              <a:t>.] </a:t>
            </a:r>
            <a:r>
              <a:rPr lang="en-GB" sz="1000" dirty="0" err="1"/>
              <a:t>Krüger</a:t>
            </a:r>
            <a:r>
              <a:rPr lang="en-GB" sz="1000" dirty="0"/>
              <a:t> H-P Berghaus G. Cannabis </a:t>
            </a:r>
            <a:r>
              <a:rPr lang="en-GB" sz="1000" dirty="0" err="1"/>
              <a:t>im</a:t>
            </a:r>
            <a:r>
              <a:rPr lang="en-GB" sz="1000" dirty="0"/>
              <a:t> </a:t>
            </a:r>
            <a:r>
              <a:rPr lang="en-GB" sz="1000" dirty="0" err="1"/>
              <a:t>Straßenverkehr</a:t>
            </a:r>
            <a:r>
              <a:rPr lang="en-GB" sz="1000" dirty="0"/>
              <a:t>. Stuttgart: Gustav Fischer Verlag, 1998, p.181-202.</a:t>
            </a: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1D73008A-620B-438C-A3D0-9C5571895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644447"/>
              </p:ext>
            </p:extLst>
          </p:nvPr>
        </p:nvGraphicFramePr>
        <p:xfrm>
          <a:off x="2646218" y="2487422"/>
          <a:ext cx="5997197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2503">
                  <a:extLst>
                    <a:ext uri="{9D8B030D-6E8A-4147-A177-3AD203B41FA5}">
                      <a16:colId xmlns:a16="http://schemas.microsoft.com/office/drawing/2014/main" val="2962505301"/>
                    </a:ext>
                  </a:extLst>
                </a:gridCol>
                <a:gridCol w="4024694">
                  <a:extLst>
                    <a:ext uri="{9D8B030D-6E8A-4147-A177-3AD203B41FA5}">
                      <a16:colId xmlns:a16="http://schemas.microsoft.com/office/drawing/2014/main" val="1663967785"/>
                    </a:ext>
                  </a:extLst>
                </a:gridCol>
              </a:tblGrid>
              <a:tr h="272040">
                <a:tc>
                  <a:txBody>
                    <a:bodyPr/>
                    <a:lstStyle/>
                    <a:p>
                      <a:r>
                        <a:rPr lang="de-DE" sz="1200" dirty="0"/>
                        <a:t>THC </a:t>
                      </a:r>
                      <a:r>
                        <a:rPr lang="de-DE" sz="1200" dirty="0" err="1"/>
                        <a:t>limits</a:t>
                      </a:r>
                      <a:r>
                        <a:rPr lang="de-DE" sz="1200" dirty="0"/>
                        <a:t> (</a:t>
                      </a:r>
                      <a:r>
                        <a:rPr lang="de-DE" sz="1200" dirty="0" err="1"/>
                        <a:t>whole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blood</a:t>
                      </a:r>
                      <a:r>
                        <a:rPr lang="de-DE" sz="1200" dirty="0"/>
                        <a:t>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Consequences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432366"/>
                  </a:ext>
                </a:extLst>
              </a:tr>
              <a:tr h="272040">
                <a:tc>
                  <a:txBody>
                    <a:bodyPr/>
                    <a:lstStyle/>
                    <a:p>
                      <a:r>
                        <a:rPr lang="de-DE" sz="1200" dirty="0"/>
                        <a:t>&lt; 1.5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Considered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sober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443876"/>
                  </a:ext>
                </a:extLst>
              </a:tr>
              <a:tr h="2720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1.5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r>
                        <a:rPr lang="de-DE" sz="1200" dirty="0"/>
                        <a:t> &lt; </a:t>
                      </a:r>
                      <a:r>
                        <a:rPr lang="de-DE" sz="1200" dirty="0" err="1"/>
                        <a:t>c</a:t>
                      </a:r>
                      <a:r>
                        <a:rPr lang="de-DE" sz="1200" baseline="-25000" dirty="0" err="1"/>
                        <a:t>wb</a:t>
                      </a:r>
                      <a:r>
                        <a:rPr lang="de-DE" sz="1200" dirty="0"/>
                        <a:t> &lt; 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Considered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sober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if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no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clinical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symptoms</a:t>
                      </a:r>
                      <a:r>
                        <a:rPr lang="de-DE" sz="1200" dirty="0"/>
                        <a:t>, </a:t>
                      </a:r>
                      <a:r>
                        <a:rPr lang="de-DE" sz="1200" dirty="0" err="1"/>
                        <a:t>otherwise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impaired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627308"/>
                  </a:ext>
                </a:extLst>
              </a:tr>
              <a:tr h="272040">
                <a:tc>
                  <a:txBody>
                    <a:bodyPr/>
                    <a:lstStyle/>
                    <a:p>
                      <a:r>
                        <a:rPr lang="de-DE" sz="1200" dirty="0"/>
                        <a:t>&gt; 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Considered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impaired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128622"/>
                  </a:ext>
                </a:extLst>
              </a:tr>
            </a:tbl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EA7C219A-583D-42DD-89E0-23AA55E1E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274" y="4127767"/>
            <a:ext cx="2519184" cy="67355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44BEEE74-A008-450B-9D83-10BA8B8FC35F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Cannabis and </a:t>
            </a:r>
            <a:r>
              <a:rPr lang="de-DE" sz="2400" b="1" dirty="0" err="1"/>
              <a:t>Driving</a:t>
            </a:r>
            <a:r>
              <a:rPr lang="de-DE" sz="2400" b="1" dirty="0"/>
              <a:t> - </a:t>
            </a:r>
            <a:r>
              <a:rPr lang="de-DE" sz="2400" b="1" dirty="0" err="1"/>
              <a:t>Suggestions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627960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70B3341E-AA3A-4BFC-9F6F-191ACE15054D}"/>
              </a:ext>
            </a:extLst>
          </p:cNvPr>
          <p:cNvSpPr txBox="1"/>
          <p:nvPr/>
        </p:nvSpPr>
        <p:spPr>
          <a:xfrm>
            <a:off x="303384" y="640748"/>
            <a:ext cx="8233241" cy="3927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/>
              <a:t>1)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standard</a:t>
            </a:r>
            <a:r>
              <a:rPr lang="de-DE" dirty="0"/>
              <a:t> </a:t>
            </a:r>
            <a:r>
              <a:rPr lang="de-DE" dirty="0" err="1"/>
              <a:t>testing</a:t>
            </a:r>
            <a:r>
              <a:rPr lang="de-DE" dirty="0"/>
              <a:t> at all.</a:t>
            </a:r>
          </a:p>
          <a:p>
            <a:pPr algn="just">
              <a:lnSpc>
                <a:spcPct val="150000"/>
              </a:lnSpc>
            </a:pPr>
            <a:r>
              <a:rPr lang="de-DE" sz="1400" dirty="0" err="1"/>
              <a:t>Clinically</a:t>
            </a:r>
            <a:r>
              <a:rPr lang="de-DE" sz="1400" dirty="0"/>
              <a:t> </a:t>
            </a:r>
            <a:r>
              <a:rPr lang="de-DE" sz="1400" dirty="0" err="1"/>
              <a:t>determined</a:t>
            </a:r>
            <a:r>
              <a:rPr lang="de-DE" sz="1400" dirty="0"/>
              <a:t> </a:t>
            </a:r>
            <a:r>
              <a:rPr lang="de-DE" sz="1400" dirty="0" err="1"/>
              <a:t>impairment</a:t>
            </a:r>
            <a:r>
              <a:rPr lang="de-DE" sz="1400" dirty="0"/>
              <a:t> </a:t>
            </a:r>
            <a:r>
              <a:rPr lang="de-DE" sz="1400" dirty="0" err="1"/>
              <a:t>alone</a:t>
            </a:r>
            <a:r>
              <a:rPr lang="de-DE" sz="1400" dirty="0"/>
              <a:t> </a:t>
            </a:r>
            <a:r>
              <a:rPr lang="de-DE" sz="1400" dirty="0" err="1"/>
              <a:t>shall</a:t>
            </a:r>
            <a:r>
              <a:rPr lang="de-DE" sz="1400" dirty="0"/>
              <a:t> </a:t>
            </a:r>
            <a:r>
              <a:rPr lang="de-DE" sz="1400" dirty="0" err="1"/>
              <a:t>lead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penalties</a:t>
            </a:r>
            <a:r>
              <a:rPr lang="de-DE" sz="1400" dirty="0"/>
              <a:t>. </a:t>
            </a:r>
            <a:r>
              <a:rPr lang="fi-FI" sz="1400" dirty="0"/>
              <a:t>Forensic data would only support narratives. This is common practice for many psychoactive substances (e.g. caffeine, nicotine, valerian root, kava-kava, antihistamines) and other factors (e.g. sickness, tiredness, age) potentially impairing driving.</a:t>
            </a:r>
            <a:endParaRPr lang="de-DE" sz="1400" dirty="0"/>
          </a:p>
          <a:p>
            <a:pPr>
              <a:lnSpc>
                <a:spcPct val="150000"/>
              </a:lnSpc>
            </a:pPr>
            <a:endParaRPr lang="de-DE" sz="1400" dirty="0"/>
          </a:p>
          <a:p>
            <a:pPr>
              <a:lnSpc>
                <a:spcPct val="150000"/>
              </a:lnSpc>
            </a:pPr>
            <a:r>
              <a:rPr lang="de-DE" dirty="0"/>
              <a:t>2) </a:t>
            </a:r>
            <a:r>
              <a:rPr lang="de-DE" dirty="0" err="1"/>
              <a:t>Staggered</a:t>
            </a:r>
            <a:r>
              <a:rPr lang="de-DE" dirty="0"/>
              <a:t> </a:t>
            </a:r>
            <a:r>
              <a:rPr lang="de-DE" dirty="0" err="1"/>
              <a:t>limits</a:t>
            </a:r>
            <a:r>
              <a:rPr lang="de-DE" dirty="0"/>
              <a:t>, e.g. </a:t>
            </a:r>
          </a:p>
          <a:p>
            <a:pPr>
              <a:lnSpc>
                <a:spcPct val="150000"/>
              </a:lnSpc>
            </a:pPr>
            <a:endParaRPr lang="de-DE" dirty="0"/>
          </a:p>
          <a:p>
            <a:pPr>
              <a:lnSpc>
                <a:spcPct val="150000"/>
              </a:lnSpc>
            </a:pPr>
            <a:endParaRPr lang="de-DE" sz="2200" dirty="0"/>
          </a:p>
          <a:p>
            <a:pPr>
              <a:lnSpc>
                <a:spcPct val="150000"/>
              </a:lnSpc>
            </a:pPr>
            <a:r>
              <a:rPr lang="de-DE" dirty="0"/>
              <a:t>3) Research on </a:t>
            </a:r>
            <a:r>
              <a:rPr lang="de-DE" dirty="0" err="1"/>
              <a:t>cannabis</a:t>
            </a:r>
            <a:r>
              <a:rPr lang="de-DE" dirty="0"/>
              <a:t> </a:t>
            </a:r>
            <a:r>
              <a:rPr lang="de-DE" dirty="0" err="1"/>
              <a:t>influcence</a:t>
            </a:r>
            <a:r>
              <a:rPr lang="de-DE" dirty="0"/>
              <a:t> </a:t>
            </a:r>
            <a:r>
              <a:rPr lang="de-DE" dirty="0" err="1"/>
              <a:t>factor</a:t>
            </a:r>
            <a:r>
              <a:rPr lang="de-DE" dirty="0"/>
              <a:t> (CIF)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ratio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molar </a:t>
            </a:r>
            <a:r>
              <a:rPr lang="de-DE" dirty="0" err="1"/>
              <a:t>concentrations</a:t>
            </a:r>
            <a:r>
              <a:rPr lang="de-DE" dirty="0"/>
              <a:t>.</a:t>
            </a:r>
          </a:p>
          <a:p>
            <a:pPr>
              <a:lnSpc>
                <a:spcPct val="150000"/>
              </a:lnSpc>
            </a:pPr>
            <a:r>
              <a:rPr lang="de-DE" dirty="0">
                <a:solidFill>
                  <a:srgbClr val="FF0000"/>
                </a:solidFill>
              </a:rPr>
              <a:t>     			</a:t>
            </a: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F74CE29-A7F8-46A5-9DF4-9CE630CCF44F}"/>
              </a:ext>
            </a:extLst>
          </p:cNvPr>
          <p:cNvSpPr txBox="1"/>
          <p:nvPr/>
        </p:nvSpPr>
        <p:spPr>
          <a:xfrm>
            <a:off x="3070248" y="4225753"/>
            <a:ext cx="5683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000" dirty="0" err="1"/>
              <a:t>Daldrup</a:t>
            </a:r>
            <a:r>
              <a:rPr lang="en-GB" sz="1000" dirty="0"/>
              <a:t> T &amp; </a:t>
            </a:r>
            <a:r>
              <a:rPr lang="en-GB" sz="1000" dirty="0" err="1"/>
              <a:t>Meininger</a:t>
            </a:r>
            <a:r>
              <a:rPr lang="en-GB" sz="1000" dirty="0"/>
              <a:t> I (1998). </a:t>
            </a:r>
            <a:r>
              <a:rPr lang="en-GB" sz="1000" dirty="0" err="1"/>
              <a:t>Begutachtung</a:t>
            </a:r>
            <a:r>
              <a:rPr lang="en-GB" sz="1000" dirty="0"/>
              <a:t> der </a:t>
            </a:r>
            <a:r>
              <a:rPr lang="en-GB" sz="1000" dirty="0" err="1"/>
              <a:t>Fahrtüchtigkeit</a:t>
            </a:r>
            <a:r>
              <a:rPr lang="en-GB" sz="1000" dirty="0"/>
              <a:t> </a:t>
            </a:r>
            <a:r>
              <a:rPr lang="en-GB" sz="1000" dirty="0" err="1"/>
              <a:t>unter</a:t>
            </a:r>
            <a:r>
              <a:rPr lang="en-GB" sz="1000" dirty="0"/>
              <a:t> Cannabis </a:t>
            </a:r>
            <a:r>
              <a:rPr lang="en-GB" sz="1000" dirty="0" err="1"/>
              <a:t>im</a:t>
            </a:r>
            <a:r>
              <a:rPr lang="en-GB" sz="1000" dirty="0"/>
              <a:t> </a:t>
            </a:r>
            <a:r>
              <a:rPr lang="en-GB" sz="1000" dirty="0" err="1"/>
              <a:t>Straßenverkehr</a:t>
            </a:r>
            <a:r>
              <a:rPr lang="en-GB" sz="1000" dirty="0"/>
              <a:t>. [</a:t>
            </a:r>
            <a:r>
              <a:rPr lang="en-GB" sz="1000" dirty="0" err="1"/>
              <a:t>Buchverf</a:t>
            </a:r>
            <a:r>
              <a:rPr lang="en-GB" sz="1000" dirty="0"/>
              <a:t>.] </a:t>
            </a:r>
            <a:r>
              <a:rPr lang="en-GB" sz="1000" dirty="0" err="1"/>
              <a:t>Krüger</a:t>
            </a:r>
            <a:r>
              <a:rPr lang="en-GB" sz="1000" dirty="0"/>
              <a:t> H-P Berghaus G. Cannabis </a:t>
            </a:r>
            <a:r>
              <a:rPr lang="en-GB" sz="1000" dirty="0" err="1"/>
              <a:t>im</a:t>
            </a:r>
            <a:r>
              <a:rPr lang="en-GB" sz="1000" dirty="0"/>
              <a:t> </a:t>
            </a:r>
            <a:r>
              <a:rPr lang="en-GB" sz="1000" dirty="0" err="1"/>
              <a:t>Straßenverkehr</a:t>
            </a:r>
            <a:r>
              <a:rPr lang="en-GB" sz="1000" dirty="0"/>
              <a:t>. Stuttgart: Gustav Fischer Verlag, 1998, p.181-202.</a:t>
            </a: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1D73008A-620B-438C-A3D0-9C5571895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268718"/>
              </p:ext>
            </p:extLst>
          </p:nvPr>
        </p:nvGraphicFramePr>
        <p:xfrm>
          <a:off x="2646218" y="2487422"/>
          <a:ext cx="5997197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2503">
                  <a:extLst>
                    <a:ext uri="{9D8B030D-6E8A-4147-A177-3AD203B41FA5}">
                      <a16:colId xmlns:a16="http://schemas.microsoft.com/office/drawing/2014/main" val="2962505301"/>
                    </a:ext>
                  </a:extLst>
                </a:gridCol>
                <a:gridCol w="4024694">
                  <a:extLst>
                    <a:ext uri="{9D8B030D-6E8A-4147-A177-3AD203B41FA5}">
                      <a16:colId xmlns:a16="http://schemas.microsoft.com/office/drawing/2014/main" val="1663967785"/>
                    </a:ext>
                  </a:extLst>
                </a:gridCol>
              </a:tblGrid>
              <a:tr h="272040">
                <a:tc>
                  <a:txBody>
                    <a:bodyPr/>
                    <a:lstStyle/>
                    <a:p>
                      <a:r>
                        <a:rPr lang="de-DE" sz="1200" dirty="0"/>
                        <a:t>THC </a:t>
                      </a:r>
                      <a:r>
                        <a:rPr lang="de-DE" sz="1200" dirty="0" err="1"/>
                        <a:t>limits</a:t>
                      </a:r>
                      <a:r>
                        <a:rPr lang="de-DE" sz="1200" dirty="0"/>
                        <a:t> (</a:t>
                      </a:r>
                      <a:r>
                        <a:rPr lang="de-DE" sz="1200" dirty="0" err="1"/>
                        <a:t>whole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blood</a:t>
                      </a:r>
                      <a:r>
                        <a:rPr lang="de-DE" sz="1200" dirty="0"/>
                        <a:t>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Consequences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432366"/>
                  </a:ext>
                </a:extLst>
              </a:tr>
              <a:tr h="272040">
                <a:tc>
                  <a:txBody>
                    <a:bodyPr/>
                    <a:lstStyle/>
                    <a:p>
                      <a:r>
                        <a:rPr lang="de-DE" sz="1200" dirty="0"/>
                        <a:t>&lt; 1.5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Considered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sober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443876"/>
                  </a:ext>
                </a:extLst>
              </a:tr>
              <a:tr h="2720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1.5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r>
                        <a:rPr lang="de-DE" sz="1200" dirty="0"/>
                        <a:t> &lt; </a:t>
                      </a:r>
                      <a:r>
                        <a:rPr lang="de-DE" sz="1200" dirty="0" err="1"/>
                        <a:t>c</a:t>
                      </a:r>
                      <a:r>
                        <a:rPr lang="de-DE" sz="1200" baseline="-25000" dirty="0" err="1"/>
                        <a:t>wb</a:t>
                      </a:r>
                      <a:r>
                        <a:rPr lang="de-DE" sz="1200" dirty="0"/>
                        <a:t> &lt; 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Considered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sober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if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no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clinical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symptoms</a:t>
                      </a:r>
                      <a:r>
                        <a:rPr lang="de-DE" sz="1200" dirty="0"/>
                        <a:t>, </a:t>
                      </a:r>
                      <a:r>
                        <a:rPr lang="de-DE" sz="1200" dirty="0" err="1"/>
                        <a:t>otherwise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impaired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627308"/>
                  </a:ext>
                </a:extLst>
              </a:tr>
              <a:tr h="272040">
                <a:tc>
                  <a:txBody>
                    <a:bodyPr/>
                    <a:lstStyle/>
                    <a:p>
                      <a:r>
                        <a:rPr lang="de-DE" sz="1200" dirty="0"/>
                        <a:t>&gt; 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Considered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impaired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128622"/>
                  </a:ext>
                </a:extLst>
              </a:tr>
            </a:tbl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EA7C219A-583D-42DD-89E0-23AA55E1E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274" y="4127767"/>
            <a:ext cx="2519184" cy="673550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366B40F8-3D68-4070-9042-620B4B781C37}"/>
              </a:ext>
            </a:extLst>
          </p:cNvPr>
          <p:cNvSpPr/>
          <p:nvPr/>
        </p:nvSpPr>
        <p:spPr>
          <a:xfrm>
            <a:off x="200234" y="2316035"/>
            <a:ext cx="8640381" cy="1428333"/>
          </a:xfrm>
          <a:prstGeom prst="rect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4BEEE74-A008-450B-9D83-10BA8B8FC35F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Cannabis and </a:t>
            </a:r>
            <a:r>
              <a:rPr lang="de-DE" sz="2400" b="1" dirty="0" err="1"/>
              <a:t>Driving</a:t>
            </a:r>
            <a:r>
              <a:rPr lang="de-DE" sz="2400" b="1" dirty="0"/>
              <a:t> - </a:t>
            </a:r>
            <a:r>
              <a:rPr lang="de-DE" sz="2400" b="1" dirty="0" err="1"/>
              <a:t>Suggestions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1624765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70B3341E-AA3A-4BFC-9F6F-191ACE15054D}"/>
              </a:ext>
            </a:extLst>
          </p:cNvPr>
          <p:cNvSpPr txBox="1"/>
          <p:nvPr/>
        </p:nvSpPr>
        <p:spPr>
          <a:xfrm>
            <a:off x="303384" y="640748"/>
            <a:ext cx="8233241" cy="3927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/>
              <a:t>1)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standard</a:t>
            </a:r>
            <a:r>
              <a:rPr lang="de-DE" dirty="0"/>
              <a:t> </a:t>
            </a:r>
            <a:r>
              <a:rPr lang="de-DE" dirty="0" err="1"/>
              <a:t>testing</a:t>
            </a:r>
            <a:r>
              <a:rPr lang="de-DE" dirty="0"/>
              <a:t> at all.</a:t>
            </a:r>
          </a:p>
          <a:p>
            <a:pPr algn="just">
              <a:lnSpc>
                <a:spcPct val="150000"/>
              </a:lnSpc>
            </a:pPr>
            <a:r>
              <a:rPr lang="de-DE" sz="1400" dirty="0" err="1"/>
              <a:t>Clinically</a:t>
            </a:r>
            <a:r>
              <a:rPr lang="de-DE" sz="1400" dirty="0"/>
              <a:t> </a:t>
            </a:r>
            <a:r>
              <a:rPr lang="de-DE" sz="1400" dirty="0" err="1"/>
              <a:t>determined</a:t>
            </a:r>
            <a:r>
              <a:rPr lang="de-DE" sz="1400" dirty="0"/>
              <a:t> </a:t>
            </a:r>
            <a:r>
              <a:rPr lang="de-DE" sz="1400" dirty="0" err="1"/>
              <a:t>impairment</a:t>
            </a:r>
            <a:r>
              <a:rPr lang="de-DE" sz="1400" dirty="0"/>
              <a:t> </a:t>
            </a:r>
            <a:r>
              <a:rPr lang="de-DE" sz="1400" dirty="0" err="1"/>
              <a:t>alone</a:t>
            </a:r>
            <a:r>
              <a:rPr lang="de-DE" sz="1400" dirty="0"/>
              <a:t> </a:t>
            </a:r>
            <a:r>
              <a:rPr lang="de-DE" sz="1400" dirty="0" err="1"/>
              <a:t>shall</a:t>
            </a:r>
            <a:r>
              <a:rPr lang="de-DE" sz="1400" dirty="0"/>
              <a:t> </a:t>
            </a:r>
            <a:r>
              <a:rPr lang="de-DE" sz="1400" dirty="0" err="1"/>
              <a:t>lead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penalties</a:t>
            </a:r>
            <a:r>
              <a:rPr lang="de-DE" sz="1400" dirty="0"/>
              <a:t>. </a:t>
            </a:r>
            <a:r>
              <a:rPr lang="fi-FI" sz="1400" dirty="0"/>
              <a:t>Forensic data would only support narratives. This is common practice for many psychoactive substances (e.g. caffeine, nicotine, valerian root, kava-kava, antihistamines) and other factors (e.g. sickness, tiredness, age) potentially impairing driving.</a:t>
            </a:r>
            <a:endParaRPr lang="de-DE" sz="1400" dirty="0"/>
          </a:p>
          <a:p>
            <a:pPr>
              <a:lnSpc>
                <a:spcPct val="150000"/>
              </a:lnSpc>
            </a:pPr>
            <a:endParaRPr lang="de-DE" sz="1400" dirty="0"/>
          </a:p>
          <a:p>
            <a:pPr>
              <a:lnSpc>
                <a:spcPct val="150000"/>
              </a:lnSpc>
            </a:pPr>
            <a:r>
              <a:rPr lang="de-DE" dirty="0"/>
              <a:t>2) </a:t>
            </a:r>
            <a:r>
              <a:rPr lang="de-DE" dirty="0" err="1"/>
              <a:t>Staggered</a:t>
            </a:r>
            <a:r>
              <a:rPr lang="de-DE" dirty="0"/>
              <a:t> </a:t>
            </a:r>
            <a:r>
              <a:rPr lang="de-DE" dirty="0" err="1"/>
              <a:t>limits</a:t>
            </a:r>
            <a:r>
              <a:rPr lang="de-DE" dirty="0"/>
              <a:t>, e.g. </a:t>
            </a:r>
          </a:p>
          <a:p>
            <a:pPr>
              <a:lnSpc>
                <a:spcPct val="150000"/>
              </a:lnSpc>
            </a:pPr>
            <a:endParaRPr lang="de-DE" dirty="0"/>
          </a:p>
          <a:p>
            <a:pPr>
              <a:lnSpc>
                <a:spcPct val="150000"/>
              </a:lnSpc>
            </a:pPr>
            <a:endParaRPr lang="de-DE" sz="2200" dirty="0"/>
          </a:p>
          <a:p>
            <a:pPr>
              <a:lnSpc>
                <a:spcPct val="150000"/>
              </a:lnSpc>
            </a:pPr>
            <a:r>
              <a:rPr lang="de-DE" dirty="0"/>
              <a:t>3) Research on </a:t>
            </a:r>
            <a:r>
              <a:rPr lang="de-DE" dirty="0" err="1"/>
              <a:t>cannabis</a:t>
            </a:r>
            <a:r>
              <a:rPr lang="de-DE" dirty="0"/>
              <a:t> </a:t>
            </a:r>
            <a:r>
              <a:rPr lang="de-DE" dirty="0" err="1"/>
              <a:t>influcence</a:t>
            </a:r>
            <a:r>
              <a:rPr lang="de-DE" dirty="0"/>
              <a:t> </a:t>
            </a:r>
            <a:r>
              <a:rPr lang="de-DE" dirty="0" err="1"/>
              <a:t>factor</a:t>
            </a:r>
            <a:r>
              <a:rPr lang="de-DE" dirty="0"/>
              <a:t> (CIF)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ratio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molar </a:t>
            </a:r>
            <a:r>
              <a:rPr lang="de-DE" dirty="0" err="1"/>
              <a:t>concentrations</a:t>
            </a:r>
            <a:r>
              <a:rPr lang="de-DE" dirty="0"/>
              <a:t>.</a:t>
            </a:r>
          </a:p>
          <a:p>
            <a:pPr>
              <a:lnSpc>
                <a:spcPct val="150000"/>
              </a:lnSpc>
            </a:pPr>
            <a:r>
              <a:rPr lang="de-DE" dirty="0">
                <a:solidFill>
                  <a:srgbClr val="FF0000"/>
                </a:solidFill>
              </a:rPr>
              <a:t>     			</a:t>
            </a: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F74CE29-A7F8-46A5-9DF4-9CE630CCF44F}"/>
              </a:ext>
            </a:extLst>
          </p:cNvPr>
          <p:cNvSpPr txBox="1"/>
          <p:nvPr/>
        </p:nvSpPr>
        <p:spPr>
          <a:xfrm>
            <a:off x="3070248" y="4225753"/>
            <a:ext cx="5683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000" dirty="0" err="1"/>
              <a:t>Daldrup</a:t>
            </a:r>
            <a:r>
              <a:rPr lang="en-GB" sz="1000" dirty="0"/>
              <a:t> T &amp; </a:t>
            </a:r>
            <a:r>
              <a:rPr lang="en-GB" sz="1000" dirty="0" err="1"/>
              <a:t>Meininger</a:t>
            </a:r>
            <a:r>
              <a:rPr lang="en-GB" sz="1000" dirty="0"/>
              <a:t> I (1998). </a:t>
            </a:r>
            <a:r>
              <a:rPr lang="en-GB" sz="1000" dirty="0" err="1"/>
              <a:t>Begutachtung</a:t>
            </a:r>
            <a:r>
              <a:rPr lang="en-GB" sz="1000" dirty="0"/>
              <a:t> der </a:t>
            </a:r>
            <a:r>
              <a:rPr lang="en-GB" sz="1000" dirty="0" err="1"/>
              <a:t>Fahrtüchtigkeit</a:t>
            </a:r>
            <a:r>
              <a:rPr lang="en-GB" sz="1000" dirty="0"/>
              <a:t> </a:t>
            </a:r>
            <a:r>
              <a:rPr lang="en-GB" sz="1000" dirty="0" err="1"/>
              <a:t>unter</a:t>
            </a:r>
            <a:r>
              <a:rPr lang="en-GB" sz="1000" dirty="0"/>
              <a:t> Cannabis </a:t>
            </a:r>
            <a:r>
              <a:rPr lang="en-GB" sz="1000" dirty="0" err="1"/>
              <a:t>im</a:t>
            </a:r>
            <a:r>
              <a:rPr lang="en-GB" sz="1000" dirty="0"/>
              <a:t> </a:t>
            </a:r>
            <a:r>
              <a:rPr lang="en-GB" sz="1000" dirty="0" err="1"/>
              <a:t>Straßenverkehr</a:t>
            </a:r>
            <a:r>
              <a:rPr lang="en-GB" sz="1000" dirty="0"/>
              <a:t>. [</a:t>
            </a:r>
            <a:r>
              <a:rPr lang="en-GB" sz="1000" dirty="0" err="1"/>
              <a:t>Buchverf</a:t>
            </a:r>
            <a:r>
              <a:rPr lang="en-GB" sz="1000" dirty="0"/>
              <a:t>.] </a:t>
            </a:r>
            <a:r>
              <a:rPr lang="en-GB" sz="1000" dirty="0" err="1"/>
              <a:t>Krüger</a:t>
            </a:r>
            <a:r>
              <a:rPr lang="en-GB" sz="1000" dirty="0"/>
              <a:t> H-P Berghaus G. Cannabis </a:t>
            </a:r>
            <a:r>
              <a:rPr lang="en-GB" sz="1000" dirty="0" err="1"/>
              <a:t>im</a:t>
            </a:r>
            <a:r>
              <a:rPr lang="en-GB" sz="1000" dirty="0"/>
              <a:t> </a:t>
            </a:r>
            <a:r>
              <a:rPr lang="en-GB" sz="1000" dirty="0" err="1"/>
              <a:t>Straßenverkehr</a:t>
            </a:r>
            <a:r>
              <a:rPr lang="en-GB" sz="1000" dirty="0"/>
              <a:t>. Stuttgart: Gustav Fischer Verlag, 1998, p.181-202.</a:t>
            </a: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1D73008A-620B-438C-A3D0-9C5571895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112603"/>
              </p:ext>
            </p:extLst>
          </p:nvPr>
        </p:nvGraphicFramePr>
        <p:xfrm>
          <a:off x="2646218" y="2487422"/>
          <a:ext cx="5997197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2503">
                  <a:extLst>
                    <a:ext uri="{9D8B030D-6E8A-4147-A177-3AD203B41FA5}">
                      <a16:colId xmlns:a16="http://schemas.microsoft.com/office/drawing/2014/main" val="2962505301"/>
                    </a:ext>
                  </a:extLst>
                </a:gridCol>
                <a:gridCol w="4024694">
                  <a:extLst>
                    <a:ext uri="{9D8B030D-6E8A-4147-A177-3AD203B41FA5}">
                      <a16:colId xmlns:a16="http://schemas.microsoft.com/office/drawing/2014/main" val="1663967785"/>
                    </a:ext>
                  </a:extLst>
                </a:gridCol>
              </a:tblGrid>
              <a:tr h="272040">
                <a:tc>
                  <a:txBody>
                    <a:bodyPr/>
                    <a:lstStyle/>
                    <a:p>
                      <a:r>
                        <a:rPr lang="de-DE" sz="1200" dirty="0"/>
                        <a:t>THC </a:t>
                      </a:r>
                      <a:r>
                        <a:rPr lang="de-DE" sz="1200" dirty="0" err="1"/>
                        <a:t>limits</a:t>
                      </a:r>
                      <a:r>
                        <a:rPr lang="de-DE" sz="1200" dirty="0"/>
                        <a:t> (</a:t>
                      </a:r>
                      <a:r>
                        <a:rPr lang="de-DE" sz="1200" dirty="0" err="1"/>
                        <a:t>whole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blood</a:t>
                      </a:r>
                      <a:r>
                        <a:rPr lang="de-DE" sz="1200" dirty="0"/>
                        <a:t>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Consequences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432366"/>
                  </a:ext>
                </a:extLst>
              </a:tr>
              <a:tr h="272040">
                <a:tc>
                  <a:txBody>
                    <a:bodyPr/>
                    <a:lstStyle/>
                    <a:p>
                      <a:r>
                        <a:rPr lang="de-DE" sz="1200" dirty="0"/>
                        <a:t>&lt; 1.5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Considered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sober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443876"/>
                  </a:ext>
                </a:extLst>
              </a:tr>
              <a:tr h="2720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1.5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r>
                        <a:rPr lang="de-DE" sz="1200" dirty="0"/>
                        <a:t> &lt; </a:t>
                      </a:r>
                      <a:r>
                        <a:rPr lang="de-DE" sz="1200" dirty="0" err="1"/>
                        <a:t>c</a:t>
                      </a:r>
                      <a:r>
                        <a:rPr lang="de-DE" sz="1200" baseline="-25000" dirty="0" err="1"/>
                        <a:t>wb</a:t>
                      </a:r>
                      <a:r>
                        <a:rPr lang="de-DE" sz="1200" dirty="0"/>
                        <a:t> &lt; 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Considered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sober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if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no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clinical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symptoms</a:t>
                      </a:r>
                      <a:r>
                        <a:rPr lang="de-DE" sz="1200" dirty="0"/>
                        <a:t>, </a:t>
                      </a:r>
                      <a:r>
                        <a:rPr lang="de-DE" sz="1200" dirty="0" err="1"/>
                        <a:t>otherwise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impaired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627308"/>
                  </a:ext>
                </a:extLst>
              </a:tr>
              <a:tr h="272040">
                <a:tc>
                  <a:txBody>
                    <a:bodyPr/>
                    <a:lstStyle/>
                    <a:p>
                      <a:r>
                        <a:rPr lang="de-DE" sz="1200" dirty="0"/>
                        <a:t>&gt; 5 </a:t>
                      </a:r>
                      <a:r>
                        <a:rPr lang="de-DE" sz="1200" dirty="0" err="1"/>
                        <a:t>ng</a:t>
                      </a:r>
                      <a:r>
                        <a:rPr lang="de-DE" sz="1200" dirty="0"/>
                        <a:t>/</a:t>
                      </a:r>
                      <a:r>
                        <a:rPr lang="de-DE" sz="1200" dirty="0" err="1"/>
                        <a:t>mL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Considered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impaired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128622"/>
                  </a:ext>
                </a:extLst>
              </a:tr>
            </a:tbl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EA7C219A-583D-42DD-89E0-23AA55E1E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274" y="4127767"/>
            <a:ext cx="2519184" cy="673550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366B40F8-3D68-4070-9042-620B4B781C37}"/>
              </a:ext>
            </a:extLst>
          </p:cNvPr>
          <p:cNvSpPr/>
          <p:nvPr/>
        </p:nvSpPr>
        <p:spPr>
          <a:xfrm>
            <a:off x="200234" y="2316035"/>
            <a:ext cx="8640381" cy="1428333"/>
          </a:xfrm>
          <a:prstGeom prst="rect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4BEEE74-A008-450B-9D83-10BA8B8FC35F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Cannabis and </a:t>
            </a:r>
            <a:r>
              <a:rPr lang="de-DE" sz="2400" b="1" dirty="0" err="1"/>
              <a:t>Driving</a:t>
            </a:r>
            <a:r>
              <a:rPr lang="de-DE" sz="2400" b="1" dirty="0"/>
              <a:t> - </a:t>
            </a:r>
            <a:r>
              <a:rPr lang="de-DE" sz="2400" b="1" dirty="0" err="1"/>
              <a:t>Suggestions</a:t>
            </a:r>
            <a:endParaRPr lang="de-DE" sz="2400" b="1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3CC85847-44AB-430A-9606-5B2BE24A97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2421" y="504936"/>
            <a:ext cx="4506027" cy="4133628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CEB7DBFA-8325-4C33-AE8A-46D308220B41}"/>
              </a:ext>
            </a:extLst>
          </p:cNvPr>
          <p:cNvSpPr txBox="1"/>
          <p:nvPr/>
        </p:nvSpPr>
        <p:spPr>
          <a:xfrm>
            <a:off x="4725512" y="120140"/>
            <a:ext cx="4418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err="1">
                <a:solidFill>
                  <a:srgbClr val="FFC000"/>
                </a:solidFill>
              </a:rPr>
              <a:t>Suitable</a:t>
            </a:r>
            <a:r>
              <a:rPr lang="de-DE" sz="2000" b="1" dirty="0">
                <a:solidFill>
                  <a:srgbClr val="FFC000"/>
                </a:solidFill>
              </a:rPr>
              <a:t> </a:t>
            </a:r>
            <a:r>
              <a:rPr lang="de-DE" sz="2000" b="1" dirty="0" err="1">
                <a:solidFill>
                  <a:srgbClr val="FFC000"/>
                </a:solidFill>
              </a:rPr>
              <a:t>for</a:t>
            </a:r>
            <a:r>
              <a:rPr lang="de-DE" sz="2000" b="1" dirty="0">
                <a:solidFill>
                  <a:srgbClr val="FFC000"/>
                </a:solidFill>
              </a:rPr>
              <a:t> </a:t>
            </a:r>
            <a:r>
              <a:rPr lang="de-DE" sz="2000" b="1" dirty="0" err="1">
                <a:solidFill>
                  <a:srgbClr val="FFC000"/>
                </a:solidFill>
              </a:rPr>
              <a:t>becoming</a:t>
            </a:r>
            <a:r>
              <a:rPr lang="de-DE" sz="2000" b="1" dirty="0">
                <a:solidFill>
                  <a:srgbClr val="FFC000"/>
                </a:solidFill>
              </a:rPr>
              <a:t> </a:t>
            </a:r>
            <a:r>
              <a:rPr lang="de-DE" sz="2000" b="1" dirty="0" err="1">
                <a:solidFill>
                  <a:srgbClr val="FFC000"/>
                </a:solidFill>
              </a:rPr>
              <a:t>new</a:t>
            </a:r>
            <a:r>
              <a:rPr lang="de-DE" sz="2000" b="1" dirty="0">
                <a:solidFill>
                  <a:srgbClr val="FFC000"/>
                </a:solidFill>
              </a:rPr>
              <a:t> EU </a:t>
            </a:r>
            <a:r>
              <a:rPr lang="de-DE" sz="2000" b="1" dirty="0" err="1">
                <a:solidFill>
                  <a:srgbClr val="FFC000"/>
                </a:solidFill>
              </a:rPr>
              <a:t>standard</a:t>
            </a:r>
            <a:endParaRPr lang="en-GB" sz="2000" b="1" dirty="0">
              <a:solidFill>
                <a:srgbClr val="FFC000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7F9E63E-874E-400E-B890-55F3DB1BA1E0}"/>
              </a:ext>
            </a:extLst>
          </p:cNvPr>
          <p:cNvSpPr txBox="1"/>
          <p:nvPr/>
        </p:nvSpPr>
        <p:spPr>
          <a:xfrm>
            <a:off x="4051393" y="4703917"/>
            <a:ext cx="5127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FFC000"/>
                </a:solidFill>
              </a:rPr>
              <a:t>…and </a:t>
            </a:r>
            <a:r>
              <a:rPr lang="de-DE" sz="2000" b="1" dirty="0" err="1">
                <a:solidFill>
                  <a:srgbClr val="FFC000"/>
                </a:solidFill>
              </a:rPr>
              <a:t>suitable</a:t>
            </a:r>
            <a:r>
              <a:rPr lang="de-DE" sz="2000" b="1" dirty="0">
                <a:solidFill>
                  <a:srgbClr val="FFC000"/>
                </a:solidFill>
              </a:rPr>
              <a:t> </a:t>
            </a:r>
            <a:r>
              <a:rPr lang="de-DE" sz="2000" b="1" dirty="0" err="1">
                <a:solidFill>
                  <a:srgbClr val="FFC000"/>
                </a:solidFill>
              </a:rPr>
              <a:t>to</a:t>
            </a:r>
            <a:r>
              <a:rPr lang="de-DE" sz="2000" b="1" dirty="0">
                <a:solidFill>
                  <a:srgbClr val="FFC000"/>
                </a:solidFill>
              </a:rPr>
              <a:t> </a:t>
            </a:r>
            <a:r>
              <a:rPr lang="de-DE" sz="2000" b="1" dirty="0" err="1">
                <a:solidFill>
                  <a:srgbClr val="FFC000"/>
                </a:solidFill>
              </a:rPr>
              <a:t>tackle</a:t>
            </a:r>
            <a:r>
              <a:rPr lang="de-DE" sz="2000" b="1" dirty="0">
                <a:solidFill>
                  <a:srgbClr val="FFC000"/>
                </a:solidFill>
              </a:rPr>
              <a:t> </a:t>
            </a:r>
            <a:r>
              <a:rPr lang="de-DE" sz="2000" b="1" dirty="0" err="1">
                <a:solidFill>
                  <a:srgbClr val="FFC000"/>
                </a:solidFill>
              </a:rPr>
              <a:t>occupational</a:t>
            </a:r>
            <a:r>
              <a:rPr lang="de-DE" sz="2000" b="1" dirty="0">
                <a:solidFill>
                  <a:srgbClr val="FFC000"/>
                </a:solidFill>
              </a:rPr>
              <a:t> </a:t>
            </a:r>
            <a:r>
              <a:rPr lang="de-DE" sz="2000" b="1" dirty="0" err="1">
                <a:solidFill>
                  <a:srgbClr val="FFC000"/>
                </a:solidFill>
              </a:rPr>
              <a:t>drug</a:t>
            </a:r>
            <a:r>
              <a:rPr lang="de-DE" sz="2000" b="1" dirty="0">
                <a:solidFill>
                  <a:srgbClr val="FFC000"/>
                </a:solidFill>
              </a:rPr>
              <a:t> </a:t>
            </a:r>
            <a:r>
              <a:rPr lang="de-DE" sz="2000" b="1" dirty="0" err="1">
                <a:solidFill>
                  <a:srgbClr val="FFC000"/>
                </a:solidFill>
              </a:rPr>
              <a:t>use</a:t>
            </a:r>
            <a:r>
              <a:rPr lang="de-DE" sz="2000" b="1" dirty="0">
                <a:solidFill>
                  <a:srgbClr val="FFC000"/>
                </a:solidFill>
              </a:rPr>
              <a:t>.</a:t>
            </a:r>
            <a:endParaRPr lang="en-GB" sz="2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950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FAC7EEF-FF74-4DF6-9779-11D215A97C28}"/>
              </a:ext>
            </a:extLst>
          </p:cNvPr>
          <p:cNvSpPr txBox="1"/>
          <p:nvPr/>
        </p:nvSpPr>
        <p:spPr>
          <a:xfrm>
            <a:off x="0" y="227936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 err="1"/>
              <a:t>Thank</a:t>
            </a:r>
            <a:r>
              <a:rPr lang="de-DE" sz="3200" b="1" dirty="0"/>
              <a:t> </a:t>
            </a:r>
            <a:r>
              <a:rPr lang="de-DE" sz="3200" b="1" dirty="0" err="1"/>
              <a:t>you</a:t>
            </a:r>
            <a:r>
              <a:rPr lang="de-DE" sz="3200" b="1" dirty="0"/>
              <a:t> </a:t>
            </a:r>
            <a:r>
              <a:rPr lang="de-DE" sz="3200" b="1" dirty="0" err="1"/>
              <a:t>for</a:t>
            </a:r>
            <a:r>
              <a:rPr lang="de-DE" sz="3200" b="1" dirty="0"/>
              <a:t> </a:t>
            </a:r>
            <a:r>
              <a:rPr lang="de-DE" sz="3200" b="1" dirty="0" err="1"/>
              <a:t>your</a:t>
            </a:r>
            <a:r>
              <a:rPr lang="de-DE" sz="3200" b="1" dirty="0"/>
              <a:t> </a:t>
            </a:r>
            <a:r>
              <a:rPr lang="de-DE" sz="3200" b="1" dirty="0" err="1"/>
              <a:t>attention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487146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34979BF9-7C40-4ECC-B193-672A0A9B9D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562" r="13847" b="5145"/>
          <a:stretch/>
        </p:blipFill>
        <p:spPr>
          <a:xfrm>
            <a:off x="4147127" y="484461"/>
            <a:ext cx="4184074" cy="4512412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D0543A22-C2D3-4B5B-B9C4-AD26517E2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68038"/>
            <a:ext cx="3872345" cy="3807806"/>
          </a:xfrm>
          <a:prstGeom prst="rect">
            <a:avLst/>
          </a:prstGeom>
        </p:spPr>
      </p:pic>
      <p:sp>
        <p:nvSpPr>
          <p:cNvPr id="13" name="Pfeil: nach rechts 12">
            <a:extLst>
              <a:ext uri="{FF2B5EF4-FFF2-40B4-BE49-F238E27FC236}">
                <a16:creationId xmlns:a16="http://schemas.microsoft.com/office/drawing/2014/main" id="{F7A64D67-89E9-448C-B9D9-8AC46E358712}"/>
              </a:ext>
            </a:extLst>
          </p:cNvPr>
          <p:cNvSpPr/>
          <p:nvPr/>
        </p:nvSpPr>
        <p:spPr>
          <a:xfrm>
            <a:off x="2866857" y="3041073"/>
            <a:ext cx="1391351" cy="374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B670B76-0A57-42EF-BFF2-15A9A10A658C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/>
              <a:t>Safety</a:t>
            </a:r>
            <a:r>
              <a:rPr lang="de-DE" sz="2400" b="1" dirty="0"/>
              <a:t> </a:t>
            </a:r>
            <a:r>
              <a:rPr lang="de-DE" sz="2400" b="1" dirty="0" err="1"/>
              <a:t>of</a:t>
            </a:r>
            <a:r>
              <a:rPr lang="de-DE" sz="2400" b="1" dirty="0"/>
              <a:t> Cannabis</a:t>
            </a:r>
            <a:endParaRPr lang="de-DE" sz="2400" b="1" dirty="0">
              <a:solidFill>
                <a:srgbClr val="FF0000"/>
              </a:solidFill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7913741E-0D8A-4D07-9F75-16A895D256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9582" y="308699"/>
            <a:ext cx="1763490" cy="95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26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34979BF9-7C40-4ECC-B193-672A0A9B9D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562" r="13847" b="5145"/>
          <a:stretch/>
        </p:blipFill>
        <p:spPr>
          <a:xfrm>
            <a:off x="4147127" y="484461"/>
            <a:ext cx="4184074" cy="451241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4D5F7BFA-A656-4E8F-A923-857329B8C2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9582" y="308699"/>
            <a:ext cx="1763490" cy="95933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D0543A22-C2D3-4B5B-B9C4-AD26517E22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68038"/>
            <a:ext cx="3872345" cy="3807806"/>
          </a:xfrm>
          <a:prstGeom prst="rect">
            <a:avLst/>
          </a:prstGeom>
        </p:spPr>
      </p:pic>
      <p:sp>
        <p:nvSpPr>
          <p:cNvPr id="13" name="Pfeil: nach rechts 12">
            <a:extLst>
              <a:ext uri="{FF2B5EF4-FFF2-40B4-BE49-F238E27FC236}">
                <a16:creationId xmlns:a16="http://schemas.microsoft.com/office/drawing/2014/main" id="{F7A64D67-89E9-448C-B9D9-8AC46E358712}"/>
              </a:ext>
            </a:extLst>
          </p:cNvPr>
          <p:cNvSpPr/>
          <p:nvPr/>
        </p:nvSpPr>
        <p:spPr>
          <a:xfrm>
            <a:off x="2866857" y="3041073"/>
            <a:ext cx="1391351" cy="374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B670B76-0A57-42EF-BFF2-15A9A10A658C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/>
              <a:t>Safety</a:t>
            </a:r>
            <a:r>
              <a:rPr lang="de-DE" sz="2400" b="1" dirty="0"/>
              <a:t> </a:t>
            </a:r>
            <a:r>
              <a:rPr lang="de-DE" sz="2400" b="1" dirty="0" err="1"/>
              <a:t>of</a:t>
            </a:r>
            <a:r>
              <a:rPr lang="de-DE" sz="2400" b="1" dirty="0"/>
              <a:t> </a:t>
            </a:r>
            <a:r>
              <a:rPr lang="de-DE" sz="2400" b="1" dirty="0" err="1"/>
              <a:t>Cannabis</a:t>
            </a:r>
            <a:r>
              <a:rPr lang="de-DE" sz="2400" b="1" dirty="0" err="1">
                <a:solidFill>
                  <a:srgbClr val="FF0000"/>
                </a:solidFill>
              </a:rPr>
              <a:t>|Regulation</a:t>
            </a:r>
            <a:endParaRPr lang="de-DE" sz="2400" b="1" dirty="0">
              <a:solidFill>
                <a:srgbClr val="FF0000"/>
              </a:solidFill>
            </a:endParaRPr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2013E72B-1984-4C10-86C1-C43F4EB555F1}"/>
              </a:ext>
            </a:extLst>
          </p:cNvPr>
          <p:cNvCxnSpPr>
            <a:cxnSpLocks/>
          </p:cNvCxnSpPr>
          <p:nvPr/>
        </p:nvCxnSpPr>
        <p:spPr>
          <a:xfrm>
            <a:off x="1207215" y="672571"/>
            <a:ext cx="7026986" cy="42173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97EA99E6-7A5C-4570-AD34-0AADA133430D}"/>
              </a:ext>
            </a:extLst>
          </p:cNvPr>
          <p:cNvCxnSpPr>
            <a:cxnSpLocks/>
          </p:cNvCxnSpPr>
          <p:nvPr/>
        </p:nvCxnSpPr>
        <p:spPr>
          <a:xfrm flipV="1">
            <a:off x="496243" y="377459"/>
            <a:ext cx="6999167" cy="428158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630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>
            <a:extLst>
              <a:ext uri="{FF2B5EF4-FFF2-40B4-BE49-F238E27FC236}">
                <a16:creationId xmlns:a16="http://schemas.microsoft.com/office/drawing/2014/main" id="{7511994E-DC4B-4A86-BC6B-97A31BF8B8D1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/>
              <a:t>Safety</a:t>
            </a:r>
            <a:r>
              <a:rPr lang="de-DE" sz="2400" b="1" dirty="0"/>
              <a:t> </a:t>
            </a:r>
            <a:r>
              <a:rPr lang="de-DE" sz="2400" b="1" dirty="0" err="1"/>
              <a:t>of</a:t>
            </a:r>
            <a:r>
              <a:rPr lang="de-DE" sz="2400" b="1" dirty="0"/>
              <a:t> </a:t>
            </a:r>
            <a:r>
              <a:rPr lang="de-DE" sz="2400" b="1" dirty="0" err="1"/>
              <a:t>Cannabis</a:t>
            </a:r>
            <a:r>
              <a:rPr lang="de-DE" sz="2400" b="1" dirty="0" err="1">
                <a:solidFill>
                  <a:srgbClr val="FF0000"/>
                </a:solidFill>
              </a:rPr>
              <a:t>|Regulation</a:t>
            </a:r>
            <a:endParaRPr lang="de-DE" sz="2400" b="1" dirty="0">
              <a:solidFill>
                <a:srgbClr val="FF0000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E96E7BE-63D6-4205-8678-8DD6102DF477}"/>
              </a:ext>
            </a:extLst>
          </p:cNvPr>
          <p:cNvSpPr txBox="1"/>
          <p:nvPr/>
        </p:nvSpPr>
        <p:spPr>
          <a:xfrm>
            <a:off x="367096" y="865783"/>
            <a:ext cx="835641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Greatest </a:t>
            </a:r>
            <a:r>
              <a:rPr lang="de-DE" dirty="0" err="1"/>
              <a:t>safety</a:t>
            </a:r>
            <a:r>
              <a:rPr lang="de-DE" dirty="0"/>
              <a:t> </a:t>
            </a:r>
            <a:r>
              <a:rPr lang="de-DE" dirty="0" err="1"/>
              <a:t>concern</a:t>
            </a:r>
            <a:r>
              <a:rPr lang="de-DE" dirty="0"/>
              <a:t> </a:t>
            </a:r>
            <a:r>
              <a:rPr lang="de-DE" dirty="0" err="1"/>
              <a:t>resulting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cannabis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substance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disorder</a:t>
            </a:r>
            <a:r>
              <a:rPr lang="de-DE" dirty="0"/>
              <a:t>,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likely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alcohol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, </a:t>
            </a:r>
            <a:r>
              <a:rPr lang="de-DE" dirty="0" err="1"/>
              <a:t>however</a:t>
            </a:r>
            <a:r>
              <a:rPr lang="de-DE" dirty="0"/>
              <a:t> </a:t>
            </a:r>
            <a:r>
              <a:rPr lang="de-DE" dirty="0" err="1"/>
              <a:t>health</a:t>
            </a:r>
            <a:r>
              <a:rPr lang="de-DE" dirty="0"/>
              <a:t> </a:t>
            </a:r>
            <a:r>
              <a:rPr lang="de-DE" dirty="0" err="1"/>
              <a:t>consequences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 severe.</a:t>
            </a:r>
            <a:r>
              <a:rPr lang="de-DE" baseline="30000" dirty="0"/>
              <a:t>1,2</a:t>
            </a:r>
          </a:p>
          <a:p>
            <a:endParaRPr lang="de-DE" sz="1500" dirty="0"/>
          </a:p>
          <a:p>
            <a:r>
              <a:rPr lang="de-DE" dirty="0" err="1"/>
              <a:t>Based</a:t>
            </a:r>
            <a:r>
              <a:rPr lang="de-DE" dirty="0"/>
              <a:t> on </a:t>
            </a:r>
            <a:r>
              <a:rPr lang="de-DE" dirty="0" err="1"/>
              <a:t>experiences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countries/</a:t>
            </a:r>
            <a:r>
              <a:rPr lang="de-DE" dirty="0" err="1"/>
              <a:t>states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liberal </a:t>
            </a:r>
            <a:r>
              <a:rPr lang="de-DE" dirty="0" err="1"/>
              <a:t>cannabis</a:t>
            </a:r>
            <a:r>
              <a:rPr lang="de-DE" dirty="0"/>
              <a:t> </a:t>
            </a:r>
            <a:r>
              <a:rPr lang="de-DE" dirty="0" err="1"/>
              <a:t>regulations</a:t>
            </a:r>
            <a:r>
              <a:rPr lang="de-DE" dirty="0"/>
              <a:t>,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b="1" dirty="0" err="1">
                <a:solidFill>
                  <a:srgbClr val="FF0000"/>
                </a:solidFill>
              </a:rPr>
              <a:t>use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prevalence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does</a:t>
            </a:r>
            <a:r>
              <a:rPr lang="de-DE" b="1" dirty="0">
                <a:solidFill>
                  <a:srgbClr val="FF0000"/>
                </a:solidFill>
              </a:rPr>
              <a:t> not </a:t>
            </a:r>
            <a:r>
              <a:rPr lang="de-DE" b="1" dirty="0" err="1">
                <a:solidFill>
                  <a:srgbClr val="FF0000"/>
                </a:solidFill>
              </a:rPr>
              <a:t>change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dirty="0" err="1"/>
              <a:t>significantly</a:t>
            </a:r>
            <a:r>
              <a:rPr lang="de-DE" dirty="0"/>
              <a:t> and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prevalence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generally</a:t>
            </a:r>
            <a:r>
              <a:rPr lang="de-DE" dirty="0"/>
              <a:t>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independent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regulations</a:t>
            </a:r>
            <a:r>
              <a:rPr lang="de-DE" dirty="0"/>
              <a:t>/penalties.</a:t>
            </a:r>
            <a:r>
              <a:rPr lang="de-DE" baseline="30000" dirty="0"/>
              <a:t>3,4,5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EF16DF3-D576-4071-81AC-25560DE55126}"/>
              </a:ext>
            </a:extLst>
          </p:cNvPr>
          <p:cNvSpPr txBox="1"/>
          <p:nvPr/>
        </p:nvSpPr>
        <p:spPr>
          <a:xfrm>
            <a:off x="230909" y="4451900"/>
            <a:ext cx="11578726" cy="69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de-DE" sz="1200" b="1" dirty="0"/>
              <a:t>1. GCDP (2017). Global </a:t>
            </a:r>
            <a:r>
              <a:rPr lang="de-DE" sz="1200" b="1" dirty="0" err="1"/>
              <a:t>Commission</a:t>
            </a:r>
            <a:r>
              <a:rPr lang="de-DE" sz="1200" b="1" dirty="0"/>
              <a:t> on Drug Policy. Report 2017. 	4. EMCDDA (2011). Cannabis </a:t>
            </a:r>
            <a:r>
              <a:rPr lang="de-DE" sz="1200" b="1" dirty="0" err="1"/>
              <a:t>legislation</a:t>
            </a:r>
            <a:r>
              <a:rPr lang="de-DE" sz="1200" b="1" dirty="0"/>
              <a:t> in Europe: An </a:t>
            </a:r>
            <a:r>
              <a:rPr lang="de-DE" sz="1200" b="1" dirty="0" err="1"/>
              <a:t>overview</a:t>
            </a:r>
            <a:r>
              <a:rPr lang="de-DE" sz="1200" b="1" dirty="0"/>
              <a:t>.</a:t>
            </a:r>
          </a:p>
          <a:p>
            <a:pPr>
              <a:lnSpc>
                <a:spcPct val="110000"/>
              </a:lnSpc>
            </a:pPr>
            <a:r>
              <a:rPr lang="da-DK" sz="1200" b="1" dirty="0"/>
              <a:t>2. Nutt DJ et al. (2010). Lancet (2010) 376: 1558-1565.		</a:t>
            </a:r>
            <a:r>
              <a:rPr lang="de-DE" sz="1200" b="1" dirty="0"/>
              <a:t>5. Stevens A (2019). </a:t>
            </a:r>
            <a:r>
              <a:rPr lang="de-DE" sz="1200" b="1" dirty="0" err="1"/>
              <a:t>Int</a:t>
            </a:r>
            <a:r>
              <a:rPr lang="de-DE" sz="1200" b="1" dirty="0"/>
              <a:t> J Drug Policy 66: 94-99.</a:t>
            </a:r>
            <a:endParaRPr lang="en-GB" sz="1200" b="1" dirty="0"/>
          </a:p>
          <a:p>
            <a:pPr>
              <a:lnSpc>
                <a:spcPct val="110000"/>
              </a:lnSpc>
            </a:pPr>
            <a:r>
              <a:rPr lang="de-DE" sz="1200" b="1" dirty="0"/>
              <a:t>3. </a:t>
            </a:r>
            <a:r>
              <a:rPr lang="de-DE" sz="1200" b="1" dirty="0" err="1"/>
              <a:t>Laqueur</a:t>
            </a:r>
            <a:r>
              <a:rPr lang="de-DE" sz="1200" b="1" dirty="0"/>
              <a:t> H et al. (2020). </a:t>
            </a:r>
            <a:r>
              <a:rPr lang="de-DE" sz="1200" b="1" dirty="0" err="1"/>
              <a:t>Int</a:t>
            </a:r>
            <a:r>
              <a:rPr lang="de-DE" sz="1200" b="1" dirty="0"/>
              <a:t> J Drug Policy 80: 102748.</a:t>
            </a:r>
          </a:p>
        </p:txBody>
      </p:sp>
    </p:spTree>
    <p:extLst>
      <p:ext uri="{BB962C8B-B14F-4D97-AF65-F5344CB8AC3E}">
        <p14:creationId xmlns:p14="http://schemas.microsoft.com/office/powerpoint/2010/main" val="4279731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>
            <a:extLst>
              <a:ext uri="{FF2B5EF4-FFF2-40B4-BE49-F238E27FC236}">
                <a16:creationId xmlns:a16="http://schemas.microsoft.com/office/drawing/2014/main" id="{7511994E-DC4B-4A86-BC6B-97A31BF8B8D1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/>
              <a:t>Safety</a:t>
            </a:r>
            <a:r>
              <a:rPr lang="de-DE" sz="2400" b="1" dirty="0"/>
              <a:t> </a:t>
            </a:r>
            <a:r>
              <a:rPr lang="de-DE" sz="2400" b="1" dirty="0" err="1"/>
              <a:t>of</a:t>
            </a:r>
            <a:r>
              <a:rPr lang="de-DE" sz="2400" b="1" dirty="0"/>
              <a:t> </a:t>
            </a:r>
            <a:r>
              <a:rPr lang="de-DE" sz="2400" b="1" dirty="0" err="1"/>
              <a:t>Cannabis</a:t>
            </a:r>
            <a:r>
              <a:rPr lang="de-DE" sz="2400" b="1" dirty="0" err="1">
                <a:solidFill>
                  <a:srgbClr val="FF0000"/>
                </a:solidFill>
              </a:rPr>
              <a:t>|Regulation</a:t>
            </a:r>
            <a:endParaRPr lang="de-DE" sz="2400" b="1" dirty="0">
              <a:solidFill>
                <a:srgbClr val="FF0000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E96E7BE-63D6-4205-8678-8DD6102DF477}"/>
              </a:ext>
            </a:extLst>
          </p:cNvPr>
          <p:cNvSpPr txBox="1"/>
          <p:nvPr/>
        </p:nvSpPr>
        <p:spPr>
          <a:xfrm>
            <a:off x="367096" y="865783"/>
            <a:ext cx="835641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Greatest </a:t>
            </a:r>
            <a:r>
              <a:rPr lang="de-DE" dirty="0" err="1"/>
              <a:t>safety</a:t>
            </a:r>
            <a:r>
              <a:rPr lang="de-DE" dirty="0"/>
              <a:t> </a:t>
            </a:r>
            <a:r>
              <a:rPr lang="de-DE" dirty="0" err="1"/>
              <a:t>concern</a:t>
            </a:r>
            <a:r>
              <a:rPr lang="de-DE" dirty="0"/>
              <a:t> </a:t>
            </a:r>
            <a:r>
              <a:rPr lang="de-DE" dirty="0" err="1"/>
              <a:t>resulting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cannabis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substance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disorder</a:t>
            </a:r>
            <a:r>
              <a:rPr lang="de-DE" dirty="0"/>
              <a:t>,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likely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alcohol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, </a:t>
            </a:r>
            <a:r>
              <a:rPr lang="de-DE" dirty="0" err="1"/>
              <a:t>however</a:t>
            </a:r>
            <a:r>
              <a:rPr lang="de-DE" dirty="0"/>
              <a:t> </a:t>
            </a:r>
            <a:r>
              <a:rPr lang="de-DE" dirty="0" err="1"/>
              <a:t>health</a:t>
            </a:r>
            <a:r>
              <a:rPr lang="de-DE" dirty="0"/>
              <a:t> </a:t>
            </a:r>
            <a:r>
              <a:rPr lang="de-DE" dirty="0" err="1"/>
              <a:t>consequences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 severe.</a:t>
            </a:r>
            <a:r>
              <a:rPr lang="de-DE" baseline="30000" dirty="0"/>
              <a:t>1,2</a:t>
            </a:r>
          </a:p>
          <a:p>
            <a:endParaRPr lang="de-DE" sz="1500" dirty="0"/>
          </a:p>
          <a:p>
            <a:r>
              <a:rPr lang="de-DE" dirty="0" err="1"/>
              <a:t>Based</a:t>
            </a:r>
            <a:r>
              <a:rPr lang="de-DE" dirty="0"/>
              <a:t> on </a:t>
            </a:r>
            <a:r>
              <a:rPr lang="de-DE" dirty="0" err="1"/>
              <a:t>experiences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countries/</a:t>
            </a:r>
            <a:r>
              <a:rPr lang="de-DE" dirty="0" err="1"/>
              <a:t>states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liberal </a:t>
            </a:r>
            <a:r>
              <a:rPr lang="de-DE" dirty="0" err="1"/>
              <a:t>cannabis</a:t>
            </a:r>
            <a:r>
              <a:rPr lang="de-DE" dirty="0"/>
              <a:t> </a:t>
            </a:r>
            <a:r>
              <a:rPr lang="de-DE" dirty="0" err="1"/>
              <a:t>regulations</a:t>
            </a:r>
            <a:r>
              <a:rPr lang="de-DE" dirty="0"/>
              <a:t>,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b="1" dirty="0" err="1">
                <a:solidFill>
                  <a:srgbClr val="FF0000"/>
                </a:solidFill>
              </a:rPr>
              <a:t>use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prevalence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does</a:t>
            </a:r>
            <a:r>
              <a:rPr lang="de-DE" b="1" dirty="0">
                <a:solidFill>
                  <a:srgbClr val="FF0000"/>
                </a:solidFill>
              </a:rPr>
              <a:t> not </a:t>
            </a:r>
            <a:r>
              <a:rPr lang="de-DE" b="1" dirty="0" err="1">
                <a:solidFill>
                  <a:srgbClr val="FF0000"/>
                </a:solidFill>
              </a:rPr>
              <a:t>change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dirty="0" err="1"/>
              <a:t>significantly</a:t>
            </a:r>
            <a:r>
              <a:rPr lang="de-DE" dirty="0"/>
              <a:t> and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prevalence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generally</a:t>
            </a:r>
            <a:r>
              <a:rPr lang="de-DE" dirty="0"/>
              <a:t>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independent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regulations</a:t>
            </a:r>
            <a:r>
              <a:rPr lang="de-DE" dirty="0"/>
              <a:t>/penalties.</a:t>
            </a:r>
            <a:r>
              <a:rPr lang="de-DE" baseline="30000" dirty="0"/>
              <a:t>3,4,5</a:t>
            </a:r>
            <a:endParaRPr lang="de-DE" dirty="0"/>
          </a:p>
          <a:p>
            <a:endParaRPr lang="de-DE" sz="1500" dirty="0"/>
          </a:p>
          <a:p>
            <a:r>
              <a:rPr lang="de-DE" dirty="0" err="1"/>
              <a:t>Hence</a:t>
            </a:r>
            <a:r>
              <a:rPr lang="de-DE" dirty="0"/>
              <a:t>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comes</a:t>
            </a:r>
            <a:r>
              <a:rPr lang="de-DE" dirty="0"/>
              <a:t> down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 err="1"/>
              <a:t>Is</a:t>
            </a:r>
            <a:r>
              <a:rPr lang="de-DE" b="1" dirty="0"/>
              <a:t> </a:t>
            </a:r>
            <a:r>
              <a:rPr lang="de-DE" b="1" dirty="0" err="1"/>
              <a:t>regulated</a:t>
            </a:r>
            <a:r>
              <a:rPr lang="de-DE" b="1" dirty="0"/>
              <a:t> </a:t>
            </a:r>
            <a:r>
              <a:rPr lang="de-DE" b="1" dirty="0" err="1"/>
              <a:t>cannabis</a:t>
            </a:r>
            <a:r>
              <a:rPr lang="de-DE" b="1" dirty="0"/>
              <a:t> </a:t>
            </a:r>
            <a:r>
              <a:rPr lang="de-DE" b="1" dirty="0" err="1"/>
              <a:t>safer</a:t>
            </a:r>
            <a:r>
              <a:rPr lang="de-DE" b="1" dirty="0"/>
              <a:t> </a:t>
            </a:r>
            <a:r>
              <a:rPr lang="de-DE" b="1" dirty="0" err="1"/>
              <a:t>than</a:t>
            </a:r>
            <a:r>
              <a:rPr lang="de-DE" b="1" dirty="0"/>
              <a:t> </a:t>
            </a:r>
            <a:r>
              <a:rPr lang="de-DE" b="1" dirty="0" err="1"/>
              <a:t>unregulated</a:t>
            </a:r>
            <a:r>
              <a:rPr lang="de-DE" b="1" dirty="0"/>
              <a:t> </a:t>
            </a:r>
            <a:r>
              <a:rPr lang="de-DE" b="1" dirty="0" err="1"/>
              <a:t>cannabis</a:t>
            </a:r>
            <a:r>
              <a:rPr lang="de-DE" b="1" dirty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 err="1"/>
              <a:t>Is</a:t>
            </a:r>
            <a:r>
              <a:rPr lang="de-DE" b="1" dirty="0"/>
              <a:t> </a:t>
            </a:r>
            <a:r>
              <a:rPr lang="de-DE" b="1" dirty="0" err="1"/>
              <a:t>less</a:t>
            </a:r>
            <a:r>
              <a:rPr lang="de-DE" b="1" dirty="0"/>
              <a:t> </a:t>
            </a:r>
            <a:r>
              <a:rPr lang="de-DE" b="1" dirty="0" err="1"/>
              <a:t>money</a:t>
            </a:r>
            <a:r>
              <a:rPr lang="de-DE" b="1" dirty="0"/>
              <a:t> in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hands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organised</a:t>
            </a:r>
            <a:r>
              <a:rPr lang="de-DE" b="1" dirty="0"/>
              <a:t> </a:t>
            </a:r>
            <a:r>
              <a:rPr lang="de-DE" b="1" dirty="0" err="1"/>
              <a:t>crime</a:t>
            </a:r>
            <a:r>
              <a:rPr lang="de-DE" b="1" dirty="0"/>
              <a:t> </a:t>
            </a:r>
            <a:r>
              <a:rPr lang="de-DE" b="1" dirty="0" err="1"/>
              <a:t>groups</a:t>
            </a:r>
            <a:r>
              <a:rPr lang="de-DE" b="1" dirty="0"/>
              <a:t> </a:t>
            </a:r>
            <a:r>
              <a:rPr lang="de-DE" b="1" dirty="0" err="1"/>
              <a:t>better</a:t>
            </a:r>
            <a:r>
              <a:rPr lang="de-DE" b="1" dirty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/>
              <a:t>Are </a:t>
            </a:r>
            <a:r>
              <a:rPr lang="de-DE" b="1" dirty="0" err="1"/>
              <a:t>evidence-based</a:t>
            </a:r>
            <a:r>
              <a:rPr lang="de-DE" b="1" dirty="0"/>
              <a:t> </a:t>
            </a:r>
            <a:r>
              <a:rPr lang="de-DE" b="1" dirty="0" err="1"/>
              <a:t>regulations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driving</a:t>
            </a:r>
            <a:r>
              <a:rPr lang="de-DE" b="1" dirty="0"/>
              <a:t>/</a:t>
            </a:r>
            <a:r>
              <a:rPr lang="de-DE" b="1" dirty="0" err="1"/>
              <a:t>working</a:t>
            </a:r>
            <a:r>
              <a:rPr lang="de-DE" b="1" dirty="0"/>
              <a:t> </a:t>
            </a:r>
            <a:r>
              <a:rPr lang="de-DE" b="1" dirty="0" err="1"/>
              <a:t>improving</a:t>
            </a:r>
            <a:r>
              <a:rPr lang="de-DE" b="1" dirty="0"/>
              <a:t> </a:t>
            </a:r>
            <a:r>
              <a:rPr lang="de-DE" b="1" dirty="0" err="1"/>
              <a:t>justice</a:t>
            </a:r>
            <a:r>
              <a:rPr lang="de-DE" b="1" dirty="0"/>
              <a:t>? </a:t>
            </a:r>
          </a:p>
          <a:p>
            <a:endParaRPr lang="en-GB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EF16DF3-D576-4071-81AC-25560DE55126}"/>
              </a:ext>
            </a:extLst>
          </p:cNvPr>
          <p:cNvSpPr txBox="1"/>
          <p:nvPr/>
        </p:nvSpPr>
        <p:spPr>
          <a:xfrm>
            <a:off x="230909" y="4451900"/>
            <a:ext cx="11578726" cy="69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de-DE" sz="1200" b="1" dirty="0"/>
              <a:t>1. GCDP (2017). Global </a:t>
            </a:r>
            <a:r>
              <a:rPr lang="de-DE" sz="1200" b="1" dirty="0" err="1"/>
              <a:t>Commission</a:t>
            </a:r>
            <a:r>
              <a:rPr lang="de-DE" sz="1200" b="1" dirty="0"/>
              <a:t> on Drug Policy. Report 2017. 	4. EMCDDA (2011). Cannabis </a:t>
            </a:r>
            <a:r>
              <a:rPr lang="de-DE" sz="1200" b="1" dirty="0" err="1"/>
              <a:t>legislation</a:t>
            </a:r>
            <a:r>
              <a:rPr lang="de-DE" sz="1200" b="1" dirty="0"/>
              <a:t> in Europe: An </a:t>
            </a:r>
            <a:r>
              <a:rPr lang="de-DE" sz="1200" b="1" dirty="0" err="1"/>
              <a:t>overview</a:t>
            </a:r>
            <a:r>
              <a:rPr lang="de-DE" sz="1200" b="1" dirty="0"/>
              <a:t>.</a:t>
            </a:r>
          </a:p>
          <a:p>
            <a:pPr>
              <a:lnSpc>
                <a:spcPct val="110000"/>
              </a:lnSpc>
            </a:pPr>
            <a:r>
              <a:rPr lang="da-DK" sz="1200" b="1" dirty="0"/>
              <a:t>2. Nutt DJ et al. (2010). Lancet (2010) 376: 1558-1565.		</a:t>
            </a:r>
            <a:r>
              <a:rPr lang="de-DE" sz="1200" b="1" dirty="0"/>
              <a:t>5. Stevens A (2019). </a:t>
            </a:r>
            <a:r>
              <a:rPr lang="de-DE" sz="1200" b="1" dirty="0" err="1"/>
              <a:t>Int</a:t>
            </a:r>
            <a:r>
              <a:rPr lang="de-DE" sz="1200" b="1" dirty="0"/>
              <a:t> J Drug Policy 66: 94-99.</a:t>
            </a:r>
            <a:endParaRPr lang="en-GB" sz="1200" b="1" dirty="0"/>
          </a:p>
          <a:p>
            <a:pPr>
              <a:lnSpc>
                <a:spcPct val="110000"/>
              </a:lnSpc>
            </a:pPr>
            <a:r>
              <a:rPr lang="de-DE" sz="1200" b="1" dirty="0"/>
              <a:t>3. </a:t>
            </a:r>
            <a:r>
              <a:rPr lang="de-DE" sz="1200" b="1" dirty="0" err="1"/>
              <a:t>Laqueur</a:t>
            </a:r>
            <a:r>
              <a:rPr lang="de-DE" sz="1200" b="1" dirty="0"/>
              <a:t> H et al. (2020). </a:t>
            </a:r>
            <a:r>
              <a:rPr lang="de-DE" sz="1200" b="1" dirty="0" err="1"/>
              <a:t>Int</a:t>
            </a:r>
            <a:r>
              <a:rPr lang="de-DE" sz="1200" b="1" dirty="0"/>
              <a:t> J Drug Policy 80: 102748.</a:t>
            </a:r>
          </a:p>
        </p:txBody>
      </p:sp>
    </p:spTree>
    <p:extLst>
      <p:ext uri="{BB962C8B-B14F-4D97-AF65-F5344CB8AC3E}">
        <p14:creationId xmlns:p14="http://schemas.microsoft.com/office/powerpoint/2010/main" val="636508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>
            <a:extLst>
              <a:ext uri="{FF2B5EF4-FFF2-40B4-BE49-F238E27FC236}">
                <a16:creationId xmlns:a16="http://schemas.microsoft.com/office/drawing/2014/main" id="{7511994E-DC4B-4A86-BC6B-97A31BF8B8D1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Cannabis and Harm </a:t>
            </a:r>
            <a:r>
              <a:rPr lang="de-DE" sz="2400" b="1" dirty="0" err="1"/>
              <a:t>Reduction</a:t>
            </a:r>
            <a:endParaRPr lang="de-DE" sz="2400" b="1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FD4C1DE-1D09-443A-B3A4-7ADBB9419C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270" t="21411" r="35620" b="29797"/>
          <a:stretch/>
        </p:blipFill>
        <p:spPr>
          <a:xfrm>
            <a:off x="0" y="681922"/>
            <a:ext cx="5439388" cy="33094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29AFB87D-2D76-41A5-86D2-8871EBB7B312}"/>
              </a:ext>
            </a:extLst>
          </p:cNvPr>
          <p:cNvSpPr txBox="1"/>
          <p:nvPr/>
        </p:nvSpPr>
        <p:spPr>
          <a:xfrm>
            <a:off x="707346" y="3957951"/>
            <a:ext cx="40246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/>
              <a:t>„The paradox </a:t>
            </a:r>
            <a:r>
              <a:rPr lang="de-DE" sz="1100" b="1" dirty="0" err="1"/>
              <a:t>of</a:t>
            </a:r>
            <a:r>
              <a:rPr lang="de-DE" sz="1100" b="1" dirty="0"/>
              <a:t> </a:t>
            </a:r>
            <a:r>
              <a:rPr lang="de-DE" sz="1100" b="1" dirty="0" err="1"/>
              <a:t>prohibition</a:t>
            </a:r>
            <a:r>
              <a:rPr lang="de-DE" sz="1100" b="1" dirty="0"/>
              <a:t>“ </a:t>
            </a:r>
            <a:r>
              <a:rPr lang="de-DE" sz="1100" b="1" dirty="0" err="1"/>
              <a:t>adapted</a:t>
            </a:r>
            <a:r>
              <a:rPr lang="de-DE" sz="1100" b="1" dirty="0"/>
              <a:t> </a:t>
            </a:r>
            <a:r>
              <a:rPr lang="de-DE" sz="1100" b="1" dirty="0" err="1"/>
              <a:t>from</a:t>
            </a:r>
            <a:r>
              <a:rPr lang="de-DE" sz="1100" b="1" dirty="0"/>
              <a:t> Dr. John Marks (1984)</a:t>
            </a:r>
            <a:endParaRPr lang="en-GB" sz="1100" b="1" dirty="0"/>
          </a:p>
        </p:txBody>
      </p:sp>
    </p:spTree>
    <p:extLst>
      <p:ext uri="{BB962C8B-B14F-4D97-AF65-F5344CB8AC3E}">
        <p14:creationId xmlns:p14="http://schemas.microsoft.com/office/powerpoint/2010/main" val="1977063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>
            <a:extLst>
              <a:ext uri="{FF2B5EF4-FFF2-40B4-BE49-F238E27FC236}">
                <a16:creationId xmlns:a16="http://schemas.microsoft.com/office/drawing/2014/main" id="{7511994E-DC4B-4A86-BC6B-97A31BF8B8D1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Cannabis and Harm </a:t>
            </a:r>
            <a:r>
              <a:rPr lang="de-DE" sz="2400" b="1" dirty="0" err="1"/>
              <a:t>Reduction</a:t>
            </a:r>
            <a:endParaRPr lang="de-DE" sz="2400" b="1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5671A7A2-20D3-4DA9-9D74-CF16E5E385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270" t="21411" r="35620" b="29797"/>
          <a:stretch/>
        </p:blipFill>
        <p:spPr>
          <a:xfrm>
            <a:off x="0" y="681922"/>
            <a:ext cx="5439388" cy="3309401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4AF3D91B-5E95-40F2-8226-2376F61EBB33}"/>
              </a:ext>
            </a:extLst>
          </p:cNvPr>
          <p:cNvSpPr txBox="1"/>
          <p:nvPr/>
        </p:nvSpPr>
        <p:spPr>
          <a:xfrm>
            <a:off x="707346" y="3957951"/>
            <a:ext cx="40246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/>
              <a:t>„The paradox </a:t>
            </a:r>
            <a:r>
              <a:rPr lang="de-DE" sz="1100" b="1" dirty="0" err="1"/>
              <a:t>of</a:t>
            </a:r>
            <a:r>
              <a:rPr lang="de-DE" sz="1100" b="1" dirty="0"/>
              <a:t> </a:t>
            </a:r>
            <a:r>
              <a:rPr lang="de-DE" sz="1100" b="1" dirty="0" err="1"/>
              <a:t>prohibition</a:t>
            </a:r>
            <a:r>
              <a:rPr lang="de-DE" sz="1100" b="1" dirty="0"/>
              <a:t>“ </a:t>
            </a:r>
            <a:r>
              <a:rPr lang="de-DE" sz="1100" b="1" dirty="0" err="1"/>
              <a:t>adapted</a:t>
            </a:r>
            <a:r>
              <a:rPr lang="de-DE" sz="1100" b="1" dirty="0"/>
              <a:t> </a:t>
            </a:r>
            <a:r>
              <a:rPr lang="de-DE" sz="1100" b="1" dirty="0" err="1"/>
              <a:t>from</a:t>
            </a:r>
            <a:r>
              <a:rPr lang="de-DE" sz="1100" b="1" dirty="0"/>
              <a:t> Dr. John Marks (1984)</a:t>
            </a:r>
            <a:endParaRPr lang="en-GB" sz="11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EE31102-39A3-45A3-910E-ED6575CB8763}"/>
              </a:ext>
            </a:extLst>
          </p:cNvPr>
          <p:cNvSpPr txBox="1"/>
          <p:nvPr/>
        </p:nvSpPr>
        <p:spPr>
          <a:xfrm>
            <a:off x="5384800" y="1000001"/>
            <a:ext cx="375920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/>
              <a:t>Direct</a:t>
            </a:r>
            <a:r>
              <a:rPr lang="de-DE" b="1" dirty="0"/>
              <a:t> </a:t>
            </a:r>
            <a:r>
              <a:rPr lang="de-DE" b="1" dirty="0" err="1"/>
              <a:t>harms</a:t>
            </a:r>
            <a:r>
              <a:rPr lang="de-DE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Criminalisation</a:t>
            </a:r>
            <a:r>
              <a:rPr lang="de-DE" sz="1600" dirty="0"/>
              <a:t>/</a:t>
            </a:r>
            <a:r>
              <a:rPr lang="de-DE" sz="1600" dirty="0" err="1"/>
              <a:t>stigmatisation</a:t>
            </a:r>
            <a:endParaRPr lang="de-D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People in </a:t>
            </a:r>
            <a:r>
              <a:rPr lang="de-DE" sz="1600" dirty="0" err="1"/>
              <a:t>need</a:t>
            </a:r>
            <a:r>
              <a:rPr lang="de-DE" sz="1600" dirty="0"/>
              <a:t> not </a:t>
            </a:r>
            <a:r>
              <a:rPr lang="de-DE" sz="1600" dirty="0" err="1"/>
              <a:t>seeking</a:t>
            </a:r>
            <a:r>
              <a:rPr lang="de-DE" sz="1600" dirty="0"/>
              <a:t> </a:t>
            </a:r>
            <a:r>
              <a:rPr lang="de-DE" sz="1600" dirty="0" err="1"/>
              <a:t>help</a:t>
            </a:r>
            <a:endParaRPr lang="de-DE" sz="1600" dirty="0"/>
          </a:p>
          <a:p>
            <a:endParaRPr lang="de-DE" sz="2000" dirty="0"/>
          </a:p>
          <a:p>
            <a:r>
              <a:rPr lang="de-DE" b="1" dirty="0" err="1"/>
              <a:t>Indirect</a:t>
            </a:r>
            <a:r>
              <a:rPr lang="de-DE" b="1" dirty="0"/>
              <a:t> </a:t>
            </a:r>
            <a:r>
              <a:rPr lang="de-DE" b="1" dirty="0" err="1"/>
              <a:t>harms</a:t>
            </a:r>
            <a:r>
              <a:rPr lang="de-DE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Organised</a:t>
            </a:r>
            <a:r>
              <a:rPr lang="de-DE" sz="1600" dirty="0"/>
              <a:t> Crime (</a:t>
            </a:r>
            <a:r>
              <a:rPr lang="de-DE" sz="1600" dirty="0" err="1"/>
              <a:t>tax</a:t>
            </a:r>
            <a:r>
              <a:rPr lang="de-DE" sz="1600" dirty="0"/>
              <a:t> </a:t>
            </a:r>
            <a:r>
              <a:rPr lang="de-DE" sz="1600" dirty="0" err="1"/>
              <a:t>loss</a:t>
            </a:r>
            <a:r>
              <a:rPr lang="de-DE" sz="1600" dirty="0"/>
              <a:t>, </a:t>
            </a:r>
            <a:r>
              <a:rPr lang="de-DE" sz="1600" dirty="0" err="1"/>
              <a:t>violence</a:t>
            </a:r>
            <a:r>
              <a:rPr lang="de-DE" sz="1600" dirty="0"/>
              <a:t>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Adulterants</a:t>
            </a:r>
            <a:r>
              <a:rPr lang="de-DE" sz="1600" dirty="0"/>
              <a:t>/</a:t>
            </a:r>
            <a:r>
              <a:rPr lang="de-DE" sz="1600" dirty="0" err="1"/>
              <a:t>impurities</a:t>
            </a:r>
            <a:endParaRPr lang="de-DE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Mycotoxins</a:t>
            </a:r>
            <a:endParaRPr lang="de-DE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/>
              <a:t>Heavy </a:t>
            </a:r>
            <a:r>
              <a:rPr lang="de-DE" sz="1600" dirty="0" err="1"/>
              <a:t>metals</a:t>
            </a:r>
            <a:endParaRPr lang="de-DE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 err="1"/>
              <a:t>Synthetic</a:t>
            </a:r>
            <a:r>
              <a:rPr lang="de-DE" sz="1600" dirty="0"/>
              <a:t> </a:t>
            </a:r>
            <a:r>
              <a:rPr lang="de-DE" sz="1600" dirty="0" err="1"/>
              <a:t>cannabinoids</a:t>
            </a:r>
            <a:endParaRPr lang="de-DE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259927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70B3341E-AA3A-4BFC-9F6F-191ACE15054D}"/>
              </a:ext>
            </a:extLst>
          </p:cNvPr>
          <p:cNvSpPr txBox="1"/>
          <p:nvPr/>
        </p:nvSpPr>
        <p:spPr>
          <a:xfrm>
            <a:off x="200234" y="829430"/>
            <a:ext cx="34573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/>
              <a:t>“(…) amount of THC in blood (…) is not as strongly related to driver impairment as BAC is to alcohol-impaired driving” </a:t>
            </a:r>
            <a:r>
              <a:rPr lang="en-US" dirty="0"/>
              <a:t>was a finding in European/Canadian meta-analysis and confirmed by recent Australian study</a:t>
            </a:r>
            <a:r>
              <a:rPr lang="en-US" sz="1600" dirty="0"/>
              <a:t>. </a:t>
            </a:r>
            <a:endParaRPr lang="de-DE" sz="1600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E44AB9D-1899-4C47-BF2B-24DC114CE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9606" y="535709"/>
            <a:ext cx="5474394" cy="4607791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5309316-7BB4-408C-91C6-E5F7CFCCF504}"/>
              </a:ext>
            </a:extLst>
          </p:cNvPr>
          <p:cNvSpPr txBox="1"/>
          <p:nvPr/>
        </p:nvSpPr>
        <p:spPr>
          <a:xfrm>
            <a:off x="85790" y="4146126"/>
            <a:ext cx="37510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EMCDDA &amp; CCSA (2018). Cannabis and driving: Questions and answers for policymaking. Lisbon, May 2018.</a:t>
            </a:r>
          </a:p>
          <a:p>
            <a:endParaRPr lang="en-US" sz="900" b="1" dirty="0"/>
          </a:p>
          <a:p>
            <a:r>
              <a:rPr lang="en-US" sz="900" b="1" dirty="0"/>
              <a:t>Arkell TR et al. (2021). The failings of per se limits to detect cannabis-induced driving impairment: Results from a simulated driving study. Traffic </a:t>
            </a:r>
            <a:r>
              <a:rPr lang="en-US" sz="900" b="1" dirty="0" err="1"/>
              <a:t>Inj</a:t>
            </a:r>
            <a:r>
              <a:rPr lang="en-US" sz="900" b="1" dirty="0"/>
              <a:t> </a:t>
            </a:r>
            <a:r>
              <a:rPr lang="en-US" sz="900" b="1" dirty="0" err="1"/>
              <a:t>Prev</a:t>
            </a:r>
            <a:r>
              <a:rPr lang="en-US" sz="900" b="1" dirty="0"/>
              <a:t> 22(2): 102-107.</a:t>
            </a:r>
            <a:endParaRPr lang="en-GB" sz="900" b="1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F12D853-2E63-427A-886E-DFB78C747D25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Cannabis and </a:t>
            </a:r>
            <a:r>
              <a:rPr lang="de-DE" sz="2400" b="1" dirty="0" err="1"/>
              <a:t>Driving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772426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>
            <a:extLst>
              <a:ext uri="{FF2B5EF4-FFF2-40B4-BE49-F238E27FC236}">
                <a16:creationId xmlns:a16="http://schemas.microsoft.com/office/drawing/2014/main" id="{1DE15486-76C7-48AB-B8CB-15C07953F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8915" y="0"/>
            <a:ext cx="2632569" cy="514350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EFAC7EEF-FF74-4DF6-9779-11D215A97C28}"/>
              </a:ext>
            </a:extLst>
          </p:cNvPr>
          <p:cNvSpPr txBox="1"/>
          <p:nvPr/>
        </p:nvSpPr>
        <p:spPr>
          <a:xfrm>
            <a:off x="367096" y="253629"/>
            <a:ext cx="861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Cannabis and </a:t>
            </a:r>
            <a:r>
              <a:rPr lang="de-DE" sz="2400" b="1" dirty="0" err="1"/>
              <a:t>Driving</a:t>
            </a:r>
            <a:endParaRPr lang="de-DE" sz="2400" b="1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BBAE345-CBAA-4182-8B22-26B95A71D820}"/>
              </a:ext>
            </a:extLst>
          </p:cNvPr>
          <p:cNvSpPr txBox="1"/>
          <p:nvPr/>
        </p:nvSpPr>
        <p:spPr>
          <a:xfrm>
            <a:off x="224150" y="3586986"/>
            <a:ext cx="5885705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200" dirty="0"/>
              <a:t>THC </a:t>
            </a:r>
            <a:r>
              <a:rPr lang="de-DE" sz="1200" dirty="0" err="1"/>
              <a:t>or</a:t>
            </a:r>
            <a:r>
              <a:rPr lang="de-DE" sz="1200" dirty="0"/>
              <a:t> </a:t>
            </a:r>
            <a:r>
              <a:rPr lang="el-GR" sz="1200" dirty="0"/>
              <a:t>(–)-Δ9-</a:t>
            </a:r>
            <a:r>
              <a:rPr lang="de-DE" sz="1200" dirty="0"/>
              <a:t>trans-Tetrahydrocannabinol </a:t>
            </a:r>
            <a:r>
              <a:rPr lang="de-DE" sz="1200" dirty="0" err="1"/>
              <a:t>is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main</a:t>
            </a:r>
            <a:r>
              <a:rPr lang="de-DE" sz="1200" dirty="0"/>
              <a:t> </a:t>
            </a:r>
            <a:r>
              <a:rPr lang="de-DE" sz="1200" dirty="0" err="1"/>
              <a:t>cannabinoid</a:t>
            </a:r>
            <a:r>
              <a:rPr lang="de-DE" sz="1200" dirty="0"/>
              <a:t> in Cannabis </a:t>
            </a:r>
            <a:r>
              <a:rPr lang="de-DE" sz="1200" dirty="0" err="1"/>
              <a:t>associated</a:t>
            </a:r>
            <a:r>
              <a:rPr lang="de-DE" sz="1200" dirty="0"/>
              <a:t> </a:t>
            </a:r>
            <a:r>
              <a:rPr lang="de-DE" sz="1200" dirty="0" err="1"/>
              <a:t>with</a:t>
            </a:r>
            <a:r>
              <a:rPr lang="de-DE" sz="1200" dirty="0"/>
              <a:t> </a:t>
            </a:r>
            <a:r>
              <a:rPr lang="de-DE" sz="1200" dirty="0" err="1"/>
              <a:t>impairment</a:t>
            </a:r>
            <a:r>
              <a:rPr lang="de-DE" sz="1200" dirty="0"/>
              <a:t>. In </a:t>
            </a:r>
            <a:r>
              <a:rPr lang="de-DE" sz="1200" dirty="0" err="1"/>
              <a:t>edibles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metabolite</a:t>
            </a:r>
            <a:r>
              <a:rPr lang="de-DE" sz="1200" dirty="0"/>
              <a:t> THC-OH </a:t>
            </a:r>
            <a:r>
              <a:rPr lang="de-DE" sz="1200" dirty="0" err="1"/>
              <a:t>is</a:t>
            </a:r>
            <a:r>
              <a:rPr lang="de-DE" sz="1200" dirty="0"/>
              <a:t> also </a:t>
            </a:r>
            <a:r>
              <a:rPr lang="de-DE" sz="1200" dirty="0" err="1"/>
              <a:t>considered</a:t>
            </a:r>
            <a:r>
              <a:rPr lang="de-DE" sz="1200" dirty="0"/>
              <a:t> </a:t>
            </a:r>
            <a:r>
              <a:rPr lang="de-DE" sz="1200" dirty="0" err="1"/>
              <a:t>as</a:t>
            </a:r>
            <a:r>
              <a:rPr lang="de-DE" sz="1200" dirty="0"/>
              <a:t> </a:t>
            </a:r>
            <a:r>
              <a:rPr lang="de-DE" sz="1200" dirty="0" err="1"/>
              <a:t>impairing</a:t>
            </a:r>
            <a:r>
              <a:rPr lang="de-DE" sz="1200" dirty="0"/>
              <a:t>.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4824FE2-E14F-4F45-8316-8CE78B482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418" y="1368136"/>
            <a:ext cx="3431799" cy="1866899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4C79BEB5-D80C-4761-96E9-2FACFF6241C3}"/>
              </a:ext>
            </a:extLst>
          </p:cNvPr>
          <p:cNvSpPr txBox="1"/>
          <p:nvPr/>
        </p:nvSpPr>
        <p:spPr>
          <a:xfrm>
            <a:off x="1766059" y="3144290"/>
            <a:ext cx="767258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2000" b="1" dirty="0"/>
              <a:t>THC </a:t>
            </a:r>
          </a:p>
        </p:txBody>
      </p:sp>
      <p:sp>
        <p:nvSpPr>
          <p:cNvPr id="15" name="Kreis: nicht ausgefüllt 14">
            <a:extLst>
              <a:ext uri="{FF2B5EF4-FFF2-40B4-BE49-F238E27FC236}">
                <a16:creationId xmlns:a16="http://schemas.microsoft.com/office/drawing/2014/main" id="{EFD58E88-D151-4754-A000-DBA959913EA5}"/>
              </a:ext>
            </a:extLst>
          </p:cNvPr>
          <p:cNvSpPr/>
          <p:nvPr/>
        </p:nvSpPr>
        <p:spPr>
          <a:xfrm>
            <a:off x="6984926" y="484461"/>
            <a:ext cx="877530" cy="748535"/>
          </a:xfrm>
          <a:prstGeom prst="donut">
            <a:avLst>
              <a:gd name="adj" fmla="val 1159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00B5953-45FD-4498-ABE1-A7EFD4F523F0}"/>
              </a:ext>
            </a:extLst>
          </p:cNvPr>
          <p:cNvSpPr txBox="1"/>
          <p:nvPr/>
        </p:nvSpPr>
        <p:spPr>
          <a:xfrm>
            <a:off x="7966454" y="836403"/>
            <a:ext cx="852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92D050"/>
                </a:solidFill>
              </a:rPr>
              <a:t>THCA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C9480F4C-FD94-487E-941E-25FE77F11145}"/>
              </a:ext>
            </a:extLst>
          </p:cNvPr>
          <p:cNvSpPr txBox="1"/>
          <p:nvPr/>
        </p:nvSpPr>
        <p:spPr>
          <a:xfrm>
            <a:off x="7966453" y="2366990"/>
            <a:ext cx="99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THC-OH</a:t>
            </a:r>
          </a:p>
        </p:txBody>
      </p:sp>
      <p:sp>
        <p:nvSpPr>
          <p:cNvPr id="20" name="Kreis: nicht ausgefüllt 19">
            <a:extLst>
              <a:ext uri="{FF2B5EF4-FFF2-40B4-BE49-F238E27FC236}">
                <a16:creationId xmlns:a16="http://schemas.microsoft.com/office/drawing/2014/main" id="{EBBAC9C3-FFCC-4EE9-AACF-36C68C28D4CB}"/>
              </a:ext>
            </a:extLst>
          </p:cNvPr>
          <p:cNvSpPr/>
          <p:nvPr/>
        </p:nvSpPr>
        <p:spPr>
          <a:xfrm>
            <a:off x="6324600" y="1586345"/>
            <a:ext cx="547255" cy="464871"/>
          </a:xfrm>
          <a:prstGeom prst="donut">
            <a:avLst>
              <a:gd name="adj" fmla="val 11599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DE33A89-F009-46EA-82F8-20A65B025AB5}"/>
              </a:ext>
            </a:extLst>
          </p:cNvPr>
          <p:cNvSpPr txBox="1"/>
          <p:nvPr/>
        </p:nvSpPr>
        <p:spPr>
          <a:xfrm>
            <a:off x="7966454" y="4045022"/>
            <a:ext cx="137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C000"/>
                </a:solidFill>
              </a:rPr>
              <a:t>THC-COOH</a:t>
            </a:r>
          </a:p>
        </p:txBody>
      </p:sp>
      <p:sp>
        <p:nvSpPr>
          <p:cNvPr id="22" name="Kreis: nicht ausgefüllt 21">
            <a:extLst>
              <a:ext uri="{FF2B5EF4-FFF2-40B4-BE49-F238E27FC236}">
                <a16:creationId xmlns:a16="http://schemas.microsoft.com/office/drawing/2014/main" id="{47EB9127-2695-4EE2-B547-6574519C75DD}"/>
              </a:ext>
            </a:extLst>
          </p:cNvPr>
          <p:cNvSpPr/>
          <p:nvPr/>
        </p:nvSpPr>
        <p:spPr>
          <a:xfrm>
            <a:off x="6109855" y="3268929"/>
            <a:ext cx="805808" cy="464871"/>
          </a:xfrm>
          <a:prstGeom prst="donut">
            <a:avLst>
              <a:gd name="adj" fmla="val 11599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3" name="Pfeil: nach unten 22">
            <a:extLst>
              <a:ext uri="{FF2B5EF4-FFF2-40B4-BE49-F238E27FC236}">
                <a16:creationId xmlns:a16="http://schemas.microsoft.com/office/drawing/2014/main" id="{9C6E7150-80E8-4225-B9E3-2B0317E284EA}"/>
              </a:ext>
            </a:extLst>
          </p:cNvPr>
          <p:cNvSpPr/>
          <p:nvPr/>
        </p:nvSpPr>
        <p:spPr>
          <a:xfrm rot="3809403">
            <a:off x="4566023" y="964674"/>
            <a:ext cx="552098" cy="1536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/>
          </a:p>
        </p:txBody>
      </p:sp>
      <p:sp>
        <p:nvSpPr>
          <p:cNvPr id="24" name="Pfeil: nach unten 23">
            <a:extLst>
              <a:ext uri="{FF2B5EF4-FFF2-40B4-BE49-F238E27FC236}">
                <a16:creationId xmlns:a16="http://schemas.microsoft.com/office/drawing/2014/main" id="{57A67AE2-5B7B-4441-9297-2352AD7616CA}"/>
              </a:ext>
            </a:extLst>
          </p:cNvPr>
          <p:cNvSpPr/>
          <p:nvPr/>
        </p:nvSpPr>
        <p:spPr>
          <a:xfrm rot="16200000">
            <a:off x="4838406" y="2118005"/>
            <a:ext cx="552098" cy="10764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/>
          </a:p>
        </p:txBody>
      </p:sp>
      <p:sp>
        <p:nvSpPr>
          <p:cNvPr id="25" name="Pfeil: nach unten 24">
            <a:extLst>
              <a:ext uri="{FF2B5EF4-FFF2-40B4-BE49-F238E27FC236}">
                <a16:creationId xmlns:a16="http://schemas.microsoft.com/office/drawing/2014/main" id="{71A81957-08C0-45C7-8DE9-5B17546BCA57}"/>
              </a:ext>
            </a:extLst>
          </p:cNvPr>
          <p:cNvSpPr/>
          <p:nvPr/>
        </p:nvSpPr>
        <p:spPr>
          <a:xfrm>
            <a:off x="6915663" y="3050272"/>
            <a:ext cx="552098" cy="4918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97272C9-E9F9-4E71-8A29-9A306AE382C8}"/>
              </a:ext>
            </a:extLst>
          </p:cNvPr>
          <p:cNvSpPr txBox="1"/>
          <p:nvPr/>
        </p:nvSpPr>
        <p:spPr>
          <a:xfrm rot="19976928">
            <a:off x="4435656" y="1644151"/>
            <a:ext cx="1519980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 err="1"/>
              <a:t>Decarboxylation</a:t>
            </a:r>
            <a:endParaRPr lang="de-DE" sz="1400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5555BA2C-A8BE-4DCE-B2C9-700F7A80E06D}"/>
              </a:ext>
            </a:extLst>
          </p:cNvPr>
          <p:cNvSpPr txBox="1"/>
          <p:nvPr/>
        </p:nvSpPr>
        <p:spPr>
          <a:xfrm>
            <a:off x="4338313" y="2792525"/>
            <a:ext cx="162116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 err="1"/>
              <a:t>Metabolic</a:t>
            </a:r>
            <a:r>
              <a:rPr lang="de-DE" sz="1400" dirty="0"/>
              <a:t> </a:t>
            </a:r>
            <a:r>
              <a:rPr lang="de-DE" sz="1400" dirty="0" err="1"/>
              <a:t>Step</a:t>
            </a:r>
            <a:r>
              <a:rPr lang="de-DE" sz="1400" dirty="0"/>
              <a:t> 1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977E9FD-806F-454F-B2FD-32A24A8FCCB2}"/>
              </a:ext>
            </a:extLst>
          </p:cNvPr>
          <p:cNvSpPr txBox="1"/>
          <p:nvPr/>
        </p:nvSpPr>
        <p:spPr>
          <a:xfrm>
            <a:off x="7467760" y="2996328"/>
            <a:ext cx="1464359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 err="1"/>
              <a:t>Metabolic</a:t>
            </a:r>
            <a:r>
              <a:rPr lang="de-DE" sz="1400" dirty="0"/>
              <a:t> </a:t>
            </a:r>
            <a:r>
              <a:rPr lang="de-DE" sz="1400" dirty="0" err="1"/>
              <a:t>Step</a:t>
            </a:r>
            <a:r>
              <a:rPr lang="de-DE" sz="1400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65230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1232</Words>
  <Application>Microsoft Office PowerPoint</Application>
  <PresentationFormat>Bildschirmpräsentation (16:9)</PresentationFormat>
  <Paragraphs>120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Fabian</dc:creator>
  <cp:lastModifiedBy>Fabian</cp:lastModifiedBy>
  <cp:revision>156</cp:revision>
  <dcterms:created xsi:type="dcterms:W3CDTF">2019-02-16T15:25:17Z</dcterms:created>
  <dcterms:modified xsi:type="dcterms:W3CDTF">2021-05-24T17:21:20Z</dcterms:modified>
</cp:coreProperties>
</file>