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1"/>
  </p:notesMasterIdLst>
  <p:sldIdLst>
    <p:sldId id="256" r:id="rId2"/>
    <p:sldId id="258" r:id="rId3"/>
    <p:sldId id="257" r:id="rId4"/>
    <p:sldId id="261" r:id="rId5"/>
    <p:sldId id="259" r:id="rId6"/>
    <p:sldId id="262" r:id="rId7"/>
    <p:sldId id="260" r:id="rId8"/>
    <p:sldId id="305" r:id="rId9"/>
    <p:sldId id="263" r:id="rId10"/>
    <p:sldId id="264" r:id="rId11"/>
    <p:sldId id="265" r:id="rId12"/>
    <p:sldId id="266" r:id="rId13"/>
    <p:sldId id="267" r:id="rId14"/>
    <p:sldId id="268" r:id="rId15"/>
    <p:sldId id="270" r:id="rId16"/>
    <p:sldId id="269" r:id="rId17"/>
    <p:sldId id="283" r:id="rId18"/>
    <p:sldId id="271" r:id="rId19"/>
    <p:sldId id="273" r:id="rId20"/>
    <p:sldId id="272" r:id="rId21"/>
    <p:sldId id="277" r:id="rId22"/>
    <p:sldId id="286" r:id="rId23"/>
    <p:sldId id="287" r:id="rId24"/>
    <p:sldId id="275" r:id="rId25"/>
    <p:sldId id="280" r:id="rId26"/>
    <p:sldId id="279" r:id="rId27"/>
    <p:sldId id="284" r:id="rId28"/>
    <p:sldId id="276" r:id="rId29"/>
    <p:sldId id="278" r:id="rId30"/>
    <p:sldId id="285" r:id="rId31"/>
    <p:sldId id="300" r:id="rId32"/>
    <p:sldId id="291" r:id="rId33"/>
    <p:sldId id="288" r:id="rId34"/>
    <p:sldId id="289" r:id="rId35"/>
    <p:sldId id="294" r:id="rId36"/>
    <p:sldId id="295" r:id="rId37"/>
    <p:sldId id="296" r:id="rId38"/>
    <p:sldId id="298" r:id="rId39"/>
    <p:sldId id="297" r:id="rId40"/>
    <p:sldId id="293" r:id="rId41"/>
    <p:sldId id="292" r:id="rId42"/>
    <p:sldId id="290" r:id="rId43"/>
    <p:sldId id="299" r:id="rId44"/>
    <p:sldId id="301" r:id="rId45"/>
    <p:sldId id="302" r:id="rId46"/>
    <p:sldId id="303" r:id="rId47"/>
    <p:sldId id="304" r:id="rId48"/>
    <p:sldId id="281" r:id="rId49"/>
    <p:sldId id="282" r:id="rId50"/>
  </p:sldIdLst>
  <p:sldSz cx="12192000" cy="6858000"/>
  <p:notesSz cx="6858000" cy="9144000"/>
  <p:defaultTextStyle>
    <a:defPPr>
      <a:defRPr lang="en-M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E587F-7474-4089-BA89-EA38DF6391A5}" v="1" dt="2021-04-30T13:28:38.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78" autoAdjust="0"/>
    <p:restoredTop sz="94660"/>
  </p:normalViewPr>
  <p:slideViewPr>
    <p:cSldViewPr snapToGrid="0">
      <p:cViewPr varScale="1">
        <p:scale>
          <a:sx n="68" d="100"/>
          <a:sy n="68" d="100"/>
        </p:scale>
        <p:origin x="1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6.xml.rels><?xml version="1.0" encoding="UTF-8" standalone="yes"?>
<Relationships xmlns="http://schemas.openxmlformats.org/package/2006/relationships"><Relationship Id="rId3" Type="http://schemas.openxmlformats.org/officeDocument/2006/relationships/hyperlink" Target="file:///D:\My%20Files\F&amp;ME%20NGO%20Folder\Fibromyalgia%20Support%20Group\Information\FM%20Info%20Docs\2021\Fibromyalgia-Clinical-review2021.pdf" TargetMode="External"/><Relationship Id="rId2" Type="http://schemas.openxmlformats.org/officeDocument/2006/relationships/hyperlink" Target="file:///D:\My%20Files\F&amp;ME%20NGO%20Folder\Fibromyalgia%20Support%20Group\Information\FM%20Info%20Docs\2021\ME-FM%20Canadian%20Disadvantage%20Info2021.pdf" TargetMode="External"/><Relationship Id="rId1" Type="http://schemas.openxmlformats.org/officeDocument/2006/relationships/hyperlink" Target="file:///D:\My%20Files\F&amp;ME%20NGO%20Folder\Fibromyalgia%20Support%20Group\Proposals%20&amp;%20Documents\2019%20bUDGET%20PROPOSAL\ME%20and%20FM%20proposal%202019%20(1).pdf" TargetMode="External"/><Relationship Id="rId6" Type="http://schemas.openxmlformats.org/officeDocument/2006/relationships/hyperlink" Target="file:///D:\My%20Files\F&amp;ME%20NGO%20Folder\Fibromyalgia%20Support%20Group\Information\Documents%20ME\International%20Consensus%20Primer%20for%20Medical%20Pratitioners.pdf" TargetMode="External"/><Relationship Id="rId5" Type="http://schemas.openxmlformats.org/officeDocument/2006/relationships/hyperlink" Target="file:///D:\My%20Files\F&amp;ME%20NGO%20Folder\Fibromyalgia%20Support%20Group\Information\Documents%20ME\Canadian%20Consensus%20Criteria%20for%20ME.pdf" TargetMode="External"/><Relationship Id="rId4" Type="http://schemas.openxmlformats.org/officeDocument/2006/relationships/hyperlink" Target="file:///D:\My%20Files\F&amp;ME%20NGO%20Folder\Fibromyalgia%20Support%20Group\Information\FM%20Info%20Docs\COMORBIDITIES\Fibromyalgia%20and%20Related%20conditions..pdf"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file:///D:\My%20Files\F&amp;ME%20NGO%20Folder\Fibromyalgia%20Support%20Group\Information\FM%20Info%20Docs\2021\Fibromyalgia-Clinical-review2021.pdf" TargetMode="External"/><Relationship Id="rId2" Type="http://schemas.openxmlformats.org/officeDocument/2006/relationships/hyperlink" Target="file:///D:\My%20Files\F&amp;ME%20NGO%20Folder\Fibromyalgia%20Support%20Group\Information\FM%20Info%20Docs\2021\ME-FM%20Canadian%20Disadvantage%20Info2021.pdf" TargetMode="External"/><Relationship Id="rId1" Type="http://schemas.openxmlformats.org/officeDocument/2006/relationships/hyperlink" Target="file:///D:\My%20Files\F&amp;ME%20NGO%20Folder\Fibromyalgia%20Support%20Group\Proposals%20&amp;%20Documents\2019%20bUDGET%20PROPOSAL\ME%20and%20FM%20proposal%202019%20(1).pdf" TargetMode="External"/><Relationship Id="rId6" Type="http://schemas.openxmlformats.org/officeDocument/2006/relationships/hyperlink" Target="file:///D:\My%20Files\F&amp;ME%20NGO%20Folder\Fibromyalgia%20Support%20Group\Information\Documents%20ME\International%20Consensus%20Primer%20for%20Medical%20Pratitioners.pdf" TargetMode="External"/><Relationship Id="rId5" Type="http://schemas.openxmlformats.org/officeDocument/2006/relationships/hyperlink" Target="file:///D:\My%20Files\F&amp;ME%20NGO%20Folder\Fibromyalgia%20Support%20Group\Information\Documents%20ME\Canadian%20Consensus%20Criteria%20for%20ME.pdf" TargetMode="External"/><Relationship Id="rId4" Type="http://schemas.openxmlformats.org/officeDocument/2006/relationships/hyperlink" Target="file:///D:\My%20Files\F&amp;ME%20NGO%20Folder\Fibromyalgia%20Support%20Group\Information\FM%20Info%20Docs\COMORBIDITIES\Fibromyalgia%20and%20Related%20conditions..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B1937-2E69-4190-9323-4BB098C06C3F}"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1AA6F794-3D05-4B7C-B9AD-33AFF93EEE89}">
      <dgm:prSet custT="1"/>
      <dgm:spPr/>
      <dgm:t>
        <a:bodyPr/>
        <a:lstStyle/>
        <a:p>
          <a:r>
            <a:rPr lang="en-GB" sz="2800" b="0" i="0" dirty="0">
              <a:solidFill>
                <a:schemeClr val="tx1"/>
              </a:solidFill>
            </a:rPr>
            <a:t>The 2015 IOM diagnostic criteria for ME/CFS in adults and children states that </a:t>
          </a:r>
          <a:r>
            <a:rPr lang="en-GB" sz="2800" b="1" i="0" dirty="0">
              <a:solidFill>
                <a:schemeClr val="tx1"/>
              </a:solidFill>
            </a:rPr>
            <a:t>three symptoms are required: </a:t>
          </a:r>
        </a:p>
        <a:p>
          <a:r>
            <a:rPr lang="en-GB" sz="2800" b="1" i="0" dirty="0">
              <a:solidFill>
                <a:schemeClr val="tx1"/>
              </a:solidFill>
            </a:rPr>
            <a:t>A substantial reduction or impairment in the ability to engage in pre-illness levels of activity</a:t>
          </a:r>
          <a:r>
            <a:rPr lang="en-GB" sz="2800" b="0" i="0" dirty="0">
              <a:solidFill>
                <a:schemeClr val="tx1"/>
              </a:solidFill>
            </a:rPr>
            <a:t> </a:t>
          </a:r>
        </a:p>
        <a:p>
          <a:r>
            <a:rPr lang="en-GB" sz="2800" b="1" i="0" dirty="0">
              <a:solidFill>
                <a:schemeClr val="tx1"/>
              </a:solidFill>
            </a:rPr>
            <a:t>(occupational, educational, social or personal life)</a:t>
          </a:r>
          <a:endParaRPr lang="en-US" sz="2800" b="1" dirty="0">
            <a:solidFill>
              <a:schemeClr val="tx1"/>
            </a:solidFill>
          </a:endParaRPr>
        </a:p>
      </dgm:t>
    </dgm:pt>
    <dgm:pt modelId="{645A3A0B-C704-4B89-8428-46B795E5191A}" type="parTrans" cxnId="{A99DCB3A-B43D-4DA0-8584-098E80C33B93}">
      <dgm:prSet/>
      <dgm:spPr/>
      <dgm:t>
        <a:bodyPr/>
        <a:lstStyle/>
        <a:p>
          <a:endParaRPr lang="en-US"/>
        </a:p>
      </dgm:t>
    </dgm:pt>
    <dgm:pt modelId="{399BDB96-9ED4-419E-8296-8862892C57C9}" type="sibTrans" cxnId="{A99DCB3A-B43D-4DA0-8584-098E80C33B93}">
      <dgm:prSet/>
      <dgm:spPr/>
      <dgm:t>
        <a:bodyPr/>
        <a:lstStyle/>
        <a:p>
          <a:endParaRPr lang="en-US"/>
        </a:p>
      </dgm:t>
    </dgm:pt>
    <dgm:pt modelId="{F4E9D0AE-6BB2-48F8-9A96-0C821135AC34}" type="pres">
      <dgm:prSet presAssocID="{B1BB1937-2E69-4190-9323-4BB098C06C3F}" presName="diagram" presStyleCnt="0">
        <dgm:presLayoutVars>
          <dgm:dir/>
          <dgm:resizeHandles val="exact"/>
        </dgm:presLayoutVars>
      </dgm:prSet>
      <dgm:spPr/>
    </dgm:pt>
    <dgm:pt modelId="{0481B3E7-63D2-41EF-939D-8343B1F553A2}" type="pres">
      <dgm:prSet presAssocID="{1AA6F794-3D05-4B7C-B9AD-33AFF93EEE89}" presName="node" presStyleLbl="node1" presStyleIdx="0" presStyleCnt="1" custScaleX="236217" custScaleY="145656" custLinFactNeighborX="-26" custLinFactNeighborY="-26648">
        <dgm:presLayoutVars>
          <dgm:bulletEnabled val="1"/>
        </dgm:presLayoutVars>
      </dgm:prSet>
      <dgm:spPr/>
    </dgm:pt>
  </dgm:ptLst>
  <dgm:cxnLst>
    <dgm:cxn modelId="{C470A102-AFF4-42C5-8098-B5397D132E1A}" type="presOf" srcId="{B1BB1937-2E69-4190-9323-4BB098C06C3F}" destId="{F4E9D0AE-6BB2-48F8-9A96-0C821135AC34}" srcOrd="0" destOrd="0" presId="urn:microsoft.com/office/officeart/2005/8/layout/default"/>
    <dgm:cxn modelId="{A99DCB3A-B43D-4DA0-8584-098E80C33B93}" srcId="{B1BB1937-2E69-4190-9323-4BB098C06C3F}" destId="{1AA6F794-3D05-4B7C-B9AD-33AFF93EEE89}" srcOrd="0" destOrd="0" parTransId="{645A3A0B-C704-4B89-8428-46B795E5191A}" sibTransId="{399BDB96-9ED4-419E-8296-8862892C57C9}"/>
    <dgm:cxn modelId="{D4864AFB-40D9-49CD-8016-0F1CE3E89CC0}" type="presOf" srcId="{1AA6F794-3D05-4B7C-B9AD-33AFF93EEE89}" destId="{0481B3E7-63D2-41EF-939D-8343B1F553A2}" srcOrd="0" destOrd="0" presId="urn:microsoft.com/office/officeart/2005/8/layout/default"/>
    <dgm:cxn modelId="{00090267-4B72-4991-92AA-BDB62508AB8B}" type="presParOf" srcId="{F4E9D0AE-6BB2-48F8-9A96-0C821135AC34}" destId="{0481B3E7-63D2-41EF-939D-8343B1F553A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3626DA-E4FF-4F7F-92BF-348C14F9D8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FD7424-55B4-4A32-BE6C-75DA50F7D195}">
      <dgm:prSet custT="1"/>
      <dgm:spPr/>
      <dgm:t>
        <a:bodyPr/>
        <a:lstStyle/>
        <a:p>
          <a:pPr algn="ctr"/>
          <a:r>
            <a:rPr lang="en-GB" sz="3600" b="1" i="0" dirty="0">
              <a:solidFill>
                <a:schemeClr val="bg2">
                  <a:lumMod val="10000"/>
                </a:schemeClr>
              </a:solidFill>
            </a:rPr>
            <a:t>Cognitive impairment*</a:t>
          </a:r>
          <a:r>
            <a:rPr lang="en-GB" sz="3600" b="0" i="0" dirty="0">
              <a:solidFill>
                <a:schemeClr val="bg2">
                  <a:lumMod val="10000"/>
                </a:schemeClr>
              </a:solidFill>
            </a:rPr>
            <a:t> </a:t>
          </a:r>
          <a:endParaRPr lang="en-US" sz="3600" dirty="0">
            <a:solidFill>
              <a:schemeClr val="bg2">
                <a:lumMod val="10000"/>
              </a:schemeClr>
            </a:solidFill>
          </a:endParaRPr>
        </a:p>
      </dgm:t>
    </dgm:pt>
    <dgm:pt modelId="{C1630CFC-47E8-431E-8E9C-C91A2D577427}" type="parTrans" cxnId="{0DB9E543-A6EA-4E72-B7E6-FDBC30FF718C}">
      <dgm:prSet/>
      <dgm:spPr/>
      <dgm:t>
        <a:bodyPr/>
        <a:lstStyle/>
        <a:p>
          <a:endParaRPr lang="en-US"/>
        </a:p>
      </dgm:t>
    </dgm:pt>
    <dgm:pt modelId="{D128E3A1-4D3B-42CB-8E94-CB9183CDC1EE}" type="sibTrans" cxnId="{0DB9E543-A6EA-4E72-B7E6-FDBC30FF718C}">
      <dgm:prSet/>
      <dgm:spPr/>
      <dgm:t>
        <a:bodyPr/>
        <a:lstStyle/>
        <a:p>
          <a:endParaRPr lang="en-US"/>
        </a:p>
      </dgm:t>
    </dgm:pt>
    <dgm:pt modelId="{F8622DF2-7BCD-4A46-9A17-2DC9D82F1B75}">
      <dgm:prSet custT="1"/>
      <dgm:spPr/>
      <dgm:t>
        <a:bodyPr/>
        <a:lstStyle/>
        <a:p>
          <a:pPr algn="ctr"/>
          <a:r>
            <a:rPr lang="en-GB" sz="3600" b="1" i="0" dirty="0">
              <a:solidFill>
                <a:schemeClr val="bg2">
                  <a:lumMod val="10000"/>
                </a:schemeClr>
              </a:solidFill>
            </a:rPr>
            <a:t>Orthostatic intolerance</a:t>
          </a:r>
          <a:r>
            <a:rPr lang="en-GB" sz="3600" b="0" i="0" dirty="0">
              <a:solidFill>
                <a:schemeClr val="bg2">
                  <a:lumMod val="10000"/>
                </a:schemeClr>
              </a:solidFill>
            </a:rPr>
            <a:t> </a:t>
          </a:r>
          <a:endParaRPr lang="en-US" sz="3600" dirty="0">
            <a:solidFill>
              <a:schemeClr val="bg2">
                <a:lumMod val="10000"/>
              </a:schemeClr>
            </a:solidFill>
          </a:endParaRPr>
        </a:p>
      </dgm:t>
    </dgm:pt>
    <dgm:pt modelId="{FEAC8370-7C11-46A4-AF0E-80D0F8F8AA48}" type="parTrans" cxnId="{726FD020-53A6-49E8-BA80-3DDEA79EAEBF}">
      <dgm:prSet/>
      <dgm:spPr/>
      <dgm:t>
        <a:bodyPr/>
        <a:lstStyle/>
        <a:p>
          <a:endParaRPr lang="en-US"/>
        </a:p>
      </dgm:t>
    </dgm:pt>
    <dgm:pt modelId="{B1140035-0489-4C38-9A29-186262FB9C03}" type="sibTrans" cxnId="{726FD020-53A6-49E8-BA80-3DDEA79EAEBF}">
      <dgm:prSet/>
      <dgm:spPr/>
      <dgm:t>
        <a:bodyPr/>
        <a:lstStyle/>
        <a:p>
          <a:endParaRPr lang="en-US"/>
        </a:p>
      </dgm:t>
    </dgm:pt>
    <dgm:pt modelId="{6E67EC43-CA99-4F78-A306-3F9C0B090959}" type="pres">
      <dgm:prSet presAssocID="{8F3626DA-E4FF-4F7F-92BF-348C14F9D8F6}" presName="linear" presStyleCnt="0">
        <dgm:presLayoutVars>
          <dgm:animLvl val="lvl"/>
          <dgm:resizeHandles val="exact"/>
        </dgm:presLayoutVars>
      </dgm:prSet>
      <dgm:spPr/>
    </dgm:pt>
    <dgm:pt modelId="{A6DF0134-FABD-469C-AC59-F4EC0B1EDD45}" type="pres">
      <dgm:prSet presAssocID="{B0FD7424-55B4-4A32-BE6C-75DA50F7D195}" presName="parentText" presStyleLbl="node1" presStyleIdx="0" presStyleCnt="2">
        <dgm:presLayoutVars>
          <dgm:chMax val="0"/>
          <dgm:bulletEnabled val="1"/>
        </dgm:presLayoutVars>
      </dgm:prSet>
      <dgm:spPr/>
    </dgm:pt>
    <dgm:pt modelId="{9893F130-27B7-401F-A87A-4F53FDA4AD97}" type="pres">
      <dgm:prSet presAssocID="{D128E3A1-4D3B-42CB-8E94-CB9183CDC1EE}" presName="spacer" presStyleCnt="0"/>
      <dgm:spPr/>
    </dgm:pt>
    <dgm:pt modelId="{51A917ED-AACF-462A-80A5-18A10E6485AD}" type="pres">
      <dgm:prSet presAssocID="{F8622DF2-7BCD-4A46-9A17-2DC9D82F1B75}" presName="parentText" presStyleLbl="node1" presStyleIdx="1" presStyleCnt="2" custLinFactNeighborY="-49999">
        <dgm:presLayoutVars>
          <dgm:chMax val="0"/>
          <dgm:bulletEnabled val="1"/>
        </dgm:presLayoutVars>
      </dgm:prSet>
      <dgm:spPr/>
    </dgm:pt>
  </dgm:ptLst>
  <dgm:cxnLst>
    <dgm:cxn modelId="{D9F7751C-0829-4237-87C0-C81D65CD9B24}" type="presOf" srcId="{F8622DF2-7BCD-4A46-9A17-2DC9D82F1B75}" destId="{51A917ED-AACF-462A-80A5-18A10E6485AD}" srcOrd="0" destOrd="0" presId="urn:microsoft.com/office/officeart/2005/8/layout/vList2"/>
    <dgm:cxn modelId="{726FD020-53A6-49E8-BA80-3DDEA79EAEBF}" srcId="{8F3626DA-E4FF-4F7F-92BF-348C14F9D8F6}" destId="{F8622DF2-7BCD-4A46-9A17-2DC9D82F1B75}" srcOrd="1" destOrd="0" parTransId="{FEAC8370-7C11-46A4-AF0E-80D0F8F8AA48}" sibTransId="{B1140035-0489-4C38-9A29-186262FB9C03}"/>
    <dgm:cxn modelId="{DBE15041-64C6-4500-9D4D-B4925D0164DE}" type="presOf" srcId="{8F3626DA-E4FF-4F7F-92BF-348C14F9D8F6}" destId="{6E67EC43-CA99-4F78-A306-3F9C0B090959}" srcOrd="0" destOrd="0" presId="urn:microsoft.com/office/officeart/2005/8/layout/vList2"/>
    <dgm:cxn modelId="{0DB9E543-A6EA-4E72-B7E6-FDBC30FF718C}" srcId="{8F3626DA-E4FF-4F7F-92BF-348C14F9D8F6}" destId="{B0FD7424-55B4-4A32-BE6C-75DA50F7D195}" srcOrd="0" destOrd="0" parTransId="{C1630CFC-47E8-431E-8E9C-C91A2D577427}" sibTransId="{D128E3A1-4D3B-42CB-8E94-CB9183CDC1EE}"/>
    <dgm:cxn modelId="{952ED9BF-81F0-4FAF-AEA3-2E57179AF337}" type="presOf" srcId="{B0FD7424-55B4-4A32-BE6C-75DA50F7D195}" destId="{A6DF0134-FABD-469C-AC59-F4EC0B1EDD45}" srcOrd="0" destOrd="0" presId="urn:microsoft.com/office/officeart/2005/8/layout/vList2"/>
    <dgm:cxn modelId="{7027D0CC-0ED2-4ABD-8DC4-D12C99123FDF}" type="presParOf" srcId="{6E67EC43-CA99-4F78-A306-3F9C0B090959}" destId="{A6DF0134-FABD-469C-AC59-F4EC0B1EDD45}" srcOrd="0" destOrd="0" presId="urn:microsoft.com/office/officeart/2005/8/layout/vList2"/>
    <dgm:cxn modelId="{4EAD99E6-C16B-488A-B34B-E205DD21F24F}" type="presParOf" srcId="{6E67EC43-CA99-4F78-A306-3F9C0B090959}" destId="{9893F130-27B7-401F-A87A-4F53FDA4AD97}" srcOrd="1" destOrd="0" presId="urn:microsoft.com/office/officeart/2005/8/layout/vList2"/>
    <dgm:cxn modelId="{0E6F7981-A21D-4945-809D-F2B3B48A95D7}" type="presParOf" srcId="{6E67EC43-CA99-4F78-A306-3F9C0B090959}" destId="{51A917ED-AACF-462A-80A5-18A10E6485A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92B4DD-BFA8-40B8-8077-F008B6F7D1CA}"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ACE342BC-6BAC-4875-9961-952A79D1628A}">
      <dgm:prSet/>
      <dgm:spPr/>
      <dgm:t>
        <a:bodyPr/>
        <a:lstStyle/>
        <a:p>
          <a:r>
            <a:rPr lang="en-GB" b="0" i="0" dirty="0">
              <a:solidFill>
                <a:schemeClr val="tx1"/>
              </a:solidFill>
              <a:latin typeface="+mn-lt"/>
            </a:rPr>
            <a:t>- worsening of after physical, mental or emotional exertion - puts the patient in relapse that may last days, weeks, or even longer. </a:t>
          </a:r>
        </a:p>
        <a:p>
          <a:r>
            <a:rPr lang="en-GB" b="0" i="0" dirty="0">
              <a:solidFill>
                <a:schemeClr val="tx1"/>
              </a:solidFill>
              <a:latin typeface="+mn-lt"/>
            </a:rPr>
            <a:t>- Sensory overload (light and sound) can induce PEM</a:t>
          </a:r>
        </a:p>
        <a:p>
          <a:r>
            <a:rPr lang="en-GB" b="0" i="0" dirty="0">
              <a:solidFill>
                <a:schemeClr val="tx1"/>
              </a:solidFill>
              <a:latin typeface="+mn-lt"/>
            </a:rPr>
            <a:t>- The symptoms typically get worse 12 to 48 hours after the activity or exposure</a:t>
          </a:r>
        </a:p>
        <a:p>
          <a:r>
            <a:rPr lang="en-US" dirty="0">
              <a:solidFill>
                <a:schemeClr val="tx1"/>
              </a:solidFill>
              <a:latin typeface="+mn-lt"/>
            </a:rPr>
            <a:t>- Unrefreshing sleep</a:t>
          </a:r>
        </a:p>
      </dgm:t>
    </dgm:pt>
    <dgm:pt modelId="{25F6DE0B-0FCA-48E1-814F-AFE05B8047CF}" type="parTrans" cxnId="{E5AF0218-EF4E-4873-B2AC-5113D4B603F8}">
      <dgm:prSet/>
      <dgm:spPr/>
      <dgm:t>
        <a:bodyPr/>
        <a:lstStyle/>
        <a:p>
          <a:endParaRPr lang="en-US"/>
        </a:p>
      </dgm:t>
    </dgm:pt>
    <dgm:pt modelId="{9A5B497E-4BBF-41CC-B43B-5F1CE95F9218}" type="sibTrans" cxnId="{E5AF0218-EF4E-4873-B2AC-5113D4B603F8}">
      <dgm:prSet/>
      <dgm:spPr/>
      <dgm:t>
        <a:bodyPr/>
        <a:lstStyle/>
        <a:p>
          <a:endParaRPr lang="en-US"/>
        </a:p>
      </dgm:t>
    </dgm:pt>
    <dgm:pt modelId="{659B8028-4A3C-4724-9D9E-8EC2439E812B}" type="pres">
      <dgm:prSet presAssocID="{4392B4DD-BFA8-40B8-8077-F008B6F7D1CA}" presName="Name0" presStyleCnt="0">
        <dgm:presLayoutVars>
          <dgm:dir/>
          <dgm:resizeHandles val="exact"/>
        </dgm:presLayoutVars>
      </dgm:prSet>
      <dgm:spPr/>
    </dgm:pt>
    <dgm:pt modelId="{C4A34FAB-66FF-4C5C-9A5B-58869BA5CF25}" type="pres">
      <dgm:prSet presAssocID="{ACE342BC-6BAC-4875-9961-952A79D1628A}" presName="node" presStyleLbl="node1" presStyleIdx="0" presStyleCnt="1" custScaleX="108705">
        <dgm:presLayoutVars>
          <dgm:bulletEnabled val="1"/>
        </dgm:presLayoutVars>
      </dgm:prSet>
      <dgm:spPr/>
    </dgm:pt>
  </dgm:ptLst>
  <dgm:cxnLst>
    <dgm:cxn modelId="{E5AF0218-EF4E-4873-B2AC-5113D4B603F8}" srcId="{4392B4DD-BFA8-40B8-8077-F008B6F7D1CA}" destId="{ACE342BC-6BAC-4875-9961-952A79D1628A}" srcOrd="0" destOrd="0" parTransId="{25F6DE0B-0FCA-48E1-814F-AFE05B8047CF}" sibTransId="{9A5B497E-4BBF-41CC-B43B-5F1CE95F9218}"/>
    <dgm:cxn modelId="{DAE34988-DAB4-465F-84F6-8F77E122F3B2}" type="presOf" srcId="{ACE342BC-6BAC-4875-9961-952A79D1628A}" destId="{C4A34FAB-66FF-4C5C-9A5B-58869BA5CF25}" srcOrd="0" destOrd="0" presId="urn:microsoft.com/office/officeart/2016/7/layout/RepeatingBendingProcessNew"/>
    <dgm:cxn modelId="{7B71ACE3-F798-41F5-AA87-60FE4AA76724}" type="presOf" srcId="{4392B4DD-BFA8-40B8-8077-F008B6F7D1CA}" destId="{659B8028-4A3C-4724-9D9E-8EC2439E812B}" srcOrd="0" destOrd="0" presId="urn:microsoft.com/office/officeart/2016/7/layout/RepeatingBendingProcessNew"/>
    <dgm:cxn modelId="{13B9B986-470E-48AE-B7D4-F498CF2A0CF8}" type="presParOf" srcId="{659B8028-4A3C-4724-9D9E-8EC2439E812B}" destId="{C4A34FAB-66FF-4C5C-9A5B-58869BA5CF25}" srcOrd="0" destOrd="0" presId="urn:microsoft.com/office/officeart/2016/7/layout/RepeatingBendingProcessNew"/>
  </dgm:cxnLst>
  <dgm:bg/>
  <dgm:whole>
    <a:ln>
      <a:solidFill>
        <a:schemeClr val="accent2">
          <a:lumMod val="75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A697DF-B3CA-4783-BFAF-5888341BE6E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CB70D3B-20F3-4C36-AAF5-18B400108396}">
      <dgm:prSet custT="1"/>
      <dgm:spPr/>
      <dgm:t>
        <a:bodyPr/>
        <a:lstStyle/>
        <a:p>
          <a:pPr algn="ctr"/>
          <a:r>
            <a:rPr lang="en-GB" sz="2000" b="1" dirty="0"/>
            <a:t>Main Diagnostic Symptoms</a:t>
          </a:r>
          <a:endParaRPr lang="en-US" sz="2000" dirty="0"/>
        </a:p>
      </dgm:t>
    </dgm:pt>
    <dgm:pt modelId="{70A2FD09-2501-42E4-884E-58F926057045}" type="parTrans" cxnId="{05674544-3D0F-49C0-9739-2997ADAF89D1}">
      <dgm:prSet/>
      <dgm:spPr/>
      <dgm:t>
        <a:bodyPr/>
        <a:lstStyle/>
        <a:p>
          <a:pPr algn="ctr"/>
          <a:endParaRPr lang="en-US"/>
        </a:p>
      </dgm:t>
    </dgm:pt>
    <dgm:pt modelId="{5DFB77F8-F6CD-4BFC-A7F7-60C1455CF567}" type="sibTrans" cxnId="{05674544-3D0F-49C0-9739-2997ADAF89D1}">
      <dgm:prSet/>
      <dgm:spPr/>
      <dgm:t>
        <a:bodyPr/>
        <a:lstStyle/>
        <a:p>
          <a:pPr algn="ctr"/>
          <a:endParaRPr lang="en-US"/>
        </a:p>
      </dgm:t>
    </dgm:pt>
    <dgm:pt modelId="{D3B5E72F-8FE4-4DC7-9F4C-06BD885F21DC}">
      <dgm:prSet custT="1"/>
      <dgm:spPr/>
      <dgm:t>
        <a:bodyPr/>
        <a:lstStyle/>
        <a:p>
          <a:pPr algn="ctr"/>
          <a:r>
            <a:rPr lang="en-GB" sz="1600" b="0" dirty="0"/>
            <a:t>Post-exertional malaise (PEM) - symptoms worsen after exertion</a:t>
          </a:r>
          <a:endParaRPr lang="en-US" sz="1600" dirty="0"/>
        </a:p>
      </dgm:t>
    </dgm:pt>
    <dgm:pt modelId="{942A79B0-0163-4C47-A84E-08E42B84C12B}" type="parTrans" cxnId="{E9B48F5A-A696-414F-B1A6-802FA3538A8F}">
      <dgm:prSet/>
      <dgm:spPr/>
      <dgm:t>
        <a:bodyPr/>
        <a:lstStyle/>
        <a:p>
          <a:pPr algn="ctr"/>
          <a:endParaRPr lang="en-US"/>
        </a:p>
      </dgm:t>
    </dgm:pt>
    <dgm:pt modelId="{BC5F5611-5327-498C-B333-4A7340EC1B9C}" type="sibTrans" cxnId="{E9B48F5A-A696-414F-B1A6-802FA3538A8F}">
      <dgm:prSet/>
      <dgm:spPr/>
      <dgm:t>
        <a:bodyPr/>
        <a:lstStyle/>
        <a:p>
          <a:pPr algn="ctr"/>
          <a:endParaRPr lang="en-US"/>
        </a:p>
      </dgm:t>
    </dgm:pt>
    <dgm:pt modelId="{4AE31BF5-69F7-4F47-AF85-A691AE763882}">
      <dgm:prSet custT="1"/>
      <dgm:spPr/>
      <dgm:t>
        <a:bodyPr/>
        <a:lstStyle/>
        <a:p>
          <a:pPr algn="ctr"/>
          <a:r>
            <a:rPr lang="en-GB" sz="1600" b="0" dirty="0"/>
            <a:t>Reduction or impairment in ability to carry out normal daily activities, accompanied by Profound Fatigue</a:t>
          </a:r>
          <a:endParaRPr lang="en-US" sz="1600" dirty="0"/>
        </a:p>
      </dgm:t>
    </dgm:pt>
    <dgm:pt modelId="{D5F36186-E4A9-473B-8286-9BA6134A492F}" type="parTrans" cxnId="{C254498F-F9E1-4233-89E0-DA7CDED8AC12}">
      <dgm:prSet/>
      <dgm:spPr/>
      <dgm:t>
        <a:bodyPr/>
        <a:lstStyle/>
        <a:p>
          <a:pPr algn="ctr"/>
          <a:endParaRPr lang="en-US"/>
        </a:p>
      </dgm:t>
    </dgm:pt>
    <dgm:pt modelId="{49AC25C0-8DD8-4B97-9A0D-556900F7A882}" type="sibTrans" cxnId="{C254498F-F9E1-4233-89E0-DA7CDED8AC12}">
      <dgm:prSet/>
      <dgm:spPr/>
      <dgm:t>
        <a:bodyPr/>
        <a:lstStyle/>
        <a:p>
          <a:pPr algn="ctr"/>
          <a:endParaRPr lang="en-US"/>
        </a:p>
      </dgm:t>
    </dgm:pt>
    <dgm:pt modelId="{9D09A601-32FC-4BD6-8AAF-19BB8B081162}">
      <dgm:prSet custT="1"/>
      <dgm:spPr/>
      <dgm:t>
        <a:bodyPr/>
        <a:lstStyle/>
        <a:p>
          <a:pPr algn="ctr"/>
          <a:r>
            <a:rPr lang="en-GB" sz="1600" b="0" dirty="0"/>
            <a:t>Unrefreshing sleep</a:t>
          </a:r>
          <a:endParaRPr lang="en-US" sz="1600" dirty="0"/>
        </a:p>
      </dgm:t>
    </dgm:pt>
    <dgm:pt modelId="{CC1A9574-C305-4D17-AFDE-DE0A2FF4E484}" type="parTrans" cxnId="{540952BB-9C7A-476A-A44E-B11875C3ABDE}">
      <dgm:prSet/>
      <dgm:spPr/>
      <dgm:t>
        <a:bodyPr/>
        <a:lstStyle/>
        <a:p>
          <a:pPr algn="ctr"/>
          <a:endParaRPr lang="en-US"/>
        </a:p>
      </dgm:t>
    </dgm:pt>
    <dgm:pt modelId="{BF02C227-0A0D-42F5-8AD4-7749FA8CA55D}" type="sibTrans" cxnId="{540952BB-9C7A-476A-A44E-B11875C3ABDE}">
      <dgm:prSet/>
      <dgm:spPr/>
      <dgm:t>
        <a:bodyPr/>
        <a:lstStyle/>
        <a:p>
          <a:pPr algn="ctr"/>
          <a:endParaRPr lang="en-US"/>
        </a:p>
      </dgm:t>
    </dgm:pt>
    <dgm:pt modelId="{9BCBE3B6-DD88-463B-A09B-6D1D38C78E74}">
      <dgm:prSet custT="1"/>
      <dgm:spPr/>
      <dgm:t>
        <a:bodyPr/>
        <a:lstStyle/>
        <a:p>
          <a:pPr algn="ctr"/>
          <a:r>
            <a:rPr lang="en-GB" sz="1600" b="0" dirty="0"/>
            <a:t>Cognitive Impairment</a:t>
          </a:r>
          <a:endParaRPr lang="en-US" sz="1600" dirty="0"/>
        </a:p>
      </dgm:t>
    </dgm:pt>
    <dgm:pt modelId="{DEEA85C3-C278-4CF2-9672-3F7311B7C4EE}" type="parTrans" cxnId="{4683D1FE-A77F-432F-9502-F7A9F4F61A74}">
      <dgm:prSet/>
      <dgm:spPr/>
      <dgm:t>
        <a:bodyPr/>
        <a:lstStyle/>
        <a:p>
          <a:pPr algn="ctr"/>
          <a:endParaRPr lang="en-US"/>
        </a:p>
      </dgm:t>
    </dgm:pt>
    <dgm:pt modelId="{AF9E99C4-0E4D-4E55-9918-B3AB10ADD5F4}" type="sibTrans" cxnId="{4683D1FE-A77F-432F-9502-F7A9F4F61A74}">
      <dgm:prSet/>
      <dgm:spPr/>
      <dgm:t>
        <a:bodyPr/>
        <a:lstStyle/>
        <a:p>
          <a:pPr algn="ctr"/>
          <a:endParaRPr lang="en-US"/>
        </a:p>
      </dgm:t>
    </dgm:pt>
    <dgm:pt modelId="{1BB17C08-42BB-460C-A37A-1B2C15B9BF1B}">
      <dgm:prSet custT="1"/>
      <dgm:spPr/>
      <dgm:t>
        <a:bodyPr/>
        <a:lstStyle/>
        <a:p>
          <a:pPr algn="ctr"/>
          <a:r>
            <a:rPr lang="en-GB" sz="1600" b="0"/>
            <a:t>Orthostatic intolerance (symptoms worsen when sitting or standing upright)</a:t>
          </a:r>
          <a:endParaRPr lang="en-US" sz="1600"/>
        </a:p>
      </dgm:t>
    </dgm:pt>
    <dgm:pt modelId="{BD7173E8-8A8D-4864-BD75-81E85F75080C}" type="parTrans" cxnId="{040D1F40-1FE7-4B73-B732-0EC8EE1E1320}">
      <dgm:prSet/>
      <dgm:spPr/>
      <dgm:t>
        <a:bodyPr/>
        <a:lstStyle/>
        <a:p>
          <a:pPr algn="ctr"/>
          <a:endParaRPr lang="en-US"/>
        </a:p>
      </dgm:t>
    </dgm:pt>
    <dgm:pt modelId="{8CD33B95-D17D-49D9-83D0-9F43C0413142}" type="sibTrans" cxnId="{040D1F40-1FE7-4B73-B732-0EC8EE1E1320}">
      <dgm:prSet/>
      <dgm:spPr/>
      <dgm:t>
        <a:bodyPr/>
        <a:lstStyle/>
        <a:p>
          <a:pPr algn="ctr"/>
          <a:endParaRPr lang="en-US"/>
        </a:p>
      </dgm:t>
    </dgm:pt>
    <dgm:pt modelId="{07318DBE-C91C-47B2-BA25-C10339302FCB}">
      <dgm:prSet custT="1"/>
      <dgm:spPr/>
      <dgm:t>
        <a:bodyPr/>
        <a:lstStyle/>
        <a:p>
          <a:pPr algn="ctr"/>
          <a:r>
            <a:rPr lang="en-GB" sz="1600" b="0"/>
            <a:t>Severe body pain and worsening headaches</a:t>
          </a:r>
          <a:endParaRPr lang="en-US" sz="1600"/>
        </a:p>
      </dgm:t>
    </dgm:pt>
    <dgm:pt modelId="{5544AE75-CDC1-4665-A3FA-B54E8343AA05}" type="parTrans" cxnId="{A981A094-94E8-42D4-88CD-1E820CC4472E}">
      <dgm:prSet/>
      <dgm:spPr/>
      <dgm:t>
        <a:bodyPr/>
        <a:lstStyle/>
        <a:p>
          <a:pPr algn="ctr"/>
          <a:endParaRPr lang="en-US"/>
        </a:p>
      </dgm:t>
    </dgm:pt>
    <dgm:pt modelId="{31E264F6-70C5-40C6-8F9C-9A30E0BB285D}" type="sibTrans" cxnId="{A981A094-94E8-42D4-88CD-1E820CC4472E}">
      <dgm:prSet/>
      <dgm:spPr/>
      <dgm:t>
        <a:bodyPr/>
        <a:lstStyle/>
        <a:p>
          <a:pPr algn="ctr"/>
          <a:endParaRPr lang="en-US"/>
        </a:p>
      </dgm:t>
    </dgm:pt>
    <dgm:pt modelId="{7068AD20-546B-4CE8-A2A5-1347A2B96200}">
      <dgm:prSet custT="1"/>
      <dgm:spPr/>
      <dgm:t>
        <a:bodyPr/>
        <a:lstStyle/>
        <a:p>
          <a:pPr algn="ctr"/>
          <a:r>
            <a:rPr lang="en-GB" sz="2000" b="1" dirty="0"/>
            <a:t>Neurological or Cognitive Symptoms</a:t>
          </a:r>
          <a:endParaRPr lang="en-US" sz="2000" dirty="0"/>
        </a:p>
      </dgm:t>
    </dgm:pt>
    <dgm:pt modelId="{15497552-20FB-4926-8861-F58EC92A4701}" type="parTrans" cxnId="{5818B95D-916A-449F-BD69-B3B4B517520F}">
      <dgm:prSet/>
      <dgm:spPr/>
      <dgm:t>
        <a:bodyPr/>
        <a:lstStyle/>
        <a:p>
          <a:pPr algn="ctr"/>
          <a:endParaRPr lang="en-US"/>
        </a:p>
      </dgm:t>
    </dgm:pt>
    <dgm:pt modelId="{EC7C0FDC-CB02-4170-B8E3-01789A9D336B}" type="sibTrans" cxnId="{5818B95D-916A-449F-BD69-B3B4B517520F}">
      <dgm:prSet/>
      <dgm:spPr/>
      <dgm:t>
        <a:bodyPr/>
        <a:lstStyle/>
        <a:p>
          <a:pPr algn="ctr"/>
          <a:endParaRPr lang="en-US"/>
        </a:p>
      </dgm:t>
    </dgm:pt>
    <dgm:pt modelId="{2D8543FC-1FD1-46E6-8835-E1594AC15BCA}">
      <dgm:prSet custT="1"/>
      <dgm:spPr/>
      <dgm:t>
        <a:bodyPr/>
        <a:lstStyle/>
        <a:p>
          <a:pPr algn="ctr"/>
          <a:r>
            <a:rPr lang="en-GB" sz="1600" b="0"/>
            <a:t>Brain Fog</a:t>
          </a:r>
          <a:endParaRPr lang="en-US" sz="1600"/>
        </a:p>
      </dgm:t>
    </dgm:pt>
    <dgm:pt modelId="{D97DB83B-CB9D-476A-848B-D1092F71A38B}" type="parTrans" cxnId="{DE3B7CEC-AE67-42C1-BEC6-6F59FBD3825E}">
      <dgm:prSet/>
      <dgm:spPr/>
      <dgm:t>
        <a:bodyPr/>
        <a:lstStyle/>
        <a:p>
          <a:pPr algn="ctr"/>
          <a:endParaRPr lang="en-US"/>
        </a:p>
      </dgm:t>
    </dgm:pt>
    <dgm:pt modelId="{E4DAD547-1AD7-4450-81D6-B385586A738D}" type="sibTrans" cxnId="{DE3B7CEC-AE67-42C1-BEC6-6F59FBD3825E}">
      <dgm:prSet/>
      <dgm:spPr/>
      <dgm:t>
        <a:bodyPr/>
        <a:lstStyle/>
        <a:p>
          <a:pPr algn="ctr"/>
          <a:endParaRPr lang="en-US"/>
        </a:p>
      </dgm:t>
    </dgm:pt>
    <dgm:pt modelId="{B53FC6C0-6A1F-4DEA-BFD1-834079566B10}">
      <dgm:prSet custT="1"/>
      <dgm:spPr/>
      <dgm:t>
        <a:bodyPr/>
        <a:lstStyle/>
        <a:p>
          <a:pPr algn="ctr"/>
          <a:r>
            <a:rPr lang="en-GB" sz="1600" b="0"/>
            <a:t>Confusion &amp; Disorientation</a:t>
          </a:r>
          <a:endParaRPr lang="en-US" sz="1600"/>
        </a:p>
      </dgm:t>
    </dgm:pt>
    <dgm:pt modelId="{8BCDAAF8-DE10-450A-A0B7-D6584A9065B4}" type="parTrans" cxnId="{46AF1C72-B290-49FF-9CDC-14D4D4C7C76C}">
      <dgm:prSet/>
      <dgm:spPr/>
      <dgm:t>
        <a:bodyPr/>
        <a:lstStyle/>
        <a:p>
          <a:pPr algn="ctr"/>
          <a:endParaRPr lang="en-US"/>
        </a:p>
      </dgm:t>
    </dgm:pt>
    <dgm:pt modelId="{7E923762-E47A-4BA9-9D20-F99FD8572CC1}" type="sibTrans" cxnId="{46AF1C72-B290-49FF-9CDC-14D4D4C7C76C}">
      <dgm:prSet/>
      <dgm:spPr/>
      <dgm:t>
        <a:bodyPr/>
        <a:lstStyle/>
        <a:p>
          <a:pPr algn="ctr"/>
          <a:endParaRPr lang="en-US"/>
        </a:p>
      </dgm:t>
    </dgm:pt>
    <dgm:pt modelId="{1E2BC671-2F34-45BC-B2EE-634350DDDEC7}">
      <dgm:prSet custT="1"/>
      <dgm:spPr/>
      <dgm:t>
        <a:bodyPr/>
        <a:lstStyle/>
        <a:p>
          <a:pPr algn="ctr"/>
          <a:r>
            <a:rPr lang="en-GB" sz="1600" b="0"/>
            <a:t>Difficulty concentrating</a:t>
          </a:r>
          <a:endParaRPr lang="en-US" sz="1600"/>
        </a:p>
      </dgm:t>
    </dgm:pt>
    <dgm:pt modelId="{C1BCC342-6966-4A63-BD7D-616F614AA116}" type="parTrans" cxnId="{C231AB52-E35C-4AB0-88A8-DF6F7B30EFD9}">
      <dgm:prSet/>
      <dgm:spPr/>
      <dgm:t>
        <a:bodyPr/>
        <a:lstStyle/>
        <a:p>
          <a:pPr algn="ctr"/>
          <a:endParaRPr lang="en-US"/>
        </a:p>
      </dgm:t>
    </dgm:pt>
    <dgm:pt modelId="{36C24AE7-68AF-4454-BDD3-4BC1E26CCAE2}" type="sibTrans" cxnId="{C231AB52-E35C-4AB0-88A8-DF6F7B30EFD9}">
      <dgm:prSet/>
      <dgm:spPr/>
      <dgm:t>
        <a:bodyPr/>
        <a:lstStyle/>
        <a:p>
          <a:pPr algn="ctr"/>
          <a:endParaRPr lang="en-US"/>
        </a:p>
      </dgm:t>
    </dgm:pt>
    <dgm:pt modelId="{91ABBEE3-1174-4DF2-A009-F6E7639CA63A}">
      <dgm:prSet custT="1"/>
      <dgm:spPr/>
      <dgm:t>
        <a:bodyPr/>
        <a:lstStyle/>
        <a:p>
          <a:pPr algn="ctr"/>
          <a:r>
            <a:rPr lang="en-GB" sz="1600" b="0"/>
            <a:t>Short-term memory issues</a:t>
          </a:r>
          <a:endParaRPr lang="en-US" sz="1600"/>
        </a:p>
      </dgm:t>
    </dgm:pt>
    <dgm:pt modelId="{18BE1559-650B-4596-BF01-0BD15A852C22}" type="parTrans" cxnId="{5A2FA88E-79D7-40C3-88A3-8795305E37E3}">
      <dgm:prSet/>
      <dgm:spPr/>
      <dgm:t>
        <a:bodyPr/>
        <a:lstStyle/>
        <a:p>
          <a:pPr algn="ctr"/>
          <a:endParaRPr lang="en-US"/>
        </a:p>
      </dgm:t>
    </dgm:pt>
    <dgm:pt modelId="{DBFEDB74-DB3B-4997-B5A1-D83E64D80319}" type="sibTrans" cxnId="{5A2FA88E-79D7-40C3-88A3-8795305E37E3}">
      <dgm:prSet/>
      <dgm:spPr/>
      <dgm:t>
        <a:bodyPr/>
        <a:lstStyle/>
        <a:p>
          <a:pPr algn="ctr"/>
          <a:endParaRPr lang="en-US"/>
        </a:p>
      </dgm:t>
    </dgm:pt>
    <dgm:pt modelId="{81A4BF05-0D94-4B82-A6B8-78B38F70D899}">
      <dgm:prSet custT="1"/>
      <dgm:spPr/>
      <dgm:t>
        <a:bodyPr/>
        <a:lstStyle/>
        <a:p>
          <a:pPr algn="ctr"/>
          <a:r>
            <a:rPr lang="en-GB" sz="1600" b="0"/>
            <a:t>Ataxia and muscle weakness</a:t>
          </a:r>
          <a:endParaRPr lang="en-US" sz="1600"/>
        </a:p>
      </dgm:t>
    </dgm:pt>
    <dgm:pt modelId="{2F53AB70-4E4F-47BB-909C-3C6A7E2DBC9F}" type="parTrans" cxnId="{EB9A491B-DABB-4846-A9D2-A45E3953C3A3}">
      <dgm:prSet/>
      <dgm:spPr/>
      <dgm:t>
        <a:bodyPr/>
        <a:lstStyle/>
        <a:p>
          <a:pPr algn="ctr"/>
          <a:endParaRPr lang="en-US"/>
        </a:p>
      </dgm:t>
    </dgm:pt>
    <dgm:pt modelId="{997C0325-118A-4FA1-AEBC-AFD16E13CF38}" type="sibTrans" cxnId="{EB9A491B-DABB-4846-A9D2-A45E3953C3A3}">
      <dgm:prSet/>
      <dgm:spPr/>
      <dgm:t>
        <a:bodyPr/>
        <a:lstStyle/>
        <a:p>
          <a:pPr algn="ctr"/>
          <a:endParaRPr lang="en-US"/>
        </a:p>
      </dgm:t>
    </dgm:pt>
    <dgm:pt modelId="{E4ED1FAC-8037-46DA-914C-77193DAF935D}">
      <dgm:prSet custT="1"/>
      <dgm:spPr/>
      <dgm:t>
        <a:bodyPr/>
        <a:lstStyle/>
        <a:p>
          <a:pPr algn="ctr"/>
          <a:r>
            <a:rPr lang="en-GB" sz="1600" b="0" dirty="0"/>
            <a:t>Hypersensitivity to noise and light</a:t>
          </a:r>
          <a:endParaRPr lang="en-US" sz="1600" dirty="0"/>
        </a:p>
      </dgm:t>
    </dgm:pt>
    <dgm:pt modelId="{F65DF989-AE47-49D2-B559-C681DB982736}" type="parTrans" cxnId="{3AE13175-9ECE-47B4-B095-C8E9CC6DDF78}">
      <dgm:prSet/>
      <dgm:spPr/>
      <dgm:t>
        <a:bodyPr/>
        <a:lstStyle/>
        <a:p>
          <a:pPr algn="ctr"/>
          <a:endParaRPr lang="en-US"/>
        </a:p>
      </dgm:t>
    </dgm:pt>
    <dgm:pt modelId="{7623EFED-A3E6-4553-95D0-65E26A9DEFD9}" type="sibTrans" cxnId="{3AE13175-9ECE-47B4-B095-C8E9CC6DDF78}">
      <dgm:prSet/>
      <dgm:spPr/>
      <dgm:t>
        <a:bodyPr/>
        <a:lstStyle/>
        <a:p>
          <a:pPr algn="ctr"/>
          <a:endParaRPr lang="en-US"/>
        </a:p>
      </dgm:t>
    </dgm:pt>
    <dgm:pt modelId="{45CC8925-D5F7-4EA2-95AD-AE544DDE63B1}" type="pres">
      <dgm:prSet presAssocID="{37A697DF-B3CA-4783-BFAF-5888341BE6E8}" presName="vert0" presStyleCnt="0">
        <dgm:presLayoutVars>
          <dgm:dir/>
          <dgm:animOne val="branch"/>
          <dgm:animLvl val="lvl"/>
        </dgm:presLayoutVars>
      </dgm:prSet>
      <dgm:spPr/>
    </dgm:pt>
    <dgm:pt modelId="{4141061F-A244-4DD6-AA0A-D0F6385F802E}" type="pres">
      <dgm:prSet presAssocID="{1CB70D3B-20F3-4C36-AAF5-18B400108396}" presName="thickLine" presStyleLbl="alignNode1" presStyleIdx="0" presStyleCnt="14"/>
      <dgm:spPr/>
    </dgm:pt>
    <dgm:pt modelId="{1C2C8991-1F4A-44A1-BE7E-A76F2867BB59}" type="pres">
      <dgm:prSet presAssocID="{1CB70D3B-20F3-4C36-AAF5-18B400108396}" presName="horz1" presStyleCnt="0"/>
      <dgm:spPr/>
    </dgm:pt>
    <dgm:pt modelId="{A3A1F50D-DB56-4AEE-8245-CE8DFB826A86}" type="pres">
      <dgm:prSet presAssocID="{1CB70D3B-20F3-4C36-AAF5-18B400108396}" presName="tx1" presStyleLbl="revTx" presStyleIdx="0" presStyleCnt="14" custScaleX="100030" custScaleY="124011" custLinFactNeighborY="-7034"/>
      <dgm:spPr/>
    </dgm:pt>
    <dgm:pt modelId="{1BADEDE1-EE15-477F-B8AC-4A695FF7233C}" type="pres">
      <dgm:prSet presAssocID="{1CB70D3B-20F3-4C36-AAF5-18B400108396}" presName="vert1" presStyleCnt="0"/>
      <dgm:spPr/>
    </dgm:pt>
    <dgm:pt modelId="{F3219587-F422-4A0D-B4C0-9ABA3D2ACD47}" type="pres">
      <dgm:prSet presAssocID="{D3B5E72F-8FE4-4DC7-9F4C-06BD885F21DC}" presName="thickLine" presStyleLbl="alignNode1" presStyleIdx="1" presStyleCnt="14"/>
      <dgm:spPr/>
    </dgm:pt>
    <dgm:pt modelId="{00A59227-8E7F-4238-AFBD-02D3296A3EB7}" type="pres">
      <dgm:prSet presAssocID="{D3B5E72F-8FE4-4DC7-9F4C-06BD885F21DC}" presName="horz1" presStyleCnt="0"/>
      <dgm:spPr/>
    </dgm:pt>
    <dgm:pt modelId="{CD5452D2-3FCF-44A1-B27D-2FCFDBA2986C}" type="pres">
      <dgm:prSet presAssocID="{D3B5E72F-8FE4-4DC7-9F4C-06BD885F21DC}" presName="tx1" presStyleLbl="revTx" presStyleIdx="1" presStyleCnt="14" custScaleY="102467"/>
      <dgm:spPr/>
    </dgm:pt>
    <dgm:pt modelId="{557FC1B7-12B8-4028-8EB3-7EDE935FB918}" type="pres">
      <dgm:prSet presAssocID="{D3B5E72F-8FE4-4DC7-9F4C-06BD885F21DC}" presName="vert1" presStyleCnt="0"/>
      <dgm:spPr/>
    </dgm:pt>
    <dgm:pt modelId="{F9101519-17E5-4C1E-8F26-D60074B6E88F}" type="pres">
      <dgm:prSet presAssocID="{4AE31BF5-69F7-4F47-AF85-A691AE763882}" presName="thickLine" presStyleLbl="alignNode1" presStyleIdx="2" presStyleCnt="14"/>
      <dgm:spPr/>
    </dgm:pt>
    <dgm:pt modelId="{14B824FC-AB61-4BB9-8CFF-1A95C5545CA4}" type="pres">
      <dgm:prSet presAssocID="{4AE31BF5-69F7-4F47-AF85-A691AE763882}" presName="horz1" presStyleCnt="0"/>
      <dgm:spPr/>
    </dgm:pt>
    <dgm:pt modelId="{E65D4146-FF49-4A87-AA61-36ED73D41105}" type="pres">
      <dgm:prSet presAssocID="{4AE31BF5-69F7-4F47-AF85-A691AE763882}" presName="tx1" presStyleLbl="revTx" presStyleIdx="2" presStyleCnt="14" custScaleY="133811"/>
      <dgm:spPr/>
    </dgm:pt>
    <dgm:pt modelId="{86EBF185-CF08-4E36-A32D-D6BCBE50AA40}" type="pres">
      <dgm:prSet presAssocID="{4AE31BF5-69F7-4F47-AF85-A691AE763882}" presName="vert1" presStyleCnt="0"/>
      <dgm:spPr/>
    </dgm:pt>
    <dgm:pt modelId="{DF36D756-F9D3-494A-986B-82559E526BAB}" type="pres">
      <dgm:prSet presAssocID="{9D09A601-32FC-4BD6-8AAF-19BB8B081162}" presName="thickLine" presStyleLbl="alignNode1" presStyleIdx="3" presStyleCnt="14"/>
      <dgm:spPr/>
    </dgm:pt>
    <dgm:pt modelId="{9388F10D-D023-4600-8965-6654C77A94C6}" type="pres">
      <dgm:prSet presAssocID="{9D09A601-32FC-4BD6-8AAF-19BB8B081162}" presName="horz1" presStyleCnt="0"/>
      <dgm:spPr/>
    </dgm:pt>
    <dgm:pt modelId="{60C8492A-26E0-4F7D-810A-09D858754D2F}" type="pres">
      <dgm:prSet presAssocID="{9D09A601-32FC-4BD6-8AAF-19BB8B081162}" presName="tx1" presStyleLbl="revTx" presStyleIdx="3" presStyleCnt="14"/>
      <dgm:spPr/>
    </dgm:pt>
    <dgm:pt modelId="{9589EEAE-FD3F-4C0C-AAB4-BA885FD7ED9B}" type="pres">
      <dgm:prSet presAssocID="{9D09A601-32FC-4BD6-8AAF-19BB8B081162}" presName="vert1" presStyleCnt="0"/>
      <dgm:spPr/>
    </dgm:pt>
    <dgm:pt modelId="{4728815B-CDAE-455B-82FD-100A7A628B69}" type="pres">
      <dgm:prSet presAssocID="{9BCBE3B6-DD88-463B-A09B-6D1D38C78E74}" presName="thickLine" presStyleLbl="alignNode1" presStyleIdx="4" presStyleCnt="14"/>
      <dgm:spPr/>
    </dgm:pt>
    <dgm:pt modelId="{BB0F5C32-34E4-468D-BADC-85B3F4DFD0F9}" type="pres">
      <dgm:prSet presAssocID="{9BCBE3B6-DD88-463B-A09B-6D1D38C78E74}" presName="horz1" presStyleCnt="0"/>
      <dgm:spPr/>
    </dgm:pt>
    <dgm:pt modelId="{6899F687-B841-436C-9997-1B9F576A51FB}" type="pres">
      <dgm:prSet presAssocID="{9BCBE3B6-DD88-463B-A09B-6D1D38C78E74}" presName="tx1" presStyleLbl="revTx" presStyleIdx="4" presStyleCnt="14"/>
      <dgm:spPr/>
    </dgm:pt>
    <dgm:pt modelId="{E4EE20DA-0C71-4315-9EDF-0AC8CA1050EB}" type="pres">
      <dgm:prSet presAssocID="{9BCBE3B6-DD88-463B-A09B-6D1D38C78E74}" presName="vert1" presStyleCnt="0"/>
      <dgm:spPr/>
    </dgm:pt>
    <dgm:pt modelId="{1689D39A-5678-4615-94F3-3DC76ECA64BF}" type="pres">
      <dgm:prSet presAssocID="{1BB17C08-42BB-460C-A37A-1B2C15B9BF1B}" presName="thickLine" presStyleLbl="alignNode1" presStyleIdx="5" presStyleCnt="14"/>
      <dgm:spPr/>
    </dgm:pt>
    <dgm:pt modelId="{24BE4917-EBC6-469F-9160-AA8500EC3034}" type="pres">
      <dgm:prSet presAssocID="{1BB17C08-42BB-460C-A37A-1B2C15B9BF1B}" presName="horz1" presStyleCnt="0"/>
      <dgm:spPr/>
    </dgm:pt>
    <dgm:pt modelId="{71A8AF83-12A0-477B-AEBA-9BBB511D8FA6}" type="pres">
      <dgm:prSet presAssocID="{1BB17C08-42BB-460C-A37A-1B2C15B9BF1B}" presName="tx1" presStyleLbl="revTx" presStyleIdx="5" presStyleCnt="14"/>
      <dgm:spPr/>
    </dgm:pt>
    <dgm:pt modelId="{308C8E01-DF85-40E3-8336-33AC32282B82}" type="pres">
      <dgm:prSet presAssocID="{1BB17C08-42BB-460C-A37A-1B2C15B9BF1B}" presName="vert1" presStyleCnt="0"/>
      <dgm:spPr/>
    </dgm:pt>
    <dgm:pt modelId="{9BD5BFBF-DB99-45D6-B50B-50A8F2245F24}" type="pres">
      <dgm:prSet presAssocID="{07318DBE-C91C-47B2-BA25-C10339302FCB}" presName="thickLine" presStyleLbl="alignNode1" presStyleIdx="6" presStyleCnt="14"/>
      <dgm:spPr/>
    </dgm:pt>
    <dgm:pt modelId="{C267013B-26CB-419A-9C90-A35097C2DCA3}" type="pres">
      <dgm:prSet presAssocID="{07318DBE-C91C-47B2-BA25-C10339302FCB}" presName="horz1" presStyleCnt="0"/>
      <dgm:spPr/>
    </dgm:pt>
    <dgm:pt modelId="{EE39F353-6DE7-493C-8D30-5E4F94CB5647}" type="pres">
      <dgm:prSet presAssocID="{07318DBE-C91C-47B2-BA25-C10339302FCB}" presName="tx1" presStyleLbl="revTx" presStyleIdx="6" presStyleCnt="14"/>
      <dgm:spPr/>
    </dgm:pt>
    <dgm:pt modelId="{F0800445-6399-45C8-86E4-7893E3E7E38D}" type="pres">
      <dgm:prSet presAssocID="{07318DBE-C91C-47B2-BA25-C10339302FCB}" presName="vert1" presStyleCnt="0"/>
      <dgm:spPr/>
    </dgm:pt>
    <dgm:pt modelId="{4083833B-6B31-416E-9157-74BEC35E3210}" type="pres">
      <dgm:prSet presAssocID="{7068AD20-546B-4CE8-A2A5-1347A2B96200}" presName="thickLine" presStyleLbl="alignNode1" presStyleIdx="7" presStyleCnt="14"/>
      <dgm:spPr/>
    </dgm:pt>
    <dgm:pt modelId="{86A88C26-EA76-4F34-BAB5-0A878FF618FB}" type="pres">
      <dgm:prSet presAssocID="{7068AD20-546B-4CE8-A2A5-1347A2B96200}" presName="horz1" presStyleCnt="0"/>
      <dgm:spPr/>
    </dgm:pt>
    <dgm:pt modelId="{6214D047-166B-4591-8F49-6B59F5C96C70}" type="pres">
      <dgm:prSet presAssocID="{7068AD20-546B-4CE8-A2A5-1347A2B96200}" presName="tx1" presStyleLbl="revTx" presStyleIdx="7" presStyleCnt="14"/>
      <dgm:spPr/>
    </dgm:pt>
    <dgm:pt modelId="{439EC3DC-828B-4DC3-89B7-8131B02978F8}" type="pres">
      <dgm:prSet presAssocID="{7068AD20-546B-4CE8-A2A5-1347A2B96200}" presName="vert1" presStyleCnt="0"/>
      <dgm:spPr/>
    </dgm:pt>
    <dgm:pt modelId="{847394F2-0032-4E73-85E9-E54A47647253}" type="pres">
      <dgm:prSet presAssocID="{2D8543FC-1FD1-46E6-8835-E1594AC15BCA}" presName="thickLine" presStyleLbl="alignNode1" presStyleIdx="8" presStyleCnt="14"/>
      <dgm:spPr/>
    </dgm:pt>
    <dgm:pt modelId="{7DA0F57F-80A0-4B36-A5C1-26CBC6CF69A2}" type="pres">
      <dgm:prSet presAssocID="{2D8543FC-1FD1-46E6-8835-E1594AC15BCA}" presName="horz1" presStyleCnt="0"/>
      <dgm:spPr/>
    </dgm:pt>
    <dgm:pt modelId="{7E93760C-4DE4-4E91-8BBB-33959A924A5D}" type="pres">
      <dgm:prSet presAssocID="{2D8543FC-1FD1-46E6-8835-E1594AC15BCA}" presName="tx1" presStyleLbl="revTx" presStyleIdx="8" presStyleCnt="14"/>
      <dgm:spPr/>
    </dgm:pt>
    <dgm:pt modelId="{9BBD99FF-6D79-450E-87BC-412330741365}" type="pres">
      <dgm:prSet presAssocID="{2D8543FC-1FD1-46E6-8835-E1594AC15BCA}" presName="vert1" presStyleCnt="0"/>
      <dgm:spPr/>
    </dgm:pt>
    <dgm:pt modelId="{82288E6F-DE96-43C3-8D13-314076797405}" type="pres">
      <dgm:prSet presAssocID="{B53FC6C0-6A1F-4DEA-BFD1-834079566B10}" presName="thickLine" presStyleLbl="alignNode1" presStyleIdx="9" presStyleCnt="14"/>
      <dgm:spPr/>
    </dgm:pt>
    <dgm:pt modelId="{41E55C9B-2FA6-47A7-91FB-1E7A5833D4F1}" type="pres">
      <dgm:prSet presAssocID="{B53FC6C0-6A1F-4DEA-BFD1-834079566B10}" presName="horz1" presStyleCnt="0"/>
      <dgm:spPr/>
    </dgm:pt>
    <dgm:pt modelId="{5F76120B-36F9-432C-8D4D-931E141EE56D}" type="pres">
      <dgm:prSet presAssocID="{B53FC6C0-6A1F-4DEA-BFD1-834079566B10}" presName="tx1" presStyleLbl="revTx" presStyleIdx="9" presStyleCnt="14"/>
      <dgm:spPr/>
    </dgm:pt>
    <dgm:pt modelId="{6BF49521-F81E-42A2-B5F1-E75B87D555A8}" type="pres">
      <dgm:prSet presAssocID="{B53FC6C0-6A1F-4DEA-BFD1-834079566B10}" presName="vert1" presStyleCnt="0"/>
      <dgm:spPr/>
    </dgm:pt>
    <dgm:pt modelId="{937DA38E-7DA9-4E4B-B9F3-9746D5DD04CA}" type="pres">
      <dgm:prSet presAssocID="{1E2BC671-2F34-45BC-B2EE-634350DDDEC7}" presName="thickLine" presStyleLbl="alignNode1" presStyleIdx="10" presStyleCnt="14"/>
      <dgm:spPr/>
    </dgm:pt>
    <dgm:pt modelId="{066F5CC4-8F45-457D-BD8F-10584B1CDE25}" type="pres">
      <dgm:prSet presAssocID="{1E2BC671-2F34-45BC-B2EE-634350DDDEC7}" presName="horz1" presStyleCnt="0"/>
      <dgm:spPr/>
    </dgm:pt>
    <dgm:pt modelId="{DCF423CB-47CA-45AC-BD33-A43B1D27EBED}" type="pres">
      <dgm:prSet presAssocID="{1E2BC671-2F34-45BC-B2EE-634350DDDEC7}" presName="tx1" presStyleLbl="revTx" presStyleIdx="10" presStyleCnt="14"/>
      <dgm:spPr/>
    </dgm:pt>
    <dgm:pt modelId="{81037F5F-BFD1-4F18-AE69-FF73362D391C}" type="pres">
      <dgm:prSet presAssocID="{1E2BC671-2F34-45BC-B2EE-634350DDDEC7}" presName="vert1" presStyleCnt="0"/>
      <dgm:spPr/>
    </dgm:pt>
    <dgm:pt modelId="{9B25F8C6-9321-4582-94A0-4783F7861147}" type="pres">
      <dgm:prSet presAssocID="{91ABBEE3-1174-4DF2-A009-F6E7639CA63A}" presName="thickLine" presStyleLbl="alignNode1" presStyleIdx="11" presStyleCnt="14"/>
      <dgm:spPr/>
    </dgm:pt>
    <dgm:pt modelId="{DC47BCE3-E25C-4C52-87CD-1ED0CCD83837}" type="pres">
      <dgm:prSet presAssocID="{91ABBEE3-1174-4DF2-A009-F6E7639CA63A}" presName="horz1" presStyleCnt="0"/>
      <dgm:spPr/>
    </dgm:pt>
    <dgm:pt modelId="{6BBC97DB-DA7B-4BCE-970F-87FE6BB4B300}" type="pres">
      <dgm:prSet presAssocID="{91ABBEE3-1174-4DF2-A009-F6E7639CA63A}" presName="tx1" presStyleLbl="revTx" presStyleIdx="11" presStyleCnt="14"/>
      <dgm:spPr/>
    </dgm:pt>
    <dgm:pt modelId="{C67629ED-000D-46A1-AACC-34D7B96CE9B8}" type="pres">
      <dgm:prSet presAssocID="{91ABBEE3-1174-4DF2-A009-F6E7639CA63A}" presName="vert1" presStyleCnt="0"/>
      <dgm:spPr/>
    </dgm:pt>
    <dgm:pt modelId="{34ED3AEB-BD3C-4AAD-B876-6189B0A1194B}" type="pres">
      <dgm:prSet presAssocID="{81A4BF05-0D94-4B82-A6B8-78B38F70D899}" presName="thickLine" presStyleLbl="alignNode1" presStyleIdx="12" presStyleCnt="14"/>
      <dgm:spPr/>
    </dgm:pt>
    <dgm:pt modelId="{5B762996-74D2-4E4C-8FF7-F27998C3A141}" type="pres">
      <dgm:prSet presAssocID="{81A4BF05-0D94-4B82-A6B8-78B38F70D899}" presName="horz1" presStyleCnt="0"/>
      <dgm:spPr/>
    </dgm:pt>
    <dgm:pt modelId="{7888147F-ADC4-4AB4-8668-AE4B98227B4A}" type="pres">
      <dgm:prSet presAssocID="{81A4BF05-0D94-4B82-A6B8-78B38F70D899}" presName="tx1" presStyleLbl="revTx" presStyleIdx="12" presStyleCnt="14"/>
      <dgm:spPr/>
    </dgm:pt>
    <dgm:pt modelId="{AF2092F5-030E-48F5-B717-32A9B5B5B84F}" type="pres">
      <dgm:prSet presAssocID="{81A4BF05-0D94-4B82-A6B8-78B38F70D899}" presName="vert1" presStyleCnt="0"/>
      <dgm:spPr/>
    </dgm:pt>
    <dgm:pt modelId="{ED6DB222-9AA8-4518-9508-253172A87803}" type="pres">
      <dgm:prSet presAssocID="{E4ED1FAC-8037-46DA-914C-77193DAF935D}" presName="thickLine" presStyleLbl="alignNode1" presStyleIdx="13" presStyleCnt="14"/>
      <dgm:spPr/>
    </dgm:pt>
    <dgm:pt modelId="{9852AEB1-96ED-4515-8BE2-3C4B0F87B3B6}" type="pres">
      <dgm:prSet presAssocID="{E4ED1FAC-8037-46DA-914C-77193DAF935D}" presName="horz1" presStyleCnt="0"/>
      <dgm:spPr/>
    </dgm:pt>
    <dgm:pt modelId="{F380D4D5-CC09-49D5-A453-8BD3DCA8619F}" type="pres">
      <dgm:prSet presAssocID="{E4ED1FAC-8037-46DA-914C-77193DAF935D}" presName="tx1" presStyleLbl="revTx" presStyleIdx="13" presStyleCnt="14"/>
      <dgm:spPr/>
    </dgm:pt>
    <dgm:pt modelId="{564B24AE-A5A6-467B-995A-5E4FCD37F519}" type="pres">
      <dgm:prSet presAssocID="{E4ED1FAC-8037-46DA-914C-77193DAF935D}" presName="vert1" presStyleCnt="0"/>
      <dgm:spPr/>
    </dgm:pt>
  </dgm:ptLst>
  <dgm:cxnLst>
    <dgm:cxn modelId="{9F7E0E00-8123-4863-AF9E-4EF37F6CB0B8}" type="presOf" srcId="{07318DBE-C91C-47B2-BA25-C10339302FCB}" destId="{EE39F353-6DE7-493C-8D30-5E4F94CB5647}" srcOrd="0" destOrd="0" presId="urn:microsoft.com/office/officeart/2008/layout/LinedList"/>
    <dgm:cxn modelId="{EB3F5800-AD02-4466-80D5-BDFA36280E09}" type="presOf" srcId="{9D09A601-32FC-4BD6-8AAF-19BB8B081162}" destId="{60C8492A-26E0-4F7D-810A-09D858754D2F}" srcOrd="0" destOrd="0" presId="urn:microsoft.com/office/officeart/2008/layout/LinedList"/>
    <dgm:cxn modelId="{6AE66A11-A1A7-4BF0-BEF3-194C5597FACE}" type="presOf" srcId="{9BCBE3B6-DD88-463B-A09B-6D1D38C78E74}" destId="{6899F687-B841-436C-9997-1B9F576A51FB}" srcOrd="0" destOrd="0" presId="urn:microsoft.com/office/officeart/2008/layout/LinedList"/>
    <dgm:cxn modelId="{114D1D18-EA97-4C8D-AE68-A122761B11F4}" type="presOf" srcId="{2D8543FC-1FD1-46E6-8835-E1594AC15BCA}" destId="{7E93760C-4DE4-4E91-8BBB-33959A924A5D}" srcOrd="0" destOrd="0" presId="urn:microsoft.com/office/officeart/2008/layout/LinedList"/>
    <dgm:cxn modelId="{EB9A491B-DABB-4846-A9D2-A45E3953C3A3}" srcId="{37A697DF-B3CA-4783-BFAF-5888341BE6E8}" destId="{81A4BF05-0D94-4B82-A6B8-78B38F70D899}" srcOrd="12" destOrd="0" parTransId="{2F53AB70-4E4F-47BB-909C-3C6A7E2DBC9F}" sibTransId="{997C0325-118A-4FA1-AEBC-AFD16E13CF38}"/>
    <dgm:cxn modelId="{CE466132-B89E-454B-A316-D712C6E4E4CF}" type="presOf" srcId="{B53FC6C0-6A1F-4DEA-BFD1-834079566B10}" destId="{5F76120B-36F9-432C-8D4D-931E141EE56D}" srcOrd="0" destOrd="0" presId="urn:microsoft.com/office/officeart/2008/layout/LinedList"/>
    <dgm:cxn modelId="{39113636-286E-4AD3-8FF5-5C8ABAD07710}" type="presOf" srcId="{37A697DF-B3CA-4783-BFAF-5888341BE6E8}" destId="{45CC8925-D5F7-4EA2-95AD-AE544DDE63B1}" srcOrd="0" destOrd="0" presId="urn:microsoft.com/office/officeart/2008/layout/LinedList"/>
    <dgm:cxn modelId="{040D1F40-1FE7-4B73-B732-0EC8EE1E1320}" srcId="{37A697DF-B3CA-4783-BFAF-5888341BE6E8}" destId="{1BB17C08-42BB-460C-A37A-1B2C15B9BF1B}" srcOrd="5" destOrd="0" parTransId="{BD7173E8-8A8D-4864-BD75-81E85F75080C}" sibTransId="{8CD33B95-D17D-49D9-83D0-9F43C0413142}"/>
    <dgm:cxn modelId="{5818B95D-916A-449F-BD69-B3B4B517520F}" srcId="{37A697DF-B3CA-4783-BFAF-5888341BE6E8}" destId="{7068AD20-546B-4CE8-A2A5-1347A2B96200}" srcOrd="7" destOrd="0" parTransId="{15497552-20FB-4926-8861-F58EC92A4701}" sibTransId="{EC7C0FDC-CB02-4170-B8E3-01789A9D336B}"/>
    <dgm:cxn modelId="{05674544-3D0F-49C0-9739-2997ADAF89D1}" srcId="{37A697DF-B3CA-4783-BFAF-5888341BE6E8}" destId="{1CB70D3B-20F3-4C36-AAF5-18B400108396}" srcOrd="0" destOrd="0" parTransId="{70A2FD09-2501-42E4-884E-58F926057045}" sibTransId="{5DFB77F8-F6CD-4BFC-A7F7-60C1455CF567}"/>
    <dgm:cxn modelId="{9094894D-1CB8-43C7-BA71-922A11C5BE4A}" type="presOf" srcId="{D3B5E72F-8FE4-4DC7-9F4C-06BD885F21DC}" destId="{CD5452D2-3FCF-44A1-B27D-2FCFDBA2986C}" srcOrd="0" destOrd="0" presId="urn:microsoft.com/office/officeart/2008/layout/LinedList"/>
    <dgm:cxn modelId="{46AF1C72-B290-49FF-9CDC-14D4D4C7C76C}" srcId="{37A697DF-B3CA-4783-BFAF-5888341BE6E8}" destId="{B53FC6C0-6A1F-4DEA-BFD1-834079566B10}" srcOrd="9" destOrd="0" parTransId="{8BCDAAF8-DE10-450A-A0B7-D6584A9065B4}" sibTransId="{7E923762-E47A-4BA9-9D20-F99FD8572CC1}"/>
    <dgm:cxn modelId="{C231AB52-E35C-4AB0-88A8-DF6F7B30EFD9}" srcId="{37A697DF-B3CA-4783-BFAF-5888341BE6E8}" destId="{1E2BC671-2F34-45BC-B2EE-634350DDDEC7}" srcOrd="10" destOrd="0" parTransId="{C1BCC342-6966-4A63-BD7D-616F614AA116}" sibTransId="{36C24AE7-68AF-4454-BDD3-4BC1E26CCAE2}"/>
    <dgm:cxn modelId="{3AE13175-9ECE-47B4-B095-C8E9CC6DDF78}" srcId="{37A697DF-B3CA-4783-BFAF-5888341BE6E8}" destId="{E4ED1FAC-8037-46DA-914C-77193DAF935D}" srcOrd="13" destOrd="0" parTransId="{F65DF989-AE47-49D2-B559-C681DB982736}" sibTransId="{7623EFED-A3E6-4553-95D0-65E26A9DEFD9}"/>
    <dgm:cxn modelId="{9BD1CE75-15DF-4D8F-9355-55ED97130549}" type="presOf" srcId="{1CB70D3B-20F3-4C36-AAF5-18B400108396}" destId="{A3A1F50D-DB56-4AEE-8245-CE8DFB826A86}" srcOrd="0" destOrd="0" presId="urn:microsoft.com/office/officeart/2008/layout/LinedList"/>
    <dgm:cxn modelId="{E9B48F5A-A696-414F-B1A6-802FA3538A8F}" srcId="{37A697DF-B3CA-4783-BFAF-5888341BE6E8}" destId="{D3B5E72F-8FE4-4DC7-9F4C-06BD885F21DC}" srcOrd="1" destOrd="0" parTransId="{942A79B0-0163-4C47-A84E-08E42B84C12B}" sibTransId="{BC5F5611-5327-498C-B333-4A7340EC1B9C}"/>
    <dgm:cxn modelId="{17BB5885-AB73-40C0-8A65-B1E7A33B7791}" type="presOf" srcId="{4AE31BF5-69F7-4F47-AF85-A691AE763882}" destId="{E65D4146-FF49-4A87-AA61-36ED73D41105}" srcOrd="0" destOrd="0" presId="urn:microsoft.com/office/officeart/2008/layout/LinedList"/>
    <dgm:cxn modelId="{AAA76A8E-E3FB-4F2D-A1E6-FA406DB61B3D}" type="presOf" srcId="{91ABBEE3-1174-4DF2-A009-F6E7639CA63A}" destId="{6BBC97DB-DA7B-4BCE-970F-87FE6BB4B300}" srcOrd="0" destOrd="0" presId="urn:microsoft.com/office/officeart/2008/layout/LinedList"/>
    <dgm:cxn modelId="{5A2FA88E-79D7-40C3-88A3-8795305E37E3}" srcId="{37A697DF-B3CA-4783-BFAF-5888341BE6E8}" destId="{91ABBEE3-1174-4DF2-A009-F6E7639CA63A}" srcOrd="11" destOrd="0" parTransId="{18BE1559-650B-4596-BF01-0BD15A852C22}" sibTransId="{DBFEDB74-DB3B-4997-B5A1-D83E64D80319}"/>
    <dgm:cxn modelId="{C254498F-F9E1-4233-89E0-DA7CDED8AC12}" srcId="{37A697DF-B3CA-4783-BFAF-5888341BE6E8}" destId="{4AE31BF5-69F7-4F47-AF85-A691AE763882}" srcOrd="2" destOrd="0" parTransId="{D5F36186-E4A9-473B-8286-9BA6134A492F}" sibTransId="{49AC25C0-8DD8-4B97-9A0D-556900F7A882}"/>
    <dgm:cxn modelId="{728F548F-E3B8-4D2B-A347-ABAE54BC98C0}" type="presOf" srcId="{1E2BC671-2F34-45BC-B2EE-634350DDDEC7}" destId="{DCF423CB-47CA-45AC-BD33-A43B1D27EBED}" srcOrd="0" destOrd="0" presId="urn:microsoft.com/office/officeart/2008/layout/LinedList"/>
    <dgm:cxn modelId="{A981A094-94E8-42D4-88CD-1E820CC4472E}" srcId="{37A697DF-B3CA-4783-BFAF-5888341BE6E8}" destId="{07318DBE-C91C-47B2-BA25-C10339302FCB}" srcOrd="6" destOrd="0" parTransId="{5544AE75-CDC1-4665-A3FA-B54E8343AA05}" sibTransId="{31E264F6-70C5-40C6-8F9C-9A30E0BB285D}"/>
    <dgm:cxn modelId="{540952BB-9C7A-476A-A44E-B11875C3ABDE}" srcId="{37A697DF-B3CA-4783-BFAF-5888341BE6E8}" destId="{9D09A601-32FC-4BD6-8AAF-19BB8B081162}" srcOrd="3" destOrd="0" parTransId="{CC1A9574-C305-4D17-AFDE-DE0A2FF4E484}" sibTransId="{BF02C227-0A0D-42F5-8AD4-7749FA8CA55D}"/>
    <dgm:cxn modelId="{A99D91CA-B7A4-4F51-A470-95BDD67A585B}" type="presOf" srcId="{E4ED1FAC-8037-46DA-914C-77193DAF935D}" destId="{F380D4D5-CC09-49D5-A453-8BD3DCA8619F}" srcOrd="0" destOrd="0" presId="urn:microsoft.com/office/officeart/2008/layout/LinedList"/>
    <dgm:cxn modelId="{0CF44ED6-348A-4438-99B9-D6EC31A49DAB}" type="presOf" srcId="{81A4BF05-0D94-4B82-A6B8-78B38F70D899}" destId="{7888147F-ADC4-4AB4-8668-AE4B98227B4A}" srcOrd="0" destOrd="0" presId="urn:microsoft.com/office/officeart/2008/layout/LinedList"/>
    <dgm:cxn modelId="{76B830EA-B320-4251-B9BC-1DE043DAD392}" type="presOf" srcId="{7068AD20-546B-4CE8-A2A5-1347A2B96200}" destId="{6214D047-166B-4591-8F49-6B59F5C96C70}" srcOrd="0" destOrd="0" presId="urn:microsoft.com/office/officeart/2008/layout/LinedList"/>
    <dgm:cxn modelId="{339C48EA-5544-415B-86AB-07271CF4A627}" type="presOf" srcId="{1BB17C08-42BB-460C-A37A-1B2C15B9BF1B}" destId="{71A8AF83-12A0-477B-AEBA-9BBB511D8FA6}" srcOrd="0" destOrd="0" presId="urn:microsoft.com/office/officeart/2008/layout/LinedList"/>
    <dgm:cxn modelId="{DE3B7CEC-AE67-42C1-BEC6-6F59FBD3825E}" srcId="{37A697DF-B3CA-4783-BFAF-5888341BE6E8}" destId="{2D8543FC-1FD1-46E6-8835-E1594AC15BCA}" srcOrd="8" destOrd="0" parTransId="{D97DB83B-CB9D-476A-848B-D1092F71A38B}" sibTransId="{E4DAD547-1AD7-4450-81D6-B385586A738D}"/>
    <dgm:cxn modelId="{4683D1FE-A77F-432F-9502-F7A9F4F61A74}" srcId="{37A697DF-B3CA-4783-BFAF-5888341BE6E8}" destId="{9BCBE3B6-DD88-463B-A09B-6D1D38C78E74}" srcOrd="4" destOrd="0" parTransId="{DEEA85C3-C278-4CF2-9672-3F7311B7C4EE}" sibTransId="{AF9E99C4-0E4D-4E55-9918-B3AB10ADD5F4}"/>
    <dgm:cxn modelId="{07F2F0C2-56CE-4F15-ABBB-ADED9E4E74B9}" type="presParOf" srcId="{45CC8925-D5F7-4EA2-95AD-AE544DDE63B1}" destId="{4141061F-A244-4DD6-AA0A-D0F6385F802E}" srcOrd="0" destOrd="0" presId="urn:microsoft.com/office/officeart/2008/layout/LinedList"/>
    <dgm:cxn modelId="{D03D84B3-BDE1-4277-A496-4E6BF8F71323}" type="presParOf" srcId="{45CC8925-D5F7-4EA2-95AD-AE544DDE63B1}" destId="{1C2C8991-1F4A-44A1-BE7E-A76F2867BB59}" srcOrd="1" destOrd="0" presId="urn:microsoft.com/office/officeart/2008/layout/LinedList"/>
    <dgm:cxn modelId="{115A7E75-0022-428A-9475-63690DB3688D}" type="presParOf" srcId="{1C2C8991-1F4A-44A1-BE7E-A76F2867BB59}" destId="{A3A1F50D-DB56-4AEE-8245-CE8DFB826A86}" srcOrd="0" destOrd="0" presId="urn:microsoft.com/office/officeart/2008/layout/LinedList"/>
    <dgm:cxn modelId="{E04FB30D-482A-4DA6-80ED-0E0BC5A5E46C}" type="presParOf" srcId="{1C2C8991-1F4A-44A1-BE7E-A76F2867BB59}" destId="{1BADEDE1-EE15-477F-B8AC-4A695FF7233C}" srcOrd="1" destOrd="0" presId="urn:microsoft.com/office/officeart/2008/layout/LinedList"/>
    <dgm:cxn modelId="{13C4804D-A52A-4DE9-8C45-19BDEDADA593}" type="presParOf" srcId="{45CC8925-D5F7-4EA2-95AD-AE544DDE63B1}" destId="{F3219587-F422-4A0D-B4C0-9ABA3D2ACD47}" srcOrd="2" destOrd="0" presId="urn:microsoft.com/office/officeart/2008/layout/LinedList"/>
    <dgm:cxn modelId="{7C6F9354-096F-456C-8EFC-6C09CCE94844}" type="presParOf" srcId="{45CC8925-D5F7-4EA2-95AD-AE544DDE63B1}" destId="{00A59227-8E7F-4238-AFBD-02D3296A3EB7}" srcOrd="3" destOrd="0" presId="urn:microsoft.com/office/officeart/2008/layout/LinedList"/>
    <dgm:cxn modelId="{A590D762-FBEF-4E57-BA9B-F36A20227E6C}" type="presParOf" srcId="{00A59227-8E7F-4238-AFBD-02D3296A3EB7}" destId="{CD5452D2-3FCF-44A1-B27D-2FCFDBA2986C}" srcOrd="0" destOrd="0" presId="urn:microsoft.com/office/officeart/2008/layout/LinedList"/>
    <dgm:cxn modelId="{F9A8F0F8-8A35-4B2B-A2FF-4C552A361D5D}" type="presParOf" srcId="{00A59227-8E7F-4238-AFBD-02D3296A3EB7}" destId="{557FC1B7-12B8-4028-8EB3-7EDE935FB918}" srcOrd="1" destOrd="0" presId="urn:microsoft.com/office/officeart/2008/layout/LinedList"/>
    <dgm:cxn modelId="{98D893E6-3CB7-4D2A-ABF0-85B292E7927F}" type="presParOf" srcId="{45CC8925-D5F7-4EA2-95AD-AE544DDE63B1}" destId="{F9101519-17E5-4C1E-8F26-D60074B6E88F}" srcOrd="4" destOrd="0" presId="urn:microsoft.com/office/officeart/2008/layout/LinedList"/>
    <dgm:cxn modelId="{C625B865-2612-4337-AE64-842119DE911D}" type="presParOf" srcId="{45CC8925-D5F7-4EA2-95AD-AE544DDE63B1}" destId="{14B824FC-AB61-4BB9-8CFF-1A95C5545CA4}" srcOrd="5" destOrd="0" presId="urn:microsoft.com/office/officeart/2008/layout/LinedList"/>
    <dgm:cxn modelId="{1C4DE586-155C-4CC6-B449-C6351A4D8C4F}" type="presParOf" srcId="{14B824FC-AB61-4BB9-8CFF-1A95C5545CA4}" destId="{E65D4146-FF49-4A87-AA61-36ED73D41105}" srcOrd="0" destOrd="0" presId="urn:microsoft.com/office/officeart/2008/layout/LinedList"/>
    <dgm:cxn modelId="{C08AB8D1-1536-41A4-AF08-9350559ADD14}" type="presParOf" srcId="{14B824FC-AB61-4BB9-8CFF-1A95C5545CA4}" destId="{86EBF185-CF08-4E36-A32D-D6BCBE50AA40}" srcOrd="1" destOrd="0" presId="urn:microsoft.com/office/officeart/2008/layout/LinedList"/>
    <dgm:cxn modelId="{7DABBD1C-4B72-40A7-A78C-5EF4447F3281}" type="presParOf" srcId="{45CC8925-D5F7-4EA2-95AD-AE544DDE63B1}" destId="{DF36D756-F9D3-494A-986B-82559E526BAB}" srcOrd="6" destOrd="0" presId="urn:microsoft.com/office/officeart/2008/layout/LinedList"/>
    <dgm:cxn modelId="{08BBE276-E4E0-4E24-B799-17A0DE67398D}" type="presParOf" srcId="{45CC8925-D5F7-4EA2-95AD-AE544DDE63B1}" destId="{9388F10D-D023-4600-8965-6654C77A94C6}" srcOrd="7" destOrd="0" presId="urn:microsoft.com/office/officeart/2008/layout/LinedList"/>
    <dgm:cxn modelId="{0AB23002-0951-4BA5-9D28-512BB15FBF0F}" type="presParOf" srcId="{9388F10D-D023-4600-8965-6654C77A94C6}" destId="{60C8492A-26E0-4F7D-810A-09D858754D2F}" srcOrd="0" destOrd="0" presId="urn:microsoft.com/office/officeart/2008/layout/LinedList"/>
    <dgm:cxn modelId="{C1CCBC2A-C708-4933-B0E0-294F8EA88BC7}" type="presParOf" srcId="{9388F10D-D023-4600-8965-6654C77A94C6}" destId="{9589EEAE-FD3F-4C0C-AAB4-BA885FD7ED9B}" srcOrd="1" destOrd="0" presId="urn:microsoft.com/office/officeart/2008/layout/LinedList"/>
    <dgm:cxn modelId="{E31609A1-8060-4684-9938-00F7E08C1AB6}" type="presParOf" srcId="{45CC8925-D5F7-4EA2-95AD-AE544DDE63B1}" destId="{4728815B-CDAE-455B-82FD-100A7A628B69}" srcOrd="8" destOrd="0" presId="urn:microsoft.com/office/officeart/2008/layout/LinedList"/>
    <dgm:cxn modelId="{8C204FFB-6F88-483C-B977-6E6D56D5AE8F}" type="presParOf" srcId="{45CC8925-D5F7-4EA2-95AD-AE544DDE63B1}" destId="{BB0F5C32-34E4-468D-BADC-85B3F4DFD0F9}" srcOrd="9" destOrd="0" presId="urn:microsoft.com/office/officeart/2008/layout/LinedList"/>
    <dgm:cxn modelId="{A8A63390-005C-45AA-A4F2-7E8E51C12C78}" type="presParOf" srcId="{BB0F5C32-34E4-468D-BADC-85B3F4DFD0F9}" destId="{6899F687-B841-436C-9997-1B9F576A51FB}" srcOrd="0" destOrd="0" presId="urn:microsoft.com/office/officeart/2008/layout/LinedList"/>
    <dgm:cxn modelId="{200838E9-9A8D-48E0-B67F-C030EE38146B}" type="presParOf" srcId="{BB0F5C32-34E4-468D-BADC-85B3F4DFD0F9}" destId="{E4EE20DA-0C71-4315-9EDF-0AC8CA1050EB}" srcOrd="1" destOrd="0" presId="urn:microsoft.com/office/officeart/2008/layout/LinedList"/>
    <dgm:cxn modelId="{8D032509-0CC8-41A9-B312-84843162D5B3}" type="presParOf" srcId="{45CC8925-D5F7-4EA2-95AD-AE544DDE63B1}" destId="{1689D39A-5678-4615-94F3-3DC76ECA64BF}" srcOrd="10" destOrd="0" presId="urn:microsoft.com/office/officeart/2008/layout/LinedList"/>
    <dgm:cxn modelId="{5D929F25-200C-486C-BB3E-311878AC2BD5}" type="presParOf" srcId="{45CC8925-D5F7-4EA2-95AD-AE544DDE63B1}" destId="{24BE4917-EBC6-469F-9160-AA8500EC3034}" srcOrd="11" destOrd="0" presId="urn:microsoft.com/office/officeart/2008/layout/LinedList"/>
    <dgm:cxn modelId="{16C3B1F9-D6E4-47AE-AE96-70FD72715454}" type="presParOf" srcId="{24BE4917-EBC6-469F-9160-AA8500EC3034}" destId="{71A8AF83-12A0-477B-AEBA-9BBB511D8FA6}" srcOrd="0" destOrd="0" presId="urn:microsoft.com/office/officeart/2008/layout/LinedList"/>
    <dgm:cxn modelId="{4EDD8AAD-7C69-4866-A3FB-92FF999CC3EB}" type="presParOf" srcId="{24BE4917-EBC6-469F-9160-AA8500EC3034}" destId="{308C8E01-DF85-40E3-8336-33AC32282B82}" srcOrd="1" destOrd="0" presId="urn:microsoft.com/office/officeart/2008/layout/LinedList"/>
    <dgm:cxn modelId="{C9E25A08-8505-4424-91EF-CB2B31AB660F}" type="presParOf" srcId="{45CC8925-D5F7-4EA2-95AD-AE544DDE63B1}" destId="{9BD5BFBF-DB99-45D6-B50B-50A8F2245F24}" srcOrd="12" destOrd="0" presId="urn:microsoft.com/office/officeart/2008/layout/LinedList"/>
    <dgm:cxn modelId="{5C931344-F8A6-4BB0-B881-5F9AF0E87475}" type="presParOf" srcId="{45CC8925-D5F7-4EA2-95AD-AE544DDE63B1}" destId="{C267013B-26CB-419A-9C90-A35097C2DCA3}" srcOrd="13" destOrd="0" presId="urn:microsoft.com/office/officeart/2008/layout/LinedList"/>
    <dgm:cxn modelId="{C69FD788-7C99-4584-9B0A-3D897651A1F3}" type="presParOf" srcId="{C267013B-26CB-419A-9C90-A35097C2DCA3}" destId="{EE39F353-6DE7-493C-8D30-5E4F94CB5647}" srcOrd="0" destOrd="0" presId="urn:microsoft.com/office/officeart/2008/layout/LinedList"/>
    <dgm:cxn modelId="{18960E4E-13ED-4AF4-A2AF-DBEF20777F00}" type="presParOf" srcId="{C267013B-26CB-419A-9C90-A35097C2DCA3}" destId="{F0800445-6399-45C8-86E4-7893E3E7E38D}" srcOrd="1" destOrd="0" presId="urn:microsoft.com/office/officeart/2008/layout/LinedList"/>
    <dgm:cxn modelId="{5FAC3924-F9D5-46AC-8364-A6809220C822}" type="presParOf" srcId="{45CC8925-D5F7-4EA2-95AD-AE544DDE63B1}" destId="{4083833B-6B31-416E-9157-74BEC35E3210}" srcOrd="14" destOrd="0" presId="urn:microsoft.com/office/officeart/2008/layout/LinedList"/>
    <dgm:cxn modelId="{F1853EF8-8BD3-4946-972B-122E36EBAFC2}" type="presParOf" srcId="{45CC8925-D5F7-4EA2-95AD-AE544DDE63B1}" destId="{86A88C26-EA76-4F34-BAB5-0A878FF618FB}" srcOrd="15" destOrd="0" presId="urn:microsoft.com/office/officeart/2008/layout/LinedList"/>
    <dgm:cxn modelId="{09E3E99C-1EA0-4428-9440-E3AB8D12D48D}" type="presParOf" srcId="{86A88C26-EA76-4F34-BAB5-0A878FF618FB}" destId="{6214D047-166B-4591-8F49-6B59F5C96C70}" srcOrd="0" destOrd="0" presId="urn:microsoft.com/office/officeart/2008/layout/LinedList"/>
    <dgm:cxn modelId="{6F72DC36-86AF-40D0-80B4-1076F90A0917}" type="presParOf" srcId="{86A88C26-EA76-4F34-BAB5-0A878FF618FB}" destId="{439EC3DC-828B-4DC3-89B7-8131B02978F8}" srcOrd="1" destOrd="0" presId="urn:microsoft.com/office/officeart/2008/layout/LinedList"/>
    <dgm:cxn modelId="{BB18F076-841D-4C9C-A140-8C2754489D2F}" type="presParOf" srcId="{45CC8925-D5F7-4EA2-95AD-AE544DDE63B1}" destId="{847394F2-0032-4E73-85E9-E54A47647253}" srcOrd="16" destOrd="0" presId="urn:microsoft.com/office/officeart/2008/layout/LinedList"/>
    <dgm:cxn modelId="{40E8A6D4-AF37-4260-8F6A-D61F4147D39E}" type="presParOf" srcId="{45CC8925-D5F7-4EA2-95AD-AE544DDE63B1}" destId="{7DA0F57F-80A0-4B36-A5C1-26CBC6CF69A2}" srcOrd="17" destOrd="0" presId="urn:microsoft.com/office/officeart/2008/layout/LinedList"/>
    <dgm:cxn modelId="{FF2E6167-BCB9-44F2-A96A-8345D87C9372}" type="presParOf" srcId="{7DA0F57F-80A0-4B36-A5C1-26CBC6CF69A2}" destId="{7E93760C-4DE4-4E91-8BBB-33959A924A5D}" srcOrd="0" destOrd="0" presId="urn:microsoft.com/office/officeart/2008/layout/LinedList"/>
    <dgm:cxn modelId="{043E11D1-46D5-4DC9-9033-4B0C321B5696}" type="presParOf" srcId="{7DA0F57F-80A0-4B36-A5C1-26CBC6CF69A2}" destId="{9BBD99FF-6D79-450E-87BC-412330741365}" srcOrd="1" destOrd="0" presId="urn:microsoft.com/office/officeart/2008/layout/LinedList"/>
    <dgm:cxn modelId="{009F2290-AEC6-4DB4-9F8A-255B2F6B2167}" type="presParOf" srcId="{45CC8925-D5F7-4EA2-95AD-AE544DDE63B1}" destId="{82288E6F-DE96-43C3-8D13-314076797405}" srcOrd="18" destOrd="0" presId="urn:microsoft.com/office/officeart/2008/layout/LinedList"/>
    <dgm:cxn modelId="{DB0F54A8-EDB6-4658-AF42-DEF173839FD4}" type="presParOf" srcId="{45CC8925-D5F7-4EA2-95AD-AE544DDE63B1}" destId="{41E55C9B-2FA6-47A7-91FB-1E7A5833D4F1}" srcOrd="19" destOrd="0" presId="urn:microsoft.com/office/officeart/2008/layout/LinedList"/>
    <dgm:cxn modelId="{35B54426-DBB2-44AF-A468-54D47D1AA22D}" type="presParOf" srcId="{41E55C9B-2FA6-47A7-91FB-1E7A5833D4F1}" destId="{5F76120B-36F9-432C-8D4D-931E141EE56D}" srcOrd="0" destOrd="0" presId="urn:microsoft.com/office/officeart/2008/layout/LinedList"/>
    <dgm:cxn modelId="{A1739FFB-ECBD-47BE-AA91-388FC6FDE348}" type="presParOf" srcId="{41E55C9B-2FA6-47A7-91FB-1E7A5833D4F1}" destId="{6BF49521-F81E-42A2-B5F1-E75B87D555A8}" srcOrd="1" destOrd="0" presId="urn:microsoft.com/office/officeart/2008/layout/LinedList"/>
    <dgm:cxn modelId="{197F266F-3048-4C20-A265-58ABBB30A0B3}" type="presParOf" srcId="{45CC8925-D5F7-4EA2-95AD-AE544DDE63B1}" destId="{937DA38E-7DA9-4E4B-B9F3-9746D5DD04CA}" srcOrd="20" destOrd="0" presId="urn:microsoft.com/office/officeart/2008/layout/LinedList"/>
    <dgm:cxn modelId="{9BBCBCB4-2392-4B5B-A090-6F3D37FFFCC1}" type="presParOf" srcId="{45CC8925-D5F7-4EA2-95AD-AE544DDE63B1}" destId="{066F5CC4-8F45-457D-BD8F-10584B1CDE25}" srcOrd="21" destOrd="0" presId="urn:microsoft.com/office/officeart/2008/layout/LinedList"/>
    <dgm:cxn modelId="{793987D3-0E96-4481-BE80-E66097F739A3}" type="presParOf" srcId="{066F5CC4-8F45-457D-BD8F-10584B1CDE25}" destId="{DCF423CB-47CA-45AC-BD33-A43B1D27EBED}" srcOrd="0" destOrd="0" presId="urn:microsoft.com/office/officeart/2008/layout/LinedList"/>
    <dgm:cxn modelId="{EE73D5E4-D02D-4788-A187-52522962F27B}" type="presParOf" srcId="{066F5CC4-8F45-457D-BD8F-10584B1CDE25}" destId="{81037F5F-BFD1-4F18-AE69-FF73362D391C}" srcOrd="1" destOrd="0" presId="urn:microsoft.com/office/officeart/2008/layout/LinedList"/>
    <dgm:cxn modelId="{07673B50-EDF2-4170-B543-E91021B075C4}" type="presParOf" srcId="{45CC8925-D5F7-4EA2-95AD-AE544DDE63B1}" destId="{9B25F8C6-9321-4582-94A0-4783F7861147}" srcOrd="22" destOrd="0" presId="urn:microsoft.com/office/officeart/2008/layout/LinedList"/>
    <dgm:cxn modelId="{4CB5E098-72C3-446C-85CF-6ED452240FFA}" type="presParOf" srcId="{45CC8925-D5F7-4EA2-95AD-AE544DDE63B1}" destId="{DC47BCE3-E25C-4C52-87CD-1ED0CCD83837}" srcOrd="23" destOrd="0" presId="urn:microsoft.com/office/officeart/2008/layout/LinedList"/>
    <dgm:cxn modelId="{7248F02B-EC95-4B0F-9B67-74FB8013CC2E}" type="presParOf" srcId="{DC47BCE3-E25C-4C52-87CD-1ED0CCD83837}" destId="{6BBC97DB-DA7B-4BCE-970F-87FE6BB4B300}" srcOrd="0" destOrd="0" presId="urn:microsoft.com/office/officeart/2008/layout/LinedList"/>
    <dgm:cxn modelId="{F4AADBFD-D193-4E2B-AB31-C3DF978EC086}" type="presParOf" srcId="{DC47BCE3-E25C-4C52-87CD-1ED0CCD83837}" destId="{C67629ED-000D-46A1-AACC-34D7B96CE9B8}" srcOrd="1" destOrd="0" presId="urn:microsoft.com/office/officeart/2008/layout/LinedList"/>
    <dgm:cxn modelId="{21ABAC1F-0A55-4A4C-B788-C7DCC5D6FEE0}" type="presParOf" srcId="{45CC8925-D5F7-4EA2-95AD-AE544DDE63B1}" destId="{34ED3AEB-BD3C-4AAD-B876-6189B0A1194B}" srcOrd="24" destOrd="0" presId="urn:microsoft.com/office/officeart/2008/layout/LinedList"/>
    <dgm:cxn modelId="{7B9B0695-65DB-48AD-8907-B341B1A221EA}" type="presParOf" srcId="{45CC8925-D5F7-4EA2-95AD-AE544DDE63B1}" destId="{5B762996-74D2-4E4C-8FF7-F27998C3A141}" srcOrd="25" destOrd="0" presId="urn:microsoft.com/office/officeart/2008/layout/LinedList"/>
    <dgm:cxn modelId="{F3687BE6-B8B8-40B8-AAE9-D3A18951FDF4}" type="presParOf" srcId="{5B762996-74D2-4E4C-8FF7-F27998C3A141}" destId="{7888147F-ADC4-4AB4-8668-AE4B98227B4A}" srcOrd="0" destOrd="0" presId="urn:microsoft.com/office/officeart/2008/layout/LinedList"/>
    <dgm:cxn modelId="{59123AFF-107E-4934-B881-A0485EB82FB1}" type="presParOf" srcId="{5B762996-74D2-4E4C-8FF7-F27998C3A141}" destId="{AF2092F5-030E-48F5-B717-32A9B5B5B84F}" srcOrd="1" destOrd="0" presId="urn:microsoft.com/office/officeart/2008/layout/LinedList"/>
    <dgm:cxn modelId="{3A921BE7-A468-4C81-84A2-5F230AB1D711}" type="presParOf" srcId="{45CC8925-D5F7-4EA2-95AD-AE544DDE63B1}" destId="{ED6DB222-9AA8-4518-9508-253172A87803}" srcOrd="26" destOrd="0" presId="urn:microsoft.com/office/officeart/2008/layout/LinedList"/>
    <dgm:cxn modelId="{405F71F2-9E05-4FA4-B1D9-AB6A7B36937E}" type="presParOf" srcId="{45CC8925-D5F7-4EA2-95AD-AE544DDE63B1}" destId="{9852AEB1-96ED-4515-8BE2-3C4B0F87B3B6}" srcOrd="27" destOrd="0" presId="urn:microsoft.com/office/officeart/2008/layout/LinedList"/>
    <dgm:cxn modelId="{60D00084-5C02-4CE7-A239-4CE81E969602}" type="presParOf" srcId="{9852AEB1-96ED-4515-8BE2-3C4B0F87B3B6}" destId="{F380D4D5-CC09-49D5-A453-8BD3DCA8619F}" srcOrd="0" destOrd="0" presId="urn:microsoft.com/office/officeart/2008/layout/LinedList"/>
    <dgm:cxn modelId="{E64E89F9-04EE-47FF-87B9-834D748982E3}" type="presParOf" srcId="{9852AEB1-96ED-4515-8BE2-3C4B0F87B3B6}" destId="{564B24AE-A5A6-467B-995A-5E4FCD37F51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65F35FD-8ABD-42CA-B649-217D134651A3}"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en-US"/>
        </a:p>
      </dgm:t>
    </dgm:pt>
    <dgm:pt modelId="{618F6842-3D2B-478D-9681-3B942E26906E}">
      <dgm:prSet/>
      <dgm:spPr/>
      <dgm:t>
        <a:bodyPr/>
        <a:lstStyle/>
        <a:p>
          <a:r>
            <a:rPr lang="en-GB" b="1" i="0" dirty="0"/>
            <a:t>Antidepressants:</a:t>
          </a:r>
        </a:p>
        <a:p>
          <a:r>
            <a:rPr lang="en-GB" b="0" i="0" dirty="0"/>
            <a:t> </a:t>
          </a:r>
          <a:r>
            <a:rPr lang="en-GB" b="1" i="0" dirty="0"/>
            <a:t>Tricyclics</a:t>
          </a:r>
        </a:p>
        <a:p>
          <a:r>
            <a:rPr lang="en-GB" b="1" i="0" dirty="0"/>
            <a:t>Selective serotonin reuptake inhibitors (SSRIs)</a:t>
          </a:r>
          <a:endParaRPr lang="en-US" dirty="0"/>
        </a:p>
      </dgm:t>
    </dgm:pt>
    <dgm:pt modelId="{D7C21620-0CFD-4713-BAA0-4DBD16D33E4C}" type="parTrans" cxnId="{56F1A556-1C1D-4A6A-A1D5-E63739982C73}">
      <dgm:prSet/>
      <dgm:spPr/>
      <dgm:t>
        <a:bodyPr/>
        <a:lstStyle/>
        <a:p>
          <a:endParaRPr lang="en-US"/>
        </a:p>
      </dgm:t>
    </dgm:pt>
    <dgm:pt modelId="{BFB60D70-A1DF-4974-A234-F48863DD5DBE}" type="sibTrans" cxnId="{56F1A556-1C1D-4A6A-A1D5-E63739982C73}">
      <dgm:prSet/>
      <dgm:spPr/>
      <dgm:t>
        <a:bodyPr/>
        <a:lstStyle/>
        <a:p>
          <a:endParaRPr lang="en-US"/>
        </a:p>
      </dgm:t>
    </dgm:pt>
    <dgm:pt modelId="{7CB270AA-1CAB-45A3-8825-FF2BAD8CEB00}">
      <dgm:prSet/>
      <dgm:spPr/>
      <dgm:t>
        <a:bodyPr/>
        <a:lstStyle/>
        <a:p>
          <a:r>
            <a:rPr lang="en-GB" b="1" i="0" dirty="0"/>
            <a:t>Anti-anxiety medications (benzodiazepines).</a:t>
          </a:r>
          <a:r>
            <a:rPr lang="en-GB" b="0" i="0" dirty="0"/>
            <a:t> </a:t>
          </a:r>
        </a:p>
      </dgm:t>
    </dgm:pt>
    <dgm:pt modelId="{0CBF9CC3-6CC7-4DF0-B2A1-BAC3C5646923}" type="parTrans" cxnId="{916AE415-1652-4C20-8037-35B9C62F80B5}">
      <dgm:prSet/>
      <dgm:spPr/>
      <dgm:t>
        <a:bodyPr/>
        <a:lstStyle/>
        <a:p>
          <a:endParaRPr lang="en-US"/>
        </a:p>
      </dgm:t>
    </dgm:pt>
    <dgm:pt modelId="{81D84827-A2E4-4CF4-A545-F22A448073F1}" type="sibTrans" cxnId="{916AE415-1652-4C20-8037-35B9C62F80B5}">
      <dgm:prSet/>
      <dgm:spPr/>
      <dgm:t>
        <a:bodyPr/>
        <a:lstStyle/>
        <a:p>
          <a:endParaRPr lang="en-US"/>
        </a:p>
      </dgm:t>
    </dgm:pt>
    <dgm:pt modelId="{8D453DE6-05E4-4EE5-92EB-44248FC9C95E}">
      <dgm:prSet/>
      <dgm:spPr/>
      <dgm:t>
        <a:bodyPr/>
        <a:lstStyle/>
        <a:p>
          <a:r>
            <a:rPr lang="en-GB" b="1" i="0"/>
            <a:t>Antihistamines</a:t>
          </a:r>
        </a:p>
        <a:p>
          <a:r>
            <a:rPr lang="en-GB" b="0" i="0"/>
            <a:t> Relieve allergy like symptoms. </a:t>
          </a:r>
        </a:p>
        <a:p>
          <a:r>
            <a:rPr lang="en-GB" b="0" i="0"/>
            <a:t>Side effects include drowsiness and headache.</a:t>
          </a:r>
          <a:endParaRPr lang="en-US"/>
        </a:p>
      </dgm:t>
    </dgm:pt>
    <dgm:pt modelId="{2D99174A-8104-421C-B917-D45B2BA49BE4}" type="parTrans" cxnId="{F8C45AD3-EAE2-4A78-BCAD-A3E19090EC9A}">
      <dgm:prSet/>
      <dgm:spPr/>
      <dgm:t>
        <a:bodyPr/>
        <a:lstStyle/>
        <a:p>
          <a:endParaRPr lang="en-US"/>
        </a:p>
      </dgm:t>
    </dgm:pt>
    <dgm:pt modelId="{27AAD9D7-FF15-447C-A479-F79D4D19F2B8}" type="sibTrans" cxnId="{F8C45AD3-EAE2-4A78-BCAD-A3E19090EC9A}">
      <dgm:prSet/>
      <dgm:spPr/>
      <dgm:t>
        <a:bodyPr/>
        <a:lstStyle/>
        <a:p>
          <a:endParaRPr lang="en-US"/>
        </a:p>
      </dgm:t>
    </dgm:pt>
    <dgm:pt modelId="{3DBEF1A7-9050-4ECF-830E-4BAD9A6F8158}">
      <dgm:prSet/>
      <dgm:spPr/>
      <dgm:t>
        <a:bodyPr/>
        <a:lstStyle/>
        <a:p>
          <a:r>
            <a:rPr lang="en-GB" b="1" i="0" dirty="0"/>
            <a:t>Nonsteroidal anti-inflammatory drugs (NSAIDs).</a:t>
          </a:r>
          <a:r>
            <a:rPr lang="en-GB" b="0" i="0" dirty="0"/>
            <a:t> NSAIDs help relieve pain</a:t>
          </a:r>
        </a:p>
      </dgm:t>
    </dgm:pt>
    <dgm:pt modelId="{580724E2-3E83-48EC-83E6-C665B61743ED}" type="parTrans" cxnId="{E14CBDCF-F18D-4215-8B92-36E4AE39EC6F}">
      <dgm:prSet/>
      <dgm:spPr/>
      <dgm:t>
        <a:bodyPr/>
        <a:lstStyle/>
        <a:p>
          <a:endParaRPr lang="en-US"/>
        </a:p>
      </dgm:t>
    </dgm:pt>
    <dgm:pt modelId="{B58962C6-598F-4A6B-8F39-4378E0642366}" type="sibTrans" cxnId="{E14CBDCF-F18D-4215-8B92-36E4AE39EC6F}">
      <dgm:prSet/>
      <dgm:spPr/>
      <dgm:t>
        <a:bodyPr/>
        <a:lstStyle/>
        <a:p>
          <a:endParaRPr lang="en-US"/>
        </a:p>
      </dgm:t>
    </dgm:pt>
    <dgm:pt modelId="{51BFAE9E-6C9D-40E8-AD65-E6967D806191}">
      <dgm:prSet/>
      <dgm:spPr/>
      <dgm:t>
        <a:bodyPr/>
        <a:lstStyle/>
        <a:p>
          <a:r>
            <a:rPr lang="en-GB" b="1" i="0" dirty="0"/>
            <a:t>Acetaminophen (Tylenol).</a:t>
          </a:r>
          <a:r>
            <a:rPr lang="en-GB" b="0" i="0" dirty="0"/>
            <a:t> </a:t>
          </a:r>
        </a:p>
        <a:p>
          <a:r>
            <a:rPr lang="en-GB" b="0" i="0" dirty="0"/>
            <a:t>Another pain reliever. Side effects can include kidney and liver damage when taken in large doses.</a:t>
          </a:r>
          <a:endParaRPr lang="en-US" dirty="0"/>
        </a:p>
      </dgm:t>
    </dgm:pt>
    <dgm:pt modelId="{D98A5814-5B77-4243-A2B8-4648BCB2F3B2}" type="parTrans" cxnId="{C503AC54-BCB7-40E3-97D7-92E65FA050FB}">
      <dgm:prSet/>
      <dgm:spPr/>
      <dgm:t>
        <a:bodyPr/>
        <a:lstStyle/>
        <a:p>
          <a:endParaRPr lang="en-US"/>
        </a:p>
      </dgm:t>
    </dgm:pt>
    <dgm:pt modelId="{661B8863-E71A-4D32-B6CF-43422D8657F7}" type="sibTrans" cxnId="{C503AC54-BCB7-40E3-97D7-92E65FA050FB}">
      <dgm:prSet/>
      <dgm:spPr/>
      <dgm:t>
        <a:bodyPr/>
        <a:lstStyle/>
        <a:p>
          <a:endParaRPr lang="en-US"/>
        </a:p>
      </dgm:t>
    </dgm:pt>
    <dgm:pt modelId="{AB3B527B-5FB5-4C18-B18F-BC5B237051FE}">
      <dgm:prSet/>
      <dgm:spPr/>
      <dgm:t>
        <a:bodyPr/>
        <a:lstStyle/>
        <a:p>
          <a:r>
            <a:rPr lang="en-GB" b="1" i="0" dirty="0"/>
            <a:t>Stimulants</a:t>
          </a:r>
          <a:endParaRPr lang="en-GB" b="0" i="0" dirty="0"/>
        </a:p>
        <a:p>
          <a:r>
            <a:rPr lang="en-GB" b="0" i="0" dirty="0"/>
            <a:t>Improve fatigue and concentration. </a:t>
          </a:r>
          <a:endParaRPr lang="en-US" dirty="0"/>
        </a:p>
      </dgm:t>
    </dgm:pt>
    <dgm:pt modelId="{9CCCB500-B622-4513-9B9A-982311D9B699}" type="parTrans" cxnId="{A87D8D1D-4ACC-4397-AF48-17D0A4E964FC}">
      <dgm:prSet/>
      <dgm:spPr/>
      <dgm:t>
        <a:bodyPr/>
        <a:lstStyle/>
        <a:p>
          <a:endParaRPr lang="en-US"/>
        </a:p>
      </dgm:t>
    </dgm:pt>
    <dgm:pt modelId="{05FAB738-DE14-4362-983C-881C67F76D6B}" type="sibTrans" cxnId="{A87D8D1D-4ACC-4397-AF48-17D0A4E964FC}">
      <dgm:prSet/>
      <dgm:spPr/>
      <dgm:t>
        <a:bodyPr/>
        <a:lstStyle/>
        <a:p>
          <a:endParaRPr lang="en-US"/>
        </a:p>
      </dgm:t>
    </dgm:pt>
    <dgm:pt modelId="{8883E70E-A04C-4320-B32A-4C956B3109F1}" type="pres">
      <dgm:prSet presAssocID="{D65F35FD-8ABD-42CA-B649-217D134651A3}" presName="diagram" presStyleCnt="0">
        <dgm:presLayoutVars>
          <dgm:dir/>
          <dgm:resizeHandles val="exact"/>
        </dgm:presLayoutVars>
      </dgm:prSet>
      <dgm:spPr/>
    </dgm:pt>
    <dgm:pt modelId="{8A87693B-8456-4A50-81B5-BE731B210208}" type="pres">
      <dgm:prSet presAssocID="{618F6842-3D2B-478D-9681-3B942E26906E}" presName="node" presStyleLbl="node1" presStyleIdx="0" presStyleCnt="6">
        <dgm:presLayoutVars>
          <dgm:bulletEnabled val="1"/>
        </dgm:presLayoutVars>
      </dgm:prSet>
      <dgm:spPr/>
    </dgm:pt>
    <dgm:pt modelId="{5BEDBF61-89C4-4EE0-BA8A-C999A9E7111F}" type="pres">
      <dgm:prSet presAssocID="{BFB60D70-A1DF-4974-A234-F48863DD5DBE}" presName="sibTrans" presStyleCnt="0"/>
      <dgm:spPr/>
    </dgm:pt>
    <dgm:pt modelId="{912DF631-227D-4593-8B04-CDF32EFE26C2}" type="pres">
      <dgm:prSet presAssocID="{7CB270AA-1CAB-45A3-8825-FF2BAD8CEB00}" presName="node" presStyleLbl="node1" presStyleIdx="1" presStyleCnt="6">
        <dgm:presLayoutVars>
          <dgm:bulletEnabled val="1"/>
        </dgm:presLayoutVars>
      </dgm:prSet>
      <dgm:spPr/>
    </dgm:pt>
    <dgm:pt modelId="{BB44DE19-3422-437F-82C4-C2CD0223765B}" type="pres">
      <dgm:prSet presAssocID="{81D84827-A2E4-4CF4-A545-F22A448073F1}" presName="sibTrans" presStyleCnt="0"/>
      <dgm:spPr/>
    </dgm:pt>
    <dgm:pt modelId="{A0AA333A-FB09-4679-A3EF-C11F8E31F2DE}" type="pres">
      <dgm:prSet presAssocID="{8D453DE6-05E4-4EE5-92EB-44248FC9C95E}" presName="node" presStyleLbl="node1" presStyleIdx="2" presStyleCnt="6">
        <dgm:presLayoutVars>
          <dgm:bulletEnabled val="1"/>
        </dgm:presLayoutVars>
      </dgm:prSet>
      <dgm:spPr/>
    </dgm:pt>
    <dgm:pt modelId="{A5643689-2FC5-4E00-A7B1-F157516FB633}" type="pres">
      <dgm:prSet presAssocID="{27AAD9D7-FF15-447C-A479-F79D4D19F2B8}" presName="sibTrans" presStyleCnt="0"/>
      <dgm:spPr/>
    </dgm:pt>
    <dgm:pt modelId="{B9AB93B8-673A-42C7-BC87-311A3839A23C}" type="pres">
      <dgm:prSet presAssocID="{3DBEF1A7-9050-4ECF-830E-4BAD9A6F8158}" presName="node" presStyleLbl="node1" presStyleIdx="3" presStyleCnt="6">
        <dgm:presLayoutVars>
          <dgm:bulletEnabled val="1"/>
        </dgm:presLayoutVars>
      </dgm:prSet>
      <dgm:spPr/>
    </dgm:pt>
    <dgm:pt modelId="{04BEB376-239F-4141-9526-F9A30AD6D5F0}" type="pres">
      <dgm:prSet presAssocID="{B58962C6-598F-4A6B-8F39-4378E0642366}" presName="sibTrans" presStyleCnt="0"/>
      <dgm:spPr/>
    </dgm:pt>
    <dgm:pt modelId="{744F78CF-51A3-461C-9C7C-52BF296B5279}" type="pres">
      <dgm:prSet presAssocID="{51BFAE9E-6C9D-40E8-AD65-E6967D806191}" presName="node" presStyleLbl="node1" presStyleIdx="4" presStyleCnt="6">
        <dgm:presLayoutVars>
          <dgm:bulletEnabled val="1"/>
        </dgm:presLayoutVars>
      </dgm:prSet>
      <dgm:spPr/>
    </dgm:pt>
    <dgm:pt modelId="{4360B560-E299-43AB-A839-8713DB91E79F}" type="pres">
      <dgm:prSet presAssocID="{661B8863-E71A-4D32-B6CF-43422D8657F7}" presName="sibTrans" presStyleCnt="0"/>
      <dgm:spPr/>
    </dgm:pt>
    <dgm:pt modelId="{6BE6344F-C34C-48D5-95F4-BFA76EEE9744}" type="pres">
      <dgm:prSet presAssocID="{AB3B527B-5FB5-4C18-B18F-BC5B237051FE}" presName="node" presStyleLbl="node1" presStyleIdx="5" presStyleCnt="6">
        <dgm:presLayoutVars>
          <dgm:bulletEnabled val="1"/>
        </dgm:presLayoutVars>
      </dgm:prSet>
      <dgm:spPr/>
    </dgm:pt>
  </dgm:ptLst>
  <dgm:cxnLst>
    <dgm:cxn modelId="{916AE415-1652-4C20-8037-35B9C62F80B5}" srcId="{D65F35FD-8ABD-42CA-B649-217D134651A3}" destId="{7CB270AA-1CAB-45A3-8825-FF2BAD8CEB00}" srcOrd="1" destOrd="0" parTransId="{0CBF9CC3-6CC7-4DF0-B2A1-BAC3C5646923}" sibTransId="{81D84827-A2E4-4CF4-A545-F22A448073F1}"/>
    <dgm:cxn modelId="{A87D8D1D-4ACC-4397-AF48-17D0A4E964FC}" srcId="{D65F35FD-8ABD-42CA-B649-217D134651A3}" destId="{AB3B527B-5FB5-4C18-B18F-BC5B237051FE}" srcOrd="5" destOrd="0" parTransId="{9CCCB500-B622-4513-9B9A-982311D9B699}" sibTransId="{05FAB738-DE14-4362-983C-881C67F76D6B}"/>
    <dgm:cxn modelId="{FF5B2E1F-EAC3-48BF-9FD7-F5D77A444933}" type="presOf" srcId="{51BFAE9E-6C9D-40E8-AD65-E6967D806191}" destId="{744F78CF-51A3-461C-9C7C-52BF296B5279}" srcOrd="0" destOrd="0" presId="urn:microsoft.com/office/officeart/2005/8/layout/default"/>
    <dgm:cxn modelId="{B965AE36-7EBB-4869-847E-27B98F92DF10}" type="presOf" srcId="{618F6842-3D2B-478D-9681-3B942E26906E}" destId="{8A87693B-8456-4A50-81B5-BE731B210208}" srcOrd="0" destOrd="0" presId="urn:microsoft.com/office/officeart/2005/8/layout/default"/>
    <dgm:cxn modelId="{A7BD366B-7DDF-41B8-B1BB-C9CCDE6BEC12}" type="presOf" srcId="{8D453DE6-05E4-4EE5-92EB-44248FC9C95E}" destId="{A0AA333A-FB09-4679-A3EF-C11F8E31F2DE}" srcOrd="0" destOrd="0" presId="urn:microsoft.com/office/officeart/2005/8/layout/default"/>
    <dgm:cxn modelId="{2035D84B-83B4-46E8-92C4-DAC6C92C6255}" type="presOf" srcId="{7CB270AA-1CAB-45A3-8825-FF2BAD8CEB00}" destId="{912DF631-227D-4593-8B04-CDF32EFE26C2}" srcOrd="0" destOrd="0" presId="urn:microsoft.com/office/officeart/2005/8/layout/default"/>
    <dgm:cxn modelId="{B1043F4D-405B-4998-878A-A16E14FE73D5}" type="presOf" srcId="{D65F35FD-8ABD-42CA-B649-217D134651A3}" destId="{8883E70E-A04C-4320-B32A-4C956B3109F1}" srcOrd="0" destOrd="0" presId="urn:microsoft.com/office/officeart/2005/8/layout/default"/>
    <dgm:cxn modelId="{C503AC54-BCB7-40E3-97D7-92E65FA050FB}" srcId="{D65F35FD-8ABD-42CA-B649-217D134651A3}" destId="{51BFAE9E-6C9D-40E8-AD65-E6967D806191}" srcOrd="4" destOrd="0" parTransId="{D98A5814-5B77-4243-A2B8-4648BCB2F3B2}" sibTransId="{661B8863-E71A-4D32-B6CF-43422D8657F7}"/>
    <dgm:cxn modelId="{56F1A556-1C1D-4A6A-A1D5-E63739982C73}" srcId="{D65F35FD-8ABD-42CA-B649-217D134651A3}" destId="{618F6842-3D2B-478D-9681-3B942E26906E}" srcOrd="0" destOrd="0" parTransId="{D7C21620-0CFD-4713-BAA0-4DBD16D33E4C}" sibTransId="{BFB60D70-A1DF-4974-A234-F48863DD5DBE}"/>
    <dgm:cxn modelId="{88BBD3AE-AA6A-42A9-A411-8F0B418ABB11}" type="presOf" srcId="{AB3B527B-5FB5-4C18-B18F-BC5B237051FE}" destId="{6BE6344F-C34C-48D5-95F4-BFA76EEE9744}" srcOrd="0" destOrd="0" presId="urn:microsoft.com/office/officeart/2005/8/layout/default"/>
    <dgm:cxn modelId="{E14CBDCF-F18D-4215-8B92-36E4AE39EC6F}" srcId="{D65F35FD-8ABD-42CA-B649-217D134651A3}" destId="{3DBEF1A7-9050-4ECF-830E-4BAD9A6F8158}" srcOrd="3" destOrd="0" parTransId="{580724E2-3E83-48EC-83E6-C665B61743ED}" sibTransId="{B58962C6-598F-4A6B-8F39-4378E0642366}"/>
    <dgm:cxn modelId="{F8C45AD3-EAE2-4A78-BCAD-A3E19090EC9A}" srcId="{D65F35FD-8ABD-42CA-B649-217D134651A3}" destId="{8D453DE6-05E4-4EE5-92EB-44248FC9C95E}" srcOrd="2" destOrd="0" parTransId="{2D99174A-8104-421C-B917-D45B2BA49BE4}" sibTransId="{27AAD9D7-FF15-447C-A479-F79D4D19F2B8}"/>
    <dgm:cxn modelId="{D9F6F6F7-9920-4AB1-96A0-57F9B575D726}" type="presOf" srcId="{3DBEF1A7-9050-4ECF-830E-4BAD9A6F8158}" destId="{B9AB93B8-673A-42C7-BC87-311A3839A23C}" srcOrd="0" destOrd="0" presId="urn:microsoft.com/office/officeart/2005/8/layout/default"/>
    <dgm:cxn modelId="{0402709A-91E6-478D-8B48-37EABE44B8BB}" type="presParOf" srcId="{8883E70E-A04C-4320-B32A-4C956B3109F1}" destId="{8A87693B-8456-4A50-81B5-BE731B210208}" srcOrd="0" destOrd="0" presId="urn:microsoft.com/office/officeart/2005/8/layout/default"/>
    <dgm:cxn modelId="{1D068060-A5F4-4B1A-9F76-A3A8BF92A857}" type="presParOf" srcId="{8883E70E-A04C-4320-B32A-4C956B3109F1}" destId="{5BEDBF61-89C4-4EE0-BA8A-C999A9E7111F}" srcOrd="1" destOrd="0" presId="urn:microsoft.com/office/officeart/2005/8/layout/default"/>
    <dgm:cxn modelId="{B0CF7D91-A1E5-4015-99DF-EFB853B241BE}" type="presParOf" srcId="{8883E70E-A04C-4320-B32A-4C956B3109F1}" destId="{912DF631-227D-4593-8B04-CDF32EFE26C2}" srcOrd="2" destOrd="0" presId="urn:microsoft.com/office/officeart/2005/8/layout/default"/>
    <dgm:cxn modelId="{FD43F497-B5CC-483A-BA97-A7B07D4FD069}" type="presParOf" srcId="{8883E70E-A04C-4320-B32A-4C956B3109F1}" destId="{BB44DE19-3422-437F-82C4-C2CD0223765B}" srcOrd="3" destOrd="0" presId="urn:microsoft.com/office/officeart/2005/8/layout/default"/>
    <dgm:cxn modelId="{38B097EF-08B5-41BB-9759-4E55EDAE2C13}" type="presParOf" srcId="{8883E70E-A04C-4320-B32A-4C956B3109F1}" destId="{A0AA333A-FB09-4679-A3EF-C11F8E31F2DE}" srcOrd="4" destOrd="0" presId="urn:microsoft.com/office/officeart/2005/8/layout/default"/>
    <dgm:cxn modelId="{60E36325-1383-4FBD-985B-5DEFA74347D6}" type="presParOf" srcId="{8883E70E-A04C-4320-B32A-4C956B3109F1}" destId="{A5643689-2FC5-4E00-A7B1-F157516FB633}" srcOrd="5" destOrd="0" presId="urn:microsoft.com/office/officeart/2005/8/layout/default"/>
    <dgm:cxn modelId="{2B8CE244-75C9-450F-A8AB-2A3509BEA92B}" type="presParOf" srcId="{8883E70E-A04C-4320-B32A-4C956B3109F1}" destId="{B9AB93B8-673A-42C7-BC87-311A3839A23C}" srcOrd="6" destOrd="0" presId="urn:microsoft.com/office/officeart/2005/8/layout/default"/>
    <dgm:cxn modelId="{3FBB6826-0A88-487C-B70A-476FF75074D0}" type="presParOf" srcId="{8883E70E-A04C-4320-B32A-4C956B3109F1}" destId="{04BEB376-239F-4141-9526-F9A30AD6D5F0}" srcOrd="7" destOrd="0" presId="urn:microsoft.com/office/officeart/2005/8/layout/default"/>
    <dgm:cxn modelId="{4B64EE2E-6CFC-4C8B-8F2C-39AD5966B5B8}" type="presParOf" srcId="{8883E70E-A04C-4320-B32A-4C956B3109F1}" destId="{744F78CF-51A3-461C-9C7C-52BF296B5279}" srcOrd="8" destOrd="0" presId="urn:microsoft.com/office/officeart/2005/8/layout/default"/>
    <dgm:cxn modelId="{C266C24D-76DB-49D3-A0D5-8AD4EE359400}" type="presParOf" srcId="{8883E70E-A04C-4320-B32A-4C956B3109F1}" destId="{4360B560-E299-43AB-A839-8713DB91E79F}" srcOrd="9" destOrd="0" presId="urn:microsoft.com/office/officeart/2005/8/layout/default"/>
    <dgm:cxn modelId="{31A24221-C8ED-47AE-BE64-E838D05E6D13}" type="presParOf" srcId="{8883E70E-A04C-4320-B32A-4C956B3109F1}" destId="{6BE6344F-C34C-48D5-95F4-BFA76EEE974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B6FB93-C67D-4648-9752-A15BEE6F242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25AC42AF-7601-4D4A-A732-F31EAC7AB0C6}">
      <dgm:prSet/>
      <dgm:spPr/>
      <dgm:t>
        <a:bodyPr/>
        <a:lstStyle/>
        <a:p>
          <a:r>
            <a:rPr lang="en-GB" b="1" dirty="0">
              <a:solidFill>
                <a:schemeClr val="accent1">
                  <a:lumMod val="75000"/>
                </a:schemeClr>
              </a:solidFill>
              <a:hlinkClick xmlns:r="http://schemas.openxmlformats.org/officeDocument/2006/relationships" r:id="rId1">
                <a:extLst>
                  <a:ext uri="{A12FA001-AC4F-418D-AE19-62706E023703}">
                    <ahyp:hlinkClr xmlns:ahyp="http://schemas.microsoft.com/office/drawing/2018/hyperlinkcolor" val="tx"/>
                  </a:ext>
                </a:extLst>
              </a:hlinkClick>
            </a:rPr>
            <a:t>ME and FM proposal 2019 (1).pdf</a:t>
          </a:r>
          <a:endParaRPr lang="en-US" b="1" dirty="0">
            <a:solidFill>
              <a:schemeClr val="accent1">
                <a:lumMod val="75000"/>
              </a:schemeClr>
            </a:solidFill>
          </a:endParaRPr>
        </a:p>
      </dgm:t>
    </dgm:pt>
    <dgm:pt modelId="{2E7B220D-CF83-422D-A903-B8CBA87A085C}" type="parTrans" cxnId="{28CDCECC-932B-4F0F-8703-DFFEFBF705CC}">
      <dgm:prSet/>
      <dgm:spPr/>
      <dgm:t>
        <a:bodyPr/>
        <a:lstStyle/>
        <a:p>
          <a:endParaRPr lang="en-US"/>
        </a:p>
      </dgm:t>
    </dgm:pt>
    <dgm:pt modelId="{C8BBE315-C2C6-46D3-8D96-2F3EC2CF3B8A}" type="sibTrans" cxnId="{28CDCECC-932B-4F0F-8703-DFFEFBF705CC}">
      <dgm:prSet/>
      <dgm:spPr/>
      <dgm:t>
        <a:bodyPr/>
        <a:lstStyle/>
        <a:p>
          <a:endParaRPr lang="en-US"/>
        </a:p>
      </dgm:t>
    </dgm:pt>
    <dgm:pt modelId="{2CECE820-AA0E-4FA7-B0AA-0A42AEF5D22F}">
      <dgm:prSet/>
      <dgm:spPr/>
      <dgm:t>
        <a:bodyPr/>
        <a:lstStyle/>
        <a:p>
          <a:r>
            <a:rPr lang="en-GB" b="1" dirty="0">
              <a:solidFill>
                <a:schemeClr val="accent1">
                  <a:lumMod val="75000"/>
                </a:schemeClr>
              </a:solidFill>
              <a:hlinkClick xmlns:r="http://schemas.openxmlformats.org/officeDocument/2006/relationships" r:id="rId2">
                <a:extLst>
                  <a:ext uri="{A12FA001-AC4F-418D-AE19-62706E023703}">
                    <ahyp:hlinkClr xmlns:ahyp="http://schemas.microsoft.com/office/drawing/2018/hyperlinkcolor" val="tx"/>
                  </a:ext>
                </a:extLst>
              </a:hlinkClick>
            </a:rPr>
            <a:t>ME-FM Canadian Disadvantage I</a:t>
          </a:r>
          <a:endParaRPr lang="en-US" b="1" dirty="0">
            <a:solidFill>
              <a:schemeClr val="accent1">
                <a:lumMod val="75000"/>
              </a:schemeClr>
            </a:solidFill>
          </a:endParaRPr>
        </a:p>
      </dgm:t>
    </dgm:pt>
    <dgm:pt modelId="{614EE828-EDB9-44FB-AA3B-1C2D701E58B4}" type="parTrans" cxnId="{38D9C520-AF58-40BB-810B-5EC43F5FD3FC}">
      <dgm:prSet/>
      <dgm:spPr/>
      <dgm:t>
        <a:bodyPr/>
        <a:lstStyle/>
        <a:p>
          <a:endParaRPr lang="en-US"/>
        </a:p>
      </dgm:t>
    </dgm:pt>
    <dgm:pt modelId="{43762C2F-399E-46B9-8A81-B1E9495B6547}" type="sibTrans" cxnId="{38D9C520-AF58-40BB-810B-5EC43F5FD3FC}">
      <dgm:prSet/>
      <dgm:spPr/>
      <dgm:t>
        <a:bodyPr/>
        <a:lstStyle/>
        <a:p>
          <a:endParaRPr lang="en-US"/>
        </a:p>
      </dgm:t>
    </dgm:pt>
    <dgm:pt modelId="{54C2185D-B60D-43EC-AD52-87958EE075A0}">
      <dgm:prSet/>
      <dgm:spPr/>
      <dgm:t>
        <a:bodyPr/>
        <a:lstStyle/>
        <a:p>
          <a:r>
            <a:rPr lang="en-GB" b="1" dirty="0">
              <a:solidFill>
                <a:schemeClr val="accent1">
                  <a:lumMod val="75000"/>
                </a:schemeClr>
              </a:solidFill>
              <a:hlinkClick xmlns:r="http://schemas.openxmlformats.org/officeDocument/2006/relationships" r:id="rId3">
                <a:extLst>
                  <a:ext uri="{A12FA001-AC4F-418D-AE19-62706E023703}">
                    <ahyp:hlinkClr xmlns:ahyp="http://schemas.microsoft.com/office/drawing/2018/hyperlinkcolor" val="tx"/>
                  </a:ext>
                </a:extLst>
              </a:hlinkClick>
            </a:rPr>
            <a:t>Fibromyalgia-Clinical-review2021.pdf </a:t>
          </a:r>
          <a:r>
            <a:rPr lang="en-GB" b="1" dirty="0">
              <a:solidFill>
                <a:schemeClr val="accent1">
                  <a:lumMod val="75000"/>
                </a:schemeClr>
              </a:solidFill>
              <a:hlinkClick xmlns:r="http://schemas.openxmlformats.org/officeDocument/2006/relationships" r:id="rId2">
                <a:extLst>
                  <a:ext uri="{A12FA001-AC4F-418D-AE19-62706E023703}">
                    <ahyp:hlinkClr xmlns:ahyp="http://schemas.microsoft.com/office/drawing/2018/hyperlinkcolor" val="tx"/>
                  </a:ext>
                </a:extLst>
              </a:hlinkClick>
            </a:rPr>
            <a:t>nfo2021.pdf</a:t>
          </a:r>
          <a:endParaRPr lang="en-US" b="1" dirty="0">
            <a:solidFill>
              <a:schemeClr val="accent1">
                <a:lumMod val="75000"/>
              </a:schemeClr>
            </a:solidFill>
          </a:endParaRPr>
        </a:p>
      </dgm:t>
    </dgm:pt>
    <dgm:pt modelId="{21956731-3E0E-459E-9232-4763276EC8CF}" type="parTrans" cxnId="{A2492A7F-CFB8-4A55-933B-8EBFFA7EFB09}">
      <dgm:prSet/>
      <dgm:spPr/>
      <dgm:t>
        <a:bodyPr/>
        <a:lstStyle/>
        <a:p>
          <a:endParaRPr lang="en-US"/>
        </a:p>
      </dgm:t>
    </dgm:pt>
    <dgm:pt modelId="{98EFD695-7966-4EFC-8964-B56499BF66C3}" type="sibTrans" cxnId="{A2492A7F-CFB8-4A55-933B-8EBFFA7EFB09}">
      <dgm:prSet/>
      <dgm:spPr/>
      <dgm:t>
        <a:bodyPr/>
        <a:lstStyle/>
        <a:p>
          <a:endParaRPr lang="en-US"/>
        </a:p>
      </dgm:t>
    </dgm:pt>
    <dgm:pt modelId="{7F6DCD28-1B22-4020-8A54-E720EA27025B}">
      <dgm:prSet/>
      <dgm:spPr/>
      <dgm:t>
        <a:bodyPr/>
        <a:lstStyle/>
        <a:p>
          <a:r>
            <a:rPr lang="en-GB" b="1" dirty="0">
              <a:solidFill>
                <a:schemeClr val="accent1">
                  <a:lumMod val="75000"/>
                </a:schemeClr>
              </a:solidFill>
              <a:hlinkClick xmlns:r="http://schemas.openxmlformats.org/officeDocument/2006/relationships" r:id="rId4">
                <a:extLst>
                  <a:ext uri="{A12FA001-AC4F-418D-AE19-62706E023703}">
                    <ahyp:hlinkClr xmlns:ahyp="http://schemas.microsoft.com/office/drawing/2018/hyperlinkcolor" val="tx"/>
                  </a:ext>
                </a:extLst>
              </a:hlinkClick>
            </a:rPr>
            <a:t>Fibromyalgia and Related conditions.pdf</a:t>
          </a:r>
          <a:endParaRPr lang="en-US" b="1" dirty="0">
            <a:solidFill>
              <a:schemeClr val="accent1">
                <a:lumMod val="75000"/>
              </a:schemeClr>
            </a:solidFill>
          </a:endParaRPr>
        </a:p>
      </dgm:t>
    </dgm:pt>
    <dgm:pt modelId="{12976ABA-BDCC-4800-885D-A25284C5C5D5}" type="parTrans" cxnId="{C04C87FD-79D6-437D-B820-FCE5F1671782}">
      <dgm:prSet/>
      <dgm:spPr/>
      <dgm:t>
        <a:bodyPr/>
        <a:lstStyle/>
        <a:p>
          <a:endParaRPr lang="en-US"/>
        </a:p>
      </dgm:t>
    </dgm:pt>
    <dgm:pt modelId="{55D30E39-5F65-41C3-93BB-59D319696CE9}" type="sibTrans" cxnId="{C04C87FD-79D6-437D-B820-FCE5F1671782}">
      <dgm:prSet/>
      <dgm:spPr/>
      <dgm:t>
        <a:bodyPr/>
        <a:lstStyle/>
        <a:p>
          <a:endParaRPr lang="en-US"/>
        </a:p>
      </dgm:t>
    </dgm:pt>
    <dgm:pt modelId="{AE108D92-90B2-45AB-95A0-5420E0421D14}">
      <dgm:prSet custT="1"/>
      <dgm:spPr/>
      <dgm:t>
        <a:bodyPr/>
        <a:lstStyle/>
        <a:p>
          <a:r>
            <a:rPr lang="es-ES" sz="2400" b="1"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Canadian </a:t>
          </a:r>
          <a:r>
            <a:rPr lang="es-ES" sz="2400" b="1" dirty="0" err="1">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Consensus</a:t>
          </a:r>
          <a:r>
            <a:rPr lang="es-ES" sz="2400" b="1"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 </a:t>
          </a:r>
          <a:r>
            <a:rPr lang="es-ES" sz="2400" b="1" dirty="0" err="1">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Criteria</a:t>
          </a:r>
          <a:r>
            <a:rPr lang="es-ES" sz="2400" b="1"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 </a:t>
          </a:r>
          <a:r>
            <a:rPr lang="es-ES" sz="2400" b="1" dirty="0" err="1">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for</a:t>
          </a:r>
          <a:r>
            <a:rPr lang="es-ES" sz="2400" b="1"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 ME.pdf</a:t>
          </a:r>
          <a:endParaRPr lang="en-US" sz="2400" b="1" dirty="0">
            <a:solidFill>
              <a:schemeClr val="accent1">
                <a:lumMod val="75000"/>
              </a:schemeClr>
            </a:solidFill>
          </a:endParaRPr>
        </a:p>
      </dgm:t>
    </dgm:pt>
    <dgm:pt modelId="{F865C118-351E-4521-8D70-104DB230A9FC}" type="parTrans" cxnId="{0E69CCFA-D0B9-4497-9B50-7B9ED687F30D}">
      <dgm:prSet/>
      <dgm:spPr/>
      <dgm:t>
        <a:bodyPr/>
        <a:lstStyle/>
        <a:p>
          <a:endParaRPr lang="en-US"/>
        </a:p>
      </dgm:t>
    </dgm:pt>
    <dgm:pt modelId="{D2626C8D-E8A3-4F4B-860D-B7860268F537}" type="sibTrans" cxnId="{0E69CCFA-D0B9-4497-9B50-7B9ED687F30D}">
      <dgm:prSet/>
      <dgm:spPr/>
      <dgm:t>
        <a:bodyPr/>
        <a:lstStyle/>
        <a:p>
          <a:endParaRPr lang="en-US"/>
        </a:p>
      </dgm:t>
    </dgm:pt>
    <dgm:pt modelId="{EA17545D-ED5C-417C-A99D-C1A27A8C35EF}">
      <dgm:prSet custT="1"/>
      <dgm:spPr/>
      <dgm:t>
        <a:bodyPr/>
        <a:lstStyle/>
        <a:p>
          <a:r>
            <a:rPr lang="en-GB" sz="2400" b="1" dirty="0">
              <a:solidFill>
                <a:schemeClr val="accent1">
                  <a:lumMod val="75000"/>
                </a:schemeClr>
              </a:solidFill>
              <a:hlinkClick xmlns:r="http://schemas.openxmlformats.org/officeDocument/2006/relationships" r:id="rId6">
                <a:extLst>
                  <a:ext uri="{A12FA001-AC4F-418D-AE19-62706E023703}">
                    <ahyp:hlinkClr xmlns:ahyp="http://schemas.microsoft.com/office/drawing/2018/hyperlinkcolor" val="tx"/>
                  </a:ext>
                </a:extLst>
              </a:hlinkClick>
            </a:rPr>
            <a:t>International Consensus Primer for Medical Pratitioners.pdf</a:t>
          </a:r>
          <a:endParaRPr lang="en-GB" sz="2400" b="1" dirty="0">
            <a:solidFill>
              <a:schemeClr val="accent1">
                <a:lumMod val="75000"/>
              </a:schemeClr>
            </a:solidFill>
          </a:endParaRPr>
        </a:p>
        <a:p>
          <a:endParaRPr lang="en-GB" sz="1100" dirty="0"/>
        </a:p>
        <a:p>
          <a:r>
            <a:rPr lang="en-GB" sz="1100" dirty="0"/>
            <a:t>-</a:t>
          </a:r>
        </a:p>
        <a:p>
          <a:endParaRPr lang="en-US" sz="1100" dirty="0"/>
        </a:p>
      </dgm:t>
    </dgm:pt>
    <dgm:pt modelId="{6A85D91C-AE43-4E16-9469-26C08CAB4CB2}" type="parTrans" cxnId="{57DAB886-901B-4ECE-B1C0-84A6EB37458D}">
      <dgm:prSet/>
      <dgm:spPr/>
      <dgm:t>
        <a:bodyPr/>
        <a:lstStyle/>
        <a:p>
          <a:endParaRPr lang="en-US"/>
        </a:p>
      </dgm:t>
    </dgm:pt>
    <dgm:pt modelId="{3A93696B-316B-41B0-BA69-BC6FBAEC3EDF}" type="sibTrans" cxnId="{57DAB886-901B-4ECE-B1C0-84A6EB37458D}">
      <dgm:prSet/>
      <dgm:spPr/>
      <dgm:t>
        <a:bodyPr/>
        <a:lstStyle/>
        <a:p>
          <a:endParaRPr lang="en-US"/>
        </a:p>
      </dgm:t>
    </dgm:pt>
    <dgm:pt modelId="{0D3182F4-E5D7-4577-958D-7D4B7E6A9BDD}" type="pres">
      <dgm:prSet presAssocID="{AFB6FB93-C67D-4648-9752-A15BEE6F2426}" presName="vert0" presStyleCnt="0">
        <dgm:presLayoutVars>
          <dgm:dir/>
          <dgm:animOne val="branch"/>
          <dgm:animLvl val="lvl"/>
        </dgm:presLayoutVars>
      </dgm:prSet>
      <dgm:spPr/>
    </dgm:pt>
    <dgm:pt modelId="{2B376F00-3109-4A44-9E0A-FD988CDC2931}" type="pres">
      <dgm:prSet presAssocID="{25AC42AF-7601-4D4A-A732-F31EAC7AB0C6}" presName="thickLine" presStyleLbl="alignNode1" presStyleIdx="0" presStyleCnt="6" custAng="0"/>
      <dgm:spPr/>
    </dgm:pt>
    <dgm:pt modelId="{03349A21-8B39-48A1-83B3-44AA6E537C90}" type="pres">
      <dgm:prSet presAssocID="{25AC42AF-7601-4D4A-A732-F31EAC7AB0C6}" presName="horz1" presStyleCnt="0"/>
      <dgm:spPr/>
    </dgm:pt>
    <dgm:pt modelId="{9927ACC0-12C0-47B9-B00E-185AEFDC3623}" type="pres">
      <dgm:prSet presAssocID="{25AC42AF-7601-4D4A-A732-F31EAC7AB0C6}" presName="tx1" presStyleLbl="revTx" presStyleIdx="0" presStyleCnt="6" custAng="0"/>
      <dgm:spPr/>
    </dgm:pt>
    <dgm:pt modelId="{055FBA99-B131-4B93-B8DA-87135CDD665A}" type="pres">
      <dgm:prSet presAssocID="{25AC42AF-7601-4D4A-A732-F31EAC7AB0C6}" presName="vert1" presStyleCnt="0"/>
      <dgm:spPr/>
    </dgm:pt>
    <dgm:pt modelId="{DD57A439-7562-4D04-BB5B-8A8F29D2EA6E}" type="pres">
      <dgm:prSet presAssocID="{2CECE820-AA0E-4FA7-B0AA-0A42AEF5D22F}" presName="thickLine" presStyleLbl="alignNode1" presStyleIdx="1" presStyleCnt="6" custAng="0"/>
      <dgm:spPr/>
    </dgm:pt>
    <dgm:pt modelId="{20874D9C-FB61-401E-B229-C2EBB3ED079E}" type="pres">
      <dgm:prSet presAssocID="{2CECE820-AA0E-4FA7-B0AA-0A42AEF5D22F}" presName="horz1" presStyleCnt="0"/>
      <dgm:spPr/>
    </dgm:pt>
    <dgm:pt modelId="{5392CBE3-97A4-460D-9674-387A6206B3F9}" type="pres">
      <dgm:prSet presAssocID="{2CECE820-AA0E-4FA7-B0AA-0A42AEF5D22F}" presName="tx1" presStyleLbl="revTx" presStyleIdx="1" presStyleCnt="6" custAng="0"/>
      <dgm:spPr/>
    </dgm:pt>
    <dgm:pt modelId="{B2885184-4061-4759-BCE4-7521D7E0A1AD}" type="pres">
      <dgm:prSet presAssocID="{2CECE820-AA0E-4FA7-B0AA-0A42AEF5D22F}" presName="vert1" presStyleCnt="0"/>
      <dgm:spPr/>
    </dgm:pt>
    <dgm:pt modelId="{46CAE235-4673-4918-96EF-E819E9381CF7}" type="pres">
      <dgm:prSet presAssocID="{54C2185D-B60D-43EC-AD52-87958EE075A0}" presName="thickLine" presStyleLbl="alignNode1" presStyleIdx="2" presStyleCnt="6" custAng="0"/>
      <dgm:spPr/>
    </dgm:pt>
    <dgm:pt modelId="{25AD0B48-02F8-45A8-B37B-2F54CC2EB13B}" type="pres">
      <dgm:prSet presAssocID="{54C2185D-B60D-43EC-AD52-87958EE075A0}" presName="horz1" presStyleCnt="0"/>
      <dgm:spPr/>
    </dgm:pt>
    <dgm:pt modelId="{34F7813F-A659-4F27-A390-E95E9A398A12}" type="pres">
      <dgm:prSet presAssocID="{54C2185D-B60D-43EC-AD52-87958EE075A0}" presName="tx1" presStyleLbl="revTx" presStyleIdx="2" presStyleCnt="6" custAng="0"/>
      <dgm:spPr/>
    </dgm:pt>
    <dgm:pt modelId="{59774B26-8630-456A-98C2-01226CDC447F}" type="pres">
      <dgm:prSet presAssocID="{54C2185D-B60D-43EC-AD52-87958EE075A0}" presName="vert1" presStyleCnt="0"/>
      <dgm:spPr/>
    </dgm:pt>
    <dgm:pt modelId="{C6F6A058-AE35-4A8D-865A-EC2D5BFB1B2B}" type="pres">
      <dgm:prSet presAssocID="{7F6DCD28-1B22-4020-8A54-E720EA27025B}" presName="thickLine" presStyleLbl="alignNode1" presStyleIdx="3" presStyleCnt="6" custAng="0"/>
      <dgm:spPr/>
    </dgm:pt>
    <dgm:pt modelId="{7D68FAA5-A558-4FC4-8FE4-AE2F45FAE2E5}" type="pres">
      <dgm:prSet presAssocID="{7F6DCD28-1B22-4020-8A54-E720EA27025B}" presName="horz1" presStyleCnt="0"/>
      <dgm:spPr/>
    </dgm:pt>
    <dgm:pt modelId="{69C0F86D-1ECF-4F5C-A273-93639CDD1E10}" type="pres">
      <dgm:prSet presAssocID="{7F6DCD28-1B22-4020-8A54-E720EA27025B}" presName="tx1" presStyleLbl="revTx" presStyleIdx="3" presStyleCnt="6" custAng="0"/>
      <dgm:spPr/>
    </dgm:pt>
    <dgm:pt modelId="{751E3F3A-550C-4775-BE91-4C2C140B68C8}" type="pres">
      <dgm:prSet presAssocID="{7F6DCD28-1B22-4020-8A54-E720EA27025B}" presName="vert1" presStyleCnt="0"/>
      <dgm:spPr/>
    </dgm:pt>
    <dgm:pt modelId="{E0B47FBE-73C7-45EF-965E-C5C6D6C89C58}" type="pres">
      <dgm:prSet presAssocID="{AE108D92-90B2-45AB-95A0-5420E0421D14}" presName="thickLine" presStyleLbl="alignNode1" presStyleIdx="4" presStyleCnt="6" custAng="0"/>
      <dgm:spPr/>
    </dgm:pt>
    <dgm:pt modelId="{29BFFC2E-245C-47C2-8EEE-3BAA46CF9793}" type="pres">
      <dgm:prSet presAssocID="{AE108D92-90B2-45AB-95A0-5420E0421D14}" presName="horz1" presStyleCnt="0"/>
      <dgm:spPr/>
    </dgm:pt>
    <dgm:pt modelId="{6E739260-FD64-4228-92F1-D99F75045E46}" type="pres">
      <dgm:prSet presAssocID="{AE108D92-90B2-45AB-95A0-5420E0421D14}" presName="tx1" presStyleLbl="revTx" presStyleIdx="4" presStyleCnt="6" custAng="0"/>
      <dgm:spPr/>
    </dgm:pt>
    <dgm:pt modelId="{6537AEE2-E19E-4CF4-8CF1-3632D4D8B13C}" type="pres">
      <dgm:prSet presAssocID="{AE108D92-90B2-45AB-95A0-5420E0421D14}" presName="vert1" presStyleCnt="0"/>
      <dgm:spPr/>
    </dgm:pt>
    <dgm:pt modelId="{B706CD8A-09B7-4DD8-A646-9C00F8123392}" type="pres">
      <dgm:prSet presAssocID="{EA17545D-ED5C-417C-A99D-C1A27A8C35EF}" presName="thickLine" presStyleLbl="alignNode1" presStyleIdx="5" presStyleCnt="6" custAng="0"/>
      <dgm:spPr/>
    </dgm:pt>
    <dgm:pt modelId="{276FBB1D-F785-4B04-A7F9-6D72223CC2F8}" type="pres">
      <dgm:prSet presAssocID="{EA17545D-ED5C-417C-A99D-C1A27A8C35EF}" presName="horz1" presStyleCnt="0"/>
      <dgm:spPr/>
    </dgm:pt>
    <dgm:pt modelId="{25A502F4-DD6F-4C62-BFEA-76C729F5D9CA}" type="pres">
      <dgm:prSet presAssocID="{EA17545D-ED5C-417C-A99D-C1A27A8C35EF}" presName="tx1" presStyleLbl="revTx" presStyleIdx="5" presStyleCnt="6" custAng="0"/>
      <dgm:spPr/>
    </dgm:pt>
    <dgm:pt modelId="{8593F686-7742-41FE-8871-ECDFFC824553}" type="pres">
      <dgm:prSet presAssocID="{EA17545D-ED5C-417C-A99D-C1A27A8C35EF}" presName="vert1" presStyleCnt="0"/>
      <dgm:spPr/>
    </dgm:pt>
  </dgm:ptLst>
  <dgm:cxnLst>
    <dgm:cxn modelId="{C087A50D-B595-406F-9C2F-F6B72473DEDC}" type="presOf" srcId="{AE108D92-90B2-45AB-95A0-5420E0421D14}" destId="{6E739260-FD64-4228-92F1-D99F75045E46}" srcOrd="0" destOrd="0" presId="urn:microsoft.com/office/officeart/2008/layout/LinedList"/>
    <dgm:cxn modelId="{38D9C520-AF58-40BB-810B-5EC43F5FD3FC}" srcId="{AFB6FB93-C67D-4648-9752-A15BEE6F2426}" destId="{2CECE820-AA0E-4FA7-B0AA-0A42AEF5D22F}" srcOrd="1" destOrd="0" parTransId="{614EE828-EDB9-44FB-AA3B-1C2D701E58B4}" sibTransId="{43762C2F-399E-46B9-8A81-B1E9495B6547}"/>
    <dgm:cxn modelId="{380A8647-4D43-45AB-9490-B61DF1B62C0B}" type="presOf" srcId="{EA17545D-ED5C-417C-A99D-C1A27A8C35EF}" destId="{25A502F4-DD6F-4C62-BFEA-76C729F5D9CA}" srcOrd="0" destOrd="0" presId="urn:microsoft.com/office/officeart/2008/layout/LinedList"/>
    <dgm:cxn modelId="{EDDB0F6E-DFA4-4D4F-BC28-8EB0A33A704F}" type="presOf" srcId="{54C2185D-B60D-43EC-AD52-87958EE075A0}" destId="{34F7813F-A659-4F27-A390-E95E9A398A12}" srcOrd="0" destOrd="0" presId="urn:microsoft.com/office/officeart/2008/layout/LinedList"/>
    <dgm:cxn modelId="{939C2A52-1CDE-4A9B-8CBF-3A8144F51A2F}" type="presOf" srcId="{2CECE820-AA0E-4FA7-B0AA-0A42AEF5D22F}" destId="{5392CBE3-97A4-460D-9674-387A6206B3F9}" srcOrd="0" destOrd="0" presId="urn:microsoft.com/office/officeart/2008/layout/LinedList"/>
    <dgm:cxn modelId="{BD1B3D73-56C1-4084-AD24-C4F8B6B620D7}" type="presOf" srcId="{AFB6FB93-C67D-4648-9752-A15BEE6F2426}" destId="{0D3182F4-E5D7-4577-958D-7D4B7E6A9BDD}" srcOrd="0" destOrd="0" presId="urn:microsoft.com/office/officeart/2008/layout/LinedList"/>
    <dgm:cxn modelId="{A2492A7F-CFB8-4A55-933B-8EBFFA7EFB09}" srcId="{AFB6FB93-C67D-4648-9752-A15BEE6F2426}" destId="{54C2185D-B60D-43EC-AD52-87958EE075A0}" srcOrd="2" destOrd="0" parTransId="{21956731-3E0E-459E-9232-4763276EC8CF}" sibTransId="{98EFD695-7966-4EFC-8964-B56499BF66C3}"/>
    <dgm:cxn modelId="{57DAB886-901B-4ECE-B1C0-84A6EB37458D}" srcId="{AFB6FB93-C67D-4648-9752-A15BEE6F2426}" destId="{EA17545D-ED5C-417C-A99D-C1A27A8C35EF}" srcOrd="5" destOrd="0" parTransId="{6A85D91C-AE43-4E16-9469-26C08CAB4CB2}" sibTransId="{3A93696B-316B-41B0-BA69-BC6FBAEC3EDF}"/>
    <dgm:cxn modelId="{335D678E-FF01-482D-8152-D8FC4F5331AF}" type="presOf" srcId="{25AC42AF-7601-4D4A-A732-F31EAC7AB0C6}" destId="{9927ACC0-12C0-47B9-B00E-185AEFDC3623}" srcOrd="0" destOrd="0" presId="urn:microsoft.com/office/officeart/2008/layout/LinedList"/>
    <dgm:cxn modelId="{2911699C-433C-4565-97B3-1D8072732A4E}" type="presOf" srcId="{7F6DCD28-1B22-4020-8A54-E720EA27025B}" destId="{69C0F86D-1ECF-4F5C-A273-93639CDD1E10}" srcOrd="0" destOrd="0" presId="urn:microsoft.com/office/officeart/2008/layout/LinedList"/>
    <dgm:cxn modelId="{28CDCECC-932B-4F0F-8703-DFFEFBF705CC}" srcId="{AFB6FB93-C67D-4648-9752-A15BEE6F2426}" destId="{25AC42AF-7601-4D4A-A732-F31EAC7AB0C6}" srcOrd="0" destOrd="0" parTransId="{2E7B220D-CF83-422D-A903-B8CBA87A085C}" sibTransId="{C8BBE315-C2C6-46D3-8D96-2F3EC2CF3B8A}"/>
    <dgm:cxn modelId="{0E69CCFA-D0B9-4497-9B50-7B9ED687F30D}" srcId="{AFB6FB93-C67D-4648-9752-A15BEE6F2426}" destId="{AE108D92-90B2-45AB-95A0-5420E0421D14}" srcOrd="4" destOrd="0" parTransId="{F865C118-351E-4521-8D70-104DB230A9FC}" sibTransId="{D2626C8D-E8A3-4F4B-860D-B7860268F537}"/>
    <dgm:cxn modelId="{C04C87FD-79D6-437D-B820-FCE5F1671782}" srcId="{AFB6FB93-C67D-4648-9752-A15BEE6F2426}" destId="{7F6DCD28-1B22-4020-8A54-E720EA27025B}" srcOrd="3" destOrd="0" parTransId="{12976ABA-BDCC-4800-885D-A25284C5C5D5}" sibTransId="{55D30E39-5F65-41C3-93BB-59D319696CE9}"/>
    <dgm:cxn modelId="{B83F09C9-B656-4D4F-9225-EC622187FAA8}" type="presParOf" srcId="{0D3182F4-E5D7-4577-958D-7D4B7E6A9BDD}" destId="{2B376F00-3109-4A44-9E0A-FD988CDC2931}" srcOrd="0" destOrd="0" presId="urn:microsoft.com/office/officeart/2008/layout/LinedList"/>
    <dgm:cxn modelId="{0BD88F80-3CC7-4E52-8BFD-DAB73FB6B1A0}" type="presParOf" srcId="{0D3182F4-E5D7-4577-958D-7D4B7E6A9BDD}" destId="{03349A21-8B39-48A1-83B3-44AA6E537C90}" srcOrd="1" destOrd="0" presId="urn:microsoft.com/office/officeart/2008/layout/LinedList"/>
    <dgm:cxn modelId="{0E07329E-8D2D-41C8-A736-04165E235BB7}" type="presParOf" srcId="{03349A21-8B39-48A1-83B3-44AA6E537C90}" destId="{9927ACC0-12C0-47B9-B00E-185AEFDC3623}" srcOrd="0" destOrd="0" presId="urn:microsoft.com/office/officeart/2008/layout/LinedList"/>
    <dgm:cxn modelId="{BB8DE69F-58FF-43C5-B475-1305DF476455}" type="presParOf" srcId="{03349A21-8B39-48A1-83B3-44AA6E537C90}" destId="{055FBA99-B131-4B93-B8DA-87135CDD665A}" srcOrd="1" destOrd="0" presId="urn:microsoft.com/office/officeart/2008/layout/LinedList"/>
    <dgm:cxn modelId="{45999915-E343-4858-829C-4B6E44E84573}" type="presParOf" srcId="{0D3182F4-E5D7-4577-958D-7D4B7E6A9BDD}" destId="{DD57A439-7562-4D04-BB5B-8A8F29D2EA6E}" srcOrd="2" destOrd="0" presId="urn:microsoft.com/office/officeart/2008/layout/LinedList"/>
    <dgm:cxn modelId="{D19C4541-DF8F-4C90-8391-8B139A67F007}" type="presParOf" srcId="{0D3182F4-E5D7-4577-958D-7D4B7E6A9BDD}" destId="{20874D9C-FB61-401E-B229-C2EBB3ED079E}" srcOrd="3" destOrd="0" presId="urn:microsoft.com/office/officeart/2008/layout/LinedList"/>
    <dgm:cxn modelId="{585E237C-8536-4D37-9307-B94B9362A141}" type="presParOf" srcId="{20874D9C-FB61-401E-B229-C2EBB3ED079E}" destId="{5392CBE3-97A4-460D-9674-387A6206B3F9}" srcOrd="0" destOrd="0" presId="urn:microsoft.com/office/officeart/2008/layout/LinedList"/>
    <dgm:cxn modelId="{AAE3F035-2CF7-474B-9D1E-ECF8022515DB}" type="presParOf" srcId="{20874D9C-FB61-401E-B229-C2EBB3ED079E}" destId="{B2885184-4061-4759-BCE4-7521D7E0A1AD}" srcOrd="1" destOrd="0" presId="urn:microsoft.com/office/officeart/2008/layout/LinedList"/>
    <dgm:cxn modelId="{131507B7-A550-4F8D-8F3E-3351F7D0B55A}" type="presParOf" srcId="{0D3182F4-E5D7-4577-958D-7D4B7E6A9BDD}" destId="{46CAE235-4673-4918-96EF-E819E9381CF7}" srcOrd="4" destOrd="0" presId="urn:microsoft.com/office/officeart/2008/layout/LinedList"/>
    <dgm:cxn modelId="{D4B5D43D-F147-4B31-9139-8796D1E6CCCE}" type="presParOf" srcId="{0D3182F4-E5D7-4577-958D-7D4B7E6A9BDD}" destId="{25AD0B48-02F8-45A8-B37B-2F54CC2EB13B}" srcOrd="5" destOrd="0" presId="urn:microsoft.com/office/officeart/2008/layout/LinedList"/>
    <dgm:cxn modelId="{E9096E65-438C-46BB-841A-2E7DC76FAF1D}" type="presParOf" srcId="{25AD0B48-02F8-45A8-B37B-2F54CC2EB13B}" destId="{34F7813F-A659-4F27-A390-E95E9A398A12}" srcOrd="0" destOrd="0" presId="urn:microsoft.com/office/officeart/2008/layout/LinedList"/>
    <dgm:cxn modelId="{33981989-1AE3-42D9-97DD-E2507D894281}" type="presParOf" srcId="{25AD0B48-02F8-45A8-B37B-2F54CC2EB13B}" destId="{59774B26-8630-456A-98C2-01226CDC447F}" srcOrd="1" destOrd="0" presId="urn:microsoft.com/office/officeart/2008/layout/LinedList"/>
    <dgm:cxn modelId="{61FFBDE6-F9BD-4089-A087-2706F53C0761}" type="presParOf" srcId="{0D3182F4-E5D7-4577-958D-7D4B7E6A9BDD}" destId="{C6F6A058-AE35-4A8D-865A-EC2D5BFB1B2B}" srcOrd="6" destOrd="0" presId="urn:microsoft.com/office/officeart/2008/layout/LinedList"/>
    <dgm:cxn modelId="{6C57C13E-8908-4237-886F-51966468E02A}" type="presParOf" srcId="{0D3182F4-E5D7-4577-958D-7D4B7E6A9BDD}" destId="{7D68FAA5-A558-4FC4-8FE4-AE2F45FAE2E5}" srcOrd="7" destOrd="0" presId="urn:microsoft.com/office/officeart/2008/layout/LinedList"/>
    <dgm:cxn modelId="{B69C5C09-7FE5-48B5-B51C-01A34ED774D6}" type="presParOf" srcId="{7D68FAA5-A558-4FC4-8FE4-AE2F45FAE2E5}" destId="{69C0F86D-1ECF-4F5C-A273-93639CDD1E10}" srcOrd="0" destOrd="0" presId="urn:microsoft.com/office/officeart/2008/layout/LinedList"/>
    <dgm:cxn modelId="{66C8A3AD-D771-4A65-AE2E-42F832A34FF4}" type="presParOf" srcId="{7D68FAA5-A558-4FC4-8FE4-AE2F45FAE2E5}" destId="{751E3F3A-550C-4775-BE91-4C2C140B68C8}" srcOrd="1" destOrd="0" presId="urn:microsoft.com/office/officeart/2008/layout/LinedList"/>
    <dgm:cxn modelId="{16275AFA-663E-458A-A627-F4E905F6FE69}" type="presParOf" srcId="{0D3182F4-E5D7-4577-958D-7D4B7E6A9BDD}" destId="{E0B47FBE-73C7-45EF-965E-C5C6D6C89C58}" srcOrd="8" destOrd="0" presId="urn:microsoft.com/office/officeart/2008/layout/LinedList"/>
    <dgm:cxn modelId="{33F1F9CB-D33A-43F2-A758-5243ADE84D2A}" type="presParOf" srcId="{0D3182F4-E5D7-4577-958D-7D4B7E6A9BDD}" destId="{29BFFC2E-245C-47C2-8EEE-3BAA46CF9793}" srcOrd="9" destOrd="0" presId="urn:microsoft.com/office/officeart/2008/layout/LinedList"/>
    <dgm:cxn modelId="{D7859A5F-06BD-49B3-8716-7F31C60DA45A}" type="presParOf" srcId="{29BFFC2E-245C-47C2-8EEE-3BAA46CF9793}" destId="{6E739260-FD64-4228-92F1-D99F75045E46}" srcOrd="0" destOrd="0" presId="urn:microsoft.com/office/officeart/2008/layout/LinedList"/>
    <dgm:cxn modelId="{E2A52D48-2AAC-4F50-97D2-43C9F76AC90D}" type="presParOf" srcId="{29BFFC2E-245C-47C2-8EEE-3BAA46CF9793}" destId="{6537AEE2-E19E-4CF4-8CF1-3632D4D8B13C}" srcOrd="1" destOrd="0" presId="urn:microsoft.com/office/officeart/2008/layout/LinedList"/>
    <dgm:cxn modelId="{B6022C51-905E-4CFB-90B1-7C32AF7F2D63}" type="presParOf" srcId="{0D3182F4-E5D7-4577-958D-7D4B7E6A9BDD}" destId="{B706CD8A-09B7-4DD8-A646-9C00F8123392}" srcOrd="10" destOrd="0" presId="urn:microsoft.com/office/officeart/2008/layout/LinedList"/>
    <dgm:cxn modelId="{9A8B5AD9-8459-4F60-8A98-E2DA8676BF19}" type="presParOf" srcId="{0D3182F4-E5D7-4577-958D-7D4B7E6A9BDD}" destId="{276FBB1D-F785-4B04-A7F9-6D72223CC2F8}" srcOrd="11" destOrd="0" presId="urn:microsoft.com/office/officeart/2008/layout/LinedList"/>
    <dgm:cxn modelId="{D4494286-C2E2-4070-89AD-6B723744DDF3}" type="presParOf" srcId="{276FBB1D-F785-4B04-A7F9-6D72223CC2F8}" destId="{25A502F4-DD6F-4C62-BFEA-76C729F5D9CA}" srcOrd="0" destOrd="0" presId="urn:microsoft.com/office/officeart/2008/layout/LinedList"/>
    <dgm:cxn modelId="{0794A126-9451-4689-B10F-7E79A43A66DF}" type="presParOf" srcId="{276FBB1D-F785-4B04-A7F9-6D72223CC2F8}" destId="{8593F686-7742-41FE-8871-ECDFFC8245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1B3E7-63D2-41EF-939D-8343B1F553A2}">
      <dsp:nvSpPr>
        <dsp:cNvPr id="0" name=""/>
        <dsp:cNvSpPr/>
      </dsp:nvSpPr>
      <dsp:spPr>
        <a:xfrm>
          <a:off x="4691" y="0"/>
          <a:ext cx="10046805" cy="37170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i="0" kern="1200" dirty="0">
              <a:solidFill>
                <a:schemeClr val="tx1"/>
              </a:solidFill>
            </a:rPr>
            <a:t>The 2015 IOM diagnostic criteria for ME/CFS in adults and children states that </a:t>
          </a:r>
          <a:r>
            <a:rPr lang="en-GB" sz="2800" b="1" i="0" kern="1200" dirty="0">
              <a:solidFill>
                <a:schemeClr val="tx1"/>
              </a:solidFill>
            </a:rPr>
            <a:t>three symptoms are required: </a:t>
          </a:r>
        </a:p>
        <a:p>
          <a:pPr marL="0" lvl="0" indent="0" algn="ctr" defTabSz="1244600">
            <a:lnSpc>
              <a:spcPct val="90000"/>
            </a:lnSpc>
            <a:spcBef>
              <a:spcPct val="0"/>
            </a:spcBef>
            <a:spcAft>
              <a:spcPct val="35000"/>
            </a:spcAft>
            <a:buNone/>
          </a:pPr>
          <a:r>
            <a:rPr lang="en-GB" sz="2800" b="1" i="0" kern="1200" dirty="0">
              <a:solidFill>
                <a:schemeClr val="tx1"/>
              </a:solidFill>
            </a:rPr>
            <a:t>A substantial reduction or impairment in the ability to engage in pre-illness levels of activity</a:t>
          </a:r>
          <a:r>
            <a:rPr lang="en-GB" sz="2800" b="0" i="0" kern="1200" dirty="0">
              <a:solidFill>
                <a:schemeClr val="tx1"/>
              </a:solidFill>
            </a:rPr>
            <a:t> </a:t>
          </a:r>
        </a:p>
        <a:p>
          <a:pPr marL="0" lvl="0" indent="0" algn="ctr" defTabSz="1244600">
            <a:lnSpc>
              <a:spcPct val="90000"/>
            </a:lnSpc>
            <a:spcBef>
              <a:spcPct val="0"/>
            </a:spcBef>
            <a:spcAft>
              <a:spcPct val="35000"/>
            </a:spcAft>
            <a:buNone/>
          </a:pPr>
          <a:r>
            <a:rPr lang="en-GB" sz="2800" b="1" i="0" kern="1200" dirty="0">
              <a:solidFill>
                <a:schemeClr val="tx1"/>
              </a:solidFill>
            </a:rPr>
            <a:t>(occupational, educational, social or personal life)</a:t>
          </a:r>
          <a:endParaRPr lang="en-US" sz="2800" b="1" kern="1200" dirty="0">
            <a:solidFill>
              <a:schemeClr val="tx1"/>
            </a:solidFill>
          </a:endParaRPr>
        </a:p>
      </dsp:txBody>
      <dsp:txXfrm>
        <a:off x="4691" y="0"/>
        <a:ext cx="10046805" cy="3717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F0134-FABD-469C-AC59-F4EC0B1EDD45}">
      <dsp:nvSpPr>
        <dsp:cNvPr id="0" name=""/>
        <dsp:cNvSpPr/>
      </dsp:nvSpPr>
      <dsp:spPr>
        <a:xfrm>
          <a:off x="0" y="945119"/>
          <a:ext cx="1095248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i="0" kern="1200" dirty="0">
              <a:solidFill>
                <a:schemeClr val="bg2">
                  <a:lumMod val="10000"/>
                </a:schemeClr>
              </a:solidFill>
            </a:rPr>
            <a:t>Cognitive impairment*</a:t>
          </a:r>
          <a:r>
            <a:rPr lang="en-GB" sz="3600" b="0" i="0" kern="1200" dirty="0">
              <a:solidFill>
                <a:schemeClr val="bg2">
                  <a:lumMod val="10000"/>
                </a:schemeClr>
              </a:solidFill>
            </a:rPr>
            <a:t> </a:t>
          </a:r>
          <a:endParaRPr lang="en-US" sz="3600" kern="1200" dirty="0">
            <a:solidFill>
              <a:schemeClr val="bg2">
                <a:lumMod val="10000"/>
              </a:schemeClr>
            </a:solidFill>
          </a:endParaRPr>
        </a:p>
      </dsp:txBody>
      <dsp:txXfrm>
        <a:off x="59399" y="1004518"/>
        <a:ext cx="10833682" cy="1098002"/>
      </dsp:txXfrm>
    </dsp:sp>
    <dsp:sp modelId="{51A917ED-AACF-462A-80A5-18A10E6485AD}">
      <dsp:nvSpPr>
        <dsp:cNvPr id="0" name=""/>
        <dsp:cNvSpPr/>
      </dsp:nvSpPr>
      <dsp:spPr>
        <a:xfrm>
          <a:off x="0" y="2255521"/>
          <a:ext cx="1095248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i="0" kern="1200" dirty="0">
              <a:solidFill>
                <a:schemeClr val="bg2">
                  <a:lumMod val="10000"/>
                </a:schemeClr>
              </a:solidFill>
            </a:rPr>
            <a:t>Orthostatic intolerance</a:t>
          </a:r>
          <a:r>
            <a:rPr lang="en-GB" sz="3600" b="0" i="0" kern="1200" dirty="0">
              <a:solidFill>
                <a:schemeClr val="bg2">
                  <a:lumMod val="10000"/>
                </a:schemeClr>
              </a:solidFill>
            </a:rPr>
            <a:t> </a:t>
          </a:r>
          <a:endParaRPr lang="en-US" sz="3600" kern="1200" dirty="0">
            <a:solidFill>
              <a:schemeClr val="bg2">
                <a:lumMod val="10000"/>
              </a:schemeClr>
            </a:solidFill>
          </a:endParaRPr>
        </a:p>
      </dsp:txBody>
      <dsp:txXfrm>
        <a:off x="59399" y="2314920"/>
        <a:ext cx="1083368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34FAB-66FF-4C5C-9A5B-58869BA5CF25}">
      <dsp:nvSpPr>
        <dsp:cNvPr id="0" name=""/>
        <dsp:cNvSpPr/>
      </dsp:nvSpPr>
      <dsp:spPr>
        <a:xfrm>
          <a:off x="3501" y="3740"/>
          <a:ext cx="6596534" cy="3640974"/>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7351" tIns="312123" rIns="297351" bIns="312123" numCol="1" spcCol="1270" anchor="ctr" anchorCtr="0">
          <a:noAutofit/>
        </a:bodyPr>
        <a:lstStyle/>
        <a:p>
          <a:pPr marL="0" lvl="0" indent="0" algn="ctr" defTabSz="1022350">
            <a:lnSpc>
              <a:spcPct val="90000"/>
            </a:lnSpc>
            <a:spcBef>
              <a:spcPct val="0"/>
            </a:spcBef>
            <a:spcAft>
              <a:spcPct val="35000"/>
            </a:spcAft>
            <a:buNone/>
          </a:pPr>
          <a:r>
            <a:rPr lang="en-GB" sz="2300" b="0" i="0" kern="1200" dirty="0">
              <a:solidFill>
                <a:schemeClr val="tx1"/>
              </a:solidFill>
              <a:latin typeface="+mn-lt"/>
            </a:rPr>
            <a:t>- worsening of after physical, mental or emotional exertion - puts the patient in relapse that may last days, weeks, or even longer. </a:t>
          </a:r>
        </a:p>
        <a:p>
          <a:pPr marL="0" lvl="0" indent="0" algn="ctr" defTabSz="1022350">
            <a:lnSpc>
              <a:spcPct val="90000"/>
            </a:lnSpc>
            <a:spcBef>
              <a:spcPct val="0"/>
            </a:spcBef>
            <a:spcAft>
              <a:spcPct val="35000"/>
            </a:spcAft>
            <a:buNone/>
          </a:pPr>
          <a:r>
            <a:rPr lang="en-GB" sz="2300" b="0" i="0" kern="1200" dirty="0">
              <a:solidFill>
                <a:schemeClr val="tx1"/>
              </a:solidFill>
              <a:latin typeface="+mn-lt"/>
            </a:rPr>
            <a:t>- Sensory overload (light and sound) can induce PEM</a:t>
          </a:r>
        </a:p>
        <a:p>
          <a:pPr marL="0" lvl="0" indent="0" algn="ctr" defTabSz="1022350">
            <a:lnSpc>
              <a:spcPct val="90000"/>
            </a:lnSpc>
            <a:spcBef>
              <a:spcPct val="0"/>
            </a:spcBef>
            <a:spcAft>
              <a:spcPct val="35000"/>
            </a:spcAft>
            <a:buNone/>
          </a:pPr>
          <a:r>
            <a:rPr lang="en-GB" sz="2300" b="0" i="0" kern="1200" dirty="0">
              <a:solidFill>
                <a:schemeClr val="tx1"/>
              </a:solidFill>
              <a:latin typeface="+mn-lt"/>
            </a:rPr>
            <a:t>- The symptoms typically get worse 12 to 48 hours after the activity or exposure</a:t>
          </a:r>
        </a:p>
        <a:p>
          <a:pPr marL="0" lvl="0" indent="0" algn="ctr" defTabSz="1022350">
            <a:lnSpc>
              <a:spcPct val="90000"/>
            </a:lnSpc>
            <a:spcBef>
              <a:spcPct val="0"/>
            </a:spcBef>
            <a:spcAft>
              <a:spcPct val="35000"/>
            </a:spcAft>
            <a:buNone/>
          </a:pPr>
          <a:r>
            <a:rPr lang="en-US" sz="2300" kern="1200" dirty="0">
              <a:solidFill>
                <a:schemeClr val="tx1"/>
              </a:solidFill>
              <a:latin typeface="+mn-lt"/>
            </a:rPr>
            <a:t>- Unrefreshing sleep</a:t>
          </a:r>
        </a:p>
      </dsp:txBody>
      <dsp:txXfrm>
        <a:off x="3501" y="3740"/>
        <a:ext cx="6596534" cy="3640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1061F-A244-4DD6-AA0A-D0F6385F802E}">
      <dsp:nvSpPr>
        <dsp:cNvPr id="0" name=""/>
        <dsp:cNvSpPr/>
      </dsp:nvSpPr>
      <dsp:spPr>
        <a:xfrm>
          <a:off x="0" y="5301"/>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1F50D-DB56-4AEE-8245-CE8DFB826A86}">
      <dsp:nvSpPr>
        <dsp:cNvPr id="0" name=""/>
        <dsp:cNvSpPr/>
      </dsp:nvSpPr>
      <dsp:spPr>
        <a:xfrm>
          <a:off x="0" y="0"/>
          <a:ext cx="7435612" cy="511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GB" sz="2000" b="1" kern="1200" dirty="0"/>
            <a:t>Main Diagnostic Symptoms</a:t>
          </a:r>
          <a:endParaRPr lang="en-US" sz="2000" kern="1200" dirty="0"/>
        </a:p>
      </dsp:txBody>
      <dsp:txXfrm>
        <a:off x="0" y="0"/>
        <a:ext cx="7435612" cy="511996"/>
      </dsp:txXfrm>
    </dsp:sp>
    <dsp:sp modelId="{F3219587-F422-4A0D-B4C0-9ABA3D2ACD47}">
      <dsp:nvSpPr>
        <dsp:cNvPr id="0" name=""/>
        <dsp:cNvSpPr/>
      </dsp:nvSpPr>
      <dsp:spPr>
        <a:xfrm>
          <a:off x="0" y="517298"/>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452D2-3FCF-44A1-B27D-2FCFDBA2986C}">
      <dsp:nvSpPr>
        <dsp:cNvPr id="0" name=""/>
        <dsp:cNvSpPr/>
      </dsp:nvSpPr>
      <dsp:spPr>
        <a:xfrm>
          <a:off x="0" y="517298"/>
          <a:ext cx="7433382" cy="42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dirty="0"/>
            <a:t>Post-exertional malaise (PEM) - symptoms worsen after exertion</a:t>
          </a:r>
          <a:endParaRPr lang="en-US" sz="1600" kern="1200" dirty="0"/>
        </a:p>
      </dsp:txBody>
      <dsp:txXfrm>
        <a:off x="0" y="517298"/>
        <a:ext cx="7433382" cy="423049"/>
      </dsp:txXfrm>
    </dsp:sp>
    <dsp:sp modelId="{F9101519-17E5-4C1E-8F26-D60074B6E88F}">
      <dsp:nvSpPr>
        <dsp:cNvPr id="0" name=""/>
        <dsp:cNvSpPr/>
      </dsp:nvSpPr>
      <dsp:spPr>
        <a:xfrm>
          <a:off x="0" y="940347"/>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5D4146-FF49-4A87-AA61-36ED73D41105}">
      <dsp:nvSpPr>
        <dsp:cNvPr id="0" name=""/>
        <dsp:cNvSpPr/>
      </dsp:nvSpPr>
      <dsp:spPr>
        <a:xfrm>
          <a:off x="0" y="940347"/>
          <a:ext cx="7433382" cy="55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dirty="0"/>
            <a:t>Reduction or impairment in ability to carry out normal daily activities, accompanied by Profound Fatigue</a:t>
          </a:r>
          <a:endParaRPr lang="en-US" sz="1600" kern="1200" dirty="0"/>
        </a:p>
      </dsp:txBody>
      <dsp:txXfrm>
        <a:off x="0" y="940347"/>
        <a:ext cx="7433382" cy="552457"/>
      </dsp:txXfrm>
    </dsp:sp>
    <dsp:sp modelId="{DF36D756-F9D3-494A-986B-82559E526BAB}">
      <dsp:nvSpPr>
        <dsp:cNvPr id="0" name=""/>
        <dsp:cNvSpPr/>
      </dsp:nvSpPr>
      <dsp:spPr>
        <a:xfrm>
          <a:off x="0" y="1492805"/>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C8492A-26E0-4F7D-810A-09D858754D2F}">
      <dsp:nvSpPr>
        <dsp:cNvPr id="0" name=""/>
        <dsp:cNvSpPr/>
      </dsp:nvSpPr>
      <dsp:spPr>
        <a:xfrm>
          <a:off x="0" y="1492805"/>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dirty="0"/>
            <a:t>Unrefreshing sleep</a:t>
          </a:r>
          <a:endParaRPr lang="en-US" sz="1600" kern="1200" dirty="0"/>
        </a:p>
      </dsp:txBody>
      <dsp:txXfrm>
        <a:off x="0" y="1492805"/>
        <a:ext cx="7440649" cy="412864"/>
      </dsp:txXfrm>
    </dsp:sp>
    <dsp:sp modelId="{4728815B-CDAE-455B-82FD-100A7A628B69}">
      <dsp:nvSpPr>
        <dsp:cNvPr id="0" name=""/>
        <dsp:cNvSpPr/>
      </dsp:nvSpPr>
      <dsp:spPr>
        <a:xfrm>
          <a:off x="0" y="1905669"/>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99F687-B841-436C-9997-1B9F576A51FB}">
      <dsp:nvSpPr>
        <dsp:cNvPr id="0" name=""/>
        <dsp:cNvSpPr/>
      </dsp:nvSpPr>
      <dsp:spPr>
        <a:xfrm>
          <a:off x="0" y="1905669"/>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dirty="0"/>
            <a:t>Cognitive Impairment</a:t>
          </a:r>
          <a:endParaRPr lang="en-US" sz="1600" kern="1200" dirty="0"/>
        </a:p>
      </dsp:txBody>
      <dsp:txXfrm>
        <a:off x="0" y="1905669"/>
        <a:ext cx="7440649" cy="412864"/>
      </dsp:txXfrm>
    </dsp:sp>
    <dsp:sp modelId="{1689D39A-5678-4615-94F3-3DC76ECA64BF}">
      <dsp:nvSpPr>
        <dsp:cNvPr id="0" name=""/>
        <dsp:cNvSpPr/>
      </dsp:nvSpPr>
      <dsp:spPr>
        <a:xfrm>
          <a:off x="0" y="2318533"/>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A8AF83-12A0-477B-AEBA-9BBB511D8FA6}">
      <dsp:nvSpPr>
        <dsp:cNvPr id="0" name=""/>
        <dsp:cNvSpPr/>
      </dsp:nvSpPr>
      <dsp:spPr>
        <a:xfrm>
          <a:off x="0" y="2318533"/>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a:t>Orthostatic intolerance (symptoms worsen when sitting or standing upright)</a:t>
          </a:r>
          <a:endParaRPr lang="en-US" sz="1600" kern="1200"/>
        </a:p>
      </dsp:txBody>
      <dsp:txXfrm>
        <a:off x="0" y="2318533"/>
        <a:ext cx="7440649" cy="412864"/>
      </dsp:txXfrm>
    </dsp:sp>
    <dsp:sp modelId="{9BD5BFBF-DB99-45D6-B50B-50A8F2245F24}">
      <dsp:nvSpPr>
        <dsp:cNvPr id="0" name=""/>
        <dsp:cNvSpPr/>
      </dsp:nvSpPr>
      <dsp:spPr>
        <a:xfrm>
          <a:off x="0" y="2731398"/>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39F353-6DE7-493C-8D30-5E4F94CB5647}">
      <dsp:nvSpPr>
        <dsp:cNvPr id="0" name=""/>
        <dsp:cNvSpPr/>
      </dsp:nvSpPr>
      <dsp:spPr>
        <a:xfrm>
          <a:off x="0" y="2731398"/>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a:t>Severe body pain and worsening headaches</a:t>
          </a:r>
          <a:endParaRPr lang="en-US" sz="1600" kern="1200"/>
        </a:p>
      </dsp:txBody>
      <dsp:txXfrm>
        <a:off x="0" y="2731398"/>
        <a:ext cx="7440649" cy="412864"/>
      </dsp:txXfrm>
    </dsp:sp>
    <dsp:sp modelId="{4083833B-6B31-416E-9157-74BEC35E3210}">
      <dsp:nvSpPr>
        <dsp:cNvPr id="0" name=""/>
        <dsp:cNvSpPr/>
      </dsp:nvSpPr>
      <dsp:spPr>
        <a:xfrm>
          <a:off x="0" y="3144262"/>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14D047-166B-4591-8F49-6B59F5C96C70}">
      <dsp:nvSpPr>
        <dsp:cNvPr id="0" name=""/>
        <dsp:cNvSpPr/>
      </dsp:nvSpPr>
      <dsp:spPr>
        <a:xfrm>
          <a:off x="0" y="3144262"/>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GB" sz="2000" b="1" kern="1200" dirty="0"/>
            <a:t>Neurological or Cognitive Symptoms</a:t>
          </a:r>
          <a:endParaRPr lang="en-US" sz="2000" kern="1200" dirty="0"/>
        </a:p>
      </dsp:txBody>
      <dsp:txXfrm>
        <a:off x="0" y="3144262"/>
        <a:ext cx="7440649" cy="412864"/>
      </dsp:txXfrm>
    </dsp:sp>
    <dsp:sp modelId="{847394F2-0032-4E73-85E9-E54A47647253}">
      <dsp:nvSpPr>
        <dsp:cNvPr id="0" name=""/>
        <dsp:cNvSpPr/>
      </dsp:nvSpPr>
      <dsp:spPr>
        <a:xfrm>
          <a:off x="0" y="3557126"/>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3760C-4DE4-4E91-8BBB-33959A924A5D}">
      <dsp:nvSpPr>
        <dsp:cNvPr id="0" name=""/>
        <dsp:cNvSpPr/>
      </dsp:nvSpPr>
      <dsp:spPr>
        <a:xfrm>
          <a:off x="0" y="3557126"/>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a:t>Brain Fog</a:t>
          </a:r>
          <a:endParaRPr lang="en-US" sz="1600" kern="1200"/>
        </a:p>
      </dsp:txBody>
      <dsp:txXfrm>
        <a:off x="0" y="3557126"/>
        <a:ext cx="7440649" cy="412864"/>
      </dsp:txXfrm>
    </dsp:sp>
    <dsp:sp modelId="{82288E6F-DE96-43C3-8D13-314076797405}">
      <dsp:nvSpPr>
        <dsp:cNvPr id="0" name=""/>
        <dsp:cNvSpPr/>
      </dsp:nvSpPr>
      <dsp:spPr>
        <a:xfrm>
          <a:off x="0" y="3969990"/>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76120B-36F9-432C-8D4D-931E141EE56D}">
      <dsp:nvSpPr>
        <dsp:cNvPr id="0" name=""/>
        <dsp:cNvSpPr/>
      </dsp:nvSpPr>
      <dsp:spPr>
        <a:xfrm>
          <a:off x="0" y="3969990"/>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a:t>Confusion &amp; Disorientation</a:t>
          </a:r>
          <a:endParaRPr lang="en-US" sz="1600" kern="1200"/>
        </a:p>
      </dsp:txBody>
      <dsp:txXfrm>
        <a:off x="0" y="3969990"/>
        <a:ext cx="7440649" cy="412864"/>
      </dsp:txXfrm>
    </dsp:sp>
    <dsp:sp modelId="{937DA38E-7DA9-4E4B-B9F3-9746D5DD04CA}">
      <dsp:nvSpPr>
        <dsp:cNvPr id="0" name=""/>
        <dsp:cNvSpPr/>
      </dsp:nvSpPr>
      <dsp:spPr>
        <a:xfrm>
          <a:off x="0" y="4382854"/>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F423CB-47CA-45AC-BD33-A43B1D27EBED}">
      <dsp:nvSpPr>
        <dsp:cNvPr id="0" name=""/>
        <dsp:cNvSpPr/>
      </dsp:nvSpPr>
      <dsp:spPr>
        <a:xfrm>
          <a:off x="0" y="4382854"/>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a:t>Difficulty concentrating</a:t>
          </a:r>
          <a:endParaRPr lang="en-US" sz="1600" kern="1200"/>
        </a:p>
      </dsp:txBody>
      <dsp:txXfrm>
        <a:off x="0" y="4382854"/>
        <a:ext cx="7440649" cy="412864"/>
      </dsp:txXfrm>
    </dsp:sp>
    <dsp:sp modelId="{9B25F8C6-9321-4582-94A0-4783F7861147}">
      <dsp:nvSpPr>
        <dsp:cNvPr id="0" name=""/>
        <dsp:cNvSpPr/>
      </dsp:nvSpPr>
      <dsp:spPr>
        <a:xfrm>
          <a:off x="0" y="4795719"/>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C97DB-DA7B-4BCE-970F-87FE6BB4B300}">
      <dsp:nvSpPr>
        <dsp:cNvPr id="0" name=""/>
        <dsp:cNvSpPr/>
      </dsp:nvSpPr>
      <dsp:spPr>
        <a:xfrm>
          <a:off x="0" y="4795719"/>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a:t>Short-term memory issues</a:t>
          </a:r>
          <a:endParaRPr lang="en-US" sz="1600" kern="1200"/>
        </a:p>
      </dsp:txBody>
      <dsp:txXfrm>
        <a:off x="0" y="4795719"/>
        <a:ext cx="7440649" cy="412864"/>
      </dsp:txXfrm>
    </dsp:sp>
    <dsp:sp modelId="{34ED3AEB-BD3C-4AAD-B876-6189B0A1194B}">
      <dsp:nvSpPr>
        <dsp:cNvPr id="0" name=""/>
        <dsp:cNvSpPr/>
      </dsp:nvSpPr>
      <dsp:spPr>
        <a:xfrm>
          <a:off x="0" y="5208583"/>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88147F-ADC4-4AB4-8668-AE4B98227B4A}">
      <dsp:nvSpPr>
        <dsp:cNvPr id="0" name=""/>
        <dsp:cNvSpPr/>
      </dsp:nvSpPr>
      <dsp:spPr>
        <a:xfrm>
          <a:off x="0" y="5208583"/>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a:t>Ataxia and muscle weakness</a:t>
          </a:r>
          <a:endParaRPr lang="en-US" sz="1600" kern="1200"/>
        </a:p>
      </dsp:txBody>
      <dsp:txXfrm>
        <a:off x="0" y="5208583"/>
        <a:ext cx="7440649" cy="412864"/>
      </dsp:txXfrm>
    </dsp:sp>
    <dsp:sp modelId="{ED6DB222-9AA8-4518-9508-253172A87803}">
      <dsp:nvSpPr>
        <dsp:cNvPr id="0" name=""/>
        <dsp:cNvSpPr/>
      </dsp:nvSpPr>
      <dsp:spPr>
        <a:xfrm>
          <a:off x="0" y="5621447"/>
          <a:ext cx="74406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80D4D5-CC09-49D5-A453-8BD3DCA8619F}">
      <dsp:nvSpPr>
        <dsp:cNvPr id="0" name=""/>
        <dsp:cNvSpPr/>
      </dsp:nvSpPr>
      <dsp:spPr>
        <a:xfrm>
          <a:off x="0" y="5621447"/>
          <a:ext cx="7440649" cy="41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GB" sz="1600" b="0" kern="1200" dirty="0"/>
            <a:t>Hypersensitivity to noise and light</a:t>
          </a:r>
          <a:endParaRPr lang="en-US" sz="1600" kern="1200" dirty="0"/>
        </a:p>
      </dsp:txBody>
      <dsp:txXfrm>
        <a:off x="0" y="5621447"/>
        <a:ext cx="7440649" cy="4128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7693B-8456-4A50-81B5-BE731B210208}">
      <dsp:nvSpPr>
        <dsp:cNvPr id="0" name=""/>
        <dsp:cNvSpPr/>
      </dsp:nvSpPr>
      <dsp:spPr>
        <a:xfrm>
          <a:off x="58539" y="2988"/>
          <a:ext cx="3308550" cy="1985130"/>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i="0" kern="1200" dirty="0"/>
            <a:t>Antidepressants:</a:t>
          </a:r>
        </a:p>
        <a:p>
          <a:pPr marL="0" lvl="0" indent="0" algn="ctr" defTabSz="977900">
            <a:lnSpc>
              <a:spcPct val="90000"/>
            </a:lnSpc>
            <a:spcBef>
              <a:spcPct val="0"/>
            </a:spcBef>
            <a:spcAft>
              <a:spcPct val="35000"/>
            </a:spcAft>
            <a:buNone/>
          </a:pPr>
          <a:r>
            <a:rPr lang="en-GB" sz="2200" b="0" i="0" kern="1200" dirty="0"/>
            <a:t> </a:t>
          </a:r>
          <a:r>
            <a:rPr lang="en-GB" sz="2200" b="1" i="0" kern="1200" dirty="0"/>
            <a:t>Tricyclics</a:t>
          </a:r>
        </a:p>
        <a:p>
          <a:pPr marL="0" lvl="0" indent="0" algn="ctr" defTabSz="977900">
            <a:lnSpc>
              <a:spcPct val="90000"/>
            </a:lnSpc>
            <a:spcBef>
              <a:spcPct val="0"/>
            </a:spcBef>
            <a:spcAft>
              <a:spcPct val="35000"/>
            </a:spcAft>
            <a:buNone/>
          </a:pPr>
          <a:r>
            <a:rPr lang="en-GB" sz="2200" b="1" i="0" kern="1200" dirty="0"/>
            <a:t>Selective serotonin reuptake inhibitors (SSRIs)</a:t>
          </a:r>
          <a:endParaRPr lang="en-US" sz="2200" kern="1200" dirty="0"/>
        </a:p>
      </dsp:txBody>
      <dsp:txXfrm>
        <a:off x="58539" y="2988"/>
        <a:ext cx="3308550" cy="1985130"/>
      </dsp:txXfrm>
    </dsp:sp>
    <dsp:sp modelId="{912DF631-227D-4593-8B04-CDF32EFE26C2}">
      <dsp:nvSpPr>
        <dsp:cNvPr id="0" name=""/>
        <dsp:cNvSpPr/>
      </dsp:nvSpPr>
      <dsp:spPr>
        <a:xfrm>
          <a:off x="3697946" y="2988"/>
          <a:ext cx="3308550" cy="1985130"/>
        </a:xfrm>
        <a:prstGeom prst="rect">
          <a:avLst/>
        </a:prstGeom>
        <a:solidFill>
          <a:schemeClr val="accent1">
            <a:shade val="80000"/>
            <a:hueOff val="37616"/>
            <a:satOff val="2215"/>
            <a:lumOff val="3859"/>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i="0" kern="1200" dirty="0"/>
            <a:t>Anti-anxiety medications (benzodiazepines).</a:t>
          </a:r>
          <a:r>
            <a:rPr lang="en-GB" sz="2200" b="0" i="0" kern="1200" dirty="0"/>
            <a:t> </a:t>
          </a:r>
        </a:p>
      </dsp:txBody>
      <dsp:txXfrm>
        <a:off x="3697946" y="2988"/>
        <a:ext cx="3308550" cy="1985130"/>
      </dsp:txXfrm>
    </dsp:sp>
    <dsp:sp modelId="{A0AA333A-FB09-4679-A3EF-C11F8E31F2DE}">
      <dsp:nvSpPr>
        <dsp:cNvPr id="0" name=""/>
        <dsp:cNvSpPr/>
      </dsp:nvSpPr>
      <dsp:spPr>
        <a:xfrm>
          <a:off x="7337352" y="2988"/>
          <a:ext cx="3308550" cy="1985130"/>
        </a:xfrm>
        <a:prstGeom prst="rect">
          <a:avLst/>
        </a:prstGeom>
        <a:solidFill>
          <a:schemeClr val="accent1">
            <a:shade val="80000"/>
            <a:hueOff val="75231"/>
            <a:satOff val="4430"/>
            <a:lumOff val="771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i="0" kern="1200"/>
            <a:t>Antihistamines</a:t>
          </a:r>
        </a:p>
        <a:p>
          <a:pPr marL="0" lvl="0" indent="0" algn="ctr" defTabSz="977900">
            <a:lnSpc>
              <a:spcPct val="90000"/>
            </a:lnSpc>
            <a:spcBef>
              <a:spcPct val="0"/>
            </a:spcBef>
            <a:spcAft>
              <a:spcPct val="35000"/>
            </a:spcAft>
            <a:buNone/>
          </a:pPr>
          <a:r>
            <a:rPr lang="en-GB" sz="2200" b="0" i="0" kern="1200"/>
            <a:t> Relieve allergy like symptoms. </a:t>
          </a:r>
        </a:p>
        <a:p>
          <a:pPr marL="0" lvl="0" indent="0" algn="ctr" defTabSz="977900">
            <a:lnSpc>
              <a:spcPct val="90000"/>
            </a:lnSpc>
            <a:spcBef>
              <a:spcPct val="0"/>
            </a:spcBef>
            <a:spcAft>
              <a:spcPct val="35000"/>
            </a:spcAft>
            <a:buNone/>
          </a:pPr>
          <a:r>
            <a:rPr lang="en-GB" sz="2200" b="0" i="0" kern="1200"/>
            <a:t>Side effects include drowsiness and headache.</a:t>
          </a:r>
          <a:endParaRPr lang="en-US" sz="2200" kern="1200"/>
        </a:p>
      </dsp:txBody>
      <dsp:txXfrm>
        <a:off x="7337352" y="2988"/>
        <a:ext cx="3308550" cy="1985130"/>
      </dsp:txXfrm>
    </dsp:sp>
    <dsp:sp modelId="{B9AB93B8-673A-42C7-BC87-311A3839A23C}">
      <dsp:nvSpPr>
        <dsp:cNvPr id="0" name=""/>
        <dsp:cNvSpPr/>
      </dsp:nvSpPr>
      <dsp:spPr>
        <a:xfrm>
          <a:off x="58539" y="2318974"/>
          <a:ext cx="3308550" cy="1985130"/>
        </a:xfrm>
        <a:prstGeom prst="rect">
          <a:avLst/>
        </a:prstGeom>
        <a:solidFill>
          <a:schemeClr val="accent1">
            <a:shade val="80000"/>
            <a:hueOff val="112847"/>
            <a:satOff val="6644"/>
            <a:lumOff val="11576"/>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i="0" kern="1200" dirty="0"/>
            <a:t>Nonsteroidal anti-inflammatory drugs (NSAIDs).</a:t>
          </a:r>
          <a:r>
            <a:rPr lang="en-GB" sz="2200" b="0" i="0" kern="1200" dirty="0"/>
            <a:t> NSAIDs help relieve pain</a:t>
          </a:r>
        </a:p>
      </dsp:txBody>
      <dsp:txXfrm>
        <a:off x="58539" y="2318974"/>
        <a:ext cx="3308550" cy="1985130"/>
      </dsp:txXfrm>
    </dsp:sp>
    <dsp:sp modelId="{744F78CF-51A3-461C-9C7C-52BF296B5279}">
      <dsp:nvSpPr>
        <dsp:cNvPr id="0" name=""/>
        <dsp:cNvSpPr/>
      </dsp:nvSpPr>
      <dsp:spPr>
        <a:xfrm>
          <a:off x="3697946" y="2318974"/>
          <a:ext cx="3308550" cy="1985130"/>
        </a:xfrm>
        <a:prstGeom prst="rect">
          <a:avLst/>
        </a:prstGeom>
        <a:solidFill>
          <a:schemeClr val="accent1">
            <a:shade val="80000"/>
            <a:hueOff val="150463"/>
            <a:satOff val="8859"/>
            <a:lumOff val="1543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i="0" kern="1200" dirty="0"/>
            <a:t>Acetaminophen (Tylenol).</a:t>
          </a:r>
          <a:r>
            <a:rPr lang="en-GB" sz="2200" b="0" i="0" kern="1200" dirty="0"/>
            <a:t> </a:t>
          </a:r>
        </a:p>
        <a:p>
          <a:pPr marL="0" lvl="0" indent="0" algn="ctr" defTabSz="977900">
            <a:lnSpc>
              <a:spcPct val="90000"/>
            </a:lnSpc>
            <a:spcBef>
              <a:spcPct val="0"/>
            </a:spcBef>
            <a:spcAft>
              <a:spcPct val="35000"/>
            </a:spcAft>
            <a:buNone/>
          </a:pPr>
          <a:r>
            <a:rPr lang="en-GB" sz="2200" b="0" i="0" kern="1200" dirty="0"/>
            <a:t>Another pain reliever. Side effects can include kidney and liver damage when taken in large doses.</a:t>
          </a:r>
          <a:endParaRPr lang="en-US" sz="2200" kern="1200" dirty="0"/>
        </a:p>
      </dsp:txBody>
      <dsp:txXfrm>
        <a:off x="3697946" y="2318974"/>
        <a:ext cx="3308550" cy="1985130"/>
      </dsp:txXfrm>
    </dsp:sp>
    <dsp:sp modelId="{6BE6344F-C34C-48D5-95F4-BFA76EEE9744}">
      <dsp:nvSpPr>
        <dsp:cNvPr id="0" name=""/>
        <dsp:cNvSpPr/>
      </dsp:nvSpPr>
      <dsp:spPr>
        <a:xfrm>
          <a:off x="7337352" y="2318974"/>
          <a:ext cx="3308550" cy="1985130"/>
        </a:xfrm>
        <a:prstGeom prst="rect">
          <a:avLst/>
        </a:prstGeom>
        <a:solidFill>
          <a:schemeClr val="accent1">
            <a:shade val="80000"/>
            <a:hueOff val="188079"/>
            <a:satOff val="11074"/>
            <a:lumOff val="19294"/>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i="0" kern="1200" dirty="0"/>
            <a:t>Stimulants</a:t>
          </a:r>
          <a:endParaRPr lang="en-GB" sz="2200" b="0" i="0" kern="1200" dirty="0"/>
        </a:p>
        <a:p>
          <a:pPr marL="0" lvl="0" indent="0" algn="ctr" defTabSz="977900">
            <a:lnSpc>
              <a:spcPct val="90000"/>
            </a:lnSpc>
            <a:spcBef>
              <a:spcPct val="0"/>
            </a:spcBef>
            <a:spcAft>
              <a:spcPct val="35000"/>
            </a:spcAft>
            <a:buNone/>
          </a:pPr>
          <a:r>
            <a:rPr lang="en-GB" sz="2200" b="0" i="0" kern="1200" dirty="0"/>
            <a:t>Improve fatigue and concentration. </a:t>
          </a:r>
          <a:endParaRPr lang="en-US" sz="2200" kern="1200" dirty="0"/>
        </a:p>
      </dsp:txBody>
      <dsp:txXfrm>
        <a:off x="7337352" y="2318974"/>
        <a:ext cx="3308550" cy="1985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76F00-3109-4A44-9E0A-FD988CDC2931}">
      <dsp:nvSpPr>
        <dsp:cNvPr id="0" name=""/>
        <dsp:cNvSpPr/>
      </dsp:nvSpPr>
      <dsp:spPr>
        <a:xfrm>
          <a:off x="0" y="2657"/>
          <a:ext cx="718718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27ACC0-12C0-47B9-B00E-185AEFDC3623}">
      <dsp:nvSpPr>
        <dsp:cNvPr id="0" name=""/>
        <dsp:cNvSpPr/>
      </dsp:nvSpPr>
      <dsp:spPr>
        <a:xfrm>
          <a:off x="0" y="2657"/>
          <a:ext cx="7187185" cy="90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dirty="0">
              <a:solidFill>
                <a:schemeClr val="accent1">
                  <a:lumMod val="75000"/>
                </a:schemeClr>
              </a:solidFill>
              <a:hlinkClick xmlns:r="http://schemas.openxmlformats.org/officeDocument/2006/relationships" r:id="rId1">
                <a:extLst>
                  <a:ext uri="{A12FA001-AC4F-418D-AE19-62706E023703}">
                    <ahyp:hlinkClr xmlns:ahyp="http://schemas.microsoft.com/office/drawing/2018/hyperlinkcolor" val="tx"/>
                  </a:ext>
                </a:extLst>
              </a:hlinkClick>
            </a:rPr>
            <a:t>ME and FM proposal 2019 (1).pdf</a:t>
          </a:r>
          <a:endParaRPr lang="en-US" sz="2700" b="1" kern="1200" dirty="0">
            <a:solidFill>
              <a:schemeClr val="accent1">
                <a:lumMod val="75000"/>
              </a:schemeClr>
            </a:solidFill>
          </a:endParaRPr>
        </a:p>
      </dsp:txBody>
      <dsp:txXfrm>
        <a:off x="0" y="2657"/>
        <a:ext cx="7187185" cy="906208"/>
      </dsp:txXfrm>
    </dsp:sp>
    <dsp:sp modelId="{DD57A439-7562-4D04-BB5B-8A8F29D2EA6E}">
      <dsp:nvSpPr>
        <dsp:cNvPr id="0" name=""/>
        <dsp:cNvSpPr/>
      </dsp:nvSpPr>
      <dsp:spPr>
        <a:xfrm>
          <a:off x="0" y="908866"/>
          <a:ext cx="718718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92CBE3-97A4-460D-9674-387A6206B3F9}">
      <dsp:nvSpPr>
        <dsp:cNvPr id="0" name=""/>
        <dsp:cNvSpPr/>
      </dsp:nvSpPr>
      <dsp:spPr>
        <a:xfrm>
          <a:off x="0" y="908866"/>
          <a:ext cx="7187185" cy="90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dirty="0">
              <a:solidFill>
                <a:schemeClr val="accent1">
                  <a:lumMod val="75000"/>
                </a:schemeClr>
              </a:solidFill>
              <a:hlinkClick xmlns:r="http://schemas.openxmlformats.org/officeDocument/2006/relationships" r:id="rId2">
                <a:extLst>
                  <a:ext uri="{A12FA001-AC4F-418D-AE19-62706E023703}">
                    <ahyp:hlinkClr xmlns:ahyp="http://schemas.microsoft.com/office/drawing/2018/hyperlinkcolor" val="tx"/>
                  </a:ext>
                </a:extLst>
              </a:hlinkClick>
            </a:rPr>
            <a:t>ME-FM Canadian Disadvantage I</a:t>
          </a:r>
          <a:endParaRPr lang="en-US" sz="2700" b="1" kern="1200" dirty="0">
            <a:solidFill>
              <a:schemeClr val="accent1">
                <a:lumMod val="75000"/>
              </a:schemeClr>
            </a:solidFill>
          </a:endParaRPr>
        </a:p>
      </dsp:txBody>
      <dsp:txXfrm>
        <a:off x="0" y="908866"/>
        <a:ext cx="7187185" cy="906208"/>
      </dsp:txXfrm>
    </dsp:sp>
    <dsp:sp modelId="{46CAE235-4673-4918-96EF-E819E9381CF7}">
      <dsp:nvSpPr>
        <dsp:cNvPr id="0" name=""/>
        <dsp:cNvSpPr/>
      </dsp:nvSpPr>
      <dsp:spPr>
        <a:xfrm>
          <a:off x="0" y="1815075"/>
          <a:ext cx="718718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F7813F-A659-4F27-A390-E95E9A398A12}">
      <dsp:nvSpPr>
        <dsp:cNvPr id="0" name=""/>
        <dsp:cNvSpPr/>
      </dsp:nvSpPr>
      <dsp:spPr>
        <a:xfrm>
          <a:off x="0" y="1815075"/>
          <a:ext cx="7187185" cy="90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dirty="0">
              <a:solidFill>
                <a:schemeClr val="accent1">
                  <a:lumMod val="75000"/>
                </a:schemeClr>
              </a:solidFill>
              <a:hlinkClick xmlns:r="http://schemas.openxmlformats.org/officeDocument/2006/relationships" r:id="rId3">
                <a:extLst>
                  <a:ext uri="{A12FA001-AC4F-418D-AE19-62706E023703}">
                    <ahyp:hlinkClr xmlns:ahyp="http://schemas.microsoft.com/office/drawing/2018/hyperlinkcolor" val="tx"/>
                  </a:ext>
                </a:extLst>
              </a:hlinkClick>
            </a:rPr>
            <a:t>Fibromyalgia-Clinical-review2021.pdf </a:t>
          </a:r>
          <a:r>
            <a:rPr lang="en-GB" sz="2700" b="1" kern="1200" dirty="0">
              <a:solidFill>
                <a:schemeClr val="accent1">
                  <a:lumMod val="75000"/>
                </a:schemeClr>
              </a:solidFill>
              <a:hlinkClick xmlns:r="http://schemas.openxmlformats.org/officeDocument/2006/relationships" r:id="rId2">
                <a:extLst>
                  <a:ext uri="{A12FA001-AC4F-418D-AE19-62706E023703}">
                    <ahyp:hlinkClr xmlns:ahyp="http://schemas.microsoft.com/office/drawing/2018/hyperlinkcolor" val="tx"/>
                  </a:ext>
                </a:extLst>
              </a:hlinkClick>
            </a:rPr>
            <a:t>nfo2021.pdf</a:t>
          </a:r>
          <a:endParaRPr lang="en-US" sz="2700" b="1" kern="1200" dirty="0">
            <a:solidFill>
              <a:schemeClr val="accent1">
                <a:lumMod val="75000"/>
              </a:schemeClr>
            </a:solidFill>
          </a:endParaRPr>
        </a:p>
      </dsp:txBody>
      <dsp:txXfrm>
        <a:off x="0" y="1815075"/>
        <a:ext cx="7187185" cy="906208"/>
      </dsp:txXfrm>
    </dsp:sp>
    <dsp:sp modelId="{C6F6A058-AE35-4A8D-865A-EC2D5BFB1B2B}">
      <dsp:nvSpPr>
        <dsp:cNvPr id="0" name=""/>
        <dsp:cNvSpPr/>
      </dsp:nvSpPr>
      <dsp:spPr>
        <a:xfrm>
          <a:off x="0" y="2721284"/>
          <a:ext cx="718718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C0F86D-1ECF-4F5C-A273-93639CDD1E10}">
      <dsp:nvSpPr>
        <dsp:cNvPr id="0" name=""/>
        <dsp:cNvSpPr/>
      </dsp:nvSpPr>
      <dsp:spPr>
        <a:xfrm>
          <a:off x="0" y="2721284"/>
          <a:ext cx="7187185" cy="90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dirty="0">
              <a:solidFill>
                <a:schemeClr val="accent1">
                  <a:lumMod val="75000"/>
                </a:schemeClr>
              </a:solidFill>
              <a:hlinkClick xmlns:r="http://schemas.openxmlformats.org/officeDocument/2006/relationships" r:id="rId4">
                <a:extLst>
                  <a:ext uri="{A12FA001-AC4F-418D-AE19-62706E023703}">
                    <ahyp:hlinkClr xmlns:ahyp="http://schemas.microsoft.com/office/drawing/2018/hyperlinkcolor" val="tx"/>
                  </a:ext>
                </a:extLst>
              </a:hlinkClick>
            </a:rPr>
            <a:t>Fibromyalgia and Related conditions.pdf</a:t>
          </a:r>
          <a:endParaRPr lang="en-US" sz="2700" b="1" kern="1200" dirty="0">
            <a:solidFill>
              <a:schemeClr val="accent1">
                <a:lumMod val="75000"/>
              </a:schemeClr>
            </a:solidFill>
          </a:endParaRPr>
        </a:p>
      </dsp:txBody>
      <dsp:txXfrm>
        <a:off x="0" y="2721284"/>
        <a:ext cx="7187185" cy="906208"/>
      </dsp:txXfrm>
    </dsp:sp>
    <dsp:sp modelId="{E0B47FBE-73C7-45EF-965E-C5C6D6C89C58}">
      <dsp:nvSpPr>
        <dsp:cNvPr id="0" name=""/>
        <dsp:cNvSpPr/>
      </dsp:nvSpPr>
      <dsp:spPr>
        <a:xfrm>
          <a:off x="0" y="3627493"/>
          <a:ext cx="718718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39260-FD64-4228-92F1-D99F75045E46}">
      <dsp:nvSpPr>
        <dsp:cNvPr id="0" name=""/>
        <dsp:cNvSpPr/>
      </dsp:nvSpPr>
      <dsp:spPr>
        <a:xfrm>
          <a:off x="0" y="3627493"/>
          <a:ext cx="7187185" cy="90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b="1" kern="1200"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Canadian </a:t>
          </a:r>
          <a:r>
            <a:rPr lang="es-ES" sz="2400" b="1" kern="1200" dirty="0" err="1">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Consensus</a:t>
          </a:r>
          <a:r>
            <a:rPr lang="es-ES" sz="2400" b="1" kern="1200"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 </a:t>
          </a:r>
          <a:r>
            <a:rPr lang="es-ES" sz="2400" b="1" kern="1200" dirty="0" err="1">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Criteria</a:t>
          </a:r>
          <a:r>
            <a:rPr lang="es-ES" sz="2400" b="1" kern="1200"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 </a:t>
          </a:r>
          <a:r>
            <a:rPr lang="es-ES" sz="2400" b="1" kern="1200" dirty="0" err="1">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for</a:t>
          </a:r>
          <a:r>
            <a:rPr lang="es-ES" sz="2400" b="1" kern="1200" dirty="0">
              <a:solidFill>
                <a:schemeClr val="accent1">
                  <a:lumMod val="75000"/>
                </a:schemeClr>
              </a:solidFill>
              <a:hlinkClick xmlns:r="http://schemas.openxmlformats.org/officeDocument/2006/relationships" r:id="rId5">
                <a:extLst>
                  <a:ext uri="{A12FA001-AC4F-418D-AE19-62706E023703}">
                    <ahyp:hlinkClr xmlns:ahyp="http://schemas.microsoft.com/office/drawing/2018/hyperlinkcolor" val="tx"/>
                  </a:ext>
                </a:extLst>
              </a:hlinkClick>
            </a:rPr>
            <a:t> ME.pdf</a:t>
          </a:r>
          <a:endParaRPr lang="en-US" sz="2400" b="1" kern="1200" dirty="0">
            <a:solidFill>
              <a:schemeClr val="accent1">
                <a:lumMod val="75000"/>
              </a:schemeClr>
            </a:solidFill>
          </a:endParaRPr>
        </a:p>
      </dsp:txBody>
      <dsp:txXfrm>
        <a:off x="0" y="3627493"/>
        <a:ext cx="7187185" cy="906208"/>
      </dsp:txXfrm>
    </dsp:sp>
    <dsp:sp modelId="{B706CD8A-09B7-4DD8-A646-9C00F8123392}">
      <dsp:nvSpPr>
        <dsp:cNvPr id="0" name=""/>
        <dsp:cNvSpPr/>
      </dsp:nvSpPr>
      <dsp:spPr>
        <a:xfrm>
          <a:off x="0" y="4533702"/>
          <a:ext cx="718718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A502F4-DD6F-4C62-BFEA-76C729F5D9CA}">
      <dsp:nvSpPr>
        <dsp:cNvPr id="0" name=""/>
        <dsp:cNvSpPr/>
      </dsp:nvSpPr>
      <dsp:spPr>
        <a:xfrm>
          <a:off x="0" y="4533702"/>
          <a:ext cx="7187185" cy="90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accent1">
                  <a:lumMod val="75000"/>
                </a:schemeClr>
              </a:solidFill>
              <a:hlinkClick xmlns:r="http://schemas.openxmlformats.org/officeDocument/2006/relationships" r:id="rId6">
                <a:extLst>
                  <a:ext uri="{A12FA001-AC4F-418D-AE19-62706E023703}">
                    <ahyp:hlinkClr xmlns:ahyp="http://schemas.microsoft.com/office/drawing/2018/hyperlinkcolor" val="tx"/>
                  </a:ext>
                </a:extLst>
              </a:hlinkClick>
            </a:rPr>
            <a:t>International Consensus Primer for Medical Pratitioners.pdf</a:t>
          </a:r>
          <a:endParaRPr lang="en-GB" sz="2400" b="1" kern="1200" dirty="0">
            <a:solidFill>
              <a:schemeClr val="accent1">
                <a:lumMod val="75000"/>
              </a:schemeClr>
            </a:solidFill>
          </a:endParaRPr>
        </a:p>
        <a:p>
          <a:pPr marL="0" lvl="0" indent="0" algn="l" defTabSz="1066800">
            <a:lnSpc>
              <a:spcPct val="90000"/>
            </a:lnSpc>
            <a:spcBef>
              <a:spcPct val="0"/>
            </a:spcBef>
            <a:spcAft>
              <a:spcPct val="35000"/>
            </a:spcAft>
            <a:buNone/>
          </a:pPr>
          <a:endParaRPr lang="en-GB" sz="1100" kern="1200" dirty="0"/>
        </a:p>
        <a:p>
          <a:pPr marL="0" lvl="0" indent="0" algn="l" defTabSz="1066800">
            <a:lnSpc>
              <a:spcPct val="90000"/>
            </a:lnSpc>
            <a:spcBef>
              <a:spcPct val="0"/>
            </a:spcBef>
            <a:spcAft>
              <a:spcPct val="35000"/>
            </a:spcAft>
            <a:buNone/>
          </a:pPr>
          <a:r>
            <a:rPr lang="en-GB" sz="1100" kern="1200" dirty="0"/>
            <a:t>-</a:t>
          </a:r>
        </a:p>
        <a:p>
          <a:pPr marL="0" lvl="0" indent="0" algn="l" defTabSz="1066800">
            <a:lnSpc>
              <a:spcPct val="90000"/>
            </a:lnSpc>
            <a:spcBef>
              <a:spcPct val="0"/>
            </a:spcBef>
            <a:spcAft>
              <a:spcPct val="35000"/>
            </a:spcAft>
            <a:buNone/>
          </a:pPr>
          <a:endParaRPr lang="en-US" sz="1100" kern="1200" dirty="0"/>
        </a:p>
      </dsp:txBody>
      <dsp:txXfrm>
        <a:off x="0" y="4533702"/>
        <a:ext cx="7187185" cy="9062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2CBED-CBC2-4543-AC1F-64C96B1DF0B8}" type="datetimeFigureOut">
              <a:rPr lang="en-MT" smtClean="0"/>
              <a:t>01/26/2022</a:t>
            </a:fld>
            <a:endParaRPr lang="en-M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2EC81-53E8-4C0D-ADB4-3784CB62613C}" type="slidenum">
              <a:rPr lang="en-MT" smtClean="0"/>
              <a:t>‹#›</a:t>
            </a:fld>
            <a:endParaRPr lang="en-MT"/>
          </a:p>
        </p:txBody>
      </p:sp>
    </p:spTree>
    <p:extLst>
      <p:ext uri="{BB962C8B-B14F-4D97-AF65-F5344CB8AC3E}">
        <p14:creationId xmlns:p14="http://schemas.microsoft.com/office/powerpoint/2010/main" val="2571432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BD42EC81-53E8-4C0D-ADB4-3784CB62613C}" type="slidenum">
              <a:rPr lang="en-MT" smtClean="0"/>
              <a:t>22</a:t>
            </a:fld>
            <a:endParaRPr lang="en-MT"/>
          </a:p>
        </p:txBody>
      </p:sp>
    </p:spTree>
    <p:extLst>
      <p:ext uri="{BB962C8B-B14F-4D97-AF65-F5344CB8AC3E}">
        <p14:creationId xmlns:p14="http://schemas.microsoft.com/office/powerpoint/2010/main" val="281598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1/26/2022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2163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855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34541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4820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1/26/2022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279063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9614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5124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4044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0165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1/26/2022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3741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1/26/2022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4598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1/26/2022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388936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dicinenet.com/muscle_pain_myalgia/symptoms.htm"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medicinenet.com/milnacipran/article.htm" TargetMode="External"/><Relationship Id="rId3" Type="http://schemas.openxmlformats.org/officeDocument/2006/relationships/hyperlink" Target="https://www.medicinenet.com/over-the-counter_products/article.htm" TargetMode="External"/><Relationship Id="rId7" Type="http://schemas.openxmlformats.org/officeDocument/2006/relationships/hyperlink" Target="https://www.medicinenet.com/duloxetine/article.htm" TargetMode="Externa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hyperlink" Target="https://www.medicinenet.com/antidepressants/article.htm" TargetMode="External"/><Relationship Id="rId5" Type="http://schemas.openxmlformats.org/officeDocument/2006/relationships/hyperlink" Target="https://www.medicinenet.com/seizure/article.htm" TargetMode="External"/><Relationship Id="rId4" Type="http://schemas.openxmlformats.org/officeDocument/2006/relationships/hyperlink" Target="https://www.medicinenet.com/pregabalin_lyrica/article.ht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medicinenet.com/stress_management/article.htm"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www.medicinenet.com/yoga/article.ht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medicinenet.com/caffeine/article.htm" TargetMode="External"/><Relationship Id="rId3" Type="http://schemas.openxmlformats.org/officeDocument/2006/relationships/hyperlink" Target="https://www.medicinenet.com/diet_plans_and_programs/article.htm" TargetMode="External"/><Relationship Id="rId7" Type="http://schemas.openxmlformats.org/officeDocument/2006/relationships/hyperlink" Target="https://www.medicinenet.com/diet_and_nutrition_quiz/quiz.htm" TargetMode="External"/><Relationship Id="rId2" Type="http://schemas.openxmlformats.org/officeDocument/2006/relationships/hyperlink" Target="https://www.medicinenet.com/exercise/article.htm" TargetMode="External"/><Relationship Id="rId1" Type="http://schemas.openxmlformats.org/officeDocument/2006/relationships/slideLayout" Target="../slideLayouts/slideLayout2.xml"/><Relationship Id="rId6" Type="http://schemas.openxmlformats.org/officeDocument/2006/relationships/hyperlink" Target="https://www.medicinenet.com/swimming/article.htm" TargetMode="External"/><Relationship Id="rId5" Type="http://schemas.openxmlformats.org/officeDocument/2006/relationships/hyperlink" Target="https://www.medicinenet.com/walking/article.htm" TargetMode="External"/><Relationship Id="rId4" Type="http://schemas.openxmlformats.org/officeDocument/2006/relationships/hyperlink" Target="https://www.medicinenet.com/exercise_and_fitness_quiz/quiz.htm" TargetMode="External"/><Relationship Id="rId9"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me-pedia.org/wiki/Epidemiology_of_myalgic_encephalomyelitis_and_chronic_fatigue_syndrome#cite_note-:7-3" TargetMode="External"/><Relationship Id="rId13" Type="http://schemas.openxmlformats.org/officeDocument/2006/relationships/hyperlink" Target="https://me-pedia.org/wiki/Female_predominant_diseases" TargetMode="External"/><Relationship Id="rId18" Type="http://schemas.openxmlformats.org/officeDocument/2006/relationships/image" Target="../media/image16.jpg"/><Relationship Id="rId3" Type="http://schemas.openxmlformats.org/officeDocument/2006/relationships/hyperlink" Target="https://me-pedia.org/wiki/Epidemiology_of_myalgic_encephalomyelitis_and_chronic_fatigue_syndrome#cite_note-5" TargetMode="External"/><Relationship Id="rId7" Type="http://schemas.openxmlformats.org/officeDocument/2006/relationships/hyperlink" Target="https://me-pedia.org/wiki/Institute_of_Medicine_report" TargetMode="External"/><Relationship Id="rId12" Type="http://schemas.openxmlformats.org/officeDocument/2006/relationships/hyperlink" Target="https://me-pedia.org/wiki/Epidemiology_of_myalgic_encephalomyelitis_and_chronic_fatigue_syndrome#cite_note-7" TargetMode="External"/><Relationship Id="rId17" Type="http://schemas.openxmlformats.org/officeDocument/2006/relationships/hyperlink" Target="https://me-pedia.org/wiki/Epidemiology_of_myalgic_encephalomyelitis_and_chronic_fatigue_syndrome#cite_note-CDC2016-12" TargetMode="External"/><Relationship Id="rId2" Type="http://schemas.openxmlformats.org/officeDocument/2006/relationships/hyperlink" Target="https://me-pedia.org/wiki/Epidemiology_of_myalgic_encephalomyelitis_and_chronic_fatigue_syndrome#cite_note-ammes-people-1" TargetMode="External"/><Relationship Id="rId16" Type="http://schemas.openxmlformats.org/officeDocument/2006/relationships/hyperlink" Target="https://me-pedia.org/wiki/Infection" TargetMode="External"/><Relationship Id="rId1" Type="http://schemas.openxmlformats.org/officeDocument/2006/relationships/slideLayout" Target="../slideLayouts/slideLayout2.xml"/><Relationship Id="rId6" Type="http://schemas.openxmlformats.org/officeDocument/2006/relationships/hyperlink" Target="https://me-pedia.org/wiki/United_States" TargetMode="External"/><Relationship Id="rId11" Type="http://schemas.openxmlformats.org/officeDocument/2006/relationships/hyperlink" Target="https://me-pedia.org/wiki/Epidemiology_of_myalgic_encephalomyelitis_and_chronic_fatigue_syndrome#cite_note-6" TargetMode="External"/><Relationship Id="rId5" Type="http://schemas.openxmlformats.org/officeDocument/2006/relationships/hyperlink" Target="https://me-pedia.org/wiki/Centers_for_Disease_Control_and_Prevention" TargetMode="External"/><Relationship Id="rId15" Type="http://schemas.openxmlformats.org/officeDocument/2006/relationships/hyperlink" Target="https://me-pedia.org/wiki/Onset_of_ME/CFS" TargetMode="External"/><Relationship Id="rId10" Type="http://schemas.openxmlformats.org/officeDocument/2006/relationships/hyperlink" Target="https://me-pedia.org/wiki/Severe_and_very_severe_ME" TargetMode="External"/><Relationship Id="rId4" Type="http://schemas.openxmlformats.org/officeDocument/2006/relationships/hyperlink" Target="https://me-pedia.org/wiki/Epidemiology_of_myalgic_encephalomyelitis_and_chronic_fatigue_syndrome#cite_note-:6-4" TargetMode="External"/><Relationship Id="rId9" Type="http://schemas.openxmlformats.org/officeDocument/2006/relationships/hyperlink" Target="https://me-pedia.org/wiki/Epidemiology_of_myalgic_encephalomyelitis_and_chronic_fatigue_syndrome#cite_note-2" TargetMode="External"/><Relationship Id="rId14" Type="http://schemas.openxmlformats.org/officeDocument/2006/relationships/hyperlink" Target="https://me-pedia.org/wiki/Pediatric_myalgic_encephalomyelitis/chronic_fatigue_syndrome"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jpe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hyperlink" Target="https://www.stlukes-stl.com/health-content/medicine/33/000035.htm" TargetMode="Externa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me-pedia.org/index.php?title=Irritable_bladder_syndrome&amp;action=edit&amp;redlink=1" TargetMode="External"/><Relationship Id="rId13" Type="http://schemas.openxmlformats.org/officeDocument/2006/relationships/hyperlink" Target="https://me-pedia.org/wiki/Allergy" TargetMode="External"/><Relationship Id="rId3" Type="http://schemas.openxmlformats.org/officeDocument/2006/relationships/hyperlink" Target="https://me-pedia.org/wiki/Fibromyalgia" TargetMode="External"/><Relationship Id="rId7" Type="http://schemas.openxmlformats.org/officeDocument/2006/relationships/hyperlink" Target="https://me-pedia.org/wiki/Interstitial_cystitis" TargetMode="External"/><Relationship Id="rId12" Type="http://schemas.openxmlformats.org/officeDocument/2006/relationships/hyperlink" Target="https://me-pedia.org/wiki/Migraine" TargetMode="External"/><Relationship Id="rId17" Type="http://schemas.openxmlformats.org/officeDocument/2006/relationships/hyperlink" Target="https://me-pedia.org/wiki/Comorbidities_of_Myalgic_Encephalomyelitis#cite_note-canadianconsensus-2" TargetMode="External"/><Relationship Id="rId2" Type="http://schemas.openxmlformats.org/officeDocument/2006/relationships/hyperlink" Target="https://me-pedia.org/wiki/ME/CFS" TargetMode="External"/><Relationship Id="rId16" Type="http://schemas.openxmlformats.org/officeDocument/2006/relationships/hyperlink" Target="https://me-pedia.org/wiki/Sj%C3%B6gren%27s_syndrome" TargetMode="External"/><Relationship Id="rId1" Type="http://schemas.openxmlformats.org/officeDocument/2006/relationships/slideLayout" Target="../slideLayouts/slideLayout2.xml"/><Relationship Id="rId6" Type="http://schemas.openxmlformats.org/officeDocument/2006/relationships/hyperlink" Target="https://me-pedia.org/wiki/Irritable_bowel_syndrome" TargetMode="External"/><Relationship Id="rId11" Type="http://schemas.openxmlformats.org/officeDocument/2006/relationships/hyperlink" Target="https://me-pedia.org/wiki/Depression" TargetMode="External"/><Relationship Id="rId5" Type="http://schemas.openxmlformats.org/officeDocument/2006/relationships/hyperlink" Target="https://me-pedia.org/wiki/Temporomandibular_joint_syndrome" TargetMode="External"/><Relationship Id="rId15" Type="http://schemas.openxmlformats.org/officeDocument/2006/relationships/hyperlink" Target="https://me-pedia.org/wiki/Hashimoto%27s_thyroiditis" TargetMode="External"/><Relationship Id="rId10" Type="http://schemas.openxmlformats.org/officeDocument/2006/relationships/hyperlink" Target="https://me-pedia.org/index.php?title=Prolapsed_mitral_valve&amp;action=edit&amp;redlink=1" TargetMode="External"/><Relationship Id="rId4" Type="http://schemas.openxmlformats.org/officeDocument/2006/relationships/hyperlink" Target="https://me-pedia.org/index.php?title=Myofascial_pain_syndrome&amp;action=edit&amp;redlink=1" TargetMode="External"/><Relationship Id="rId9" Type="http://schemas.openxmlformats.org/officeDocument/2006/relationships/hyperlink" Target="https://me-pedia.org/wiki/Raynaud%E2%80%99s_phenomenon" TargetMode="External"/><Relationship Id="rId14" Type="http://schemas.openxmlformats.org/officeDocument/2006/relationships/hyperlink" Target="https://me-pedia.org/wiki/Multiple_chemical_sensitivity"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www.who.int/topics/disabilities/en/"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icinenet.com/trauma_and_first_aid_quiz/quiz.htm" TargetMode="External"/><Relationship Id="rId2" Type="http://schemas.openxmlformats.org/officeDocument/2006/relationships/hyperlink" Target="https://www.medicinenet.com/fatigue/article.htm"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s://www.medicinenet.com/pregnancy_planning_preparing_for_pregnancy/article.ht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hyperlink" Target="https://www.prohealth.com/library/evergreen_pages/alternative-treatments-and-complementary-approaches-for-chronic-fatigue-syndrome-myalgic-encephalomyelitis" TargetMode="External"/><Relationship Id="rId13" Type="http://schemas.openxmlformats.org/officeDocument/2006/relationships/hyperlink" Target="https://www.who.int/disabilities/world_report/2011/report.pdf" TargetMode="External"/><Relationship Id="rId3" Type="http://schemas.openxmlformats.org/officeDocument/2006/relationships/hyperlink" Target="https://www.medicinenet.com/the_most_severe_symptoms_of_fibromyalgia/article.htm" TargetMode="External"/><Relationship Id="rId7" Type="http://schemas.openxmlformats.org/officeDocument/2006/relationships/hyperlink" Target="https://www.stlukes-stl.com/health-content/medicine/33/000035.htm" TargetMode="External"/><Relationship Id="rId12" Type="http://schemas.openxmlformats.org/officeDocument/2006/relationships/hyperlink" Target="https://www.equalityhumanrights.com/en/advice-and-guidance/disability-discrimination" TargetMode="External"/><Relationship Id="rId2" Type="http://schemas.openxmlformats.org/officeDocument/2006/relationships/hyperlink" Target="https://disturbmenot.co/fibromyalgia-statistics/" TargetMode="External"/><Relationship Id="rId1" Type="http://schemas.openxmlformats.org/officeDocument/2006/relationships/slideLayout" Target="../slideLayouts/slideLayout2.xml"/><Relationship Id="rId6" Type="http://schemas.openxmlformats.org/officeDocument/2006/relationships/hyperlink" Target="https://www.omf.ngo/what-is-mecfs/" TargetMode="External"/><Relationship Id="rId11" Type="http://schemas.openxmlformats.org/officeDocument/2006/relationships/hyperlink" Target="http://uis.unesco.org/en/glossary-term/disabilities" TargetMode="External"/><Relationship Id="rId5" Type="http://schemas.openxmlformats.org/officeDocument/2006/relationships/hyperlink" Target="https://www.cdc.gov/me-cfs/healthcare-providers/diagnosis/iom-2015-diagnostic-criteria.html" TargetMode="External"/><Relationship Id="rId10" Type="http://schemas.openxmlformats.org/officeDocument/2006/relationships/hyperlink" Target="https://www.ncbi.nlm.nih.gov/pmc/articles/PMC3527744/" TargetMode="External"/><Relationship Id="rId4" Type="http://schemas.openxmlformats.org/officeDocument/2006/relationships/hyperlink" Target="https://me-pedia.org/wiki/Epidemiology_of_myalgic_encephalomyelitis_and_chronic_fatigue_syndrome" TargetMode="External"/><Relationship Id="rId9" Type="http://schemas.openxmlformats.org/officeDocument/2006/relationships/hyperlink" Target="https://me-pedia.org/wiki/Comorbidities_of_Myalgic_Encephalomyelitis" TargetMode="External"/><Relationship Id="rId14" Type="http://schemas.openxmlformats.org/officeDocument/2006/relationships/hyperlink" Target="https://www.umass.edu/studentlife/sites/default/files/documents/pdf/Invisible%20Disabilities%20List%20%26%20Information.pdf" TargetMode="Externa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edicinenet.com/stress/article.htm"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edicinenet.com/osteoarthritis/article.htm"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hyperlink" Target="https://www.medicinenet.com/systemic_lupus/article.htm" TargetMode="External"/><Relationship Id="rId4" Type="http://schemas.openxmlformats.org/officeDocument/2006/relationships/hyperlink" Target="https://www.medicinenet.com/rheumatoid_arthritis/article.ht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66">
            <a:extLst>
              <a:ext uri="{FF2B5EF4-FFF2-40B4-BE49-F238E27FC236}">
                <a16:creationId xmlns:a16="http://schemas.microsoft.com/office/drawing/2014/main" id="{02DC0967-ECFB-46A2-ADEB-01374F3D3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7" y="0"/>
            <a:ext cx="1219200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Rectangle 68">
            <a:extLst>
              <a:ext uri="{FF2B5EF4-FFF2-40B4-BE49-F238E27FC236}">
                <a16:creationId xmlns:a16="http://schemas.microsoft.com/office/drawing/2014/main" id="{533173E3-A708-4A63-AB1F-6729F5E53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82" name="Rectangle 70">
            <a:extLst>
              <a:ext uri="{FF2B5EF4-FFF2-40B4-BE49-F238E27FC236}">
                <a16:creationId xmlns:a16="http://schemas.microsoft.com/office/drawing/2014/main" id="{9D98FDEF-0256-4AA6-B4F5-14FEE180D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4345D3A7-3E71-4F37-9276-C8804E6EC791}"/>
              </a:ext>
            </a:extLst>
          </p:cNvPr>
          <p:cNvSpPr>
            <a:spLocks noGrp="1"/>
          </p:cNvSpPr>
          <p:nvPr>
            <p:ph type="ctrTitle"/>
          </p:nvPr>
        </p:nvSpPr>
        <p:spPr>
          <a:xfrm>
            <a:off x="5353249" y="1907953"/>
            <a:ext cx="5716338" cy="3042706"/>
          </a:xfrm>
        </p:spPr>
        <p:txBody>
          <a:bodyPr>
            <a:normAutofit/>
          </a:bodyPr>
          <a:lstStyle/>
          <a:p>
            <a:r>
              <a:rPr lang="en-GB" sz="5400">
                <a:solidFill>
                  <a:schemeClr val="tx1"/>
                </a:solidFill>
                <a:latin typeface="Avenir Next LT Pro Light" panose="020B0304020202020204" pitchFamily="34" charset="0"/>
                <a:ea typeface="Batang" panose="020B0503020000020004" pitchFamily="18" charset="-127"/>
                <a:cs typeface="Aparajita" panose="020B0502040204020203" pitchFamily="18" charset="0"/>
              </a:rPr>
              <a:t>ME, CFS &amp; FIBROMYALGIA ALLIANCE MALTA </a:t>
            </a:r>
            <a:endParaRPr lang="en-MT" sz="5400">
              <a:solidFill>
                <a:schemeClr val="tx1"/>
              </a:solidFill>
              <a:latin typeface="Avenir Next LT Pro Light" panose="020B0304020202020204" pitchFamily="34" charset="0"/>
              <a:ea typeface="Batang" panose="020B0503020000020004" pitchFamily="18" charset="-127"/>
              <a:cs typeface="Aparajita" panose="020B0502040204020203" pitchFamily="18" charset="0"/>
            </a:endParaRPr>
          </a:p>
        </p:txBody>
      </p:sp>
      <p:sp>
        <p:nvSpPr>
          <p:cNvPr id="83" name="Rectangle 72">
            <a:extLst>
              <a:ext uri="{FF2B5EF4-FFF2-40B4-BE49-F238E27FC236}">
                <a16:creationId xmlns:a16="http://schemas.microsoft.com/office/drawing/2014/main" id="{8ABEB269-2208-4181-9DDB-A5C2D189B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74">
            <a:extLst>
              <a:ext uri="{FF2B5EF4-FFF2-40B4-BE49-F238E27FC236}">
                <a16:creationId xmlns:a16="http://schemas.microsoft.com/office/drawing/2014/main" id="{384CBE60-0977-4285-9BF5-9D8271989A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76">
            <a:extLst>
              <a:ext uri="{FF2B5EF4-FFF2-40B4-BE49-F238E27FC236}">
                <a16:creationId xmlns:a16="http://schemas.microsoft.com/office/drawing/2014/main" id="{1911CEBB-5C08-41C5-8954-C727FC8755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56FA950-4DFC-4710-A30A-6E55033CA4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2" name="Picture 61" descr="A close up of a logo&#10;&#10;Description automatically generated with low confidence">
            <a:extLst>
              <a:ext uri="{FF2B5EF4-FFF2-40B4-BE49-F238E27FC236}">
                <a16:creationId xmlns:a16="http://schemas.microsoft.com/office/drawing/2014/main" id="{89DF2BE7-096B-473C-A6A0-A6931D3A3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170" y="1390565"/>
            <a:ext cx="3234135" cy="4077481"/>
          </a:xfrm>
          <a:prstGeom prst="rect">
            <a:avLst/>
          </a:prstGeom>
        </p:spPr>
      </p:pic>
    </p:spTree>
    <p:extLst>
      <p:ext uri="{BB962C8B-B14F-4D97-AF65-F5344CB8AC3E}">
        <p14:creationId xmlns:p14="http://schemas.microsoft.com/office/powerpoint/2010/main" val="202710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C4AA0A-D9C3-4A0B-990D-1BCB0022A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1219386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invertebrate, coelenterate&#10;&#10;Description automatically generated">
            <a:extLst>
              <a:ext uri="{FF2B5EF4-FFF2-40B4-BE49-F238E27FC236}">
                <a16:creationId xmlns:a16="http://schemas.microsoft.com/office/drawing/2014/main" id="{E6347EDA-4D6B-42F2-A4C5-B1EA4862A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274" y="648231"/>
            <a:ext cx="10213755" cy="3217333"/>
          </a:xfrm>
          <a:prstGeom prst="rect">
            <a:avLst/>
          </a:prstGeom>
        </p:spPr>
      </p:pic>
      <p:sp>
        <p:nvSpPr>
          <p:cNvPr id="12" name="Rectangle 11">
            <a:extLst>
              <a:ext uri="{FF2B5EF4-FFF2-40B4-BE49-F238E27FC236}">
                <a16:creationId xmlns:a16="http://schemas.microsoft.com/office/drawing/2014/main" id="{370878C7-7719-40BD-AA97-751A85670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rgbClr val="77A6E2"/>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1D9D3865-C494-4C4A-8495-8245E905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A1AC8B5D-79E7-4C29-B8CC-99BF67870895}"/>
              </a:ext>
            </a:extLst>
          </p:cNvPr>
          <p:cNvSpPr>
            <a:spLocks noGrp="1"/>
          </p:cNvSpPr>
          <p:nvPr>
            <p:ph type="title"/>
          </p:nvPr>
        </p:nvSpPr>
        <p:spPr>
          <a:xfrm>
            <a:off x="956234" y="4495894"/>
            <a:ext cx="4942542" cy="1371600"/>
          </a:xfrm>
        </p:spPr>
        <p:txBody>
          <a:bodyPr>
            <a:normAutofit/>
          </a:bodyPr>
          <a:lstStyle/>
          <a:p>
            <a:pPr algn="r"/>
            <a:r>
              <a:rPr lang="en-GB" sz="4400" dirty="0">
                <a:solidFill>
                  <a:schemeClr val="tx1"/>
                </a:solidFill>
              </a:rPr>
              <a:t>Fibromyalgia Diagnosis</a:t>
            </a:r>
            <a:endParaRPr lang="en-MT" sz="4400" dirty="0">
              <a:solidFill>
                <a:schemeClr val="tx1"/>
              </a:solidFill>
            </a:endParaRPr>
          </a:p>
        </p:txBody>
      </p:sp>
      <p:cxnSp>
        <p:nvCxnSpPr>
          <p:cNvPr id="16" name="Straight Connector 15">
            <a:extLst>
              <a:ext uri="{FF2B5EF4-FFF2-40B4-BE49-F238E27FC236}">
                <a16:creationId xmlns:a16="http://schemas.microsoft.com/office/drawing/2014/main" id="{B78EE79F-FCAA-4CF9-9746-730B51FC4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634895"/>
            <a:ext cx="0" cy="1152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962690-2840-4D9B-A272-506A17154849}"/>
              </a:ext>
            </a:extLst>
          </p:cNvPr>
          <p:cNvSpPr>
            <a:spLocks noGrp="1"/>
          </p:cNvSpPr>
          <p:nvPr>
            <p:ph idx="1"/>
          </p:nvPr>
        </p:nvSpPr>
        <p:spPr>
          <a:xfrm>
            <a:off x="6256866" y="4495894"/>
            <a:ext cx="4978899" cy="1444718"/>
          </a:xfrm>
        </p:spPr>
        <p:txBody>
          <a:bodyPr anchor="ctr">
            <a:normAutofit/>
          </a:bodyPr>
          <a:lstStyle/>
          <a:p>
            <a:pPr>
              <a:lnSpc>
                <a:spcPct val="100000"/>
              </a:lnSpc>
            </a:pPr>
            <a:r>
              <a:rPr lang="en-GB" sz="1400" b="0" i="0" dirty="0">
                <a:effectLst/>
                <a:latin typeface="Raleway"/>
              </a:rPr>
              <a:t>Your doctor must rely solely on your group of symptoms to make a diagnosis.</a:t>
            </a:r>
          </a:p>
          <a:p>
            <a:pPr>
              <a:lnSpc>
                <a:spcPct val="100000"/>
              </a:lnSpc>
              <a:buFont typeface="Arial" panose="020B0604020202020204" pitchFamily="34" charset="0"/>
              <a:buChar char="•"/>
            </a:pPr>
            <a:r>
              <a:rPr lang="en-GB" sz="1400" b="0" i="0" dirty="0">
                <a:effectLst/>
                <a:latin typeface="Raleway"/>
              </a:rPr>
              <a:t>Physical assessment by the physician for “tender points”</a:t>
            </a:r>
          </a:p>
          <a:p>
            <a:pPr>
              <a:lnSpc>
                <a:spcPct val="100000"/>
              </a:lnSpc>
              <a:buFont typeface="Arial" panose="020B0604020202020204" pitchFamily="34" charset="0"/>
              <a:buChar char="•"/>
            </a:pPr>
            <a:r>
              <a:rPr lang="en-GB" sz="1400" b="0" i="0" dirty="0">
                <a:effectLst/>
                <a:latin typeface="Raleway"/>
              </a:rPr>
              <a:t>Complete blood analysis to rule out other causes of </a:t>
            </a:r>
            <a:r>
              <a:rPr lang="en-GB" sz="1400" b="1" i="0" u="none" strike="noStrike" dirty="0">
                <a:solidFill>
                  <a:schemeClr val="accent1">
                    <a:lumMod val="50000"/>
                  </a:schemeClr>
                </a:solidFill>
                <a:effectLst/>
                <a:latin typeface="Raleway"/>
                <a:hlinkClick r:id="rId3">
                  <a:extLst>
                    <a:ext uri="{A12FA001-AC4F-418D-AE19-62706E023703}">
                      <ahyp:hlinkClr xmlns:ahyp="http://schemas.microsoft.com/office/drawing/2018/hyperlinkcolor" val="tx"/>
                    </a:ext>
                  </a:extLst>
                </a:hlinkClick>
              </a:rPr>
              <a:t>muscle pain</a:t>
            </a:r>
            <a:endParaRPr lang="en-GB" sz="1400" b="0" i="0" dirty="0">
              <a:solidFill>
                <a:schemeClr val="accent1">
                  <a:lumMod val="50000"/>
                </a:schemeClr>
              </a:solidFill>
              <a:effectLst/>
              <a:latin typeface="Raleway"/>
            </a:endParaRPr>
          </a:p>
          <a:p>
            <a:pPr>
              <a:lnSpc>
                <a:spcPct val="100000"/>
              </a:lnSpc>
            </a:pPr>
            <a:endParaRPr lang="en-MT" sz="1400" dirty="0"/>
          </a:p>
        </p:txBody>
      </p:sp>
    </p:spTree>
    <p:extLst>
      <p:ext uri="{BB962C8B-B14F-4D97-AF65-F5344CB8AC3E}">
        <p14:creationId xmlns:p14="http://schemas.microsoft.com/office/powerpoint/2010/main" val="33041512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02CEDD9-3BEC-4146-B886-1A355AC4DBE9}"/>
              </a:ext>
            </a:extLst>
          </p:cNvPr>
          <p:cNvPicPr>
            <a:picLocks noChangeAspect="1"/>
          </p:cNvPicPr>
          <p:nvPr/>
        </p:nvPicPr>
        <p:blipFill rotWithShape="1">
          <a:blip r:embed="rId2">
            <a:extLst>
              <a:ext uri="{28A0092B-C50C-407E-A947-70E740481C1C}">
                <a14:useLocalDpi xmlns:a14="http://schemas.microsoft.com/office/drawing/2010/main" val="0"/>
              </a:ext>
            </a:extLst>
          </a:blip>
          <a:srcRect t="14512" b="1218"/>
          <a:stretch/>
        </p:blipFill>
        <p:spPr>
          <a:xfrm>
            <a:off x="-141402" y="153562"/>
            <a:ext cx="12191999" cy="6857989"/>
          </a:xfrm>
          <a:prstGeom prst="rect">
            <a:avLst/>
          </a:prstGeom>
        </p:spPr>
      </p:pic>
      <p:sp>
        <p:nvSpPr>
          <p:cNvPr id="14" name="Rectangle 13">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82E523C-284B-43EF-B9EF-239B3912BE67}"/>
              </a:ext>
            </a:extLst>
          </p:cNvPr>
          <p:cNvSpPr>
            <a:spLocks noGrp="1"/>
          </p:cNvSpPr>
          <p:nvPr>
            <p:ph type="title"/>
          </p:nvPr>
        </p:nvSpPr>
        <p:spPr>
          <a:xfrm>
            <a:off x="671830" y="642594"/>
            <a:ext cx="6869613" cy="911885"/>
          </a:xfrm>
        </p:spPr>
        <p:txBody>
          <a:bodyPr>
            <a:normAutofit fontScale="90000"/>
          </a:bodyPr>
          <a:lstStyle/>
          <a:p>
            <a:r>
              <a:rPr lang="en-GB" sz="4000" b="1" i="0" dirty="0">
                <a:solidFill>
                  <a:schemeClr val="tx1">
                    <a:lumMod val="75000"/>
                    <a:lumOff val="25000"/>
                  </a:schemeClr>
                </a:solidFill>
              </a:rPr>
              <a:t>How is fibromyalgia treated?</a:t>
            </a:r>
            <a:br>
              <a:rPr lang="en-GB" sz="4000" b="1" i="0" dirty="0">
                <a:solidFill>
                  <a:schemeClr val="tx1">
                    <a:lumMod val="75000"/>
                    <a:lumOff val="25000"/>
                  </a:schemeClr>
                </a:solidFill>
              </a:rPr>
            </a:br>
            <a:endParaRPr lang="en-MT" sz="4000"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1B9DFCFF-8FAE-42EB-A05A-DDB4821437E6}"/>
              </a:ext>
            </a:extLst>
          </p:cNvPr>
          <p:cNvSpPr>
            <a:spLocks noGrp="1"/>
          </p:cNvSpPr>
          <p:nvPr>
            <p:ph idx="1"/>
          </p:nvPr>
        </p:nvSpPr>
        <p:spPr>
          <a:xfrm>
            <a:off x="671830" y="1300480"/>
            <a:ext cx="6771026" cy="4257040"/>
          </a:xfrm>
        </p:spPr>
        <p:txBody>
          <a:bodyPr>
            <a:noAutofit/>
          </a:bodyPr>
          <a:lstStyle/>
          <a:p>
            <a:pPr marL="0" indent="0">
              <a:lnSpc>
                <a:spcPct val="100000"/>
              </a:lnSpc>
              <a:buNone/>
            </a:pPr>
            <a:r>
              <a:rPr lang="en-GB" sz="2000" b="1" i="0" u="sng" dirty="0">
                <a:solidFill>
                  <a:schemeClr val="tx1">
                    <a:lumMod val="75000"/>
                    <a:lumOff val="25000"/>
                  </a:schemeClr>
                </a:solidFill>
                <a:effectLst/>
                <a:latin typeface="+mj-lt"/>
              </a:rPr>
              <a:t>Treatment options for fibromyalgia are as follows:</a:t>
            </a:r>
          </a:p>
          <a:p>
            <a:pPr marL="0" indent="0">
              <a:lnSpc>
                <a:spcPct val="100000"/>
              </a:lnSpc>
              <a:buNone/>
            </a:pPr>
            <a:r>
              <a:rPr lang="en-GB" sz="2000" b="1" i="0" u="sng" dirty="0">
                <a:solidFill>
                  <a:schemeClr val="accent1">
                    <a:lumMod val="75000"/>
                  </a:schemeClr>
                </a:solidFill>
                <a:effectLst/>
                <a:latin typeface="+mj-lt"/>
              </a:rPr>
              <a:t>Pain killers</a:t>
            </a:r>
            <a:r>
              <a:rPr lang="en-GB" sz="2000" b="0" i="0" u="sng" dirty="0">
                <a:solidFill>
                  <a:schemeClr val="accent1">
                    <a:lumMod val="75000"/>
                  </a:schemeClr>
                </a:solidFill>
                <a:effectLst/>
                <a:latin typeface="+mj-lt"/>
              </a:rPr>
              <a:t>: </a:t>
            </a:r>
          </a:p>
          <a:p>
            <a:pPr lvl="1">
              <a:lnSpc>
                <a:spcPct val="100000"/>
              </a:lnSpc>
              <a:buFont typeface="Arial" panose="020B0604020202020204" pitchFamily="34" charset="0"/>
              <a:buChar char="•"/>
            </a:pPr>
            <a:r>
              <a:rPr lang="en-GB" sz="1800" b="1" i="0" u="none" strike="noStrike" dirty="0">
                <a:solidFill>
                  <a:schemeClr val="accent1">
                    <a:lumMod val="75000"/>
                  </a:schemeClr>
                </a:solidFill>
                <a:effectLst/>
                <a:latin typeface="+mj-lt"/>
                <a:hlinkClick r:id="rId3">
                  <a:extLst>
                    <a:ext uri="{A12FA001-AC4F-418D-AE19-62706E023703}">
                      <ahyp:hlinkClr xmlns:ahyp="http://schemas.microsoft.com/office/drawing/2018/hyperlinkcolor" val="tx"/>
                    </a:ext>
                  </a:extLst>
                </a:hlinkClick>
              </a:rPr>
              <a:t>Over-the-counter</a:t>
            </a:r>
            <a:r>
              <a:rPr lang="en-GB" sz="1800" b="0" i="0" dirty="0">
                <a:solidFill>
                  <a:schemeClr val="tx1">
                    <a:lumMod val="75000"/>
                    <a:lumOff val="25000"/>
                  </a:schemeClr>
                </a:solidFill>
                <a:effectLst/>
                <a:latin typeface="+mj-lt"/>
              </a:rPr>
              <a:t> pain relievers </a:t>
            </a:r>
          </a:p>
          <a:p>
            <a:pPr lvl="1">
              <a:lnSpc>
                <a:spcPct val="100000"/>
              </a:lnSpc>
              <a:buFont typeface="Arial" panose="020B0604020202020204" pitchFamily="34" charset="0"/>
              <a:buChar char="•"/>
            </a:pPr>
            <a:r>
              <a:rPr lang="en-GB" sz="1800" b="1" dirty="0">
                <a:solidFill>
                  <a:schemeClr val="accent1">
                    <a:lumMod val="75000"/>
                  </a:schemeClr>
                </a:solidFill>
                <a:latin typeface="+mj-lt"/>
              </a:rPr>
              <a:t>P</a:t>
            </a:r>
            <a:r>
              <a:rPr lang="en-GB" sz="1800" b="1" i="0" dirty="0">
                <a:solidFill>
                  <a:schemeClr val="accent1">
                    <a:lumMod val="75000"/>
                  </a:schemeClr>
                </a:solidFill>
                <a:effectLst/>
                <a:latin typeface="+mj-lt"/>
              </a:rPr>
              <a:t>rescription painkillers </a:t>
            </a:r>
            <a:r>
              <a:rPr lang="en-GB" sz="1800" b="0" i="0" dirty="0">
                <a:solidFill>
                  <a:schemeClr val="tx1">
                    <a:lumMod val="75000"/>
                    <a:lumOff val="25000"/>
                  </a:schemeClr>
                </a:solidFill>
                <a:effectLst/>
                <a:latin typeface="+mj-lt"/>
              </a:rPr>
              <a:t>can help reduce symptoms. </a:t>
            </a:r>
          </a:p>
          <a:p>
            <a:pPr marL="0" indent="0">
              <a:lnSpc>
                <a:spcPct val="100000"/>
              </a:lnSpc>
              <a:buNone/>
            </a:pPr>
            <a:r>
              <a:rPr lang="en-GB" sz="2000" b="1" u="sng" dirty="0">
                <a:solidFill>
                  <a:schemeClr val="accent1">
                    <a:lumMod val="75000"/>
                  </a:schemeClr>
                </a:solidFill>
                <a:latin typeface="+mj-lt"/>
              </a:rPr>
              <a:t>Antiseizure medication</a:t>
            </a:r>
            <a:r>
              <a:rPr lang="en-GB" sz="2000" dirty="0">
                <a:solidFill>
                  <a:schemeClr val="tx1">
                    <a:lumMod val="75000"/>
                    <a:lumOff val="25000"/>
                  </a:schemeClr>
                </a:solidFill>
                <a:latin typeface="+mj-lt"/>
              </a:rPr>
              <a:t>: </a:t>
            </a:r>
          </a:p>
          <a:p>
            <a:pPr>
              <a:lnSpc>
                <a:spcPct val="100000"/>
              </a:lnSpc>
              <a:buFont typeface="Arial" panose="020B0604020202020204" pitchFamily="34" charset="0"/>
              <a:buChar char="•"/>
            </a:pPr>
            <a:r>
              <a:rPr lang="en-GB" sz="2000" dirty="0">
                <a:solidFill>
                  <a:schemeClr val="tx1">
                    <a:lumMod val="75000"/>
                    <a:lumOff val="25000"/>
                  </a:schemeClr>
                </a:solidFill>
                <a:latin typeface="+mj-lt"/>
              </a:rPr>
              <a:t>   </a:t>
            </a:r>
            <a:r>
              <a:rPr lang="en-GB" sz="2000" b="1" dirty="0">
                <a:solidFill>
                  <a:schemeClr val="accent1">
                    <a:lumMod val="75000"/>
                  </a:schemeClr>
                </a:solidFill>
                <a:latin typeface="+mj-lt"/>
                <a:hlinkClick r:id="rId4">
                  <a:extLst>
                    <a:ext uri="{A12FA001-AC4F-418D-AE19-62706E023703}">
                      <ahyp:hlinkClr xmlns:ahyp="http://schemas.microsoft.com/office/drawing/2018/hyperlinkcolor" val="tx"/>
                    </a:ext>
                  </a:extLst>
                </a:hlinkClick>
              </a:rPr>
              <a:t>Lyrica</a:t>
            </a:r>
            <a:r>
              <a:rPr lang="en-GB" sz="2000" dirty="0">
                <a:solidFill>
                  <a:schemeClr val="accent1">
                    <a:lumMod val="75000"/>
                  </a:schemeClr>
                </a:solidFill>
                <a:latin typeface="+mj-lt"/>
              </a:rPr>
              <a:t> (</a:t>
            </a:r>
            <a:r>
              <a:rPr lang="en-GB" sz="2000" b="1" dirty="0">
                <a:solidFill>
                  <a:schemeClr val="accent1">
                    <a:lumMod val="75000"/>
                  </a:schemeClr>
                </a:solidFill>
                <a:latin typeface="+mj-lt"/>
                <a:hlinkClick r:id="rId4">
                  <a:extLst>
                    <a:ext uri="{A12FA001-AC4F-418D-AE19-62706E023703}">
                      <ahyp:hlinkClr xmlns:ahyp="http://schemas.microsoft.com/office/drawing/2018/hyperlinkcolor" val="tx"/>
                    </a:ext>
                  </a:extLst>
                </a:hlinkClick>
              </a:rPr>
              <a:t>pregabalin</a:t>
            </a:r>
            <a:r>
              <a:rPr lang="en-GB" sz="2000" dirty="0">
                <a:solidFill>
                  <a:schemeClr val="accent1">
                    <a:lumMod val="75000"/>
                  </a:schemeClr>
                </a:solidFill>
                <a:latin typeface="+mj-lt"/>
              </a:rPr>
              <a:t>) </a:t>
            </a:r>
            <a:r>
              <a:rPr lang="en-GB" sz="2000" dirty="0">
                <a:solidFill>
                  <a:schemeClr val="tx1">
                    <a:lumMod val="75000"/>
                    <a:lumOff val="25000"/>
                  </a:schemeClr>
                </a:solidFill>
                <a:latin typeface="+mj-lt"/>
              </a:rPr>
              <a:t>used to treat </a:t>
            </a:r>
            <a:r>
              <a:rPr lang="en-GB" sz="2000" b="1" dirty="0">
                <a:latin typeface="+mj-lt"/>
                <a:hlinkClick r:id="rId5">
                  <a:extLst>
                    <a:ext uri="{A12FA001-AC4F-418D-AE19-62706E023703}">
                      <ahyp:hlinkClr xmlns:ahyp="http://schemas.microsoft.com/office/drawing/2018/hyperlinkcolor" val="tx"/>
                    </a:ext>
                  </a:extLst>
                </a:hlinkClick>
              </a:rPr>
              <a:t>epilepsy</a:t>
            </a:r>
            <a:r>
              <a:rPr lang="en-GB" sz="2000" dirty="0">
                <a:latin typeface="+mj-lt"/>
              </a:rPr>
              <a:t> </a:t>
            </a:r>
            <a:endParaRPr lang="en-GB" sz="2000" dirty="0">
              <a:solidFill>
                <a:schemeClr val="tx1">
                  <a:lumMod val="75000"/>
                  <a:lumOff val="25000"/>
                </a:schemeClr>
              </a:solidFill>
              <a:latin typeface="+mj-lt"/>
            </a:endParaRPr>
          </a:p>
          <a:p>
            <a:pPr marL="0" indent="0">
              <a:lnSpc>
                <a:spcPct val="100000"/>
              </a:lnSpc>
              <a:buNone/>
            </a:pPr>
            <a:r>
              <a:rPr lang="en-GB" sz="2000" b="1" i="0" u="none" strike="noStrike" dirty="0">
                <a:solidFill>
                  <a:schemeClr val="accent1">
                    <a:lumMod val="75000"/>
                  </a:schemeClr>
                </a:solidFill>
                <a:effectLst/>
                <a:latin typeface="+mj-lt"/>
                <a:hlinkClick r:id="rId6">
                  <a:extLst>
                    <a:ext uri="{A12FA001-AC4F-418D-AE19-62706E023703}">
                      <ahyp:hlinkClr xmlns:ahyp="http://schemas.microsoft.com/office/drawing/2018/hyperlinkcolor" val="tx"/>
                    </a:ext>
                  </a:extLst>
                </a:hlinkClick>
              </a:rPr>
              <a:t>Antidepressants</a:t>
            </a:r>
            <a:r>
              <a:rPr lang="en-GB" sz="2000" b="0" i="0" dirty="0">
                <a:solidFill>
                  <a:schemeClr val="tx1">
                    <a:lumMod val="75000"/>
                    <a:lumOff val="25000"/>
                  </a:schemeClr>
                </a:solidFill>
                <a:effectLst/>
                <a:latin typeface="+mj-lt"/>
              </a:rPr>
              <a:t>: </a:t>
            </a:r>
          </a:p>
          <a:p>
            <a:pPr lvl="1">
              <a:lnSpc>
                <a:spcPct val="100000"/>
              </a:lnSpc>
              <a:buFont typeface="Arial" panose="020B0604020202020204" pitchFamily="34" charset="0"/>
              <a:buChar char="•"/>
            </a:pPr>
            <a:r>
              <a:rPr lang="en-GB" sz="1800" i="0" u="none" strike="noStrike" dirty="0">
                <a:solidFill>
                  <a:schemeClr val="accent1">
                    <a:lumMod val="75000"/>
                  </a:schemeClr>
                </a:solidFill>
                <a:effectLst/>
                <a:latin typeface="+mj-lt"/>
                <a:hlinkClick r:id="rId7">
                  <a:extLst>
                    <a:ext uri="{A12FA001-AC4F-418D-AE19-62706E023703}">
                      <ahyp:hlinkClr xmlns:ahyp="http://schemas.microsoft.com/office/drawing/2018/hyperlinkcolor" val="tx"/>
                    </a:ext>
                  </a:extLst>
                </a:hlinkClick>
              </a:rPr>
              <a:t>Cymbalta</a:t>
            </a:r>
            <a:r>
              <a:rPr lang="en-GB" sz="1800" i="0" dirty="0">
                <a:solidFill>
                  <a:schemeClr val="accent1">
                    <a:lumMod val="75000"/>
                  </a:schemeClr>
                </a:solidFill>
                <a:effectLst/>
                <a:latin typeface="+mj-lt"/>
              </a:rPr>
              <a:t> (</a:t>
            </a:r>
            <a:r>
              <a:rPr lang="en-GB" sz="1800" i="0" u="none" strike="noStrike" dirty="0">
                <a:solidFill>
                  <a:schemeClr val="accent1">
                    <a:lumMod val="75000"/>
                  </a:schemeClr>
                </a:solidFill>
                <a:effectLst/>
                <a:latin typeface="+mj-lt"/>
                <a:hlinkClick r:id="rId7">
                  <a:extLst>
                    <a:ext uri="{A12FA001-AC4F-418D-AE19-62706E023703}">
                      <ahyp:hlinkClr xmlns:ahyp="http://schemas.microsoft.com/office/drawing/2018/hyperlinkcolor" val="tx"/>
                    </a:ext>
                  </a:extLst>
                </a:hlinkClick>
              </a:rPr>
              <a:t>duloxetine</a:t>
            </a:r>
            <a:r>
              <a:rPr lang="en-GB" sz="1800" i="0" dirty="0">
                <a:solidFill>
                  <a:schemeClr val="accent1">
                    <a:lumMod val="75000"/>
                  </a:schemeClr>
                </a:solidFill>
                <a:effectLst/>
                <a:latin typeface="+mj-lt"/>
              </a:rPr>
              <a:t>) </a:t>
            </a:r>
            <a:endParaRPr lang="en-GB" sz="1800" dirty="0">
              <a:solidFill>
                <a:schemeClr val="accent1">
                  <a:lumMod val="75000"/>
                </a:schemeClr>
              </a:solidFill>
              <a:latin typeface="+mj-lt"/>
            </a:endParaRPr>
          </a:p>
          <a:p>
            <a:pPr lvl="1">
              <a:lnSpc>
                <a:spcPct val="100000"/>
              </a:lnSpc>
              <a:buFont typeface="Arial" panose="020B0604020202020204" pitchFamily="34" charset="0"/>
              <a:buChar char="•"/>
            </a:pPr>
            <a:r>
              <a:rPr lang="en-GB" sz="1800" i="0" u="none" strike="noStrike" dirty="0" err="1">
                <a:solidFill>
                  <a:schemeClr val="accent1">
                    <a:lumMod val="75000"/>
                  </a:schemeClr>
                </a:solidFill>
                <a:effectLst/>
                <a:latin typeface="+mj-lt"/>
                <a:hlinkClick r:id="rId8">
                  <a:extLst>
                    <a:ext uri="{A12FA001-AC4F-418D-AE19-62706E023703}">
                      <ahyp:hlinkClr xmlns:ahyp="http://schemas.microsoft.com/office/drawing/2018/hyperlinkcolor" val="tx"/>
                    </a:ext>
                  </a:extLst>
                </a:hlinkClick>
              </a:rPr>
              <a:t>Savella</a:t>
            </a:r>
            <a:r>
              <a:rPr lang="en-GB" sz="1800" i="0" dirty="0">
                <a:solidFill>
                  <a:schemeClr val="accent1">
                    <a:lumMod val="75000"/>
                  </a:schemeClr>
                </a:solidFill>
                <a:effectLst/>
                <a:latin typeface="+mj-lt"/>
              </a:rPr>
              <a:t> (</a:t>
            </a:r>
            <a:r>
              <a:rPr lang="en-GB" sz="1800" i="0" u="none" strike="noStrike" dirty="0">
                <a:solidFill>
                  <a:schemeClr val="accent1">
                    <a:lumMod val="75000"/>
                  </a:schemeClr>
                </a:solidFill>
                <a:effectLst/>
                <a:latin typeface="+mj-lt"/>
                <a:hlinkClick r:id="rId8">
                  <a:extLst>
                    <a:ext uri="{A12FA001-AC4F-418D-AE19-62706E023703}">
                      <ahyp:hlinkClr xmlns:ahyp="http://schemas.microsoft.com/office/drawing/2018/hyperlinkcolor" val="tx"/>
                    </a:ext>
                  </a:extLst>
                </a:hlinkClick>
              </a:rPr>
              <a:t>milnacipran</a:t>
            </a:r>
            <a:r>
              <a:rPr lang="en-GB" sz="1800" i="0" dirty="0">
                <a:solidFill>
                  <a:schemeClr val="accent1">
                    <a:lumMod val="75000"/>
                  </a:schemeClr>
                </a:solidFill>
                <a:effectLst/>
                <a:latin typeface="+mj-lt"/>
              </a:rPr>
              <a:t>) </a:t>
            </a:r>
            <a:endParaRPr lang="en-GB" sz="1800" dirty="0">
              <a:solidFill>
                <a:schemeClr val="accent1">
                  <a:lumMod val="75000"/>
                </a:schemeClr>
              </a:solidFill>
              <a:latin typeface="+mj-lt"/>
            </a:endParaRPr>
          </a:p>
          <a:p>
            <a:pPr lvl="1">
              <a:lnSpc>
                <a:spcPct val="100000"/>
              </a:lnSpc>
              <a:buFont typeface="Arial" panose="020B0604020202020204" pitchFamily="34" charset="0"/>
              <a:buChar char="•"/>
            </a:pPr>
            <a:r>
              <a:rPr lang="en-GB" sz="1800" i="0" dirty="0">
                <a:solidFill>
                  <a:schemeClr val="accent1">
                    <a:lumMod val="75000"/>
                  </a:schemeClr>
                </a:solidFill>
                <a:effectLst/>
                <a:latin typeface="+mj-lt"/>
              </a:rPr>
              <a:t>muscle relaxants </a:t>
            </a:r>
            <a:endParaRPr lang="en-GB" sz="1800" b="1" dirty="0">
              <a:solidFill>
                <a:schemeClr val="accent1">
                  <a:lumMod val="75000"/>
                </a:schemeClr>
              </a:solidFill>
              <a:latin typeface="+mj-lt"/>
            </a:endParaRPr>
          </a:p>
          <a:p>
            <a:pPr marL="274320" lvl="1" indent="0">
              <a:lnSpc>
                <a:spcPct val="100000"/>
              </a:lnSpc>
              <a:buNone/>
            </a:pPr>
            <a:endParaRPr lang="en-GB" sz="2000" b="0" i="0" dirty="0">
              <a:solidFill>
                <a:schemeClr val="accent1">
                  <a:lumMod val="75000"/>
                </a:schemeClr>
              </a:solidFill>
              <a:effectLst/>
              <a:latin typeface="+mj-lt"/>
            </a:endParaRPr>
          </a:p>
        </p:txBody>
      </p:sp>
      <p:sp>
        <p:nvSpPr>
          <p:cNvPr id="4" name="Rectangle: Rounded Corners 3">
            <a:extLst>
              <a:ext uri="{FF2B5EF4-FFF2-40B4-BE49-F238E27FC236}">
                <a16:creationId xmlns:a16="http://schemas.microsoft.com/office/drawing/2014/main" id="{44D60D55-4253-43CC-BFC3-1BCDA9FC972B}"/>
              </a:ext>
            </a:extLst>
          </p:cNvPr>
          <p:cNvSpPr/>
          <p:nvPr/>
        </p:nvSpPr>
        <p:spPr>
          <a:xfrm>
            <a:off x="678625" y="5158069"/>
            <a:ext cx="6737638" cy="110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None/>
            </a:pPr>
            <a:r>
              <a:rPr lang="en-GB" sz="1800" b="1" dirty="0">
                <a:ln w="0"/>
                <a:solidFill>
                  <a:schemeClr val="tx1"/>
                </a:solidFill>
                <a:effectLst>
                  <a:outerShdw blurRad="38100" dist="19050" dir="2700000" algn="tl" rotWithShape="0">
                    <a:schemeClr val="dk1">
                      <a:alpha val="40000"/>
                    </a:schemeClr>
                  </a:outerShdw>
                </a:effectLst>
                <a:latin typeface="+mj-lt"/>
              </a:rPr>
              <a:t>CURRENTLY ONLY TWO TYPES OF MEDICATION ARE GIVEN BY THE GOVERNMENT ON POYC</a:t>
            </a:r>
            <a:endParaRPr lang="en-MT" sz="1800" b="1"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323206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picture containing text&#10;&#10;Description automatically generated">
            <a:extLst>
              <a:ext uri="{FF2B5EF4-FFF2-40B4-BE49-F238E27FC236}">
                <a16:creationId xmlns:a16="http://schemas.microsoft.com/office/drawing/2014/main" id="{008515F9-29B8-470E-915F-2756E0E0696B}"/>
              </a:ext>
            </a:extLst>
          </p:cNvPr>
          <p:cNvPicPr>
            <a:picLocks noChangeAspect="1"/>
          </p:cNvPicPr>
          <p:nvPr/>
        </p:nvPicPr>
        <p:blipFill rotWithShape="1">
          <a:blip r:embed="rId2">
            <a:extLst>
              <a:ext uri="{28A0092B-C50C-407E-A947-70E740481C1C}">
                <a14:useLocalDpi xmlns:a14="http://schemas.microsoft.com/office/drawing/2010/main" val="0"/>
              </a:ext>
            </a:extLst>
          </a:blip>
          <a:srcRect t="13386" r="9091" b="4136"/>
          <a:stretch/>
        </p:blipFill>
        <p:spPr>
          <a:xfrm>
            <a:off x="20" y="-528321"/>
            <a:ext cx="12191980" cy="7467601"/>
          </a:xfrm>
          <a:prstGeom prst="rect">
            <a:avLst/>
          </a:prstGeom>
        </p:spPr>
      </p:pic>
      <p:sp>
        <p:nvSpPr>
          <p:cNvPr id="32" name="Rectangle 3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96DA27-E312-420B-9CF1-4394EFE573E8}"/>
              </a:ext>
            </a:extLst>
          </p:cNvPr>
          <p:cNvSpPr>
            <a:spLocks noGrp="1"/>
          </p:cNvSpPr>
          <p:nvPr>
            <p:ph type="title"/>
          </p:nvPr>
        </p:nvSpPr>
        <p:spPr>
          <a:xfrm>
            <a:off x="415448" y="427534"/>
            <a:ext cx="5299768" cy="5120669"/>
          </a:xfrm>
        </p:spPr>
        <p:txBody>
          <a:bodyPr vert="horz" lIns="91440" tIns="45720" rIns="91440" bIns="45720" rtlCol="0">
            <a:noAutofit/>
          </a:bodyPr>
          <a:lstStyle/>
          <a:p>
            <a:pPr algn="ctr"/>
            <a:r>
              <a:rPr lang="en-GB" sz="2400" b="1" i="0" dirty="0">
                <a:effectLst/>
                <a:latin typeface="+mn-lt"/>
              </a:rPr>
              <a:t>Physical therapy</a:t>
            </a:r>
            <a:br>
              <a:rPr lang="en-GB" sz="2400" b="0" i="0" dirty="0">
                <a:effectLst/>
                <a:latin typeface="+mn-lt"/>
              </a:rPr>
            </a:br>
            <a:br>
              <a:rPr lang="en-GB" sz="2400" b="0" i="0" dirty="0">
                <a:effectLst/>
                <a:latin typeface="+mn-lt"/>
              </a:rPr>
            </a:br>
            <a:r>
              <a:rPr lang="en-GB" sz="2400" b="1" i="0" dirty="0">
                <a:effectLst/>
                <a:latin typeface="+mn-lt"/>
              </a:rPr>
              <a:t>Hydrotherapy</a:t>
            </a:r>
            <a:br>
              <a:rPr lang="en-GB" sz="2400" b="0" i="0" dirty="0">
                <a:effectLst/>
                <a:latin typeface="+mn-lt"/>
              </a:rPr>
            </a:br>
            <a:br>
              <a:rPr lang="en-GB" sz="2400" b="0" i="0" dirty="0">
                <a:effectLst/>
                <a:latin typeface="+mn-lt"/>
              </a:rPr>
            </a:br>
            <a:r>
              <a:rPr lang="en-GB" sz="2400" b="1" i="0" dirty="0">
                <a:effectLst/>
                <a:latin typeface="+mn-lt"/>
              </a:rPr>
              <a:t>Occupational therapy</a:t>
            </a:r>
            <a:br>
              <a:rPr lang="en-GB" sz="2400" b="1" i="0" dirty="0">
                <a:effectLst/>
                <a:latin typeface="+mn-lt"/>
              </a:rPr>
            </a:br>
            <a:br>
              <a:rPr lang="en-GB" sz="2400" b="0" i="0" dirty="0">
                <a:effectLst/>
                <a:latin typeface="+mn-lt"/>
              </a:rPr>
            </a:br>
            <a:r>
              <a:rPr lang="en-GB" sz="2400" b="1" i="0" u="none" strike="noStrike" dirty="0">
                <a:solidFill>
                  <a:schemeClr val="tx1"/>
                </a:solidFill>
                <a:latin typeface="+mn-lt"/>
                <a:hlinkClick r:id="rId3">
                  <a:extLst>
                    <a:ext uri="{A12FA001-AC4F-418D-AE19-62706E023703}">
                      <ahyp:hlinkClr xmlns:ahyp="http://schemas.microsoft.com/office/drawing/2018/hyperlinkcolor" val="tx"/>
                    </a:ext>
                  </a:extLst>
                </a:hlinkClick>
              </a:rPr>
              <a:t>Stress management</a:t>
            </a:r>
            <a:br>
              <a:rPr lang="en-GB" sz="2400" b="1" i="0" u="none" strike="noStrike" dirty="0">
                <a:solidFill>
                  <a:schemeClr val="tx1"/>
                </a:solidFill>
                <a:latin typeface="+mn-lt"/>
              </a:rPr>
            </a:br>
            <a:r>
              <a:rPr lang="en-GB" sz="2400" b="1" i="0" dirty="0">
                <a:solidFill>
                  <a:schemeClr val="accent1">
                    <a:lumMod val="75000"/>
                  </a:schemeClr>
                </a:solidFill>
                <a:effectLst/>
                <a:latin typeface="+mn-lt"/>
              </a:rPr>
              <a:t>deep-breathing exercises,</a:t>
            </a:r>
            <a:br>
              <a:rPr lang="en-GB" sz="2400" b="1" i="0" dirty="0">
                <a:solidFill>
                  <a:schemeClr val="accent1">
                    <a:lumMod val="75000"/>
                  </a:schemeClr>
                </a:solidFill>
                <a:effectLst/>
                <a:latin typeface="+mn-lt"/>
              </a:rPr>
            </a:br>
            <a:r>
              <a:rPr lang="en-GB" sz="2400" b="1" i="0" u="sng" strike="noStrike" dirty="0">
                <a:solidFill>
                  <a:schemeClr val="accent1">
                    <a:lumMod val="75000"/>
                  </a:schemeClr>
                </a:solidFill>
                <a:effectLst/>
                <a:latin typeface="+mn-lt"/>
                <a:hlinkClick r:id="rId4">
                  <a:extLst>
                    <a:ext uri="{A12FA001-AC4F-418D-AE19-62706E023703}">
                      <ahyp:hlinkClr xmlns:ahyp="http://schemas.microsoft.com/office/drawing/2018/hyperlinkcolor" val="tx"/>
                    </a:ext>
                  </a:extLst>
                </a:hlinkClick>
              </a:rPr>
              <a:t>yoga</a:t>
            </a:r>
            <a:r>
              <a:rPr lang="en-GB" sz="2400" b="1" i="0" u="sng" strike="noStrike" dirty="0">
                <a:solidFill>
                  <a:schemeClr val="accent1">
                    <a:lumMod val="75000"/>
                  </a:schemeClr>
                </a:solidFill>
                <a:latin typeface="+mn-lt"/>
              </a:rPr>
              <a:t> </a:t>
            </a:r>
            <a:br>
              <a:rPr lang="en-GB" sz="2400" b="1" i="0" u="none" strike="noStrike" dirty="0">
                <a:solidFill>
                  <a:schemeClr val="accent1">
                    <a:lumMod val="75000"/>
                  </a:schemeClr>
                </a:solidFill>
                <a:latin typeface="+mn-lt"/>
              </a:rPr>
            </a:br>
            <a:r>
              <a:rPr lang="en-GB" sz="2400" b="1" i="0" dirty="0" err="1">
                <a:solidFill>
                  <a:schemeClr val="accent1">
                    <a:lumMod val="75000"/>
                  </a:schemeClr>
                </a:solidFill>
                <a:latin typeface="+mn-lt"/>
              </a:rPr>
              <a:t>pilates</a:t>
            </a:r>
            <a:br>
              <a:rPr lang="en-GB" sz="2400" b="1" i="0" dirty="0">
                <a:solidFill>
                  <a:schemeClr val="accent1">
                    <a:lumMod val="75000"/>
                  </a:schemeClr>
                </a:solidFill>
                <a:effectLst/>
                <a:latin typeface="+mn-lt"/>
              </a:rPr>
            </a:br>
            <a:r>
              <a:rPr lang="en-GB" sz="2400" b="1" i="0" dirty="0">
                <a:solidFill>
                  <a:schemeClr val="accent1">
                    <a:lumMod val="75000"/>
                  </a:schemeClr>
                </a:solidFill>
                <a:effectLst/>
                <a:latin typeface="+mn-lt"/>
              </a:rPr>
              <a:t>meditation</a:t>
            </a:r>
            <a:br>
              <a:rPr lang="en-GB" sz="2400" b="0" i="0" dirty="0">
                <a:effectLst/>
                <a:latin typeface="+mn-lt"/>
              </a:rPr>
            </a:br>
            <a:br>
              <a:rPr lang="en-GB" sz="2400" b="0" i="0" dirty="0">
                <a:effectLst/>
                <a:latin typeface="+mn-lt"/>
              </a:rPr>
            </a:br>
            <a:r>
              <a:rPr lang="en-GB" sz="2400" b="1" i="0" dirty="0">
                <a:effectLst/>
                <a:latin typeface="+mn-lt"/>
              </a:rPr>
              <a:t>Adequate sleep</a:t>
            </a:r>
            <a:br>
              <a:rPr lang="en-GB" sz="2400" b="0" i="0" dirty="0">
                <a:effectLst/>
                <a:latin typeface="+mn-lt"/>
              </a:rPr>
            </a:br>
            <a:endParaRPr lang="en-US" sz="2400" cap="all" spc="-100" dirty="0">
              <a:latin typeface="+mn-lt"/>
            </a:endParaRPr>
          </a:p>
        </p:txBody>
      </p:sp>
      <p:sp>
        <p:nvSpPr>
          <p:cNvPr id="2" name="Rectangle: Rounded Corners 1">
            <a:extLst>
              <a:ext uri="{FF2B5EF4-FFF2-40B4-BE49-F238E27FC236}">
                <a16:creationId xmlns:a16="http://schemas.microsoft.com/office/drawing/2014/main" id="{48618DFD-B7AA-4784-BDAA-69126D09E09A}"/>
              </a:ext>
            </a:extLst>
          </p:cNvPr>
          <p:cNvSpPr/>
          <p:nvPr/>
        </p:nvSpPr>
        <p:spPr>
          <a:xfrm>
            <a:off x="520806" y="5204319"/>
            <a:ext cx="5089051" cy="1021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dirty="0">
                <a:ln w="0"/>
                <a:solidFill>
                  <a:schemeClr val="tx1"/>
                </a:solidFill>
              </a:rPr>
              <a:t>ALL THESE TREATMENTS COME AT A GREAT COST FOR THE PATIENT!</a:t>
            </a:r>
            <a:endParaRPr lang="en-MT" b="1" dirty="0">
              <a:ln w="0"/>
              <a:solidFill>
                <a:schemeClr val="tx1"/>
              </a:solidFill>
            </a:endParaRPr>
          </a:p>
        </p:txBody>
      </p:sp>
    </p:spTree>
    <p:extLst>
      <p:ext uri="{BB962C8B-B14F-4D97-AF65-F5344CB8AC3E}">
        <p14:creationId xmlns:p14="http://schemas.microsoft.com/office/powerpoint/2010/main" val="2901969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5FABD39-C757-461E-A681-DC2736484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2DF424F5-8D5C-46C0-A1B0-AF34E0350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737380"/>
            <a:ext cx="10954512" cy="2066544"/>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2AE75E27-1944-40CA-802A-4C57E747963D}"/>
              </a:ext>
            </a:extLst>
          </p:cNvPr>
          <p:cNvSpPr>
            <a:spLocks noGrp="1"/>
          </p:cNvSpPr>
          <p:nvPr>
            <p:ph type="title"/>
          </p:nvPr>
        </p:nvSpPr>
        <p:spPr>
          <a:xfrm>
            <a:off x="1066800" y="1089090"/>
            <a:ext cx="10058400" cy="1371600"/>
          </a:xfrm>
        </p:spPr>
        <p:txBody>
          <a:bodyPr>
            <a:normAutofit/>
          </a:bodyPr>
          <a:lstStyle/>
          <a:p>
            <a:pPr algn="ctr"/>
            <a:r>
              <a:rPr lang="en-GB" dirty="0">
                <a:solidFill>
                  <a:srgbClr val="FFFFFF"/>
                </a:solidFill>
              </a:rPr>
              <a:t>Exercise and Diet </a:t>
            </a:r>
            <a:endParaRPr lang="en-MT" dirty="0">
              <a:solidFill>
                <a:srgbClr val="FFFFFF"/>
              </a:solidFill>
            </a:endParaRPr>
          </a:p>
        </p:txBody>
      </p:sp>
      <p:sp>
        <p:nvSpPr>
          <p:cNvPr id="3" name="Content Placeholder 2">
            <a:extLst>
              <a:ext uri="{FF2B5EF4-FFF2-40B4-BE49-F238E27FC236}">
                <a16:creationId xmlns:a16="http://schemas.microsoft.com/office/drawing/2014/main" id="{06B26680-8B44-46C3-A7E0-F3FDB0C56214}"/>
              </a:ext>
            </a:extLst>
          </p:cNvPr>
          <p:cNvSpPr>
            <a:spLocks noGrp="1"/>
          </p:cNvSpPr>
          <p:nvPr>
            <p:ph idx="1"/>
          </p:nvPr>
        </p:nvSpPr>
        <p:spPr>
          <a:xfrm>
            <a:off x="453189" y="2968691"/>
            <a:ext cx="9083028" cy="2587616"/>
          </a:xfrm>
        </p:spPr>
        <p:txBody>
          <a:bodyPr anchor="t">
            <a:normAutofit/>
          </a:bodyPr>
          <a:lstStyle/>
          <a:p>
            <a:r>
              <a:rPr lang="en-GB" sz="2000" b="1" i="0" u="none" strike="noStrike" dirty="0">
                <a:effectLst/>
                <a:latin typeface="+mj-lt"/>
                <a:hlinkClick r:id="rId2"/>
              </a:rPr>
              <a:t>Exercise</a:t>
            </a:r>
            <a:r>
              <a:rPr lang="en-GB" sz="2000" b="1" i="0" dirty="0">
                <a:effectLst/>
                <a:latin typeface="+mj-lt"/>
              </a:rPr>
              <a:t> and </a:t>
            </a:r>
            <a:r>
              <a:rPr lang="en-GB" sz="2000" b="1" i="0" u="none" strike="noStrike" dirty="0">
                <a:effectLst/>
                <a:latin typeface="+mj-lt"/>
                <a:hlinkClick r:id="rId3"/>
              </a:rPr>
              <a:t>diet</a:t>
            </a:r>
            <a:r>
              <a:rPr lang="en-GB" sz="2000" b="0" i="0" dirty="0">
                <a:effectLst/>
                <a:latin typeface="+mj-lt"/>
              </a:rPr>
              <a:t>: Initially, </a:t>
            </a:r>
            <a:r>
              <a:rPr lang="en-GB" sz="2000" b="1" i="0" u="none" strike="noStrike" dirty="0">
                <a:effectLst/>
                <a:latin typeface="+mj-lt"/>
                <a:hlinkClick r:id="rId4"/>
              </a:rPr>
              <a:t>exercise</a:t>
            </a:r>
            <a:r>
              <a:rPr lang="en-GB" sz="2000" b="0" i="0" dirty="0">
                <a:effectLst/>
                <a:latin typeface="+mj-lt"/>
              </a:rPr>
              <a:t> can increase pain, but exercising regularly reduces pain gradually. Exercises may include </a:t>
            </a:r>
            <a:r>
              <a:rPr lang="en-GB" sz="2000" b="1" i="0" u="none" strike="noStrike" dirty="0">
                <a:effectLst/>
                <a:latin typeface="+mj-lt"/>
                <a:hlinkClick r:id="rId5"/>
              </a:rPr>
              <a:t>walking</a:t>
            </a:r>
            <a:r>
              <a:rPr lang="en-GB" sz="2000" b="0" i="0" dirty="0">
                <a:effectLst/>
                <a:latin typeface="+mj-lt"/>
              </a:rPr>
              <a:t>, </a:t>
            </a:r>
            <a:r>
              <a:rPr lang="en-GB" sz="2000" b="1" i="0" u="none" strike="noStrike" dirty="0">
                <a:effectLst/>
                <a:latin typeface="+mj-lt"/>
                <a:hlinkClick r:id="rId6"/>
              </a:rPr>
              <a:t>swimming</a:t>
            </a:r>
            <a:r>
              <a:rPr lang="en-GB" sz="2000" b="0" i="0" dirty="0">
                <a:effectLst/>
                <a:latin typeface="+mj-lt"/>
              </a:rPr>
              <a:t>, biking, water aerobics, yoga, or dance. </a:t>
            </a:r>
          </a:p>
          <a:p>
            <a:r>
              <a:rPr lang="en-GB" sz="2000" b="0" i="0" dirty="0">
                <a:effectLst/>
                <a:latin typeface="+mj-lt"/>
              </a:rPr>
              <a:t>A physical therapist can help develop an exercise regimen. Eating a healthy, balanced </a:t>
            </a:r>
            <a:r>
              <a:rPr lang="en-GB" sz="2000" b="1" i="0" u="none" strike="noStrike" dirty="0">
                <a:effectLst/>
                <a:latin typeface="+mj-lt"/>
                <a:hlinkClick r:id="rId7" tooltip="Learning Quiz"/>
              </a:rPr>
              <a:t>diet</a:t>
            </a:r>
            <a:r>
              <a:rPr lang="en-GB" sz="2000" b="0" i="0" dirty="0">
                <a:effectLst/>
                <a:latin typeface="+mj-lt"/>
              </a:rPr>
              <a:t> and limiting </a:t>
            </a:r>
            <a:r>
              <a:rPr lang="en-GB" sz="2000" b="1" i="0" u="none" strike="noStrike" dirty="0">
                <a:effectLst/>
                <a:latin typeface="+mj-lt"/>
                <a:hlinkClick r:id="rId8"/>
              </a:rPr>
              <a:t>caffeine</a:t>
            </a:r>
            <a:r>
              <a:rPr lang="en-GB" sz="2000" b="0" i="0" dirty="0">
                <a:effectLst/>
                <a:latin typeface="+mj-lt"/>
              </a:rPr>
              <a:t> intake are important in the management of fibromyalgia.</a:t>
            </a:r>
          </a:p>
        </p:txBody>
      </p:sp>
      <p:pic>
        <p:nvPicPr>
          <p:cNvPr id="5" name="Picture 4">
            <a:extLst>
              <a:ext uri="{FF2B5EF4-FFF2-40B4-BE49-F238E27FC236}">
                <a16:creationId xmlns:a16="http://schemas.microsoft.com/office/drawing/2014/main" id="{11A13064-179D-42C5-8867-A948A8128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7824" y="3155634"/>
            <a:ext cx="2304094" cy="3388374"/>
          </a:xfrm>
          <a:prstGeom prst="rect">
            <a:avLst/>
          </a:prstGeom>
        </p:spPr>
      </p:pic>
      <p:sp>
        <p:nvSpPr>
          <p:cNvPr id="4" name="Rectangle: Rounded Corners 3">
            <a:extLst>
              <a:ext uri="{FF2B5EF4-FFF2-40B4-BE49-F238E27FC236}">
                <a16:creationId xmlns:a16="http://schemas.microsoft.com/office/drawing/2014/main" id="{518A6E57-051A-4C3F-9914-C21F4687B420}"/>
              </a:ext>
            </a:extLst>
          </p:cNvPr>
          <p:cNvSpPr/>
          <p:nvPr/>
        </p:nvSpPr>
        <p:spPr>
          <a:xfrm>
            <a:off x="547462" y="5239084"/>
            <a:ext cx="8900361" cy="14085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latin typeface="+mj-lt"/>
              </a:rPr>
              <a:t>LIVING A HEALTHY LIFE HAS A COST OF ITS OWN. </a:t>
            </a:r>
          </a:p>
          <a:p>
            <a:pPr marL="0" indent="0">
              <a:buNone/>
            </a:pPr>
            <a:r>
              <a:rPr lang="en-GB" sz="1800" dirty="0">
                <a:latin typeface="+mj-lt"/>
              </a:rPr>
              <a:t>MANY SUFFERERS DO NOT WORK AND THEREFORE NEED ASSISTANCE TO KEEP A HEALTHY BALANCED DIET &amp; THERAPY OR EXERCISE REGIME</a:t>
            </a:r>
            <a:endParaRPr lang="en-MT" sz="1800" dirty="0">
              <a:latin typeface="+mj-lt"/>
            </a:endParaRPr>
          </a:p>
        </p:txBody>
      </p:sp>
    </p:spTree>
    <p:extLst>
      <p:ext uri="{BB962C8B-B14F-4D97-AF65-F5344CB8AC3E}">
        <p14:creationId xmlns:p14="http://schemas.microsoft.com/office/powerpoint/2010/main" val="1972077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9" name="Rectangle 18">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1" name="Rectangle 20">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4" name="Straight Connector 23">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4">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25">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73D05EAD-21A4-49EE-85AC-C12194F3B4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317937" y="645106"/>
            <a:ext cx="5559896" cy="5559896"/>
          </a:xfrm>
          <a:prstGeom prst="rect">
            <a:avLst/>
          </a:prstGeom>
        </p:spPr>
      </p:pic>
      <p:sp>
        <p:nvSpPr>
          <p:cNvPr id="34" name="Rectangle 33">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DB83B8-EEC1-4894-B4B3-0B20395B3DA1}"/>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2400" cap="all" spc="-100" dirty="0"/>
              <a:t>Myalgic Encephalomyelitis</a:t>
            </a:r>
            <a:br>
              <a:rPr lang="en-US" sz="2600" cap="all" spc="-100" dirty="0"/>
            </a:br>
            <a:r>
              <a:rPr lang="fr-FR" sz="1600" dirty="0">
                <a:latin typeface="+mn-lt"/>
              </a:rPr>
              <a:t>8E49 Post viral fatigue syndrome </a:t>
            </a:r>
            <a:br>
              <a:rPr lang="fr-FR" sz="1600" dirty="0">
                <a:latin typeface="+mn-lt"/>
              </a:rPr>
            </a:br>
            <a:r>
              <a:rPr lang="fr-FR" sz="1600" dirty="0">
                <a:latin typeface="+mn-lt"/>
              </a:rPr>
              <a:t>(Myalgic Encephalomyelitis</a:t>
            </a:r>
            <a:r>
              <a:rPr lang="en-US" sz="1600" cap="all" spc="-100" dirty="0">
                <a:latin typeface="+mn-lt"/>
              </a:rPr>
              <a:t> )</a:t>
            </a:r>
          </a:p>
        </p:txBody>
      </p:sp>
      <p:sp>
        <p:nvSpPr>
          <p:cNvPr id="36" name="Rectangle 35">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6" name="Rectangle 20">
            <a:extLst>
              <a:ext uri="{FF2B5EF4-FFF2-40B4-BE49-F238E27FC236}">
                <a16:creationId xmlns:a16="http://schemas.microsoft.com/office/drawing/2014/main" id="{7AAE40DA-1F5A-4A1A-89CA-2BC620DCD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5" name="Picture 4">
            <a:extLst>
              <a:ext uri="{FF2B5EF4-FFF2-40B4-BE49-F238E27FC236}">
                <a16:creationId xmlns:a16="http://schemas.microsoft.com/office/drawing/2014/main" id="{9BE09BC2-15FC-44A8-B56E-679C635F2BDA}"/>
              </a:ext>
            </a:extLst>
          </p:cNvPr>
          <p:cNvPicPr>
            <a:picLocks noChangeAspect="1"/>
          </p:cNvPicPr>
          <p:nvPr/>
        </p:nvPicPr>
        <p:blipFill>
          <a:blip r:embed="rId3"/>
          <a:stretch>
            <a:fillRect/>
          </a:stretch>
        </p:blipFill>
        <p:spPr>
          <a:xfrm>
            <a:off x="477012" y="0"/>
            <a:ext cx="11237976" cy="6786880"/>
          </a:xfrm>
          <a:prstGeom prst="rect">
            <a:avLst/>
          </a:prstGeom>
        </p:spPr>
      </p:pic>
    </p:spTree>
    <p:extLst>
      <p:ext uri="{BB962C8B-B14F-4D97-AF65-F5344CB8AC3E}">
        <p14:creationId xmlns:p14="http://schemas.microsoft.com/office/powerpoint/2010/main" val="238092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C5B2FB35-3AB7-4CCD-AB2A-B3C2C59842FE}"/>
              </a:ext>
            </a:extLst>
          </p:cNvPr>
          <p:cNvSpPr>
            <a:spLocks noGrp="1"/>
          </p:cNvSpPr>
          <p:nvPr>
            <p:ph type="title"/>
          </p:nvPr>
        </p:nvSpPr>
        <p:spPr>
          <a:xfrm>
            <a:off x="943115" y="858130"/>
            <a:ext cx="3462079" cy="4857262"/>
          </a:xfrm>
        </p:spPr>
        <p:txBody>
          <a:bodyPr>
            <a:normAutofit/>
          </a:bodyPr>
          <a:lstStyle/>
          <a:p>
            <a:pPr algn="r"/>
            <a:r>
              <a:rPr lang="en-GB" sz="3200" b="1" i="0" dirty="0">
                <a:solidFill>
                  <a:schemeClr val="bg1"/>
                </a:solidFill>
                <a:effectLst/>
              </a:rPr>
              <a:t>“The diagnosis of ME/CFS should be questioned if patients do not have these symptoms at least half of the time with moderate, substantial, or severe intensity.”</a:t>
            </a:r>
            <a:r>
              <a:rPr lang="en-GB" sz="3200" dirty="0">
                <a:solidFill>
                  <a:srgbClr val="FFFFFF"/>
                </a:solidFill>
              </a:rPr>
              <a:t> </a:t>
            </a:r>
            <a:r>
              <a:rPr lang="en-GB" sz="1300" dirty="0">
                <a:solidFill>
                  <a:srgbClr val="FFFFFF"/>
                </a:solidFill>
              </a:rPr>
              <a:t>https://solvecfs.org/about-the-disease/</a:t>
            </a:r>
            <a:br>
              <a:rPr lang="en-MT" sz="1300" dirty="0">
                <a:solidFill>
                  <a:srgbClr val="FFFFFF"/>
                </a:solidFill>
              </a:rPr>
            </a:br>
            <a:endParaRPr lang="en-MT" sz="1300" b="1" i="0" dirty="0">
              <a:solidFill>
                <a:schemeClr val="bg1"/>
              </a:solidFill>
            </a:endParaRPr>
          </a:p>
        </p:txBody>
      </p:sp>
      <p:sp>
        <p:nvSpPr>
          <p:cNvPr id="3" name="Content Placeholder 2">
            <a:extLst>
              <a:ext uri="{FF2B5EF4-FFF2-40B4-BE49-F238E27FC236}">
                <a16:creationId xmlns:a16="http://schemas.microsoft.com/office/drawing/2014/main" id="{E39B9BE3-2CA1-43B3-B826-1AEA4A523F00}"/>
              </a:ext>
            </a:extLst>
          </p:cNvPr>
          <p:cNvSpPr>
            <a:spLocks noGrp="1"/>
          </p:cNvSpPr>
          <p:nvPr>
            <p:ph idx="1"/>
          </p:nvPr>
        </p:nvSpPr>
        <p:spPr>
          <a:xfrm>
            <a:off x="5036575" y="685800"/>
            <a:ext cx="6212310" cy="4857262"/>
          </a:xfrm>
        </p:spPr>
        <p:txBody>
          <a:bodyPr anchor="ctr">
            <a:normAutofit fontScale="92500" lnSpcReduction="10000"/>
          </a:bodyPr>
          <a:lstStyle/>
          <a:p>
            <a:pPr>
              <a:lnSpc>
                <a:spcPct val="100000"/>
              </a:lnSpc>
              <a:buFont typeface="Arial" panose="020B0604020202020204" pitchFamily="34" charset="0"/>
              <a:buChar char="•"/>
              <a:defRPr/>
            </a:pPr>
            <a:r>
              <a:rPr lang="en-GB" sz="2000" dirty="0">
                <a:solidFill>
                  <a:srgbClr val="FFFFFF"/>
                </a:solidFill>
                <a:latin typeface="+mj-lt"/>
              </a:rPr>
              <a:t>Extreme exhaustion, which is made worse by effort (either physical or mental). This symptom, called post exertional malaise (PEM) is unique the ME/CFS.</a:t>
            </a:r>
          </a:p>
          <a:p>
            <a:pPr>
              <a:lnSpc>
                <a:spcPct val="100000"/>
              </a:lnSpc>
              <a:buFont typeface="Arial" panose="020B0604020202020204" pitchFamily="34" charset="0"/>
              <a:buChar char="•"/>
              <a:defRPr/>
            </a:pPr>
            <a:r>
              <a:rPr lang="en-GB" sz="2000" dirty="0">
                <a:solidFill>
                  <a:srgbClr val="FFFFFF"/>
                </a:solidFill>
                <a:latin typeface="+mj-lt"/>
              </a:rPr>
              <a:t>Non-restorative sleep</a:t>
            </a:r>
          </a:p>
          <a:p>
            <a:pPr>
              <a:lnSpc>
                <a:spcPct val="100000"/>
              </a:lnSpc>
              <a:buFont typeface="Arial" panose="020B0604020202020204" pitchFamily="34" charset="0"/>
              <a:buChar char="•"/>
              <a:defRPr/>
            </a:pPr>
            <a:r>
              <a:rPr lang="en-GB" sz="2000" dirty="0">
                <a:solidFill>
                  <a:srgbClr val="FFFFFF"/>
                </a:solidFill>
                <a:latin typeface="+mj-lt"/>
              </a:rPr>
              <a:t>Brain fog/cognitive impairment</a:t>
            </a:r>
          </a:p>
          <a:p>
            <a:pPr>
              <a:lnSpc>
                <a:spcPct val="100000"/>
              </a:lnSpc>
              <a:buFont typeface="Arial" panose="020B0604020202020204" pitchFamily="34" charset="0"/>
              <a:buChar char="•"/>
              <a:defRPr/>
            </a:pPr>
            <a:r>
              <a:rPr lang="en-GB" sz="2000" dirty="0">
                <a:solidFill>
                  <a:srgbClr val="FFFFFF"/>
                </a:solidFill>
                <a:latin typeface="+mj-lt"/>
              </a:rPr>
              <a:t>Joint pain</a:t>
            </a:r>
          </a:p>
          <a:p>
            <a:pPr>
              <a:lnSpc>
                <a:spcPct val="100000"/>
              </a:lnSpc>
              <a:buFont typeface="Arial" panose="020B0604020202020204" pitchFamily="34" charset="0"/>
              <a:buChar char="•"/>
              <a:defRPr/>
            </a:pPr>
            <a:r>
              <a:rPr lang="en-GB" sz="2000" dirty="0">
                <a:solidFill>
                  <a:srgbClr val="FFFFFF"/>
                </a:solidFill>
                <a:latin typeface="+mj-lt"/>
              </a:rPr>
              <a:t>Inflamed lymph nodes</a:t>
            </a:r>
          </a:p>
          <a:p>
            <a:pPr>
              <a:lnSpc>
                <a:spcPct val="100000"/>
              </a:lnSpc>
              <a:buFont typeface="Arial" panose="020B0604020202020204" pitchFamily="34" charset="0"/>
              <a:buChar char="•"/>
              <a:defRPr/>
            </a:pPr>
            <a:r>
              <a:rPr lang="en-GB" sz="2000" dirty="0">
                <a:solidFill>
                  <a:srgbClr val="FFFFFF"/>
                </a:solidFill>
                <a:latin typeface="+mj-lt"/>
              </a:rPr>
              <a:t>Persistent sore throat</a:t>
            </a:r>
          </a:p>
          <a:p>
            <a:pPr>
              <a:lnSpc>
                <a:spcPct val="100000"/>
              </a:lnSpc>
              <a:buFont typeface="Arial" panose="020B0604020202020204" pitchFamily="34" charset="0"/>
              <a:buChar char="•"/>
              <a:defRPr/>
            </a:pPr>
            <a:r>
              <a:rPr lang="en-GB" sz="2000" dirty="0">
                <a:solidFill>
                  <a:srgbClr val="FFFFFF"/>
                </a:solidFill>
                <a:latin typeface="+mj-lt"/>
              </a:rPr>
              <a:t>Severe headache</a:t>
            </a:r>
          </a:p>
          <a:p>
            <a:pPr>
              <a:lnSpc>
                <a:spcPct val="100000"/>
              </a:lnSpc>
              <a:buFont typeface="Arial" panose="020B0604020202020204" pitchFamily="34" charset="0"/>
              <a:buChar char="•"/>
              <a:defRPr/>
            </a:pPr>
            <a:r>
              <a:rPr lang="en-GB" sz="2000" dirty="0">
                <a:solidFill>
                  <a:srgbClr val="FFFFFF"/>
                </a:solidFill>
                <a:latin typeface="+mj-lt"/>
              </a:rPr>
              <a:t>Neurological abnormalities</a:t>
            </a:r>
          </a:p>
          <a:p>
            <a:pPr>
              <a:lnSpc>
                <a:spcPct val="100000"/>
              </a:lnSpc>
              <a:buFont typeface="Arial" panose="020B0604020202020204" pitchFamily="34" charset="0"/>
              <a:buChar char="•"/>
              <a:defRPr/>
            </a:pPr>
            <a:r>
              <a:rPr lang="en-GB" sz="2000" dirty="0">
                <a:solidFill>
                  <a:srgbClr val="FFFFFF"/>
                </a:solidFill>
                <a:latin typeface="+mj-lt"/>
              </a:rPr>
              <a:t>Complete organ system shutdown</a:t>
            </a:r>
          </a:p>
          <a:p>
            <a:pPr>
              <a:lnSpc>
                <a:spcPct val="100000"/>
              </a:lnSpc>
              <a:buFont typeface="Arial" panose="020B0604020202020204" pitchFamily="34" charset="0"/>
              <a:buChar char="•"/>
              <a:defRPr/>
            </a:pPr>
            <a:r>
              <a:rPr lang="en-GB" sz="2000" dirty="0">
                <a:solidFill>
                  <a:srgbClr val="FFFFFF"/>
                </a:solidFill>
                <a:latin typeface="+mj-lt"/>
              </a:rPr>
              <a:t>Sensitivity to light, sound, odours, chemicals, foods, and medications</a:t>
            </a:r>
          </a:p>
        </p:txBody>
      </p:sp>
      <p:sp>
        <p:nvSpPr>
          <p:cNvPr id="4" name="Rectangle: Rounded Corners 3">
            <a:extLst>
              <a:ext uri="{FF2B5EF4-FFF2-40B4-BE49-F238E27FC236}">
                <a16:creationId xmlns:a16="http://schemas.microsoft.com/office/drawing/2014/main" id="{791C054B-2FA2-4B4C-AFD3-C466EC536F41}"/>
              </a:ext>
            </a:extLst>
          </p:cNvPr>
          <p:cNvSpPr/>
          <p:nvPr/>
        </p:nvSpPr>
        <p:spPr>
          <a:xfrm>
            <a:off x="943115" y="5377388"/>
            <a:ext cx="10579845" cy="7258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None/>
              <a:defRPr/>
            </a:pPr>
            <a:r>
              <a:rPr lang="en-GB" sz="1800" dirty="0">
                <a:ln w="0"/>
                <a:solidFill>
                  <a:schemeClr val="tx1"/>
                </a:solidFill>
                <a:effectLst>
                  <a:outerShdw blurRad="38100" dist="19050" dir="2700000" algn="tl" rotWithShape="0">
                    <a:schemeClr val="dk1">
                      <a:alpha val="40000"/>
                    </a:schemeClr>
                  </a:outerShdw>
                </a:effectLst>
                <a:latin typeface="+mj-lt"/>
              </a:rPr>
              <a:t>ALL THE ABOVE SYMPTOMS ARE DISABLING AND REDUCES LIFE’S PERFORMANCE</a:t>
            </a:r>
          </a:p>
        </p:txBody>
      </p:sp>
    </p:spTree>
    <p:extLst>
      <p:ext uri="{BB962C8B-B14F-4D97-AF65-F5344CB8AC3E}">
        <p14:creationId xmlns:p14="http://schemas.microsoft.com/office/powerpoint/2010/main" val="49027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F789-FA61-4244-942F-1213DC94E36F}"/>
              </a:ext>
            </a:extLst>
          </p:cNvPr>
          <p:cNvSpPr>
            <a:spLocks noGrp="1"/>
          </p:cNvSpPr>
          <p:nvPr>
            <p:ph type="title"/>
          </p:nvPr>
        </p:nvSpPr>
        <p:spPr>
          <a:xfrm>
            <a:off x="961534" y="496716"/>
            <a:ext cx="10163666" cy="978816"/>
          </a:xfrm>
        </p:spPr>
        <p:txBody>
          <a:bodyPr>
            <a:normAutofit/>
          </a:bodyPr>
          <a:lstStyle/>
          <a:p>
            <a:r>
              <a:rPr lang="en-GB" sz="4400" dirty="0">
                <a:solidFill>
                  <a:srgbClr val="0070C0"/>
                </a:solidFill>
                <a:effectLst>
                  <a:outerShdw blurRad="38100" dist="38100" dir="2700000" algn="tl">
                    <a:srgbClr val="000000">
                      <a:alpha val="43137"/>
                    </a:srgbClr>
                  </a:outerShdw>
                </a:effectLst>
                <a:latin typeface="+mn-lt"/>
              </a:rPr>
              <a:t>Myalgic Encephalomyelitis Statistics</a:t>
            </a:r>
            <a:br>
              <a:rPr lang="en-GB" sz="4400" dirty="0">
                <a:latin typeface="+mn-lt"/>
              </a:rPr>
            </a:br>
            <a:r>
              <a:rPr lang="en-GB" sz="1800" dirty="0">
                <a:latin typeface="+mn-lt"/>
              </a:rPr>
              <a:t>https://me-pedia.org/wiki/Epidemiology_of_myalgic_encephalomyelitis_and_chronic_fatigue_syndrome</a:t>
            </a:r>
            <a:endParaRPr lang="en-MT" sz="1800" dirty="0">
              <a:latin typeface="+mn-lt"/>
            </a:endParaRPr>
          </a:p>
        </p:txBody>
      </p:sp>
      <p:sp>
        <p:nvSpPr>
          <p:cNvPr id="3" name="Content Placeholder 2">
            <a:extLst>
              <a:ext uri="{FF2B5EF4-FFF2-40B4-BE49-F238E27FC236}">
                <a16:creationId xmlns:a16="http://schemas.microsoft.com/office/drawing/2014/main" id="{7A49246C-877E-461D-8F9E-BE650716EBBD}"/>
              </a:ext>
            </a:extLst>
          </p:cNvPr>
          <p:cNvSpPr>
            <a:spLocks noGrp="1"/>
          </p:cNvSpPr>
          <p:nvPr>
            <p:ph idx="1"/>
          </p:nvPr>
        </p:nvSpPr>
        <p:spPr>
          <a:xfrm>
            <a:off x="925091" y="1621410"/>
            <a:ext cx="10584422" cy="4033955"/>
          </a:xfrm>
        </p:spPr>
        <p:txBody>
          <a:bodyPr>
            <a:normAutofit fontScale="92500"/>
          </a:bodyPr>
          <a:lstStyle/>
          <a:p>
            <a:r>
              <a:rPr lang="en-GB" altLang="en-MT" sz="2000" b="1" dirty="0">
                <a:solidFill>
                  <a:srgbClr val="222222"/>
                </a:solidFill>
                <a:latin typeface="Arial" panose="020B0604020202020204" pitchFamily="34" charset="0"/>
              </a:rPr>
              <a:t>Epidemiology of </a:t>
            </a:r>
            <a:r>
              <a:rPr lang="en-GB" altLang="en-MT" sz="2000" b="1" dirty="0" err="1">
                <a:solidFill>
                  <a:srgbClr val="222222"/>
                </a:solidFill>
                <a:latin typeface="Arial" panose="020B0604020202020204" pitchFamily="34" charset="0"/>
              </a:rPr>
              <a:t>myalgic</a:t>
            </a:r>
            <a:r>
              <a:rPr lang="en-GB" altLang="en-MT" sz="2000" b="1" dirty="0">
                <a:solidFill>
                  <a:srgbClr val="222222"/>
                </a:solidFill>
                <a:latin typeface="Arial" panose="020B0604020202020204" pitchFamily="34" charset="0"/>
              </a:rPr>
              <a:t> encephalomyelitis and chronic fatigue syndrome</a:t>
            </a:r>
            <a:r>
              <a:rPr lang="en-GB" altLang="en-MT" sz="2000" dirty="0">
                <a:solidFill>
                  <a:srgbClr val="222222"/>
                </a:solidFill>
                <a:latin typeface="Arial" panose="020B0604020202020204" pitchFamily="34" charset="0"/>
              </a:rPr>
              <a:t>:</a:t>
            </a:r>
          </a:p>
          <a:p>
            <a:r>
              <a:rPr lang="en-GB" altLang="en-MT" sz="2000" dirty="0">
                <a:solidFill>
                  <a:schemeClr val="accent1">
                    <a:lumMod val="50000"/>
                  </a:schemeClr>
                </a:solidFill>
                <a:latin typeface="Arial" panose="020B0604020202020204" pitchFamily="34" charset="0"/>
              </a:rPr>
              <a:t>17-24 million people worldwide have ME/CFS.</a:t>
            </a:r>
            <a:r>
              <a:rPr lang="en-GB" altLang="en-MT" sz="2000" baseline="30000" dirty="0">
                <a:solidFill>
                  <a:schemeClr val="accent1">
                    <a:lumMod val="50000"/>
                  </a:schemeClr>
                </a:solidFill>
                <a:latin typeface="Arial" panose="020B0604020202020204" pitchFamily="34" charset="0"/>
                <a:hlinkClick r:id="rId2">
                  <a:extLst>
                    <a:ext uri="{A12FA001-AC4F-418D-AE19-62706E023703}">
                      <ahyp:hlinkClr xmlns:ahyp="http://schemas.microsoft.com/office/drawing/2018/hyperlinkcolor" val="tx"/>
                    </a:ext>
                  </a:extLst>
                </a:hlinkClick>
              </a:rPr>
              <a:t>[1]</a:t>
            </a:r>
            <a:r>
              <a:rPr lang="en-GB" altLang="en-MT" sz="2000" dirty="0">
                <a:solidFill>
                  <a:schemeClr val="accent1">
                    <a:lumMod val="50000"/>
                  </a:schemeClr>
                </a:solidFill>
                <a:latin typeface="Arial" panose="020B0604020202020204" pitchFamily="34" charset="0"/>
              </a:rPr>
              <a:t> </a:t>
            </a:r>
          </a:p>
          <a:p>
            <a:r>
              <a:rPr lang="en-GB" altLang="en-MT" sz="2000" b="1" dirty="0">
                <a:solidFill>
                  <a:schemeClr val="accent1">
                    <a:lumMod val="75000"/>
                  </a:schemeClr>
                </a:solidFill>
                <a:latin typeface="Arial" panose="020B0604020202020204" pitchFamily="34" charset="0"/>
              </a:rPr>
              <a:t>90%</a:t>
            </a:r>
            <a:r>
              <a:rPr lang="en-GB" altLang="en-MT" sz="2000" dirty="0">
                <a:solidFill>
                  <a:srgbClr val="222222"/>
                </a:solidFill>
                <a:latin typeface="Arial" panose="020B0604020202020204" pitchFamily="34" charset="0"/>
              </a:rPr>
              <a:t> of patients are not diagnosed</a:t>
            </a:r>
            <a:r>
              <a:rPr lang="en-GB" altLang="en-MT" sz="2000" dirty="0">
                <a:solidFill>
                  <a:schemeClr val="accent1">
                    <a:lumMod val="50000"/>
                  </a:schemeClr>
                </a:solidFill>
                <a:latin typeface="Arial" panose="020B0604020202020204" pitchFamily="34" charset="0"/>
              </a:rPr>
              <a:t>.</a:t>
            </a:r>
            <a:r>
              <a:rPr lang="en-GB" altLang="en-MT" sz="2000" baseline="30000" dirty="0">
                <a:solidFill>
                  <a:schemeClr val="accent1">
                    <a:lumMod val="50000"/>
                  </a:schemeClr>
                </a:solidFill>
                <a:latin typeface="Arial" panose="020B0604020202020204" pitchFamily="34" charset="0"/>
                <a:hlinkClick r:id="rId3">
                  <a:extLst>
                    <a:ext uri="{A12FA001-AC4F-418D-AE19-62706E023703}">
                      <ahyp:hlinkClr xmlns:ahyp="http://schemas.microsoft.com/office/drawing/2018/hyperlinkcolor" val="tx"/>
                    </a:ext>
                  </a:extLst>
                </a:hlinkClick>
              </a:rPr>
              <a:t>[5]</a:t>
            </a:r>
            <a:r>
              <a:rPr lang="en-GB" altLang="en-MT" sz="2000" baseline="30000" dirty="0">
                <a:solidFill>
                  <a:schemeClr val="accent1">
                    <a:lumMod val="50000"/>
                  </a:schemeClr>
                </a:solidFill>
                <a:latin typeface="Arial" panose="020B0604020202020204" pitchFamily="34" charset="0"/>
                <a:hlinkClick r:id="rId4">
                  <a:extLst>
                    <a:ext uri="{A12FA001-AC4F-418D-AE19-62706E023703}">
                      <ahyp:hlinkClr xmlns:ahyp="http://schemas.microsoft.com/office/drawing/2018/hyperlinkcolor" val="tx"/>
                    </a:ext>
                  </a:extLst>
                </a:hlinkClick>
              </a:rPr>
              <a:t>[4]</a:t>
            </a:r>
            <a:endParaRPr lang="en-GB" altLang="en-MT" sz="2000" dirty="0">
              <a:solidFill>
                <a:schemeClr val="accent1">
                  <a:lumMod val="50000"/>
                </a:schemeClr>
              </a:solidFill>
              <a:latin typeface="Arial" panose="020B0604020202020204" pitchFamily="34" charset="0"/>
            </a:endParaRPr>
          </a:p>
          <a:p>
            <a:r>
              <a:rPr lang="en-GB" altLang="en-MT" sz="2000" dirty="0">
                <a:solidFill>
                  <a:srgbClr val="222222"/>
                </a:solidFill>
                <a:latin typeface="Arial" panose="020B0604020202020204" pitchFamily="34" charset="0"/>
              </a:rPr>
              <a:t>The </a:t>
            </a:r>
            <a:r>
              <a:rPr lang="en-GB" altLang="en-MT" sz="2000" dirty="0">
                <a:solidFill>
                  <a:schemeClr val="accent1">
                    <a:lumMod val="50000"/>
                  </a:schemeClr>
                </a:solidFill>
                <a:latin typeface="Arial" panose="020B0604020202020204" pitchFamily="34" charset="0"/>
                <a:hlinkClick r:id="rId5" tooltip="Centers for Disease Control and Prevention">
                  <a:extLst>
                    <a:ext uri="{A12FA001-AC4F-418D-AE19-62706E023703}">
                      <ahyp:hlinkClr xmlns:ahyp="http://schemas.microsoft.com/office/drawing/2018/hyperlinkcolor" val="tx"/>
                    </a:ext>
                  </a:extLst>
                </a:hlinkClick>
              </a:rPr>
              <a:t>CDC</a:t>
            </a:r>
            <a:r>
              <a:rPr lang="en-GB" altLang="en-MT" sz="2000" dirty="0">
                <a:solidFill>
                  <a:schemeClr val="accent1">
                    <a:lumMod val="50000"/>
                  </a:schemeClr>
                </a:solidFill>
                <a:latin typeface="Arial" panose="020B0604020202020204" pitchFamily="34" charset="0"/>
              </a:rPr>
              <a:t> </a:t>
            </a:r>
            <a:r>
              <a:rPr lang="en-GB" altLang="en-MT" sz="2000" dirty="0">
                <a:solidFill>
                  <a:srgbClr val="222222"/>
                </a:solidFill>
                <a:latin typeface="Arial" panose="020B0604020202020204" pitchFamily="34" charset="0"/>
              </a:rPr>
              <a:t>estimates that one million people in the </a:t>
            </a:r>
            <a:r>
              <a:rPr lang="en-GB" altLang="en-MT" sz="2000" dirty="0">
                <a:solidFill>
                  <a:schemeClr val="accent1">
                    <a:lumMod val="50000"/>
                  </a:schemeClr>
                </a:solidFill>
                <a:latin typeface="Arial" panose="020B0604020202020204" pitchFamily="34" charset="0"/>
                <a:hlinkClick r:id="rId6" tooltip="United States">
                  <a:extLst>
                    <a:ext uri="{A12FA001-AC4F-418D-AE19-62706E023703}">
                      <ahyp:hlinkClr xmlns:ahyp="http://schemas.microsoft.com/office/drawing/2018/hyperlinkcolor" val="tx"/>
                    </a:ext>
                  </a:extLst>
                </a:hlinkClick>
              </a:rPr>
              <a:t>US</a:t>
            </a:r>
            <a:r>
              <a:rPr lang="en-GB" altLang="en-MT" sz="2000" dirty="0">
                <a:solidFill>
                  <a:srgbClr val="222222"/>
                </a:solidFill>
                <a:latin typeface="Arial" panose="020B0604020202020204" pitchFamily="34" charset="0"/>
              </a:rPr>
              <a:t> have ME/CFS</a:t>
            </a:r>
          </a:p>
          <a:p>
            <a:r>
              <a:rPr lang="en-GB" altLang="en-MT" sz="2000" dirty="0">
                <a:solidFill>
                  <a:srgbClr val="222222"/>
                </a:solidFill>
                <a:latin typeface="Arial" panose="020B0604020202020204" pitchFamily="34" charset="0"/>
              </a:rPr>
              <a:t>The </a:t>
            </a:r>
            <a:r>
              <a:rPr lang="en-GB" altLang="en-MT" sz="2000" dirty="0">
                <a:solidFill>
                  <a:schemeClr val="accent1">
                    <a:lumMod val="50000"/>
                  </a:schemeClr>
                </a:solidFill>
                <a:latin typeface="Arial" panose="020B0604020202020204" pitchFamily="34" charset="0"/>
                <a:hlinkClick r:id="rId7" tooltip="Institute of Medicine report">
                  <a:extLst>
                    <a:ext uri="{A12FA001-AC4F-418D-AE19-62706E023703}">
                      <ahyp:hlinkClr xmlns:ahyp="http://schemas.microsoft.com/office/drawing/2018/hyperlinkcolor" val="tx"/>
                    </a:ext>
                  </a:extLst>
                </a:hlinkClick>
              </a:rPr>
              <a:t>Institute of Medicine Report</a:t>
            </a:r>
            <a:r>
              <a:rPr lang="en-GB" altLang="en-MT" sz="2000" dirty="0">
                <a:solidFill>
                  <a:schemeClr val="accent1">
                    <a:lumMod val="50000"/>
                  </a:schemeClr>
                </a:solidFill>
                <a:latin typeface="Arial" panose="020B0604020202020204" pitchFamily="34" charset="0"/>
              </a:rPr>
              <a:t> </a:t>
            </a:r>
            <a:r>
              <a:rPr lang="en-GB" altLang="en-MT" sz="2000" dirty="0">
                <a:solidFill>
                  <a:srgbClr val="222222"/>
                </a:solidFill>
                <a:latin typeface="Arial" panose="020B0604020202020204" pitchFamily="34" charset="0"/>
              </a:rPr>
              <a:t>estimates: between 836,000 and 2.5 million in the </a:t>
            </a:r>
            <a:r>
              <a:rPr lang="en-GB" altLang="en-MT" sz="2000" dirty="0">
                <a:solidFill>
                  <a:schemeClr val="accent1">
                    <a:lumMod val="50000"/>
                  </a:schemeClr>
                </a:solidFill>
                <a:latin typeface="Arial" panose="020B0604020202020204" pitchFamily="34" charset="0"/>
              </a:rPr>
              <a:t>US. </a:t>
            </a:r>
            <a:r>
              <a:rPr lang="en-GB" altLang="en-MT" sz="2000" baseline="30000" dirty="0">
                <a:solidFill>
                  <a:schemeClr val="accent1">
                    <a:lumMod val="50000"/>
                  </a:schemeClr>
                </a:solidFill>
                <a:latin typeface="Arial" panose="020B0604020202020204" pitchFamily="34" charset="0"/>
                <a:hlinkClick r:id="rId8">
                  <a:extLst>
                    <a:ext uri="{A12FA001-AC4F-418D-AE19-62706E023703}">
                      <ahyp:hlinkClr xmlns:ahyp="http://schemas.microsoft.com/office/drawing/2018/hyperlinkcolor" val="tx"/>
                    </a:ext>
                  </a:extLst>
                </a:hlinkClick>
              </a:rPr>
              <a:t>[3]</a:t>
            </a:r>
            <a:r>
              <a:rPr lang="en-GB" altLang="en-MT" sz="2000" baseline="30000" dirty="0">
                <a:solidFill>
                  <a:schemeClr val="accent1">
                    <a:lumMod val="50000"/>
                  </a:schemeClr>
                </a:solidFill>
                <a:latin typeface="Arial" panose="020B0604020202020204" pitchFamily="34" charset="0"/>
                <a:hlinkClick r:id="rId4">
                  <a:extLst>
                    <a:ext uri="{A12FA001-AC4F-418D-AE19-62706E023703}">
                      <ahyp:hlinkClr xmlns:ahyp="http://schemas.microsoft.com/office/drawing/2018/hyperlinkcolor" val="tx"/>
                    </a:ext>
                  </a:extLst>
                </a:hlinkClick>
              </a:rPr>
              <a:t>[4]</a:t>
            </a:r>
            <a:r>
              <a:rPr lang="en-GB" altLang="en-MT" sz="2000" dirty="0">
                <a:solidFill>
                  <a:schemeClr val="accent1">
                    <a:lumMod val="50000"/>
                  </a:schemeClr>
                </a:solidFill>
                <a:latin typeface="Arial" panose="020B0604020202020204" pitchFamily="34" charset="0"/>
              </a:rPr>
              <a:t> </a:t>
            </a:r>
          </a:p>
          <a:p>
            <a:r>
              <a:rPr lang="en-GB" altLang="en-MT" sz="2000" dirty="0">
                <a:solidFill>
                  <a:srgbClr val="222222"/>
                </a:solidFill>
                <a:latin typeface="Arial" panose="020B0604020202020204" pitchFamily="34" charset="0"/>
              </a:rPr>
              <a:t>A recent </a:t>
            </a:r>
            <a:r>
              <a:rPr lang="en-GB" altLang="en-MT" sz="2000" dirty="0">
                <a:solidFill>
                  <a:schemeClr val="accent1">
                    <a:lumMod val="75000"/>
                  </a:schemeClr>
                </a:solidFill>
                <a:latin typeface="Arial" panose="020B0604020202020204" pitchFamily="34" charset="0"/>
              </a:rPr>
              <a:t>UK biobank </a:t>
            </a:r>
            <a:r>
              <a:rPr lang="en-GB" altLang="en-MT" sz="2000" dirty="0">
                <a:solidFill>
                  <a:srgbClr val="222222"/>
                </a:solidFill>
                <a:latin typeface="Arial" panose="020B0604020202020204" pitchFamily="34" charset="0"/>
              </a:rPr>
              <a:t>study places that estimate at 30 million</a:t>
            </a:r>
            <a:r>
              <a:rPr lang="en-GB" altLang="en-MT" sz="2000" dirty="0">
                <a:solidFill>
                  <a:schemeClr val="accent1">
                    <a:lumMod val="50000"/>
                  </a:schemeClr>
                </a:solidFill>
                <a:latin typeface="Arial" panose="020B0604020202020204" pitchFamily="34" charset="0"/>
              </a:rPr>
              <a:t>.</a:t>
            </a:r>
            <a:r>
              <a:rPr lang="en-GB" altLang="en-MT" sz="2000" baseline="30000" dirty="0">
                <a:solidFill>
                  <a:schemeClr val="accent1">
                    <a:lumMod val="50000"/>
                  </a:schemeClr>
                </a:solidFill>
                <a:latin typeface="Arial" panose="020B0604020202020204" pitchFamily="34" charset="0"/>
                <a:hlinkClick r:id="rId9">
                  <a:extLst>
                    <a:ext uri="{A12FA001-AC4F-418D-AE19-62706E023703}">
                      <ahyp:hlinkClr xmlns:ahyp="http://schemas.microsoft.com/office/drawing/2018/hyperlinkcolor" val="tx"/>
                    </a:ext>
                  </a:extLst>
                </a:hlinkClick>
              </a:rPr>
              <a:t>[2]</a:t>
            </a:r>
            <a:r>
              <a:rPr lang="en-GB" altLang="en-MT" sz="2000" dirty="0">
                <a:solidFill>
                  <a:srgbClr val="222222"/>
                </a:solidFill>
                <a:latin typeface="Arial" panose="020B0604020202020204" pitchFamily="34" charset="0"/>
              </a:rPr>
              <a:t> In 2015</a:t>
            </a:r>
          </a:p>
          <a:p>
            <a:r>
              <a:rPr lang="en-GB" altLang="en-MT" sz="2000" dirty="0">
                <a:solidFill>
                  <a:srgbClr val="222222"/>
                </a:solidFill>
                <a:latin typeface="Arial" panose="020B0604020202020204" pitchFamily="34" charset="0"/>
              </a:rPr>
              <a:t>25% of ME/CFS patients have a very </a:t>
            </a:r>
            <a:r>
              <a:rPr lang="en-GB" altLang="en-MT" sz="2000" dirty="0">
                <a:solidFill>
                  <a:schemeClr val="accent1">
                    <a:lumMod val="50000"/>
                  </a:schemeClr>
                </a:solidFill>
                <a:latin typeface="Arial" panose="020B0604020202020204" pitchFamily="34" charset="0"/>
                <a:hlinkClick r:id="rId10" tooltip="Severe and very severe ME">
                  <a:extLst>
                    <a:ext uri="{A12FA001-AC4F-418D-AE19-62706E023703}">
                      <ahyp:hlinkClr xmlns:ahyp="http://schemas.microsoft.com/office/drawing/2018/hyperlinkcolor" val="tx"/>
                    </a:ext>
                  </a:extLst>
                </a:hlinkClick>
              </a:rPr>
              <a:t>severe form</a:t>
            </a:r>
            <a:r>
              <a:rPr lang="en-GB" altLang="en-MT" sz="2000" dirty="0">
                <a:solidFill>
                  <a:schemeClr val="accent1">
                    <a:lumMod val="50000"/>
                  </a:schemeClr>
                </a:solidFill>
                <a:latin typeface="Arial" panose="020B0604020202020204" pitchFamily="34" charset="0"/>
              </a:rPr>
              <a:t> </a:t>
            </a:r>
            <a:r>
              <a:rPr lang="en-GB" altLang="en-MT" sz="2000" dirty="0">
                <a:solidFill>
                  <a:srgbClr val="222222"/>
                </a:solidFill>
                <a:latin typeface="Arial" panose="020B0604020202020204" pitchFamily="34" charset="0"/>
              </a:rPr>
              <a:t>of it.</a:t>
            </a:r>
            <a:r>
              <a:rPr lang="en-GB" altLang="en-MT" sz="2000" baseline="30000" dirty="0">
                <a:solidFill>
                  <a:srgbClr val="0645AD"/>
                </a:solidFill>
                <a:latin typeface="Arial" panose="020B0604020202020204" pitchFamily="34" charset="0"/>
                <a:hlinkClick r:id="rId11"/>
              </a:rPr>
              <a:t>[6]</a:t>
            </a:r>
            <a:r>
              <a:rPr lang="en-GB" altLang="en-MT" sz="2000" baseline="30000" dirty="0">
                <a:solidFill>
                  <a:srgbClr val="0645AD"/>
                </a:solidFill>
                <a:latin typeface="Arial" panose="020B0604020202020204" pitchFamily="34" charset="0"/>
                <a:hlinkClick r:id="rId12"/>
              </a:rPr>
              <a:t>[7]</a:t>
            </a:r>
            <a:r>
              <a:rPr lang="en-GB" altLang="en-MT" sz="2000" dirty="0">
                <a:solidFill>
                  <a:srgbClr val="222222"/>
                </a:solidFill>
                <a:latin typeface="Arial" panose="020B0604020202020204" pitchFamily="34" charset="0"/>
              </a:rPr>
              <a:t> </a:t>
            </a:r>
          </a:p>
          <a:p>
            <a:r>
              <a:rPr lang="en-GB" altLang="en-MT" sz="2000" dirty="0">
                <a:solidFill>
                  <a:srgbClr val="222222"/>
                </a:solidFill>
                <a:latin typeface="Arial" panose="020B0604020202020204" pitchFamily="34" charset="0"/>
              </a:rPr>
              <a:t>ME/CFS is </a:t>
            </a:r>
            <a:r>
              <a:rPr lang="en-GB" altLang="en-MT" sz="2000" dirty="0">
                <a:solidFill>
                  <a:schemeClr val="accent1">
                    <a:lumMod val="50000"/>
                  </a:schemeClr>
                </a:solidFill>
                <a:latin typeface="Arial" panose="020B0604020202020204" pitchFamily="34" charset="0"/>
                <a:hlinkClick r:id="rId13" tooltip="Female predominant diseases">
                  <a:extLst>
                    <a:ext uri="{A12FA001-AC4F-418D-AE19-62706E023703}">
                      <ahyp:hlinkClr xmlns:ahyp="http://schemas.microsoft.com/office/drawing/2018/hyperlinkcolor" val="tx"/>
                    </a:ext>
                  </a:extLst>
                </a:hlinkClick>
              </a:rPr>
              <a:t>more prevalent in women</a:t>
            </a:r>
            <a:r>
              <a:rPr lang="en-GB" altLang="en-MT" sz="2000" dirty="0">
                <a:solidFill>
                  <a:schemeClr val="accent1">
                    <a:lumMod val="50000"/>
                  </a:schemeClr>
                </a:solidFill>
                <a:latin typeface="Arial" panose="020B0604020202020204" pitchFamily="34" charset="0"/>
              </a:rPr>
              <a:t> </a:t>
            </a:r>
            <a:r>
              <a:rPr lang="en-GB" altLang="en-MT" sz="2000" dirty="0">
                <a:solidFill>
                  <a:srgbClr val="222222"/>
                </a:solidFill>
                <a:latin typeface="Arial" panose="020B0604020202020204" pitchFamily="34" charset="0"/>
              </a:rPr>
              <a:t>than men, can affect </a:t>
            </a:r>
            <a:r>
              <a:rPr lang="en-GB" altLang="en-MT" sz="2000" dirty="0">
                <a:solidFill>
                  <a:schemeClr val="accent1">
                    <a:lumMod val="50000"/>
                  </a:schemeClr>
                </a:solidFill>
                <a:latin typeface="Arial" panose="020B0604020202020204" pitchFamily="34" charset="0"/>
                <a:hlinkClick r:id="rId14" tooltip="Pediatric myalgic encephalomyelitis/chronic fatigue syndrome">
                  <a:extLst>
                    <a:ext uri="{A12FA001-AC4F-418D-AE19-62706E023703}">
                      <ahyp:hlinkClr xmlns:ahyp="http://schemas.microsoft.com/office/drawing/2018/hyperlinkcolor" val="tx"/>
                    </a:ext>
                  </a:extLst>
                </a:hlinkClick>
              </a:rPr>
              <a:t>children</a:t>
            </a:r>
            <a:r>
              <a:rPr lang="en-GB" altLang="en-MT" sz="2000" dirty="0">
                <a:solidFill>
                  <a:srgbClr val="222222"/>
                </a:solidFill>
                <a:latin typeface="Arial" panose="020B0604020202020204" pitchFamily="34" charset="0"/>
              </a:rPr>
              <a:t> or adults </a:t>
            </a:r>
          </a:p>
          <a:p>
            <a:r>
              <a:rPr lang="en-GB" altLang="en-MT" sz="2000" dirty="0">
                <a:solidFill>
                  <a:schemeClr val="accent1">
                    <a:lumMod val="50000"/>
                  </a:schemeClr>
                </a:solidFill>
                <a:latin typeface="Arial" panose="020B0604020202020204" pitchFamily="34" charset="0"/>
              </a:rPr>
              <a:t> </a:t>
            </a:r>
            <a:r>
              <a:rPr lang="en-GB" altLang="en-MT" sz="2000" dirty="0">
                <a:solidFill>
                  <a:srgbClr val="222222"/>
                </a:solidFill>
                <a:latin typeface="Arial" panose="020B0604020202020204" pitchFamily="34" charset="0"/>
              </a:rPr>
              <a:t>In </a:t>
            </a:r>
            <a:r>
              <a:rPr lang="en-GB" altLang="en-MT" sz="2000" dirty="0">
                <a:solidFill>
                  <a:schemeClr val="accent1">
                    <a:lumMod val="75000"/>
                  </a:schemeClr>
                </a:solidFill>
                <a:latin typeface="Arial" panose="020B0604020202020204" pitchFamily="34" charset="0"/>
              </a:rPr>
              <a:t>72% </a:t>
            </a:r>
            <a:r>
              <a:rPr lang="en-GB" altLang="en-MT" sz="2000" dirty="0">
                <a:solidFill>
                  <a:srgbClr val="222222"/>
                </a:solidFill>
                <a:latin typeface="Arial" panose="020B0604020202020204" pitchFamily="34" charset="0"/>
              </a:rPr>
              <a:t>of causes: the </a:t>
            </a:r>
            <a:r>
              <a:rPr lang="en-GB" altLang="en-MT" sz="2000" dirty="0">
                <a:solidFill>
                  <a:schemeClr val="accent1">
                    <a:lumMod val="50000"/>
                  </a:schemeClr>
                </a:solidFill>
                <a:latin typeface="Arial" panose="020B0604020202020204" pitchFamily="34" charset="0"/>
                <a:hlinkClick r:id="rId15" tooltip="Onset of ME/CFS">
                  <a:extLst>
                    <a:ext uri="{A12FA001-AC4F-418D-AE19-62706E023703}">
                      <ahyp:hlinkClr xmlns:ahyp="http://schemas.microsoft.com/office/drawing/2018/hyperlinkcolor" val="tx"/>
                    </a:ext>
                  </a:extLst>
                </a:hlinkClick>
              </a:rPr>
              <a:t>onset</a:t>
            </a:r>
            <a:r>
              <a:rPr lang="en-GB" altLang="en-MT" sz="2000" dirty="0">
                <a:solidFill>
                  <a:schemeClr val="accent1">
                    <a:lumMod val="50000"/>
                  </a:schemeClr>
                </a:solidFill>
                <a:latin typeface="Arial" panose="020B0604020202020204" pitchFamily="34" charset="0"/>
              </a:rPr>
              <a:t> </a:t>
            </a:r>
            <a:r>
              <a:rPr lang="en-GB" altLang="en-MT" sz="2000" dirty="0">
                <a:solidFill>
                  <a:srgbClr val="222222"/>
                </a:solidFill>
                <a:latin typeface="Arial" panose="020B0604020202020204" pitchFamily="34" charset="0"/>
              </a:rPr>
              <a:t>follows an acute </a:t>
            </a:r>
            <a:r>
              <a:rPr lang="en-GB" altLang="en-MT" sz="2000" dirty="0">
                <a:solidFill>
                  <a:schemeClr val="accent1">
                    <a:lumMod val="50000"/>
                  </a:schemeClr>
                </a:solidFill>
                <a:latin typeface="Arial" panose="020B0604020202020204" pitchFamily="34" charset="0"/>
                <a:hlinkClick r:id="rId16" tooltip="Infection">
                  <a:extLst>
                    <a:ext uri="{A12FA001-AC4F-418D-AE19-62706E023703}">
                      <ahyp:hlinkClr xmlns:ahyp="http://schemas.microsoft.com/office/drawing/2018/hyperlinkcolor" val="tx"/>
                    </a:ext>
                  </a:extLst>
                </a:hlinkClick>
              </a:rPr>
              <a:t>infection</a:t>
            </a:r>
            <a:r>
              <a:rPr lang="en-GB" altLang="en-MT" sz="2000" dirty="0">
                <a:solidFill>
                  <a:schemeClr val="accent1">
                    <a:lumMod val="50000"/>
                  </a:schemeClr>
                </a:solidFill>
                <a:latin typeface="Arial" panose="020B0604020202020204" pitchFamily="34" charset="0"/>
              </a:rPr>
              <a:t>,</a:t>
            </a:r>
            <a:r>
              <a:rPr lang="en-GB" altLang="en-MT" sz="2000" baseline="30000" dirty="0">
                <a:solidFill>
                  <a:schemeClr val="accent1">
                    <a:lumMod val="50000"/>
                  </a:schemeClr>
                </a:solidFill>
                <a:latin typeface="Arial" panose="020B0604020202020204" pitchFamily="34" charset="0"/>
                <a:hlinkClick r:id="rId17">
                  <a:extLst>
                    <a:ext uri="{A12FA001-AC4F-418D-AE19-62706E023703}">
                      <ahyp:hlinkClr xmlns:ahyp="http://schemas.microsoft.com/office/drawing/2018/hyperlinkcolor" val="tx"/>
                    </a:ext>
                  </a:extLst>
                </a:hlinkClick>
              </a:rPr>
              <a:t>[12]</a:t>
            </a:r>
            <a:r>
              <a:rPr lang="en-GB" altLang="en-MT" sz="2000" dirty="0">
                <a:solidFill>
                  <a:schemeClr val="accent1">
                    <a:lumMod val="50000"/>
                  </a:schemeClr>
                </a:solidFill>
                <a:latin typeface="Arial" panose="020B0604020202020204" pitchFamily="34" charset="0"/>
              </a:rPr>
              <a:t> </a:t>
            </a:r>
          </a:p>
        </p:txBody>
      </p:sp>
      <p:pic>
        <p:nvPicPr>
          <p:cNvPr id="5" name="Picture 4" descr="Logo&#10;&#10;Description automatically generated">
            <a:extLst>
              <a:ext uri="{FF2B5EF4-FFF2-40B4-BE49-F238E27FC236}">
                <a16:creationId xmlns:a16="http://schemas.microsoft.com/office/drawing/2014/main" id="{2D207967-5AA7-4CD9-8888-6C2D7F89BDA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70851" y="642593"/>
            <a:ext cx="1436451" cy="1436451"/>
          </a:xfrm>
          <a:prstGeom prst="rect">
            <a:avLst/>
          </a:prstGeom>
        </p:spPr>
      </p:pic>
      <p:sp>
        <p:nvSpPr>
          <p:cNvPr id="6" name="Rectangle: Rounded Corners 5">
            <a:extLst>
              <a:ext uri="{FF2B5EF4-FFF2-40B4-BE49-F238E27FC236}">
                <a16:creationId xmlns:a16="http://schemas.microsoft.com/office/drawing/2014/main" id="{CEDE1CD9-68C3-4BE0-889A-3C28AB681302}"/>
              </a:ext>
            </a:extLst>
          </p:cNvPr>
          <p:cNvSpPr/>
          <p:nvPr/>
        </p:nvSpPr>
        <p:spPr>
          <a:xfrm>
            <a:off x="1000812" y="5759777"/>
            <a:ext cx="10124388" cy="578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1800" b="1" dirty="0">
                <a:ln w="0"/>
                <a:solidFill>
                  <a:schemeClr val="tx1"/>
                </a:solidFill>
                <a:effectLst>
                  <a:outerShdw blurRad="38100" dist="19050" dir="2700000" algn="tl" rotWithShape="0">
                    <a:schemeClr val="dk1">
                      <a:alpha val="40000"/>
                    </a:schemeClr>
                  </a:outerShdw>
                </a:effectLst>
              </a:rPr>
              <a:t>HOW LONG DO WE HAVE TO WAIT TILL RECOGNITION IS APPROVED? </a:t>
            </a:r>
            <a:endParaRPr lang="en-MT" sz="18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2219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6">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8">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0">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4775398F-B712-45E7-AF27-0E4EDE658078}"/>
              </a:ext>
            </a:extLst>
          </p:cNvPr>
          <p:cNvSpPr>
            <a:spLocks noGrp="1"/>
          </p:cNvSpPr>
          <p:nvPr>
            <p:ph type="title"/>
          </p:nvPr>
        </p:nvSpPr>
        <p:spPr>
          <a:xfrm>
            <a:off x="1066800" y="642594"/>
            <a:ext cx="10058400" cy="1371600"/>
          </a:xfrm>
        </p:spPr>
        <p:txBody>
          <a:bodyPr>
            <a:normAutofit/>
          </a:bodyPr>
          <a:lstStyle/>
          <a:p>
            <a:pPr algn="ctr"/>
            <a:r>
              <a:rPr lang="en-GB" sz="3600" b="1" i="0" dirty="0"/>
              <a:t>Getting a diagnosis for ME </a:t>
            </a:r>
            <a:br>
              <a:rPr lang="en-GB" sz="3000" dirty="0"/>
            </a:br>
            <a:r>
              <a:rPr lang="en-GB" sz="1100" dirty="0"/>
              <a:t>https://www.cdc.gov/me-cfs/healthcare-providers/diagnosis/iom-2015-diagnostic-criteria.html</a:t>
            </a:r>
            <a:endParaRPr lang="en-MT" sz="1100" dirty="0"/>
          </a:p>
        </p:txBody>
      </p:sp>
      <p:graphicFrame>
        <p:nvGraphicFramePr>
          <p:cNvPr id="5" name="Content Placeholder 2">
            <a:extLst>
              <a:ext uri="{FF2B5EF4-FFF2-40B4-BE49-F238E27FC236}">
                <a16:creationId xmlns:a16="http://schemas.microsoft.com/office/drawing/2014/main" id="{5060712E-3978-49D3-AE3C-ED29FF739FE3}"/>
              </a:ext>
            </a:extLst>
          </p:cNvPr>
          <p:cNvGraphicFramePr>
            <a:graphicFrameLocks noGrp="1"/>
          </p:cNvGraphicFramePr>
          <p:nvPr>
            <p:ph idx="1"/>
            <p:extLst>
              <p:ext uri="{D42A27DB-BD31-4B8C-83A1-F6EECF244321}">
                <p14:modId xmlns:p14="http://schemas.microsoft.com/office/powerpoint/2010/main" val="1619481017"/>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3071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6F90BEF-F5C9-43BB-9FED-780B2E802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C0B41FD-D897-4F21-A5F3-254C563DC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74F628E5-F145-4719-B240-F9D1B2D50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0E176B1B-BD86-4AD9-9BE3-2DFF6F337EDD}"/>
              </a:ext>
            </a:extLst>
          </p:cNvPr>
          <p:cNvSpPr>
            <a:spLocks noGrp="1"/>
          </p:cNvSpPr>
          <p:nvPr>
            <p:ph type="title"/>
          </p:nvPr>
        </p:nvSpPr>
        <p:spPr>
          <a:xfrm>
            <a:off x="1026160" y="574321"/>
            <a:ext cx="9966960" cy="1034778"/>
          </a:xfrm>
        </p:spPr>
        <p:txBody>
          <a:bodyPr>
            <a:normAutofit fontScale="90000"/>
          </a:bodyPr>
          <a:lstStyle/>
          <a:p>
            <a:pPr algn="ctr"/>
            <a:r>
              <a:rPr lang="en-GB" sz="3000" b="0" i="0" dirty="0"/>
              <a:t>At least one of the following </a:t>
            </a:r>
            <a:r>
              <a:rPr lang="en-GB" sz="3000" b="1" i="0" dirty="0"/>
              <a:t>two additional manifestations</a:t>
            </a:r>
            <a:r>
              <a:rPr lang="en-GB" sz="3000" b="0" i="0" dirty="0"/>
              <a:t> must be present:</a:t>
            </a:r>
            <a:br>
              <a:rPr lang="en-US" sz="3000" dirty="0"/>
            </a:br>
            <a:endParaRPr lang="en-MT" sz="3000" dirty="0"/>
          </a:p>
        </p:txBody>
      </p:sp>
      <p:graphicFrame>
        <p:nvGraphicFramePr>
          <p:cNvPr id="5" name="Content Placeholder 2">
            <a:extLst>
              <a:ext uri="{FF2B5EF4-FFF2-40B4-BE49-F238E27FC236}">
                <a16:creationId xmlns:a16="http://schemas.microsoft.com/office/drawing/2014/main" id="{6626B5ED-F26D-4031-944C-AF8CEFEC9572}"/>
              </a:ext>
            </a:extLst>
          </p:cNvPr>
          <p:cNvGraphicFramePr>
            <a:graphicFrameLocks noGrp="1"/>
          </p:cNvGraphicFramePr>
          <p:nvPr>
            <p:ph idx="1"/>
            <p:extLst>
              <p:ext uri="{D42A27DB-BD31-4B8C-83A1-F6EECF244321}">
                <p14:modId xmlns:p14="http://schemas.microsoft.com/office/powerpoint/2010/main" val="3263411243"/>
              </p:ext>
            </p:extLst>
          </p:nvPr>
        </p:nvGraphicFramePr>
        <p:xfrm>
          <a:off x="695175" y="1173480"/>
          <a:ext cx="10952480" cy="4511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Rounded Corners 3">
            <a:extLst>
              <a:ext uri="{FF2B5EF4-FFF2-40B4-BE49-F238E27FC236}">
                <a16:creationId xmlns:a16="http://schemas.microsoft.com/office/drawing/2014/main" id="{05A5BB54-A965-46BC-ABFC-0A570EA21CA3}"/>
              </a:ext>
            </a:extLst>
          </p:cNvPr>
          <p:cNvSpPr/>
          <p:nvPr/>
        </p:nvSpPr>
        <p:spPr>
          <a:xfrm>
            <a:off x="706278" y="5168348"/>
            <a:ext cx="10941377" cy="1204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BOTH COGNITIVE IMPAIREMENT &amp; ORTHOSTATIC INTOLERANCE </a:t>
            </a:r>
          </a:p>
          <a:p>
            <a:pPr algn="ctr"/>
            <a:r>
              <a:rPr lang="en-GB" sz="2000" b="1" dirty="0">
                <a:solidFill>
                  <a:schemeClr val="tx1"/>
                </a:solidFill>
              </a:rPr>
              <a:t>ARE DISABLING SYMPTOMS </a:t>
            </a:r>
            <a:endParaRPr lang="en-MT" sz="2000" b="1" dirty="0">
              <a:solidFill>
                <a:schemeClr val="tx1"/>
              </a:solidFill>
            </a:endParaRPr>
          </a:p>
        </p:txBody>
      </p:sp>
    </p:spTree>
    <p:extLst>
      <p:ext uri="{BB962C8B-B14F-4D97-AF65-F5344CB8AC3E}">
        <p14:creationId xmlns:p14="http://schemas.microsoft.com/office/powerpoint/2010/main" val="4570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512397AA-B1D8-4636-975B-727B7D8D7128}"/>
              </a:ext>
            </a:extLst>
          </p:cNvPr>
          <p:cNvSpPr>
            <a:spLocks noGrp="1"/>
          </p:cNvSpPr>
          <p:nvPr>
            <p:ph type="title"/>
          </p:nvPr>
        </p:nvSpPr>
        <p:spPr>
          <a:xfrm>
            <a:off x="866440" y="1000370"/>
            <a:ext cx="3462079" cy="4857262"/>
          </a:xfrm>
        </p:spPr>
        <p:txBody>
          <a:bodyPr>
            <a:normAutofit/>
          </a:bodyPr>
          <a:lstStyle/>
          <a:p>
            <a:pPr algn="r"/>
            <a:r>
              <a:rPr lang="en-GB" sz="4400">
                <a:solidFill>
                  <a:srgbClr val="FFFFFF"/>
                </a:solidFill>
              </a:rPr>
              <a:t>Contents: </a:t>
            </a:r>
            <a:endParaRPr lang="en-MT" sz="4400">
              <a:solidFill>
                <a:srgbClr val="FFFFFF"/>
              </a:solidFill>
            </a:endParaRPr>
          </a:p>
        </p:txBody>
      </p:sp>
      <p:sp>
        <p:nvSpPr>
          <p:cNvPr id="3" name="Content Placeholder 2">
            <a:extLst>
              <a:ext uri="{FF2B5EF4-FFF2-40B4-BE49-F238E27FC236}">
                <a16:creationId xmlns:a16="http://schemas.microsoft.com/office/drawing/2014/main" id="{B4FF8D96-BF3C-494A-B90C-6654DB73F97D}"/>
              </a:ext>
            </a:extLst>
          </p:cNvPr>
          <p:cNvSpPr>
            <a:spLocks noGrp="1"/>
          </p:cNvSpPr>
          <p:nvPr>
            <p:ph idx="1"/>
          </p:nvPr>
        </p:nvSpPr>
        <p:spPr>
          <a:xfrm>
            <a:off x="5015209" y="1632397"/>
            <a:ext cx="6135635" cy="4638432"/>
          </a:xfrm>
        </p:spPr>
        <p:txBody>
          <a:bodyPr anchor="ctr">
            <a:normAutofit fontScale="92500" lnSpcReduction="10000"/>
          </a:bodyPr>
          <a:lstStyle/>
          <a:p>
            <a:r>
              <a:rPr lang="en-GB" sz="3600" dirty="0">
                <a:solidFill>
                  <a:srgbClr val="FFFFFF"/>
                </a:solidFill>
              </a:rPr>
              <a:t>Fibromyalgia</a:t>
            </a:r>
          </a:p>
          <a:p>
            <a:r>
              <a:rPr lang="en-GB" sz="3600" dirty="0">
                <a:solidFill>
                  <a:srgbClr val="FFFFFF"/>
                </a:solidFill>
              </a:rPr>
              <a:t>Myalgic Encephalomyelitis</a:t>
            </a:r>
          </a:p>
          <a:p>
            <a:r>
              <a:rPr lang="en-GB" sz="3600" dirty="0">
                <a:solidFill>
                  <a:srgbClr val="FFFFFF"/>
                </a:solidFill>
              </a:rPr>
              <a:t>Getting a diagnosis</a:t>
            </a:r>
          </a:p>
          <a:p>
            <a:r>
              <a:rPr lang="en-GB" sz="3600" dirty="0">
                <a:solidFill>
                  <a:srgbClr val="FFFFFF"/>
                </a:solidFill>
              </a:rPr>
              <a:t>Trial and Error Treatment</a:t>
            </a:r>
          </a:p>
          <a:p>
            <a:r>
              <a:rPr lang="en-GB" sz="3600" dirty="0">
                <a:solidFill>
                  <a:srgbClr val="FFFFFF"/>
                </a:solidFill>
              </a:rPr>
              <a:t>Comorbidities- Are they the same?</a:t>
            </a:r>
          </a:p>
          <a:p>
            <a:r>
              <a:rPr lang="en-GB" sz="3600" dirty="0">
                <a:solidFill>
                  <a:srgbClr val="FFFFFF"/>
                </a:solidFill>
              </a:rPr>
              <a:t>What is a dis-ability? </a:t>
            </a:r>
          </a:p>
          <a:p>
            <a:r>
              <a:rPr lang="en-GB" sz="3600" dirty="0">
                <a:solidFill>
                  <a:srgbClr val="FFFFFF"/>
                </a:solidFill>
              </a:rPr>
              <a:t>Proposals – NGO requests</a:t>
            </a:r>
          </a:p>
          <a:p>
            <a:endParaRPr lang="en-GB" sz="2000" dirty="0">
              <a:solidFill>
                <a:srgbClr val="FFFFFF"/>
              </a:solidFill>
            </a:endParaRPr>
          </a:p>
          <a:p>
            <a:endParaRPr lang="en-MT" sz="2000" dirty="0">
              <a:solidFill>
                <a:srgbClr val="FFFFFF"/>
              </a:solidFill>
            </a:endParaRPr>
          </a:p>
        </p:txBody>
      </p:sp>
    </p:spTree>
    <p:extLst>
      <p:ext uri="{BB962C8B-B14F-4D97-AF65-F5344CB8AC3E}">
        <p14:creationId xmlns:p14="http://schemas.microsoft.com/office/powerpoint/2010/main" val="1092264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5748-C4DC-4B21-AA90-8D797739A49B}"/>
              </a:ext>
            </a:extLst>
          </p:cNvPr>
          <p:cNvSpPr>
            <a:spLocks noGrp="1"/>
          </p:cNvSpPr>
          <p:nvPr>
            <p:ph type="title"/>
          </p:nvPr>
        </p:nvSpPr>
        <p:spPr>
          <a:xfrm>
            <a:off x="868680" y="642593"/>
            <a:ext cx="6603538" cy="1744183"/>
          </a:xfrm>
        </p:spPr>
        <p:txBody>
          <a:bodyPr>
            <a:normAutofit/>
          </a:bodyPr>
          <a:lstStyle/>
          <a:p>
            <a:r>
              <a:rPr lang="en-GB" b="1" i="0" dirty="0"/>
              <a:t>POST EXERTIONAL MALAISE (PEM) </a:t>
            </a:r>
            <a:endParaRPr lang="en-MT" b="1" i="0" dirty="0"/>
          </a:p>
        </p:txBody>
      </p:sp>
      <p:pic>
        <p:nvPicPr>
          <p:cNvPr id="5" name="Picture 4">
            <a:extLst>
              <a:ext uri="{FF2B5EF4-FFF2-40B4-BE49-F238E27FC236}">
                <a16:creationId xmlns:a16="http://schemas.microsoft.com/office/drawing/2014/main" id="{04D991D3-F489-4E68-90B4-4840914E90BA}"/>
              </a:ext>
            </a:extLst>
          </p:cNvPr>
          <p:cNvPicPr>
            <a:picLocks noChangeAspect="1"/>
          </p:cNvPicPr>
          <p:nvPr/>
        </p:nvPicPr>
        <p:blipFill>
          <a:blip r:embed="rId2"/>
          <a:stretch>
            <a:fillRect/>
          </a:stretch>
        </p:blipFill>
        <p:spPr>
          <a:xfrm>
            <a:off x="8385663" y="642592"/>
            <a:ext cx="2630113" cy="2630113"/>
          </a:xfrm>
          <a:prstGeom prst="rect">
            <a:avLst/>
          </a:prstGeom>
        </p:spPr>
      </p:pic>
      <p:pic>
        <p:nvPicPr>
          <p:cNvPr id="7" name="Picture 6">
            <a:extLst>
              <a:ext uri="{FF2B5EF4-FFF2-40B4-BE49-F238E27FC236}">
                <a16:creationId xmlns:a16="http://schemas.microsoft.com/office/drawing/2014/main" id="{391B8BAB-23A1-45C2-8A88-81BAB82D615A}"/>
              </a:ext>
            </a:extLst>
          </p:cNvPr>
          <p:cNvPicPr>
            <a:picLocks noChangeAspect="1"/>
          </p:cNvPicPr>
          <p:nvPr/>
        </p:nvPicPr>
        <p:blipFill>
          <a:blip r:embed="rId3"/>
          <a:stretch>
            <a:fillRect/>
          </a:stretch>
        </p:blipFill>
        <p:spPr>
          <a:xfrm>
            <a:off x="8399517" y="3594439"/>
            <a:ext cx="2630114" cy="2630114"/>
          </a:xfrm>
          <a:prstGeom prst="rect">
            <a:avLst/>
          </a:prstGeom>
        </p:spPr>
      </p:pic>
      <p:sp>
        <p:nvSpPr>
          <p:cNvPr id="44" name="Rectangle 41">
            <a:extLst>
              <a:ext uri="{FF2B5EF4-FFF2-40B4-BE49-F238E27FC236}">
                <a16:creationId xmlns:a16="http://schemas.microsoft.com/office/drawing/2014/main" id="{1EE8F117-D5DC-4AF4-AD72-FB7A93BAA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graphicFrame>
        <p:nvGraphicFramePr>
          <p:cNvPr id="18" name="Content Placeholder 2">
            <a:extLst>
              <a:ext uri="{FF2B5EF4-FFF2-40B4-BE49-F238E27FC236}">
                <a16:creationId xmlns:a16="http://schemas.microsoft.com/office/drawing/2014/main" id="{1A908406-097F-4E9E-8D45-E891A958F977}"/>
              </a:ext>
            </a:extLst>
          </p:cNvPr>
          <p:cNvGraphicFramePr>
            <a:graphicFrameLocks noGrp="1"/>
          </p:cNvGraphicFramePr>
          <p:nvPr>
            <p:ph idx="1"/>
            <p:extLst>
              <p:ext uri="{D42A27DB-BD31-4B8C-83A1-F6EECF244321}">
                <p14:modId xmlns:p14="http://schemas.microsoft.com/office/powerpoint/2010/main" val="350038282"/>
              </p:ext>
            </p:extLst>
          </p:nvPr>
        </p:nvGraphicFramePr>
        <p:xfrm>
          <a:off x="868680" y="2386584"/>
          <a:ext cx="6603538" cy="3648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24051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20611C32-2DF1-4CF7-8487-D43E9301FA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199" t="33763" r="17384" b="15200"/>
          <a:stretch/>
        </p:blipFill>
        <p:spPr>
          <a:xfrm>
            <a:off x="2458720" y="487520"/>
            <a:ext cx="9306560" cy="5882959"/>
          </a:xfrm>
        </p:spPr>
      </p:pic>
      <p:sp>
        <p:nvSpPr>
          <p:cNvPr id="2" name="Title 1">
            <a:extLst>
              <a:ext uri="{FF2B5EF4-FFF2-40B4-BE49-F238E27FC236}">
                <a16:creationId xmlns:a16="http://schemas.microsoft.com/office/drawing/2014/main" id="{7BD32873-BF68-49D5-B69C-1F9F9051EC5F}"/>
              </a:ext>
            </a:extLst>
          </p:cNvPr>
          <p:cNvSpPr>
            <a:spLocks noGrp="1"/>
          </p:cNvSpPr>
          <p:nvPr>
            <p:ph type="title"/>
          </p:nvPr>
        </p:nvSpPr>
        <p:spPr>
          <a:xfrm>
            <a:off x="426720" y="871192"/>
            <a:ext cx="1899920" cy="5194327"/>
          </a:xfrm>
        </p:spPr>
        <p:txBody>
          <a:bodyPr>
            <a:normAutofit fontScale="90000"/>
          </a:bodyPr>
          <a:lstStyle/>
          <a:p>
            <a:r>
              <a:rPr lang="en-GB" sz="2800" dirty="0"/>
              <a:t>Percentage of ME/CFS patients and healthy controls reporting post-exertional malaise symptoms of at least moderate severity that occurred at least half of the time during the past 6 months.</a:t>
            </a:r>
            <a:endParaRPr lang="en-MT" sz="2800" dirty="0"/>
          </a:p>
        </p:txBody>
      </p:sp>
    </p:spTree>
    <p:extLst>
      <p:ext uri="{BB962C8B-B14F-4D97-AF65-F5344CB8AC3E}">
        <p14:creationId xmlns:p14="http://schemas.microsoft.com/office/powerpoint/2010/main" val="36441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15" descr="Desk with stethoscope and computer keyboard">
            <a:extLst>
              <a:ext uri="{FF2B5EF4-FFF2-40B4-BE49-F238E27FC236}">
                <a16:creationId xmlns:a16="http://schemas.microsoft.com/office/drawing/2014/main" id="{F5280AF8-ACFF-4606-A2D1-E394B25DC783}"/>
              </a:ext>
            </a:extLst>
          </p:cNvPr>
          <p:cNvPicPr>
            <a:picLocks noChangeAspect="1"/>
          </p:cNvPicPr>
          <p:nvPr/>
        </p:nvPicPr>
        <p:blipFill rotWithShape="1">
          <a:blip r:embed="rId3"/>
          <a:srcRect l="56437" r="1770" b="2"/>
          <a:stretch/>
        </p:blipFill>
        <p:spPr>
          <a:xfrm>
            <a:off x="234696" y="237744"/>
            <a:ext cx="3996183" cy="6382512"/>
          </a:xfrm>
          <a:prstGeom prst="rect">
            <a:avLst/>
          </a:prstGeom>
        </p:spPr>
      </p:pic>
      <p:sp>
        <p:nvSpPr>
          <p:cNvPr id="36" name="Rectangle 35">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483A0A00-90AF-444F-BF9A-76732CDA52FC}"/>
              </a:ext>
            </a:extLst>
          </p:cNvPr>
          <p:cNvSpPr>
            <a:spLocks noGrp="1"/>
          </p:cNvSpPr>
          <p:nvPr>
            <p:ph type="title"/>
          </p:nvPr>
        </p:nvSpPr>
        <p:spPr>
          <a:xfrm>
            <a:off x="234696" y="215082"/>
            <a:ext cx="3549563" cy="2229149"/>
          </a:xfrm>
        </p:spPr>
        <p:txBody>
          <a:bodyPr>
            <a:normAutofit/>
          </a:bodyPr>
          <a:lstStyle/>
          <a:p>
            <a:r>
              <a:rPr lang="en-GB" sz="3400" b="1" i="0" dirty="0">
                <a:effectLst/>
              </a:rPr>
              <a:t>Most Common Symptoms and how to diagnose</a:t>
            </a:r>
            <a:br>
              <a:rPr lang="en-GB" sz="3400" b="1" i="0" dirty="0">
                <a:effectLst/>
                <a:latin typeface="Open Sans" panose="020B0604020202020204" pitchFamily="34" charset="0"/>
              </a:rPr>
            </a:br>
            <a:r>
              <a:rPr lang="en-GB" sz="1100" b="1" i="0" dirty="0">
                <a:effectLst/>
              </a:rPr>
              <a:t>https://www.omf.ngo/what-is-mecfs/</a:t>
            </a:r>
            <a:endParaRPr lang="en-MT" sz="1100" dirty="0"/>
          </a:p>
        </p:txBody>
      </p:sp>
      <p:graphicFrame>
        <p:nvGraphicFramePr>
          <p:cNvPr id="40" name="Content Placeholder 2">
            <a:extLst>
              <a:ext uri="{FF2B5EF4-FFF2-40B4-BE49-F238E27FC236}">
                <a16:creationId xmlns:a16="http://schemas.microsoft.com/office/drawing/2014/main" id="{609C9E2D-AA8A-45A5-9B8C-B05CA891B84C}"/>
              </a:ext>
            </a:extLst>
          </p:cNvPr>
          <p:cNvGraphicFramePr>
            <a:graphicFrameLocks noGrp="1"/>
          </p:cNvGraphicFramePr>
          <p:nvPr>
            <p:ph idx="1"/>
            <p:extLst>
              <p:ext uri="{D42A27DB-BD31-4B8C-83A1-F6EECF244321}">
                <p14:modId xmlns:p14="http://schemas.microsoft.com/office/powerpoint/2010/main" val="3465512622"/>
              </p:ext>
            </p:extLst>
          </p:nvPr>
        </p:nvGraphicFramePr>
        <p:xfrm>
          <a:off x="4352582" y="443483"/>
          <a:ext cx="7440649" cy="6039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Rounded Corners 3">
            <a:extLst>
              <a:ext uri="{FF2B5EF4-FFF2-40B4-BE49-F238E27FC236}">
                <a16:creationId xmlns:a16="http://schemas.microsoft.com/office/drawing/2014/main" id="{90C3140A-348B-46C2-9D92-84E90ADFC3C4}"/>
              </a:ext>
            </a:extLst>
          </p:cNvPr>
          <p:cNvSpPr/>
          <p:nvPr/>
        </p:nvSpPr>
        <p:spPr>
          <a:xfrm>
            <a:off x="234696" y="5344999"/>
            <a:ext cx="3996183" cy="1275258"/>
          </a:xfrm>
          <a:prstGeom prst="round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GB" sz="2000" b="1" dirty="0">
                <a:solidFill>
                  <a:srgbClr val="FFFFFF"/>
                </a:solidFill>
              </a:rPr>
              <a:t>IMAGINE LIVING WITH MORE THAN 3 OF THE ABOVE SYMPTOMS DAILY</a:t>
            </a:r>
            <a:endParaRPr lang="en-MT" sz="2000" b="1" dirty="0">
              <a:solidFill>
                <a:srgbClr val="FFFFFF"/>
              </a:solidFill>
            </a:endParaRPr>
          </a:p>
        </p:txBody>
      </p:sp>
    </p:spTree>
    <p:extLst>
      <p:ext uri="{BB962C8B-B14F-4D97-AF65-F5344CB8AC3E}">
        <p14:creationId xmlns:p14="http://schemas.microsoft.com/office/powerpoint/2010/main" val="66599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E537B6-098D-494F-9A54-F22CD0977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328FD4-8F4F-45D0-B179-C09F34FF8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rgbClr val="404040"/>
            </a:solidFill>
            <a:prstDash val="solid"/>
            <a:miter lim="800000"/>
          </a:ln>
          <a:effectLst/>
        </p:spPr>
      </p:sp>
      <p:pic>
        <p:nvPicPr>
          <p:cNvPr id="5" name="Picture 4" descr="Diagram&#10;&#10;Description automatically generated">
            <a:extLst>
              <a:ext uri="{FF2B5EF4-FFF2-40B4-BE49-F238E27FC236}">
                <a16:creationId xmlns:a16="http://schemas.microsoft.com/office/drawing/2014/main" id="{7A6D9587-04C7-4BAC-8A7F-DE4568532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920" y="651753"/>
            <a:ext cx="5487917" cy="5282120"/>
          </a:xfrm>
          <a:prstGeom prst="rect">
            <a:avLst/>
          </a:prstGeom>
        </p:spPr>
      </p:pic>
      <p:sp>
        <p:nvSpPr>
          <p:cNvPr id="14" name="Rectangle 13">
            <a:extLst>
              <a:ext uri="{FF2B5EF4-FFF2-40B4-BE49-F238E27FC236}">
                <a16:creationId xmlns:a16="http://schemas.microsoft.com/office/drawing/2014/main" id="{4D22A8B8-E29F-4EB2-95D4-3C24EF234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451EF9F5-BAA7-45A5-BD84-F3184FCED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B1D10-D7D9-430A-A604-EE4A5E698F76}"/>
              </a:ext>
            </a:extLst>
          </p:cNvPr>
          <p:cNvSpPr>
            <a:spLocks noGrp="1"/>
          </p:cNvSpPr>
          <p:nvPr>
            <p:ph type="title"/>
          </p:nvPr>
        </p:nvSpPr>
        <p:spPr>
          <a:xfrm>
            <a:off x="6836350" y="392372"/>
            <a:ext cx="4602152" cy="1718225"/>
          </a:xfrm>
        </p:spPr>
        <p:txBody>
          <a:bodyPr>
            <a:normAutofit/>
          </a:bodyPr>
          <a:lstStyle/>
          <a:p>
            <a:r>
              <a:rPr lang="en-GB" sz="2600" b="1" i="0" dirty="0"/>
              <a:t>Autonomic, Immune &amp; Digestive Symptoms: How to diagnose</a:t>
            </a:r>
            <a:br>
              <a:rPr lang="en-GB" sz="2600" b="1" i="0" dirty="0"/>
            </a:br>
            <a:endParaRPr lang="en-MT" sz="2600" i="0" dirty="0"/>
          </a:p>
        </p:txBody>
      </p:sp>
      <p:sp>
        <p:nvSpPr>
          <p:cNvPr id="3" name="Content Placeholder 2">
            <a:extLst>
              <a:ext uri="{FF2B5EF4-FFF2-40B4-BE49-F238E27FC236}">
                <a16:creationId xmlns:a16="http://schemas.microsoft.com/office/drawing/2014/main" id="{472F2334-8FBF-4FFF-BB22-95078558D0D1}"/>
              </a:ext>
            </a:extLst>
          </p:cNvPr>
          <p:cNvSpPr>
            <a:spLocks noGrp="1"/>
          </p:cNvSpPr>
          <p:nvPr>
            <p:ph idx="1"/>
          </p:nvPr>
        </p:nvSpPr>
        <p:spPr>
          <a:xfrm>
            <a:off x="6721812" y="1691126"/>
            <a:ext cx="4726476" cy="4063643"/>
          </a:xfrm>
        </p:spPr>
        <p:txBody>
          <a:bodyPr numCol="2">
            <a:normAutofit lnSpcReduction="10000"/>
          </a:bodyPr>
          <a:lstStyle/>
          <a:p>
            <a:pPr>
              <a:lnSpc>
                <a:spcPct val="100000"/>
              </a:lnSpc>
            </a:pPr>
            <a:r>
              <a:rPr lang="en-GB" sz="1600" b="0" dirty="0">
                <a:effectLst/>
                <a:latin typeface="+mj-lt"/>
              </a:rPr>
              <a:t>Orthostatic intolerance</a:t>
            </a:r>
          </a:p>
          <a:p>
            <a:pPr>
              <a:lnSpc>
                <a:spcPct val="100000"/>
              </a:lnSpc>
            </a:pPr>
            <a:r>
              <a:rPr lang="en-GB" sz="1600" b="0" dirty="0">
                <a:effectLst/>
                <a:latin typeface="+mj-lt"/>
              </a:rPr>
              <a:t>Postural Orthostatic Tachycardia Syndrome (POTS)</a:t>
            </a:r>
          </a:p>
          <a:p>
            <a:pPr>
              <a:lnSpc>
                <a:spcPct val="100000"/>
              </a:lnSpc>
            </a:pPr>
            <a:r>
              <a:rPr lang="en-GB" sz="1600" b="0" dirty="0">
                <a:effectLst/>
                <a:latin typeface="+mj-lt"/>
              </a:rPr>
              <a:t>Dysautonomia</a:t>
            </a:r>
          </a:p>
          <a:p>
            <a:pPr>
              <a:lnSpc>
                <a:spcPct val="100000"/>
              </a:lnSpc>
            </a:pPr>
            <a:r>
              <a:rPr lang="en-GB" sz="1600" b="0" dirty="0">
                <a:effectLst/>
                <a:latin typeface="+mj-lt"/>
              </a:rPr>
              <a:t>Irregular heartbeat</a:t>
            </a:r>
          </a:p>
          <a:p>
            <a:pPr>
              <a:lnSpc>
                <a:spcPct val="100000"/>
              </a:lnSpc>
            </a:pPr>
            <a:r>
              <a:rPr lang="en-GB" sz="1600" b="0" dirty="0">
                <a:effectLst/>
                <a:latin typeface="+mj-lt"/>
              </a:rPr>
              <a:t>Increased heart rate on standing</a:t>
            </a:r>
          </a:p>
          <a:p>
            <a:pPr>
              <a:lnSpc>
                <a:spcPct val="100000"/>
              </a:lnSpc>
            </a:pPr>
            <a:r>
              <a:rPr lang="en-GB" sz="1600" b="0" dirty="0">
                <a:effectLst/>
                <a:latin typeface="+mj-lt"/>
              </a:rPr>
              <a:t>Recurrent flu-like symptoms</a:t>
            </a:r>
          </a:p>
          <a:p>
            <a:pPr>
              <a:lnSpc>
                <a:spcPct val="100000"/>
              </a:lnSpc>
            </a:pPr>
            <a:r>
              <a:rPr lang="en-GB" sz="1600" b="0" dirty="0">
                <a:effectLst/>
                <a:latin typeface="+mj-lt"/>
              </a:rPr>
              <a:t>Sweating, fever, chills and night sweats</a:t>
            </a:r>
          </a:p>
          <a:p>
            <a:pPr>
              <a:lnSpc>
                <a:spcPct val="100000"/>
              </a:lnSpc>
            </a:pPr>
            <a:r>
              <a:rPr lang="en-GB" sz="1600" b="0" dirty="0">
                <a:effectLst/>
                <a:latin typeface="+mj-lt"/>
              </a:rPr>
              <a:t>Nausea &amp; Irritable Bowel Syndrome</a:t>
            </a:r>
          </a:p>
          <a:p>
            <a:pPr>
              <a:lnSpc>
                <a:spcPct val="100000"/>
              </a:lnSpc>
            </a:pPr>
            <a:r>
              <a:rPr lang="en-GB" sz="1600" b="0" dirty="0">
                <a:effectLst/>
                <a:latin typeface="+mj-lt"/>
              </a:rPr>
              <a:t>New sensitivities to food, medication, chemicals</a:t>
            </a:r>
          </a:p>
          <a:p>
            <a:pPr>
              <a:lnSpc>
                <a:spcPct val="100000"/>
              </a:lnSpc>
            </a:pPr>
            <a:r>
              <a:rPr lang="en-GB" sz="1600" b="0" dirty="0">
                <a:effectLst/>
                <a:latin typeface="+mj-lt"/>
              </a:rPr>
              <a:t>Recurring sore throat</a:t>
            </a:r>
          </a:p>
          <a:p>
            <a:pPr>
              <a:lnSpc>
                <a:spcPct val="100000"/>
              </a:lnSpc>
            </a:pPr>
            <a:r>
              <a:rPr lang="en-GB" sz="1600" b="0" dirty="0">
                <a:effectLst/>
                <a:latin typeface="+mj-lt"/>
              </a:rPr>
              <a:t>Joint pain without swelling or redness</a:t>
            </a:r>
          </a:p>
          <a:p>
            <a:pPr>
              <a:lnSpc>
                <a:spcPct val="100000"/>
              </a:lnSpc>
            </a:pPr>
            <a:r>
              <a:rPr lang="en-GB" sz="1600" b="0" dirty="0">
                <a:effectLst/>
                <a:latin typeface="+mj-lt"/>
              </a:rPr>
              <a:t>Tender lymph nodes</a:t>
            </a:r>
          </a:p>
          <a:p>
            <a:pPr>
              <a:lnSpc>
                <a:spcPct val="100000"/>
              </a:lnSpc>
            </a:pPr>
            <a:r>
              <a:rPr lang="en-GB" sz="1600" b="0" dirty="0">
                <a:effectLst/>
                <a:latin typeface="+mj-lt"/>
              </a:rPr>
              <a:t>Light-headedness</a:t>
            </a:r>
          </a:p>
          <a:p>
            <a:pPr>
              <a:lnSpc>
                <a:spcPct val="100000"/>
              </a:lnSpc>
            </a:pPr>
            <a:r>
              <a:rPr lang="en-GB" sz="1600" b="0" dirty="0">
                <a:effectLst/>
                <a:latin typeface="+mj-lt"/>
              </a:rPr>
              <a:t>Shortness of breath</a:t>
            </a:r>
          </a:p>
          <a:p>
            <a:pPr>
              <a:lnSpc>
                <a:spcPct val="100000"/>
              </a:lnSpc>
            </a:pPr>
            <a:r>
              <a:rPr lang="en-GB" sz="1600" b="0" dirty="0">
                <a:effectLst/>
                <a:latin typeface="+mj-lt"/>
              </a:rPr>
              <a:t>Change in body weight</a:t>
            </a:r>
          </a:p>
          <a:p>
            <a:pPr>
              <a:lnSpc>
                <a:spcPct val="100000"/>
              </a:lnSpc>
            </a:pPr>
            <a:r>
              <a:rPr lang="en-GB" sz="1600" b="0" dirty="0">
                <a:effectLst/>
                <a:latin typeface="+mj-lt"/>
              </a:rPr>
              <a:t>Temperature instability</a:t>
            </a:r>
          </a:p>
          <a:p>
            <a:pPr>
              <a:lnSpc>
                <a:spcPct val="100000"/>
              </a:lnSpc>
            </a:pPr>
            <a:r>
              <a:rPr lang="en-GB" sz="1600" b="0" dirty="0">
                <a:effectLst/>
                <a:latin typeface="+mj-lt"/>
              </a:rPr>
              <a:t>Change in appetite</a:t>
            </a:r>
          </a:p>
          <a:p>
            <a:pPr>
              <a:lnSpc>
                <a:spcPct val="100000"/>
              </a:lnSpc>
            </a:pPr>
            <a:endParaRPr lang="en-MT" sz="1200" dirty="0"/>
          </a:p>
        </p:txBody>
      </p:sp>
      <p:sp>
        <p:nvSpPr>
          <p:cNvPr id="6" name="Rectangle: Rounded Corners 5">
            <a:extLst>
              <a:ext uri="{FF2B5EF4-FFF2-40B4-BE49-F238E27FC236}">
                <a16:creationId xmlns:a16="http://schemas.microsoft.com/office/drawing/2014/main" id="{D9E803BF-40EB-42FD-AE95-E08EFE8F4781}"/>
              </a:ext>
            </a:extLst>
          </p:cNvPr>
          <p:cNvSpPr/>
          <p:nvPr/>
        </p:nvSpPr>
        <p:spPr>
          <a:xfrm>
            <a:off x="6721812" y="5665509"/>
            <a:ext cx="4874309" cy="70917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HOW CAN THESE SYMPTOMS NOT BE CONSIDERED DISABLING?  </a:t>
            </a:r>
            <a:endParaRPr lang="en-MT" b="1" dirty="0">
              <a:solidFill>
                <a:schemeClr val="tx1"/>
              </a:solidFill>
            </a:endParaRPr>
          </a:p>
        </p:txBody>
      </p:sp>
    </p:spTree>
    <p:extLst>
      <p:ext uri="{BB962C8B-B14F-4D97-AF65-F5344CB8AC3E}">
        <p14:creationId xmlns:p14="http://schemas.microsoft.com/office/powerpoint/2010/main" val="2017912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562AF3D-46BF-4B90-BFE1-B67DBD662E50}"/>
              </a:ext>
            </a:extLst>
          </p:cNvPr>
          <p:cNvSpPr>
            <a:spLocks noGrp="1"/>
          </p:cNvSpPr>
          <p:nvPr>
            <p:ph type="title"/>
          </p:nvPr>
        </p:nvSpPr>
        <p:spPr>
          <a:xfrm>
            <a:off x="716437" y="1143268"/>
            <a:ext cx="6106160" cy="1022823"/>
          </a:xfrm>
        </p:spPr>
        <p:txBody>
          <a:bodyPr>
            <a:normAutofit fontScale="90000"/>
          </a:bodyPr>
          <a:lstStyle/>
          <a:p>
            <a:r>
              <a:rPr lang="en-GB" u="sng" dirty="0"/>
              <a:t>What are the challenges in improving diagnosis and care for ME/CFS? </a:t>
            </a:r>
            <a:br>
              <a:rPr lang="en-GB" u="sng" dirty="0"/>
            </a:br>
            <a:endParaRPr lang="en-MT" dirty="0"/>
          </a:p>
        </p:txBody>
      </p:sp>
      <p:sp>
        <p:nvSpPr>
          <p:cNvPr id="3" name="Content Placeholder 2">
            <a:extLst>
              <a:ext uri="{FF2B5EF4-FFF2-40B4-BE49-F238E27FC236}">
                <a16:creationId xmlns:a16="http://schemas.microsoft.com/office/drawing/2014/main" id="{599BA08C-2097-465D-936F-2F7268FB53A6}"/>
              </a:ext>
            </a:extLst>
          </p:cNvPr>
          <p:cNvSpPr>
            <a:spLocks noGrp="1"/>
          </p:cNvSpPr>
          <p:nvPr>
            <p:ph idx="1"/>
          </p:nvPr>
        </p:nvSpPr>
        <p:spPr>
          <a:xfrm>
            <a:off x="716435" y="2303251"/>
            <a:ext cx="6434171" cy="3631205"/>
          </a:xfrm>
        </p:spPr>
        <p:txBody>
          <a:bodyPr>
            <a:noAutofit/>
          </a:bodyPr>
          <a:lstStyle/>
          <a:p>
            <a:r>
              <a:rPr lang="en-GB" sz="2000" dirty="0"/>
              <a:t>The cause of ME/CFS remains unknown, </a:t>
            </a:r>
          </a:p>
          <a:p>
            <a:r>
              <a:rPr lang="en-GB" sz="2000" dirty="0"/>
              <a:t>May be triggered by certain infections. </a:t>
            </a:r>
          </a:p>
          <a:p>
            <a:r>
              <a:rPr lang="en-GB" sz="2000" dirty="0"/>
              <a:t>There is no existing cure for ME/CFS. </a:t>
            </a:r>
          </a:p>
          <a:p>
            <a:r>
              <a:rPr lang="en-GB" sz="2000" dirty="0"/>
              <a:t>There is an urgent need for more research to discover what causes ME/CFS, </a:t>
            </a:r>
          </a:p>
          <a:p>
            <a:pPr lvl="1"/>
            <a:r>
              <a:rPr lang="en-GB" sz="2000" dirty="0"/>
              <a:t>understand the mechanisms associated with the development and progression of the disease,</a:t>
            </a:r>
          </a:p>
          <a:p>
            <a:pPr lvl="1"/>
            <a:r>
              <a:rPr lang="en-GB" sz="2000" dirty="0"/>
              <a:t>develop effective diagnostic markers and treatments.</a:t>
            </a:r>
            <a:endParaRPr lang="en-MT" sz="2000" dirty="0"/>
          </a:p>
        </p:txBody>
      </p:sp>
      <p:pic>
        <p:nvPicPr>
          <p:cNvPr id="4" name="Picture 3">
            <a:extLst>
              <a:ext uri="{FF2B5EF4-FFF2-40B4-BE49-F238E27FC236}">
                <a16:creationId xmlns:a16="http://schemas.microsoft.com/office/drawing/2014/main" id="{385BDB52-5AD3-42CB-A67E-3BE47E2B3EA0}"/>
              </a:ext>
            </a:extLst>
          </p:cNvPr>
          <p:cNvPicPr>
            <a:picLocks noChangeAspect="1"/>
          </p:cNvPicPr>
          <p:nvPr/>
        </p:nvPicPr>
        <p:blipFill rotWithShape="1">
          <a:blip r:embed="rId2"/>
          <a:srcRect l="6040" r="10307" b="-2"/>
          <a:stretch/>
        </p:blipFill>
        <p:spPr>
          <a:xfrm>
            <a:off x="7837371" y="237744"/>
            <a:ext cx="4124416" cy="6382512"/>
          </a:xfrm>
          <a:prstGeom prst="rect">
            <a:avLst/>
          </a:prstGeom>
        </p:spPr>
      </p:pic>
      <p:sp>
        <p:nvSpPr>
          <p:cNvPr id="5" name="Rectangle: Rounded Corners 4">
            <a:extLst>
              <a:ext uri="{FF2B5EF4-FFF2-40B4-BE49-F238E27FC236}">
                <a16:creationId xmlns:a16="http://schemas.microsoft.com/office/drawing/2014/main" id="{C6FFAF2E-56D9-4C93-A034-100E47E98D14}"/>
              </a:ext>
            </a:extLst>
          </p:cNvPr>
          <p:cNvSpPr/>
          <p:nvPr/>
        </p:nvSpPr>
        <p:spPr>
          <a:xfrm>
            <a:off x="716436" y="5726312"/>
            <a:ext cx="6740165" cy="61962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OUR MEDICAL STUDENTS NEED MORE THAN 1 HOUR TO LEARN ABOUT THESE CHRONIC ILLNESSES</a:t>
            </a:r>
            <a:endParaRPr lang="en-MT" b="1" dirty="0">
              <a:solidFill>
                <a:schemeClr val="tx1"/>
              </a:solidFill>
            </a:endParaRPr>
          </a:p>
        </p:txBody>
      </p:sp>
    </p:spTree>
    <p:extLst>
      <p:ext uri="{BB962C8B-B14F-4D97-AF65-F5344CB8AC3E}">
        <p14:creationId xmlns:p14="http://schemas.microsoft.com/office/powerpoint/2010/main" val="3510501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E7302758-734D-4991-A80D-9A9F4579A234}"/>
              </a:ext>
            </a:extLst>
          </p:cNvPr>
          <p:cNvSpPr>
            <a:spLocks noGrp="1"/>
          </p:cNvSpPr>
          <p:nvPr>
            <p:ph type="title"/>
          </p:nvPr>
        </p:nvSpPr>
        <p:spPr>
          <a:xfrm>
            <a:off x="1066800" y="642594"/>
            <a:ext cx="10058400" cy="1371600"/>
          </a:xfrm>
        </p:spPr>
        <p:txBody>
          <a:bodyPr>
            <a:normAutofit/>
          </a:bodyPr>
          <a:lstStyle/>
          <a:p>
            <a:pPr algn="ctr"/>
            <a:br>
              <a:rPr lang="en-GB" sz="3000" dirty="0"/>
            </a:br>
            <a:r>
              <a:rPr lang="en-GB" sz="4000" b="1" i="0" dirty="0"/>
              <a:t>Drug Therapies for ME/CFS</a:t>
            </a:r>
            <a:r>
              <a:rPr lang="en-GB" sz="3000" b="1" i="0" dirty="0"/>
              <a:t>			</a:t>
            </a:r>
            <a:br>
              <a:rPr lang="en-GB" sz="3000" b="1" i="0" dirty="0"/>
            </a:br>
            <a:r>
              <a:rPr lang="en-GB" sz="1100" dirty="0">
                <a:hlinkClick r:id="rId2">
                  <a:extLst>
                    <a:ext uri="{A12FA001-AC4F-418D-AE19-62706E023703}">
                      <ahyp:hlinkClr xmlns:ahyp="http://schemas.microsoft.com/office/drawing/2018/hyperlinkcolor" val="tx"/>
                    </a:ext>
                  </a:extLst>
                </a:hlinkClick>
              </a:rPr>
              <a:t>https://www.stlukes-stl.com/health-content/medicine/33/000035.htm</a:t>
            </a:r>
            <a:endParaRPr lang="en-MT" sz="1100" dirty="0"/>
          </a:p>
        </p:txBody>
      </p:sp>
      <p:sp>
        <p:nvSpPr>
          <p:cNvPr id="4" name="Rectangle: Rounded Corners 3">
            <a:extLst>
              <a:ext uri="{FF2B5EF4-FFF2-40B4-BE49-F238E27FC236}">
                <a16:creationId xmlns:a16="http://schemas.microsoft.com/office/drawing/2014/main" id="{25B09BA0-7886-4760-A42E-885C6F0ECBED}"/>
              </a:ext>
            </a:extLst>
          </p:cNvPr>
          <p:cNvSpPr/>
          <p:nvPr/>
        </p:nvSpPr>
        <p:spPr>
          <a:xfrm>
            <a:off x="1998207" y="7050956"/>
            <a:ext cx="10850880" cy="67836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spcAft>
                <a:spcPts val="600"/>
              </a:spcAft>
            </a:pPr>
            <a:r>
              <a:rPr lang="en-GB" b="1" dirty="0">
                <a:solidFill>
                  <a:schemeClr val="tx1"/>
                </a:solidFill>
              </a:rPr>
              <a:t>DOCTOR’S VISITS, THERAPIES &amp; MEDICATIONS HAVE A LARGE COST WITH NO COMPENSATION</a:t>
            </a:r>
            <a:endParaRPr lang="en-MT" b="1" dirty="0">
              <a:solidFill>
                <a:schemeClr val="tx1"/>
              </a:solidFill>
            </a:endParaRPr>
          </a:p>
        </p:txBody>
      </p:sp>
      <p:graphicFrame>
        <p:nvGraphicFramePr>
          <p:cNvPr id="6" name="Content Placeholder 2">
            <a:extLst>
              <a:ext uri="{FF2B5EF4-FFF2-40B4-BE49-F238E27FC236}">
                <a16:creationId xmlns:a16="http://schemas.microsoft.com/office/drawing/2014/main" id="{84EEEB16-D641-4B03-B806-563915A90AB7}"/>
              </a:ext>
            </a:extLst>
          </p:cNvPr>
          <p:cNvGraphicFramePr>
            <a:graphicFrameLocks noGrp="1"/>
          </p:cNvGraphicFramePr>
          <p:nvPr>
            <p:ph idx="1"/>
            <p:extLst>
              <p:ext uri="{D42A27DB-BD31-4B8C-83A1-F6EECF244321}">
                <p14:modId xmlns:p14="http://schemas.microsoft.com/office/powerpoint/2010/main" val="3808679736"/>
              </p:ext>
            </p:extLst>
          </p:nvPr>
        </p:nvGraphicFramePr>
        <p:xfrm>
          <a:off x="874643" y="2095098"/>
          <a:ext cx="10704443" cy="4307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346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FD33319C-6A83-4604-A621-70651B0C38BC}"/>
              </a:ext>
            </a:extLst>
          </p:cNvPr>
          <p:cNvSpPr>
            <a:spLocks noGrp="1"/>
          </p:cNvSpPr>
          <p:nvPr>
            <p:ph type="title"/>
          </p:nvPr>
        </p:nvSpPr>
        <p:spPr>
          <a:xfrm>
            <a:off x="744718" y="248823"/>
            <a:ext cx="9707890" cy="1334881"/>
          </a:xfrm>
        </p:spPr>
        <p:txBody>
          <a:bodyPr>
            <a:normAutofit/>
          </a:bodyPr>
          <a:lstStyle/>
          <a:p>
            <a:r>
              <a:rPr lang="en-GB" dirty="0"/>
              <a:t>Alternative Therapies: </a:t>
            </a:r>
            <a:br>
              <a:rPr lang="en-GB" dirty="0"/>
            </a:br>
            <a:r>
              <a:rPr lang="en-GB" sz="1300" dirty="0"/>
              <a:t>https://www.prohealth.com/library/evergreen_pages/alternative-treatments-and-complementary-approaches-for-chronic-fatigue-syndrome-myalgic-encephalomyelitis</a:t>
            </a:r>
            <a:endParaRPr lang="en-MT" sz="1300" dirty="0"/>
          </a:p>
        </p:txBody>
      </p:sp>
      <p:sp>
        <p:nvSpPr>
          <p:cNvPr id="3" name="Content Placeholder 2">
            <a:extLst>
              <a:ext uri="{FF2B5EF4-FFF2-40B4-BE49-F238E27FC236}">
                <a16:creationId xmlns:a16="http://schemas.microsoft.com/office/drawing/2014/main" id="{568A220E-755F-4EA6-A6DF-4ACA151D204E}"/>
              </a:ext>
            </a:extLst>
          </p:cNvPr>
          <p:cNvSpPr>
            <a:spLocks noGrp="1"/>
          </p:cNvSpPr>
          <p:nvPr>
            <p:ph idx="1"/>
          </p:nvPr>
        </p:nvSpPr>
        <p:spPr>
          <a:xfrm>
            <a:off x="660400" y="1583704"/>
            <a:ext cx="11104252" cy="4883084"/>
          </a:xfrm>
        </p:spPr>
        <p:txBody>
          <a:bodyPr>
            <a:normAutofit lnSpcReduction="10000"/>
          </a:bodyPr>
          <a:lstStyle/>
          <a:p>
            <a:pPr>
              <a:lnSpc>
                <a:spcPct val="100000"/>
              </a:lnSpc>
            </a:pPr>
            <a:r>
              <a:rPr lang="en-GB" sz="2200" b="0" i="0" dirty="0">
                <a:effectLst/>
                <a:latin typeface="+mj-lt"/>
              </a:rPr>
              <a:t>CFIDS Association of America in 2013 found that:</a:t>
            </a:r>
          </a:p>
          <a:p>
            <a:pPr lvl="1">
              <a:lnSpc>
                <a:spcPct val="100000"/>
              </a:lnSpc>
            </a:pPr>
            <a:r>
              <a:rPr lang="en-GB" sz="2000" b="0" i="0" dirty="0">
                <a:effectLst/>
                <a:latin typeface="+mj-lt"/>
              </a:rPr>
              <a:t>70% take nutritional supplements </a:t>
            </a:r>
            <a:endParaRPr lang="en-GB" sz="2000" dirty="0">
              <a:latin typeface="+mj-lt"/>
            </a:endParaRPr>
          </a:p>
          <a:p>
            <a:pPr lvl="1">
              <a:lnSpc>
                <a:spcPct val="100000"/>
              </a:lnSpc>
            </a:pPr>
            <a:r>
              <a:rPr lang="en-GB" sz="2000" b="0" i="0" dirty="0">
                <a:effectLst/>
                <a:latin typeface="+mj-lt"/>
              </a:rPr>
              <a:t>employ non-drug therapies such as diet modifications, </a:t>
            </a:r>
          </a:p>
          <a:p>
            <a:pPr lvl="1">
              <a:lnSpc>
                <a:spcPct val="100000"/>
              </a:lnSpc>
            </a:pPr>
            <a:r>
              <a:rPr lang="en-GB" sz="2000" b="0" i="0" dirty="0">
                <a:effectLst/>
                <a:latin typeface="+mj-lt"/>
              </a:rPr>
              <a:t>rest, taking naps and activity modification </a:t>
            </a:r>
          </a:p>
          <a:p>
            <a:pPr lvl="1">
              <a:lnSpc>
                <a:spcPct val="100000"/>
              </a:lnSpc>
            </a:pPr>
            <a:r>
              <a:rPr lang="en-GB" sz="2000" b="0" i="0" dirty="0">
                <a:effectLst/>
                <a:latin typeface="+mj-lt"/>
              </a:rPr>
              <a:t>50% used alternative therapies such as massage therapy, yoga, acupuncture and meditation</a:t>
            </a:r>
          </a:p>
          <a:p>
            <a:pPr>
              <a:lnSpc>
                <a:spcPct val="100000"/>
              </a:lnSpc>
              <a:buFont typeface="Arial" panose="020B0604020202020204" pitchFamily="34" charset="0"/>
              <a:buChar char="•"/>
            </a:pPr>
            <a:r>
              <a:rPr lang="en-GB" sz="2200" b="1" i="0" dirty="0">
                <a:solidFill>
                  <a:schemeClr val="accent1">
                    <a:lumMod val="50000"/>
                  </a:schemeClr>
                </a:solidFill>
                <a:effectLst/>
                <a:latin typeface="+mj-lt"/>
              </a:rPr>
              <a:t>Allergies</a:t>
            </a:r>
            <a:r>
              <a:rPr lang="en-GB" sz="2200" b="1" i="0" dirty="0">
                <a:effectLst/>
                <a:latin typeface="+mj-lt"/>
              </a:rPr>
              <a:t>:</a:t>
            </a:r>
            <a:r>
              <a:rPr lang="en-GB" sz="2200" b="0" i="0" dirty="0">
                <a:effectLst/>
                <a:latin typeface="+mj-lt"/>
              </a:rPr>
              <a:t> Provocation-Neutralization</a:t>
            </a:r>
          </a:p>
          <a:p>
            <a:pPr>
              <a:lnSpc>
                <a:spcPct val="100000"/>
              </a:lnSpc>
              <a:buFont typeface="Arial" panose="020B0604020202020204" pitchFamily="34" charset="0"/>
              <a:buChar char="•"/>
            </a:pPr>
            <a:r>
              <a:rPr lang="en-GB" sz="2200" b="1" i="0" dirty="0">
                <a:solidFill>
                  <a:schemeClr val="accent1">
                    <a:lumMod val="50000"/>
                  </a:schemeClr>
                </a:solidFill>
                <a:effectLst/>
                <a:latin typeface="+mj-lt"/>
              </a:rPr>
              <a:t>Pain Relief</a:t>
            </a:r>
            <a:r>
              <a:rPr lang="en-GB" sz="2200" b="1" i="0" dirty="0">
                <a:effectLst/>
                <a:latin typeface="+mj-lt"/>
              </a:rPr>
              <a:t>:</a:t>
            </a:r>
            <a:r>
              <a:rPr lang="en-GB" sz="2200" b="0" i="0" dirty="0">
                <a:effectLst/>
                <a:latin typeface="+mj-lt"/>
              </a:rPr>
              <a:t> Acupressure and Acupuncture, Chiropractic, Massage, TENS, reflexology</a:t>
            </a:r>
          </a:p>
          <a:p>
            <a:pPr>
              <a:lnSpc>
                <a:spcPct val="100000"/>
              </a:lnSpc>
              <a:buFont typeface="Arial" panose="020B0604020202020204" pitchFamily="34" charset="0"/>
              <a:buChar char="•"/>
            </a:pPr>
            <a:r>
              <a:rPr lang="en-GB" sz="2200" b="1" i="0" dirty="0">
                <a:solidFill>
                  <a:schemeClr val="accent1">
                    <a:lumMod val="50000"/>
                  </a:schemeClr>
                </a:solidFill>
                <a:effectLst/>
                <a:latin typeface="+mj-lt"/>
              </a:rPr>
              <a:t>Anxiety and Stress Reduction</a:t>
            </a:r>
            <a:r>
              <a:rPr lang="en-GB" sz="2200" b="1" i="0" dirty="0">
                <a:effectLst/>
                <a:latin typeface="+mj-lt"/>
              </a:rPr>
              <a:t>:</a:t>
            </a:r>
            <a:r>
              <a:rPr lang="en-GB" sz="2200" b="0" i="0" dirty="0">
                <a:effectLst/>
                <a:latin typeface="+mj-lt"/>
              </a:rPr>
              <a:t> Biofeedback, Meditation, Hypnosis, Yoga, Visualization and Guided Imagery</a:t>
            </a:r>
          </a:p>
          <a:p>
            <a:pPr>
              <a:lnSpc>
                <a:spcPct val="100000"/>
              </a:lnSpc>
              <a:buFont typeface="Arial" panose="020B0604020202020204" pitchFamily="34" charset="0"/>
              <a:buChar char="•"/>
            </a:pPr>
            <a:r>
              <a:rPr lang="en-GB" sz="2200" b="1" i="0" dirty="0">
                <a:solidFill>
                  <a:schemeClr val="accent1">
                    <a:lumMod val="50000"/>
                  </a:schemeClr>
                </a:solidFill>
                <a:effectLst/>
                <a:latin typeface="+mj-lt"/>
              </a:rPr>
              <a:t>Detox Techniques</a:t>
            </a:r>
            <a:r>
              <a:rPr lang="en-GB" sz="2200" b="1" i="0" dirty="0">
                <a:effectLst/>
                <a:latin typeface="+mj-lt"/>
              </a:rPr>
              <a:t>:</a:t>
            </a:r>
            <a:r>
              <a:rPr lang="en-GB" sz="2200" b="0" i="0" dirty="0">
                <a:effectLst/>
                <a:latin typeface="+mj-lt"/>
              </a:rPr>
              <a:t> Perrin Technique, Chelation, Coffee Enemas</a:t>
            </a:r>
          </a:p>
          <a:p>
            <a:pPr>
              <a:lnSpc>
                <a:spcPct val="100000"/>
              </a:lnSpc>
              <a:buFont typeface="Arial" panose="020B0604020202020204" pitchFamily="34" charset="0"/>
              <a:buChar char="•"/>
            </a:pPr>
            <a:r>
              <a:rPr lang="en-GB" sz="2200" b="1" i="0" dirty="0">
                <a:solidFill>
                  <a:schemeClr val="accent1">
                    <a:lumMod val="50000"/>
                  </a:schemeClr>
                </a:solidFill>
                <a:effectLst/>
                <a:latin typeface="+mj-lt"/>
              </a:rPr>
              <a:t>Immune Support</a:t>
            </a:r>
            <a:r>
              <a:rPr lang="en-GB" sz="2200" b="1" i="0" dirty="0">
                <a:effectLst/>
                <a:latin typeface="+mj-lt"/>
              </a:rPr>
              <a:t>:</a:t>
            </a:r>
            <a:r>
              <a:rPr lang="en-GB" sz="2200" b="0" i="0" dirty="0">
                <a:effectLst/>
                <a:latin typeface="+mj-lt"/>
              </a:rPr>
              <a:t> Transfer Factor, Live Cell Therapy</a:t>
            </a:r>
          </a:p>
          <a:p>
            <a:pPr>
              <a:lnSpc>
                <a:spcPct val="100000"/>
              </a:lnSpc>
              <a:buFont typeface="Arial" panose="020B0604020202020204" pitchFamily="34" charset="0"/>
              <a:buChar char="•"/>
            </a:pPr>
            <a:r>
              <a:rPr lang="en-GB" sz="2200" b="1" i="0" dirty="0">
                <a:solidFill>
                  <a:schemeClr val="accent1">
                    <a:lumMod val="50000"/>
                  </a:schemeClr>
                </a:solidFill>
                <a:effectLst/>
                <a:latin typeface="+mj-lt"/>
              </a:rPr>
              <a:t>Global Support</a:t>
            </a:r>
            <a:r>
              <a:rPr lang="en-GB" sz="2200" b="1" i="0" dirty="0">
                <a:effectLst/>
                <a:latin typeface="+mj-lt"/>
              </a:rPr>
              <a:t>:</a:t>
            </a:r>
            <a:r>
              <a:rPr lang="en-GB" sz="2200" b="0" i="0" dirty="0">
                <a:effectLst/>
                <a:latin typeface="+mj-lt"/>
              </a:rPr>
              <a:t> Hydrotherapy, Hyperbaric oxygen, Ayurveda</a:t>
            </a:r>
          </a:p>
          <a:p>
            <a:pPr>
              <a:lnSpc>
                <a:spcPct val="100000"/>
              </a:lnSpc>
            </a:pPr>
            <a:endParaRPr lang="en-MT" sz="1200" dirty="0">
              <a:latin typeface="+mj-lt"/>
            </a:endParaRPr>
          </a:p>
        </p:txBody>
      </p:sp>
      <p:sp>
        <p:nvSpPr>
          <p:cNvPr id="4" name="Rectangle: Rounded Corners 3">
            <a:extLst>
              <a:ext uri="{FF2B5EF4-FFF2-40B4-BE49-F238E27FC236}">
                <a16:creationId xmlns:a16="http://schemas.microsoft.com/office/drawing/2014/main" id="{5618535F-9D3A-4EB3-899B-15614DC315CF}"/>
              </a:ext>
            </a:extLst>
          </p:cNvPr>
          <p:cNvSpPr/>
          <p:nvPr/>
        </p:nvSpPr>
        <p:spPr>
          <a:xfrm>
            <a:off x="8209722" y="4621696"/>
            <a:ext cx="3639064" cy="19377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n w="0"/>
                <a:solidFill>
                  <a:schemeClr val="tx1"/>
                </a:solidFill>
                <a:effectLst>
                  <a:outerShdw blurRad="38100" dist="19050" dir="2700000" algn="tl" rotWithShape="0">
                    <a:schemeClr val="dk1">
                      <a:alpha val="40000"/>
                    </a:schemeClr>
                  </a:outerShdw>
                </a:effectLst>
              </a:rPr>
              <a:t>ALTERNATIVE THERAPIES COME AT A COSTLY PRICE PER MONTH AS WELL! </a:t>
            </a:r>
            <a:endParaRPr lang="en-MT" sz="2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2398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descr="Shape&#10;&#10;Description automatically generated">
            <a:extLst>
              <a:ext uri="{FF2B5EF4-FFF2-40B4-BE49-F238E27FC236}">
                <a16:creationId xmlns:a16="http://schemas.microsoft.com/office/drawing/2014/main" id="{E750D27E-0FEB-4486-B9EB-16583BD2EC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6" b="900"/>
          <a:stretch/>
        </p:blipFill>
        <p:spPr>
          <a:xfrm>
            <a:off x="20" y="10"/>
            <a:ext cx="12191980" cy="6857990"/>
          </a:xfrm>
          <a:prstGeom prst="rect">
            <a:avLst/>
          </a:prstGeom>
        </p:spPr>
      </p:pic>
    </p:spTree>
    <p:extLst>
      <p:ext uri="{BB962C8B-B14F-4D97-AF65-F5344CB8AC3E}">
        <p14:creationId xmlns:p14="http://schemas.microsoft.com/office/powerpoint/2010/main" val="10444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93D6F1A6-9DC6-48A8-B888-C4A649F9C8E0}"/>
              </a:ext>
            </a:extLst>
          </p:cNvPr>
          <p:cNvSpPr>
            <a:spLocks noGrp="1"/>
          </p:cNvSpPr>
          <p:nvPr>
            <p:ph type="title"/>
          </p:nvPr>
        </p:nvSpPr>
        <p:spPr>
          <a:xfrm>
            <a:off x="867267" y="518538"/>
            <a:ext cx="10473178" cy="1451664"/>
          </a:xfrm>
        </p:spPr>
        <p:txBody>
          <a:bodyPr>
            <a:normAutofit/>
          </a:bodyPr>
          <a:lstStyle/>
          <a:p>
            <a:r>
              <a:rPr lang="en-GB" dirty="0">
                <a:effectLst>
                  <a:outerShdw blurRad="38100" dist="38100" dir="2700000" algn="tl">
                    <a:srgbClr val="000000">
                      <a:alpha val="43137"/>
                    </a:srgbClr>
                  </a:outerShdw>
                </a:effectLst>
                <a:latin typeface="+mn-lt"/>
              </a:rPr>
              <a:t>Comorbidities:</a:t>
            </a:r>
            <a:r>
              <a:rPr lang="en-GB" dirty="0"/>
              <a:t> </a:t>
            </a:r>
            <a:r>
              <a:rPr lang="en-GB" sz="3600" b="0" i="0" dirty="0">
                <a:solidFill>
                  <a:srgbClr val="222222"/>
                </a:solidFill>
                <a:effectLst/>
                <a:latin typeface="+mn-lt"/>
              </a:rPr>
              <a:t>The Canadian Consensus Criteria recognizes the following comorbidities for </a:t>
            </a:r>
            <a:r>
              <a:rPr lang="en-GB" sz="3600" b="0" i="0" u="none" strike="noStrike" dirty="0">
                <a:solidFill>
                  <a:srgbClr val="0645AD"/>
                </a:solidFill>
                <a:effectLst/>
                <a:latin typeface="+mn-lt"/>
                <a:hlinkClick r:id="rId2" tooltip="ME/CFS"/>
              </a:rPr>
              <a:t>ME/CFS</a:t>
            </a:r>
            <a:r>
              <a:rPr lang="en-GB" sz="3600" b="0" i="0" dirty="0">
                <a:solidFill>
                  <a:srgbClr val="222222"/>
                </a:solidFill>
                <a:effectLst/>
                <a:latin typeface="+mn-lt"/>
              </a:rPr>
              <a:t>: </a:t>
            </a:r>
            <a:br>
              <a:rPr lang="en-GB" sz="3600" b="0" i="0" dirty="0">
                <a:solidFill>
                  <a:srgbClr val="222222"/>
                </a:solidFill>
                <a:effectLst/>
                <a:latin typeface="+mn-lt"/>
              </a:rPr>
            </a:br>
            <a:r>
              <a:rPr lang="en-GB" sz="1200" b="0" i="0" dirty="0">
                <a:solidFill>
                  <a:srgbClr val="222222"/>
                </a:solidFill>
                <a:effectLst/>
                <a:latin typeface="+mn-lt"/>
              </a:rPr>
              <a:t>https://me-pedia.org/wiki/Comorbidities_of_Myalgic_Encephalomyelitis</a:t>
            </a:r>
            <a:endParaRPr lang="en-MT" sz="1200" dirty="0">
              <a:latin typeface="+mn-lt"/>
            </a:endParaRPr>
          </a:p>
        </p:txBody>
      </p:sp>
      <p:sp>
        <p:nvSpPr>
          <p:cNvPr id="3" name="Content Placeholder 2">
            <a:extLst>
              <a:ext uri="{FF2B5EF4-FFF2-40B4-BE49-F238E27FC236}">
                <a16:creationId xmlns:a16="http://schemas.microsoft.com/office/drawing/2014/main" id="{3C7AFF4C-CD3F-4C60-8889-E3AC7201FAE3}"/>
              </a:ext>
            </a:extLst>
          </p:cNvPr>
          <p:cNvSpPr>
            <a:spLocks noGrp="1"/>
          </p:cNvSpPr>
          <p:nvPr>
            <p:ph idx="1"/>
          </p:nvPr>
        </p:nvSpPr>
        <p:spPr>
          <a:xfrm>
            <a:off x="867267" y="2045616"/>
            <a:ext cx="10558020" cy="3920095"/>
          </a:xfrm>
        </p:spPr>
        <p:txBody>
          <a:bodyPr numCol="2">
            <a:noAutofit/>
          </a:bodyPr>
          <a:lstStyle/>
          <a:p>
            <a:r>
              <a:rPr lang="en-GB" sz="2400" dirty="0">
                <a:solidFill>
                  <a:schemeClr val="accent1">
                    <a:lumMod val="50000"/>
                  </a:schemeClr>
                </a:solidFill>
                <a:latin typeface="Arial" panose="020B0604020202020204" pitchFamily="34" charset="0"/>
                <a:hlinkClick r:id="rId3" tooltip="Fibromyalgia">
                  <a:extLst>
                    <a:ext uri="{A12FA001-AC4F-418D-AE19-62706E023703}">
                      <ahyp:hlinkClr xmlns:ahyp="http://schemas.microsoft.com/office/drawing/2018/hyperlinkcolor" val="tx"/>
                    </a:ext>
                  </a:extLst>
                </a:hlinkClick>
              </a:rPr>
              <a:t>F</a:t>
            </a:r>
            <a:r>
              <a:rPr lang="en-GB" sz="2400" b="0" i="0" u="none" strike="noStrike" dirty="0">
                <a:solidFill>
                  <a:schemeClr val="accent1">
                    <a:lumMod val="50000"/>
                  </a:schemeClr>
                </a:solidFill>
                <a:effectLst/>
                <a:latin typeface="Arial" panose="020B0604020202020204" pitchFamily="34" charset="0"/>
                <a:hlinkClick r:id="rId3" tooltip="Fibromyalgia">
                  <a:extLst>
                    <a:ext uri="{A12FA001-AC4F-418D-AE19-62706E023703}">
                      <ahyp:hlinkClr xmlns:ahyp="http://schemas.microsoft.com/office/drawing/2018/hyperlinkcolor" val="tx"/>
                    </a:ext>
                  </a:extLst>
                </a:hlinkClick>
              </a:rPr>
              <a:t>ibromyalgia</a:t>
            </a:r>
            <a:r>
              <a:rPr lang="en-GB" sz="2400" b="0" i="0" dirty="0">
                <a:solidFill>
                  <a:schemeClr val="accent1">
                    <a:lumMod val="50000"/>
                  </a:schemeClr>
                </a:solidFill>
                <a:effectLst/>
                <a:latin typeface="Arial" panose="020B0604020202020204" pitchFamily="34" charset="0"/>
              </a:rPr>
              <a:t>, </a:t>
            </a:r>
          </a:p>
          <a:p>
            <a:r>
              <a:rPr lang="en-GB" sz="2400" dirty="0">
                <a:solidFill>
                  <a:schemeClr val="accent1">
                    <a:lumMod val="50000"/>
                  </a:schemeClr>
                </a:solidFill>
                <a:latin typeface="Arial" panose="020B0604020202020204" pitchFamily="34" charset="0"/>
                <a:hlinkClick r:id="rId4" tooltip="Myofascial pain syndrome (page does not exist)">
                  <a:extLst>
                    <a:ext uri="{A12FA001-AC4F-418D-AE19-62706E023703}">
                      <ahyp:hlinkClr xmlns:ahyp="http://schemas.microsoft.com/office/drawing/2018/hyperlinkcolor" val="tx"/>
                    </a:ext>
                  </a:extLst>
                </a:hlinkClick>
              </a:rPr>
              <a:t>M</a:t>
            </a:r>
            <a:r>
              <a:rPr lang="en-GB" sz="2400" b="0" i="0" u="none" strike="noStrike" dirty="0">
                <a:solidFill>
                  <a:schemeClr val="accent1">
                    <a:lumMod val="50000"/>
                  </a:schemeClr>
                </a:solidFill>
                <a:effectLst/>
                <a:latin typeface="Arial" panose="020B0604020202020204" pitchFamily="34" charset="0"/>
                <a:hlinkClick r:id="rId4" tooltip="Myofascial pain syndrome (page does not exist)">
                  <a:extLst>
                    <a:ext uri="{A12FA001-AC4F-418D-AE19-62706E023703}">
                      <ahyp:hlinkClr xmlns:ahyp="http://schemas.microsoft.com/office/drawing/2018/hyperlinkcolor" val="tx"/>
                    </a:ext>
                  </a:extLst>
                </a:hlinkClick>
              </a:rPr>
              <a:t>yofascial pain syndrome</a:t>
            </a:r>
            <a:r>
              <a:rPr lang="en-GB" sz="2400" b="0" i="0" dirty="0">
                <a:solidFill>
                  <a:schemeClr val="accent1">
                    <a:lumMod val="50000"/>
                  </a:schemeClr>
                </a:solidFill>
                <a:effectLst/>
                <a:latin typeface="Arial" panose="020B0604020202020204" pitchFamily="34" charset="0"/>
              </a:rPr>
              <a:t> (MPS),</a:t>
            </a:r>
          </a:p>
          <a:p>
            <a:r>
              <a:rPr lang="en-GB" sz="2400" dirty="0">
                <a:solidFill>
                  <a:schemeClr val="accent1">
                    <a:lumMod val="50000"/>
                  </a:schemeClr>
                </a:solidFill>
                <a:latin typeface="Arial" panose="020B0604020202020204" pitchFamily="34" charset="0"/>
                <a:hlinkClick r:id="rId5" tooltip="Temporomandibular joint syndrome">
                  <a:extLst>
                    <a:ext uri="{A12FA001-AC4F-418D-AE19-62706E023703}">
                      <ahyp:hlinkClr xmlns:ahyp="http://schemas.microsoft.com/office/drawing/2018/hyperlinkcolor" val="tx"/>
                    </a:ext>
                  </a:extLst>
                </a:hlinkClick>
              </a:rPr>
              <a:t>T</a:t>
            </a:r>
            <a:r>
              <a:rPr lang="en-GB" sz="2400" b="0" i="0" u="none" strike="noStrike" dirty="0">
                <a:solidFill>
                  <a:schemeClr val="accent1">
                    <a:lumMod val="50000"/>
                  </a:schemeClr>
                </a:solidFill>
                <a:effectLst/>
                <a:latin typeface="Arial" panose="020B0604020202020204" pitchFamily="34" charset="0"/>
                <a:hlinkClick r:id="rId5" tooltip="Temporomandibular joint syndrome">
                  <a:extLst>
                    <a:ext uri="{A12FA001-AC4F-418D-AE19-62706E023703}">
                      <ahyp:hlinkClr xmlns:ahyp="http://schemas.microsoft.com/office/drawing/2018/hyperlinkcolor" val="tx"/>
                    </a:ext>
                  </a:extLst>
                </a:hlinkClick>
              </a:rPr>
              <a:t>emporomandibular joint syndrome</a:t>
            </a:r>
            <a:r>
              <a:rPr lang="en-GB" sz="2400" b="0" i="0" dirty="0">
                <a:solidFill>
                  <a:schemeClr val="accent1">
                    <a:lumMod val="50000"/>
                  </a:schemeClr>
                </a:solidFill>
                <a:effectLst/>
                <a:latin typeface="Arial" panose="020B0604020202020204" pitchFamily="34" charset="0"/>
              </a:rPr>
              <a:t> (TMJ), </a:t>
            </a:r>
          </a:p>
          <a:p>
            <a:r>
              <a:rPr lang="en-GB" sz="2400" b="0" i="0" u="none" strike="noStrike" dirty="0">
                <a:solidFill>
                  <a:schemeClr val="accent1">
                    <a:lumMod val="50000"/>
                  </a:schemeClr>
                </a:solidFill>
                <a:effectLst/>
                <a:latin typeface="Arial" panose="020B0604020202020204" pitchFamily="34" charset="0"/>
                <a:hlinkClick r:id="rId6" tooltip="Irritable bowel syndrome">
                  <a:extLst>
                    <a:ext uri="{A12FA001-AC4F-418D-AE19-62706E023703}">
                      <ahyp:hlinkClr xmlns:ahyp="http://schemas.microsoft.com/office/drawing/2018/hyperlinkcolor" val="tx"/>
                    </a:ext>
                  </a:extLst>
                </a:hlinkClick>
              </a:rPr>
              <a:t>Irritable bowel syndrome</a:t>
            </a:r>
            <a:r>
              <a:rPr lang="en-GB" sz="2400" b="0" i="0" dirty="0">
                <a:solidFill>
                  <a:schemeClr val="accent1">
                    <a:lumMod val="50000"/>
                  </a:schemeClr>
                </a:solidFill>
                <a:effectLst/>
                <a:latin typeface="Arial" panose="020B0604020202020204" pitchFamily="34" charset="0"/>
              </a:rPr>
              <a:t> (IBS), </a:t>
            </a:r>
          </a:p>
          <a:p>
            <a:r>
              <a:rPr lang="en-GB" sz="2400" dirty="0">
                <a:solidFill>
                  <a:schemeClr val="accent1">
                    <a:lumMod val="50000"/>
                  </a:schemeClr>
                </a:solidFill>
                <a:latin typeface="Arial" panose="020B0604020202020204" pitchFamily="34" charset="0"/>
                <a:hlinkClick r:id="rId7" tooltip="Interstitial cystitis">
                  <a:extLst>
                    <a:ext uri="{A12FA001-AC4F-418D-AE19-62706E023703}">
                      <ahyp:hlinkClr xmlns:ahyp="http://schemas.microsoft.com/office/drawing/2018/hyperlinkcolor" val="tx"/>
                    </a:ext>
                  </a:extLst>
                </a:hlinkClick>
              </a:rPr>
              <a:t>I</a:t>
            </a:r>
            <a:r>
              <a:rPr lang="en-GB" sz="2400" b="0" i="0" u="none" strike="noStrike" dirty="0">
                <a:solidFill>
                  <a:schemeClr val="accent1">
                    <a:lumMod val="50000"/>
                  </a:schemeClr>
                </a:solidFill>
                <a:effectLst/>
                <a:latin typeface="Arial" panose="020B0604020202020204" pitchFamily="34" charset="0"/>
                <a:hlinkClick r:id="rId7" tooltip="Interstitial cystitis">
                  <a:extLst>
                    <a:ext uri="{A12FA001-AC4F-418D-AE19-62706E023703}">
                      <ahyp:hlinkClr xmlns:ahyp="http://schemas.microsoft.com/office/drawing/2018/hyperlinkcolor" val="tx"/>
                    </a:ext>
                  </a:extLst>
                </a:hlinkClick>
              </a:rPr>
              <a:t>nterstitial cystitis</a:t>
            </a:r>
            <a:r>
              <a:rPr lang="en-GB" sz="2400" b="0" i="0" dirty="0">
                <a:solidFill>
                  <a:schemeClr val="accent1">
                    <a:lumMod val="50000"/>
                  </a:schemeClr>
                </a:solidFill>
                <a:effectLst/>
                <a:latin typeface="Arial" panose="020B0604020202020204" pitchFamily="34" charset="0"/>
              </a:rPr>
              <a:t>, </a:t>
            </a:r>
          </a:p>
          <a:p>
            <a:r>
              <a:rPr lang="en-GB" sz="2400" dirty="0">
                <a:solidFill>
                  <a:schemeClr val="accent1">
                    <a:lumMod val="50000"/>
                  </a:schemeClr>
                </a:solidFill>
                <a:latin typeface="Arial" panose="020B0604020202020204" pitchFamily="34" charset="0"/>
                <a:hlinkClick r:id="rId8" tooltip="Irritable bladder syndrome (page does not exist)">
                  <a:extLst>
                    <a:ext uri="{A12FA001-AC4F-418D-AE19-62706E023703}">
                      <ahyp:hlinkClr xmlns:ahyp="http://schemas.microsoft.com/office/drawing/2018/hyperlinkcolor" val="tx"/>
                    </a:ext>
                  </a:extLst>
                </a:hlinkClick>
              </a:rPr>
              <a:t>I</a:t>
            </a:r>
            <a:r>
              <a:rPr lang="en-GB" sz="2400" b="0" i="0" u="none" strike="noStrike" dirty="0">
                <a:solidFill>
                  <a:schemeClr val="accent1">
                    <a:lumMod val="50000"/>
                  </a:schemeClr>
                </a:solidFill>
                <a:effectLst/>
                <a:latin typeface="Arial" panose="020B0604020202020204" pitchFamily="34" charset="0"/>
                <a:hlinkClick r:id="rId8" tooltip="Irritable bladder syndrome (page does not exist)">
                  <a:extLst>
                    <a:ext uri="{A12FA001-AC4F-418D-AE19-62706E023703}">
                      <ahyp:hlinkClr xmlns:ahyp="http://schemas.microsoft.com/office/drawing/2018/hyperlinkcolor" val="tx"/>
                    </a:ext>
                  </a:extLst>
                </a:hlinkClick>
              </a:rPr>
              <a:t>rritable bladder syndrome</a:t>
            </a:r>
            <a:r>
              <a:rPr lang="en-GB" sz="2400" b="0" i="0" dirty="0">
                <a:solidFill>
                  <a:schemeClr val="accent1">
                    <a:lumMod val="50000"/>
                  </a:schemeClr>
                </a:solidFill>
                <a:effectLst/>
                <a:latin typeface="Arial" panose="020B0604020202020204" pitchFamily="34" charset="0"/>
              </a:rPr>
              <a:t>, </a:t>
            </a:r>
          </a:p>
          <a:p>
            <a:r>
              <a:rPr lang="en-GB" sz="2400" b="0" i="0" u="none" strike="noStrike" dirty="0">
                <a:solidFill>
                  <a:schemeClr val="accent1">
                    <a:lumMod val="50000"/>
                  </a:schemeClr>
                </a:solidFill>
                <a:effectLst/>
                <a:latin typeface="Arial" panose="020B0604020202020204" pitchFamily="34" charset="0"/>
                <a:hlinkClick r:id="rId9" tooltip="Raynaud’s phenomenon">
                  <a:extLst>
                    <a:ext uri="{A12FA001-AC4F-418D-AE19-62706E023703}">
                      <ahyp:hlinkClr xmlns:ahyp="http://schemas.microsoft.com/office/drawing/2018/hyperlinkcolor" val="tx"/>
                    </a:ext>
                  </a:extLst>
                </a:hlinkClick>
              </a:rPr>
              <a:t>Raynaud's phenomenon</a:t>
            </a:r>
            <a:r>
              <a:rPr lang="en-GB" sz="2400" b="0" i="0" dirty="0">
                <a:solidFill>
                  <a:schemeClr val="accent1">
                    <a:lumMod val="50000"/>
                  </a:schemeClr>
                </a:solidFill>
                <a:effectLst/>
                <a:latin typeface="Arial" panose="020B0604020202020204" pitchFamily="34" charset="0"/>
              </a:rPr>
              <a:t>, </a:t>
            </a:r>
          </a:p>
          <a:p>
            <a:endParaRPr lang="en-GB" sz="2400" dirty="0">
              <a:solidFill>
                <a:schemeClr val="accent1">
                  <a:lumMod val="50000"/>
                </a:schemeClr>
              </a:solidFill>
              <a:latin typeface="Arial" panose="020B0604020202020204" pitchFamily="34" charset="0"/>
            </a:endParaRPr>
          </a:p>
          <a:p>
            <a:r>
              <a:rPr lang="en-GB" sz="2400" dirty="0">
                <a:solidFill>
                  <a:schemeClr val="accent1">
                    <a:lumMod val="50000"/>
                  </a:schemeClr>
                </a:solidFill>
                <a:latin typeface="Arial" panose="020B0604020202020204" pitchFamily="34" charset="0"/>
                <a:hlinkClick r:id="rId10" tooltip="Prolapsed mitral valve (page does not exist)">
                  <a:extLst>
                    <a:ext uri="{A12FA001-AC4F-418D-AE19-62706E023703}">
                      <ahyp:hlinkClr xmlns:ahyp="http://schemas.microsoft.com/office/drawing/2018/hyperlinkcolor" val="tx"/>
                    </a:ext>
                  </a:extLst>
                </a:hlinkClick>
              </a:rPr>
              <a:t>P</a:t>
            </a:r>
            <a:r>
              <a:rPr lang="en-GB" sz="2400" b="0" i="0" u="none" strike="noStrike" dirty="0">
                <a:solidFill>
                  <a:schemeClr val="accent1">
                    <a:lumMod val="50000"/>
                  </a:schemeClr>
                </a:solidFill>
                <a:effectLst/>
                <a:latin typeface="Arial" panose="020B0604020202020204" pitchFamily="34" charset="0"/>
                <a:hlinkClick r:id="rId10" tooltip="Prolapsed mitral valve (page does not exist)">
                  <a:extLst>
                    <a:ext uri="{A12FA001-AC4F-418D-AE19-62706E023703}">
                      <ahyp:hlinkClr xmlns:ahyp="http://schemas.microsoft.com/office/drawing/2018/hyperlinkcolor" val="tx"/>
                    </a:ext>
                  </a:extLst>
                </a:hlinkClick>
              </a:rPr>
              <a:t>rolapsed mitral valve</a:t>
            </a:r>
            <a:r>
              <a:rPr lang="en-GB" sz="2400" b="0" i="0" dirty="0">
                <a:solidFill>
                  <a:schemeClr val="accent1">
                    <a:lumMod val="50000"/>
                  </a:schemeClr>
                </a:solidFill>
                <a:effectLst/>
                <a:latin typeface="Arial" panose="020B0604020202020204" pitchFamily="34" charset="0"/>
              </a:rPr>
              <a:t>, </a:t>
            </a:r>
            <a:r>
              <a:rPr lang="en-GB" sz="2400" b="0" i="0" u="none" strike="noStrike" dirty="0">
                <a:solidFill>
                  <a:schemeClr val="accent1">
                    <a:lumMod val="50000"/>
                  </a:schemeClr>
                </a:solidFill>
                <a:effectLst/>
                <a:latin typeface="Arial" panose="020B0604020202020204" pitchFamily="34" charset="0"/>
                <a:hlinkClick r:id="rId11" tooltip="Depression">
                  <a:extLst>
                    <a:ext uri="{A12FA001-AC4F-418D-AE19-62706E023703}">
                      <ahyp:hlinkClr xmlns:ahyp="http://schemas.microsoft.com/office/drawing/2018/hyperlinkcolor" val="tx"/>
                    </a:ext>
                  </a:extLst>
                </a:hlinkClick>
              </a:rPr>
              <a:t>depression</a:t>
            </a:r>
            <a:r>
              <a:rPr lang="en-GB" sz="2400" b="0" i="0" dirty="0">
                <a:solidFill>
                  <a:schemeClr val="accent1">
                    <a:lumMod val="50000"/>
                  </a:schemeClr>
                </a:solidFill>
                <a:effectLst/>
                <a:latin typeface="Arial" panose="020B0604020202020204" pitchFamily="34" charset="0"/>
              </a:rPr>
              <a:t>, </a:t>
            </a:r>
          </a:p>
          <a:p>
            <a:r>
              <a:rPr lang="en-GB" sz="2400" dirty="0">
                <a:solidFill>
                  <a:schemeClr val="accent1">
                    <a:lumMod val="50000"/>
                  </a:schemeClr>
                </a:solidFill>
                <a:latin typeface="Arial" panose="020B0604020202020204" pitchFamily="34" charset="0"/>
                <a:hlinkClick r:id="rId12" tooltip="Migraine">
                  <a:extLst>
                    <a:ext uri="{A12FA001-AC4F-418D-AE19-62706E023703}">
                      <ahyp:hlinkClr xmlns:ahyp="http://schemas.microsoft.com/office/drawing/2018/hyperlinkcolor" val="tx"/>
                    </a:ext>
                  </a:extLst>
                </a:hlinkClick>
              </a:rPr>
              <a:t>M</a:t>
            </a:r>
            <a:r>
              <a:rPr lang="en-GB" sz="2400" b="0" i="0" u="none" strike="noStrike" dirty="0">
                <a:solidFill>
                  <a:schemeClr val="accent1">
                    <a:lumMod val="50000"/>
                  </a:schemeClr>
                </a:solidFill>
                <a:effectLst/>
                <a:latin typeface="Arial" panose="020B0604020202020204" pitchFamily="34" charset="0"/>
                <a:hlinkClick r:id="rId12" tooltip="Migraine">
                  <a:extLst>
                    <a:ext uri="{A12FA001-AC4F-418D-AE19-62706E023703}">
                      <ahyp:hlinkClr xmlns:ahyp="http://schemas.microsoft.com/office/drawing/2018/hyperlinkcolor" val="tx"/>
                    </a:ext>
                  </a:extLst>
                </a:hlinkClick>
              </a:rPr>
              <a:t>igraine</a:t>
            </a:r>
            <a:r>
              <a:rPr lang="en-GB" sz="2400" b="0" i="0" dirty="0">
                <a:solidFill>
                  <a:schemeClr val="accent1">
                    <a:lumMod val="50000"/>
                  </a:schemeClr>
                </a:solidFill>
                <a:effectLst/>
                <a:latin typeface="Arial" panose="020B0604020202020204" pitchFamily="34" charset="0"/>
              </a:rPr>
              <a:t>, </a:t>
            </a:r>
          </a:p>
          <a:p>
            <a:r>
              <a:rPr lang="en-GB" sz="2400" dirty="0">
                <a:solidFill>
                  <a:schemeClr val="accent1">
                    <a:lumMod val="50000"/>
                  </a:schemeClr>
                </a:solidFill>
                <a:latin typeface="Arial" panose="020B0604020202020204" pitchFamily="34" charset="0"/>
                <a:hlinkClick r:id="rId13" tooltip="Allergy">
                  <a:extLst>
                    <a:ext uri="{A12FA001-AC4F-418D-AE19-62706E023703}">
                      <ahyp:hlinkClr xmlns:ahyp="http://schemas.microsoft.com/office/drawing/2018/hyperlinkcolor" val="tx"/>
                    </a:ext>
                  </a:extLst>
                </a:hlinkClick>
              </a:rPr>
              <a:t>A</a:t>
            </a:r>
            <a:r>
              <a:rPr lang="en-GB" sz="2400" b="0" i="0" u="none" strike="noStrike" dirty="0">
                <a:solidFill>
                  <a:schemeClr val="accent1">
                    <a:lumMod val="50000"/>
                  </a:schemeClr>
                </a:solidFill>
                <a:effectLst/>
                <a:latin typeface="Arial" panose="020B0604020202020204" pitchFamily="34" charset="0"/>
                <a:hlinkClick r:id="rId13" tooltip="Allergy">
                  <a:extLst>
                    <a:ext uri="{A12FA001-AC4F-418D-AE19-62706E023703}">
                      <ahyp:hlinkClr xmlns:ahyp="http://schemas.microsoft.com/office/drawing/2018/hyperlinkcolor" val="tx"/>
                    </a:ext>
                  </a:extLst>
                </a:hlinkClick>
              </a:rPr>
              <a:t>llergies</a:t>
            </a:r>
            <a:r>
              <a:rPr lang="en-GB" sz="2400" b="0" i="0" dirty="0">
                <a:solidFill>
                  <a:schemeClr val="accent1">
                    <a:lumMod val="50000"/>
                  </a:schemeClr>
                </a:solidFill>
                <a:effectLst/>
                <a:latin typeface="Arial" panose="020B0604020202020204" pitchFamily="34" charset="0"/>
              </a:rPr>
              <a:t>, </a:t>
            </a:r>
          </a:p>
          <a:p>
            <a:r>
              <a:rPr lang="en-GB" sz="2400" dirty="0">
                <a:solidFill>
                  <a:schemeClr val="accent1">
                    <a:lumMod val="50000"/>
                  </a:schemeClr>
                </a:solidFill>
                <a:latin typeface="Arial" panose="020B0604020202020204" pitchFamily="34" charset="0"/>
                <a:hlinkClick r:id="rId14" tooltip="Multiple chemical sensitivity">
                  <a:extLst>
                    <a:ext uri="{A12FA001-AC4F-418D-AE19-62706E023703}">
                      <ahyp:hlinkClr xmlns:ahyp="http://schemas.microsoft.com/office/drawing/2018/hyperlinkcolor" val="tx"/>
                    </a:ext>
                  </a:extLst>
                </a:hlinkClick>
              </a:rPr>
              <a:t>M</a:t>
            </a:r>
            <a:r>
              <a:rPr lang="en-GB" sz="2400" b="0" i="0" u="none" strike="noStrike" dirty="0">
                <a:solidFill>
                  <a:schemeClr val="accent1">
                    <a:lumMod val="50000"/>
                  </a:schemeClr>
                </a:solidFill>
                <a:effectLst/>
                <a:latin typeface="Arial" panose="020B0604020202020204" pitchFamily="34" charset="0"/>
                <a:hlinkClick r:id="rId14" tooltip="Multiple chemical sensitivity">
                  <a:extLst>
                    <a:ext uri="{A12FA001-AC4F-418D-AE19-62706E023703}">
                      <ahyp:hlinkClr xmlns:ahyp="http://schemas.microsoft.com/office/drawing/2018/hyperlinkcolor" val="tx"/>
                    </a:ext>
                  </a:extLst>
                </a:hlinkClick>
              </a:rPr>
              <a:t>ultiple chemical sensitivities</a:t>
            </a:r>
            <a:r>
              <a:rPr lang="en-GB" sz="2400" b="0" i="0" dirty="0">
                <a:solidFill>
                  <a:schemeClr val="accent1">
                    <a:lumMod val="50000"/>
                  </a:schemeClr>
                </a:solidFill>
                <a:effectLst/>
                <a:latin typeface="Arial" panose="020B0604020202020204" pitchFamily="34" charset="0"/>
              </a:rPr>
              <a:t> (MCS), </a:t>
            </a:r>
          </a:p>
          <a:p>
            <a:r>
              <a:rPr lang="en-GB" sz="2400" b="0" i="0" u="none" strike="noStrike" dirty="0">
                <a:solidFill>
                  <a:schemeClr val="accent1">
                    <a:lumMod val="50000"/>
                  </a:schemeClr>
                </a:solidFill>
                <a:effectLst/>
                <a:latin typeface="Arial" panose="020B0604020202020204" pitchFamily="34" charset="0"/>
                <a:hlinkClick r:id="rId15" tooltip="Hashimoto's thyroiditis">
                  <a:extLst>
                    <a:ext uri="{A12FA001-AC4F-418D-AE19-62706E023703}">
                      <ahyp:hlinkClr xmlns:ahyp="http://schemas.microsoft.com/office/drawing/2018/hyperlinkcolor" val="tx"/>
                    </a:ext>
                  </a:extLst>
                </a:hlinkClick>
              </a:rPr>
              <a:t>Hashimoto's thyroiditis</a:t>
            </a:r>
            <a:r>
              <a:rPr lang="en-GB" sz="2400" b="0" i="0" dirty="0">
                <a:solidFill>
                  <a:schemeClr val="accent1">
                    <a:lumMod val="50000"/>
                  </a:schemeClr>
                </a:solidFill>
                <a:effectLst/>
                <a:latin typeface="Arial" panose="020B0604020202020204" pitchFamily="34" charset="0"/>
              </a:rPr>
              <a:t>, </a:t>
            </a:r>
          </a:p>
          <a:p>
            <a:r>
              <a:rPr lang="en-GB" sz="2400" dirty="0">
                <a:solidFill>
                  <a:schemeClr val="accent1">
                    <a:lumMod val="50000"/>
                  </a:schemeClr>
                </a:solidFill>
                <a:latin typeface="Arial" panose="020B0604020202020204" pitchFamily="34" charset="0"/>
                <a:hlinkClick r:id="rId16" tooltip="Sjögren's syndrome">
                  <a:extLst>
                    <a:ext uri="{A12FA001-AC4F-418D-AE19-62706E023703}">
                      <ahyp:hlinkClr xmlns:ahyp="http://schemas.microsoft.com/office/drawing/2018/hyperlinkcolor" val="tx"/>
                    </a:ext>
                  </a:extLst>
                </a:hlinkClick>
              </a:rPr>
              <a:t>S</a:t>
            </a:r>
            <a:r>
              <a:rPr lang="en-GB" sz="2400" b="0" i="0" u="none" strike="noStrike" dirty="0">
                <a:solidFill>
                  <a:schemeClr val="accent1">
                    <a:lumMod val="50000"/>
                  </a:schemeClr>
                </a:solidFill>
                <a:effectLst/>
                <a:latin typeface="Arial" panose="020B0604020202020204" pitchFamily="34" charset="0"/>
                <a:hlinkClick r:id="rId16" tooltip="Sjögren's syndrome">
                  <a:extLst>
                    <a:ext uri="{A12FA001-AC4F-418D-AE19-62706E023703}">
                      <ahyp:hlinkClr xmlns:ahyp="http://schemas.microsoft.com/office/drawing/2018/hyperlinkcolor" val="tx"/>
                    </a:ext>
                  </a:extLst>
                </a:hlinkClick>
              </a:rPr>
              <a:t>icca syndrome</a:t>
            </a:r>
            <a:r>
              <a:rPr lang="en-GB" sz="2400" b="0" i="0" dirty="0">
                <a:solidFill>
                  <a:schemeClr val="accent1">
                    <a:lumMod val="50000"/>
                  </a:schemeClr>
                </a:solidFill>
                <a:effectLst/>
                <a:latin typeface="Arial" panose="020B0604020202020204" pitchFamily="34" charset="0"/>
              </a:rPr>
              <a:t> (</a:t>
            </a:r>
            <a:r>
              <a:rPr lang="en-GB" sz="2400" b="0" i="0" dirty="0" err="1">
                <a:solidFill>
                  <a:schemeClr val="accent1">
                    <a:lumMod val="50000"/>
                  </a:schemeClr>
                </a:solidFill>
                <a:effectLst/>
                <a:latin typeface="Arial" panose="020B0604020202020204" pitchFamily="34" charset="0"/>
              </a:rPr>
              <a:t>Sjögren's</a:t>
            </a:r>
            <a:r>
              <a:rPr lang="en-GB" sz="2400" b="0" i="0" dirty="0">
                <a:solidFill>
                  <a:schemeClr val="accent1">
                    <a:lumMod val="50000"/>
                  </a:schemeClr>
                </a:solidFill>
                <a:effectLst/>
                <a:latin typeface="Arial" panose="020B0604020202020204" pitchFamily="34" charset="0"/>
              </a:rPr>
              <a:t> syndrome).</a:t>
            </a:r>
            <a:r>
              <a:rPr lang="en-GB" sz="2400" b="0" i="0" u="none" strike="noStrike" baseline="30000" dirty="0">
                <a:solidFill>
                  <a:schemeClr val="accent1">
                    <a:lumMod val="50000"/>
                  </a:schemeClr>
                </a:solidFill>
                <a:effectLst/>
                <a:latin typeface="Arial" panose="020B0604020202020204" pitchFamily="34" charset="0"/>
                <a:hlinkClick r:id="rId17">
                  <a:extLst>
                    <a:ext uri="{A12FA001-AC4F-418D-AE19-62706E023703}">
                      <ahyp:hlinkClr xmlns:ahyp="http://schemas.microsoft.com/office/drawing/2018/hyperlinkcolor" val="tx"/>
                    </a:ext>
                  </a:extLst>
                </a:hlinkClick>
              </a:rPr>
              <a:t>[2]</a:t>
            </a:r>
            <a:endParaRPr lang="en-MT" sz="2400" dirty="0">
              <a:solidFill>
                <a:schemeClr val="accent1">
                  <a:lumMod val="50000"/>
                </a:schemeClr>
              </a:solidFill>
            </a:endParaRPr>
          </a:p>
        </p:txBody>
      </p:sp>
    </p:spTree>
    <p:extLst>
      <p:ext uri="{BB962C8B-B14F-4D97-AF65-F5344CB8AC3E}">
        <p14:creationId xmlns:p14="http://schemas.microsoft.com/office/powerpoint/2010/main" val="1572152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E8B9EF-961A-4FB5-BD82-C037D67370FB}"/>
              </a:ext>
            </a:extLst>
          </p:cNvPr>
          <p:cNvSpPr>
            <a:spLocks noGrp="1"/>
          </p:cNvSpPr>
          <p:nvPr>
            <p:ph type="title"/>
          </p:nvPr>
        </p:nvSpPr>
        <p:spPr>
          <a:xfrm>
            <a:off x="6487542" y="573213"/>
            <a:ext cx="5181445" cy="1718225"/>
          </a:xfrm>
        </p:spPr>
        <p:txBody>
          <a:bodyPr>
            <a:normAutofit fontScale="90000"/>
          </a:bodyPr>
          <a:lstStyle/>
          <a:p>
            <a:r>
              <a:rPr lang="en-GB" sz="4000" b="1" i="0" dirty="0">
                <a:latin typeface="+mn-lt"/>
              </a:rPr>
              <a:t>Fibromyalgia &amp; Myalgic Encephalomyelitis are not the same illness? </a:t>
            </a:r>
            <a:br>
              <a:rPr lang="en-GB" sz="1200" i="0" dirty="0">
                <a:latin typeface="+mn-lt"/>
              </a:rPr>
            </a:br>
            <a:endParaRPr lang="en-MT" sz="1200" dirty="0"/>
          </a:p>
        </p:txBody>
      </p:sp>
      <p:sp>
        <p:nvSpPr>
          <p:cNvPr id="4" name="Content Placeholder 3">
            <a:extLst>
              <a:ext uri="{FF2B5EF4-FFF2-40B4-BE49-F238E27FC236}">
                <a16:creationId xmlns:a16="http://schemas.microsoft.com/office/drawing/2014/main" id="{624DE840-5123-4718-8A6B-8B847B40C611}"/>
              </a:ext>
            </a:extLst>
          </p:cNvPr>
          <p:cNvSpPr>
            <a:spLocks noGrp="1"/>
          </p:cNvSpPr>
          <p:nvPr>
            <p:ph idx="1"/>
          </p:nvPr>
        </p:nvSpPr>
        <p:spPr>
          <a:xfrm>
            <a:off x="6487542" y="2194086"/>
            <a:ext cx="4823753" cy="4512637"/>
          </a:xfrm>
        </p:spPr>
        <p:txBody>
          <a:bodyPr>
            <a:normAutofit/>
          </a:bodyPr>
          <a:lstStyle/>
          <a:p>
            <a:r>
              <a:rPr lang="en-GB" sz="2000" b="1" dirty="0">
                <a:solidFill>
                  <a:schemeClr val="accent1">
                    <a:lumMod val="75000"/>
                  </a:schemeClr>
                </a:solidFill>
              </a:rPr>
              <a:t>70% </a:t>
            </a:r>
            <a:r>
              <a:rPr lang="en-GB" sz="2000" dirty="0"/>
              <a:t>of me patients have *comorbid* fibromyalgia. </a:t>
            </a:r>
          </a:p>
          <a:p>
            <a:r>
              <a:rPr lang="en-GB" sz="2000" dirty="0"/>
              <a:t>Some have fibromyalgia initially but </a:t>
            </a:r>
            <a:r>
              <a:rPr lang="en-GB" sz="2000" b="1" dirty="0">
                <a:solidFill>
                  <a:schemeClr val="accent1">
                    <a:lumMod val="75000"/>
                  </a:schemeClr>
                </a:solidFill>
              </a:rPr>
              <a:t>go on to develop</a:t>
            </a:r>
            <a:r>
              <a:rPr lang="en-GB" sz="2000" dirty="0"/>
              <a:t> ME/CFS later. </a:t>
            </a:r>
          </a:p>
          <a:p>
            <a:r>
              <a:rPr lang="en-GB" sz="2000" b="1" dirty="0">
                <a:solidFill>
                  <a:schemeClr val="accent1">
                    <a:lumMod val="75000"/>
                  </a:schemeClr>
                </a:solidFill>
              </a:rPr>
              <a:t>They are not</a:t>
            </a:r>
            <a:r>
              <a:rPr lang="en-GB" sz="2000" dirty="0"/>
              <a:t>, however, the same condition. </a:t>
            </a:r>
          </a:p>
          <a:p>
            <a:r>
              <a:rPr lang="en-GB" sz="2000" b="1" dirty="0">
                <a:solidFill>
                  <a:schemeClr val="accent1">
                    <a:lumMod val="75000"/>
                  </a:schemeClr>
                </a:solidFill>
              </a:rPr>
              <a:t>Fibromyalgia is dominantly pain</a:t>
            </a:r>
            <a:r>
              <a:rPr lang="en-GB" sz="2000" dirty="0"/>
              <a:t>, whereas people can have ME/CFS without pain being a dominant symptom. </a:t>
            </a:r>
          </a:p>
          <a:p>
            <a:r>
              <a:rPr lang="en-GB" sz="2000" b="1" dirty="0">
                <a:solidFill>
                  <a:schemeClr val="accent1">
                    <a:lumMod val="75000"/>
                  </a:schemeClr>
                </a:solidFill>
              </a:rPr>
              <a:t>An infection usually triggers ME/CFS, </a:t>
            </a:r>
            <a:r>
              <a:rPr lang="en-GB" sz="2000" dirty="0"/>
              <a:t>whereas fibromyalgia is usually related to trauma.</a:t>
            </a:r>
          </a:p>
        </p:txBody>
      </p:sp>
      <p:pic>
        <p:nvPicPr>
          <p:cNvPr id="7" name="Picture 6">
            <a:extLst>
              <a:ext uri="{FF2B5EF4-FFF2-40B4-BE49-F238E27FC236}">
                <a16:creationId xmlns:a16="http://schemas.microsoft.com/office/drawing/2014/main" id="{4885B500-0589-4483-B21B-43EE53303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16" y="679962"/>
            <a:ext cx="5672199" cy="5672199"/>
          </a:xfrm>
          <a:prstGeom prst="rect">
            <a:avLst/>
          </a:prstGeom>
        </p:spPr>
      </p:pic>
    </p:spTree>
    <p:extLst>
      <p:ext uri="{BB962C8B-B14F-4D97-AF65-F5344CB8AC3E}">
        <p14:creationId xmlns:p14="http://schemas.microsoft.com/office/powerpoint/2010/main" val="336718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6" name="Rectangle 25">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0FA8CBFB-FC48-4B21-B46D-FFD5EDBD5926}"/>
              </a:ext>
            </a:extLst>
          </p:cNvPr>
          <p:cNvSpPr>
            <a:spLocks noGrp="1"/>
          </p:cNvSpPr>
          <p:nvPr>
            <p:ph type="title"/>
          </p:nvPr>
        </p:nvSpPr>
        <p:spPr>
          <a:xfrm>
            <a:off x="837113" y="1267730"/>
            <a:ext cx="3780959" cy="4317472"/>
          </a:xfrm>
        </p:spPr>
        <p:txBody>
          <a:bodyPr vert="horz" lIns="91440" tIns="45720" rIns="91440" bIns="45720" rtlCol="0" anchor="ctr">
            <a:normAutofit/>
          </a:bodyPr>
          <a:lstStyle/>
          <a:p>
            <a:pPr algn="ctr">
              <a:lnSpc>
                <a:spcPct val="83000"/>
              </a:lnSpc>
            </a:pPr>
            <a:r>
              <a:rPr lang="en-US" sz="4000" cap="all" spc="-100" dirty="0">
                <a:solidFill>
                  <a:schemeClr val="tx1"/>
                </a:solidFill>
              </a:rPr>
              <a:t>FIBROMYALGIA</a:t>
            </a:r>
            <a:br>
              <a:rPr lang="en-US" sz="4000" cap="all" spc="-100" dirty="0">
                <a:solidFill>
                  <a:schemeClr val="tx1"/>
                </a:solidFill>
              </a:rPr>
            </a:br>
            <a:r>
              <a:rPr lang="en-GB" sz="1800" dirty="0">
                <a:latin typeface="+mn-lt"/>
              </a:rPr>
              <a:t>MG30.01 Chronic widespread pain (Fibromyalgia)</a:t>
            </a:r>
            <a:r>
              <a:rPr lang="en-US" sz="1800" cap="all" spc="-100" dirty="0">
                <a:solidFill>
                  <a:schemeClr val="tx1"/>
                </a:solidFill>
                <a:latin typeface="+mn-lt"/>
              </a:rPr>
              <a:t> </a:t>
            </a:r>
          </a:p>
        </p:txBody>
      </p:sp>
      <p:cxnSp>
        <p:nvCxnSpPr>
          <p:cNvPr id="28" name="Straight Connector 27">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display&#10;&#10;Description automatically generated">
            <a:extLst>
              <a:ext uri="{FF2B5EF4-FFF2-40B4-BE49-F238E27FC236}">
                <a16:creationId xmlns:a16="http://schemas.microsoft.com/office/drawing/2014/main" id="{BCEDBA0A-7EBC-47EE-A964-6A853A409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125" y="1267730"/>
            <a:ext cx="6508183" cy="4422396"/>
          </a:xfrm>
          <a:prstGeom prst="rect">
            <a:avLst/>
          </a:prstGeom>
        </p:spPr>
      </p:pic>
    </p:spTree>
    <p:extLst>
      <p:ext uri="{BB962C8B-B14F-4D97-AF65-F5344CB8AC3E}">
        <p14:creationId xmlns:p14="http://schemas.microsoft.com/office/powerpoint/2010/main" val="109219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5000" r="-3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86627-31CE-4247-A1F7-B4B1BD43C6EF}"/>
              </a:ext>
            </a:extLst>
          </p:cNvPr>
          <p:cNvSpPr>
            <a:spLocks noGrp="1"/>
          </p:cNvSpPr>
          <p:nvPr>
            <p:ph idx="1"/>
          </p:nvPr>
        </p:nvSpPr>
        <p:spPr>
          <a:xfrm>
            <a:off x="527901" y="537327"/>
            <a:ext cx="11274458" cy="5778631"/>
          </a:xfrm>
        </p:spPr>
        <p:txBody>
          <a:bodyPr>
            <a:normAutofit/>
          </a:bodyPr>
          <a:lstStyle/>
          <a:p>
            <a:r>
              <a:rPr lang="en-GB" b="1" dirty="0">
                <a:solidFill>
                  <a:schemeClr val="accent1">
                    <a:lumMod val="50000"/>
                  </a:schemeClr>
                </a:solidFill>
              </a:rPr>
              <a:t>Brain</a:t>
            </a:r>
            <a:r>
              <a:rPr lang="en-GB" dirty="0"/>
              <a:t>: Fibro (and conditions like depression) show overactivity in certain areas of the brain whereas CFS doesn’t and is dominantly low blood flow. Reduced midbrain and cortical blood flow may be found in both.</a:t>
            </a:r>
          </a:p>
          <a:p>
            <a:r>
              <a:rPr lang="en-GB" b="1" dirty="0">
                <a:solidFill>
                  <a:schemeClr val="accent1">
                    <a:lumMod val="50000"/>
                  </a:schemeClr>
                </a:solidFill>
              </a:rPr>
              <a:t>Immunity</a:t>
            </a:r>
            <a:r>
              <a:rPr lang="en-GB" dirty="0"/>
              <a:t>: They have different immune signatures. Flu-like Sore throats and swollen glands are a symptom of ME/CFS but not fibromyalgia.</a:t>
            </a:r>
          </a:p>
          <a:p>
            <a:r>
              <a:rPr lang="en-GB" b="1" dirty="0">
                <a:solidFill>
                  <a:schemeClr val="accent1">
                    <a:lumMod val="50000"/>
                  </a:schemeClr>
                </a:solidFill>
              </a:rPr>
              <a:t>Nerves</a:t>
            </a:r>
            <a:r>
              <a:rPr lang="en-GB" b="1" dirty="0"/>
              <a:t>.</a:t>
            </a:r>
            <a:r>
              <a:rPr lang="en-GB" dirty="0"/>
              <a:t> Biopsy of small nerve fibres shows an increased density in fibromyalgia. Small fibre peripheral neuropathy is being investigated in relation to both.</a:t>
            </a:r>
          </a:p>
          <a:p>
            <a:r>
              <a:rPr lang="en-GB" b="1" dirty="0">
                <a:solidFill>
                  <a:schemeClr val="accent1">
                    <a:lumMod val="50000"/>
                  </a:schemeClr>
                </a:solidFill>
              </a:rPr>
              <a:t>Exercise</a:t>
            </a:r>
            <a:r>
              <a:rPr lang="en-GB" dirty="0"/>
              <a:t>: ME/CFS is worse from progressive exercise with PEM (brain fog, flu symptoms) with documented aerobic dysfunction which doesn’t improve as it should. </a:t>
            </a:r>
            <a:r>
              <a:rPr lang="en-GB" dirty="0" err="1"/>
              <a:t>Fibromyalgic</a:t>
            </a:r>
            <a:r>
              <a:rPr lang="en-GB" dirty="0"/>
              <a:t> well-being and endurance will usually improve with the same exercise regime.</a:t>
            </a:r>
          </a:p>
          <a:p>
            <a:r>
              <a:rPr lang="en-GB" b="1" dirty="0">
                <a:solidFill>
                  <a:schemeClr val="accent1">
                    <a:lumMod val="50000"/>
                  </a:schemeClr>
                </a:solidFill>
              </a:rPr>
              <a:t>Antidepressants:</a:t>
            </a:r>
            <a:r>
              <a:rPr lang="en-GB" dirty="0"/>
              <a:t> Antidepressants help fibromyalgia. There is no proof of efficacy for ME/CFS.</a:t>
            </a:r>
          </a:p>
          <a:p>
            <a:r>
              <a:rPr lang="en-GB" b="1" dirty="0">
                <a:solidFill>
                  <a:schemeClr val="accent1">
                    <a:lumMod val="50000"/>
                  </a:schemeClr>
                </a:solidFill>
              </a:rPr>
              <a:t>Depression </a:t>
            </a:r>
            <a:r>
              <a:rPr lang="en-GB" dirty="0"/>
              <a:t>is shown to worsen pain perception and coping, and catastrophising is an exacerbating factor in fibromyalgia. Depression is also common in ME/CFS but often follows the onset of PEM from pleasurable activities, rather than preceding it. </a:t>
            </a:r>
          </a:p>
          <a:p>
            <a:r>
              <a:rPr lang="en-GB" b="1" dirty="0">
                <a:solidFill>
                  <a:schemeClr val="accent1">
                    <a:lumMod val="50000"/>
                  </a:schemeClr>
                </a:solidFill>
              </a:rPr>
              <a:t>Substance P,</a:t>
            </a:r>
            <a:r>
              <a:rPr lang="en-GB" dirty="0"/>
              <a:t> a neurotransmitter responsible for the transmission of pain is elevated in the spinal cord in FM but not CFS</a:t>
            </a:r>
          </a:p>
          <a:p>
            <a:r>
              <a:rPr lang="en-GB" b="1" dirty="0" err="1">
                <a:solidFill>
                  <a:schemeClr val="accent1">
                    <a:lumMod val="50000"/>
                  </a:schemeClr>
                </a:solidFill>
              </a:rPr>
              <a:t>RNaseL</a:t>
            </a:r>
            <a:r>
              <a:rPr lang="en-GB" b="1" dirty="0">
                <a:solidFill>
                  <a:schemeClr val="accent1">
                    <a:lumMod val="50000"/>
                  </a:schemeClr>
                </a:solidFill>
              </a:rPr>
              <a:t>,</a:t>
            </a:r>
            <a:r>
              <a:rPr lang="en-GB" dirty="0"/>
              <a:t> a cellular antiviral enzyme is elevated in CFS but not in FM. This may account for pain vs PEM differences. </a:t>
            </a:r>
          </a:p>
          <a:p>
            <a:r>
              <a:rPr lang="en-GB" b="1" dirty="0">
                <a:solidFill>
                  <a:schemeClr val="accent1">
                    <a:lumMod val="50000"/>
                  </a:schemeClr>
                </a:solidFill>
              </a:rPr>
              <a:t>Sympathetic dominance </a:t>
            </a:r>
            <a:r>
              <a:rPr lang="en-GB" dirty="0"/>
              <a:t>is found in ME/CFS, whereas nervous system sensitisation is emphasised in fibromyalgia, though both show disturbed Stage 4 sleep. </a:t>
            </a:r>
          </a:p>
          <a:p>
            <a:r>
              <a:rPr lang="en-GB" b="1" dirty="0">
                <a:solidFill>
                  <a:schemeClr val="accent1">
                    <a:lumMod val="50000"/>
                  </a:schemeClr>
                </a:solidFill>
              </a:rPr>
              <a:t>Deaths</a:t>
            </a:r>
            <a:r>
              <a:rPr lang="en-GB" dirty="0"/>
              <a:t>. As to today, no Fibromyalgia relates deaths have been recorded.</a:t>
            </a:r>
            <a:endParaRPr lang="en-MT" dirty="0"/>
          </a:p>
        </p:txBody>
      </p:sp>
      <p:sp>
        <p:nvSpPr>
          <p:cNvPr id="4" name="Rectangle: Rounded Corners 3">
            <a:extLst>
              <a:ext uri="{FF2B5EF4-FFF2-40B4-BE49-F238E27FC236}">
                <a16:creationId xmlns:a16="http://schemas.microsoft.com/office/drawing/2014/main" id="{77209092-EAAC-4DD3-856F-F2D2A8DD886B}"/>
              </a:ext>
            </a:extLst>
          </p:cNvPr>
          <p:cNvSpPr/>
          <p:nvPr/>
        </p:nvSpPr>
        <p:spPr>
          <a:xfrm>
            <a:off x="7154944" y="5674936"/>
            <a:ext cx="4509155" cy="64102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dirty="0"/>
              <a:t>FM &amp; ME ARE NOT THE SAME!</a:t>
            </a:r>
            <a:endParaRPr lang="en-MT" b="1" dirty="0"/>
          </a:p>
        </p:txBody>
      </p:sp>
    </p:spTree>
    <p:extLst>
      <p:ext uri="{BB962C8B-B14F-4D97-AF65-F5344CB8AC3E}">
        <p14:creationId xmlns:p14="http://schemas.microsoft.com/office/powerpoint/2010/main" val="4018790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2335E-782D-44BB-9522-3390AC16F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105" y="552637"/>
            <a:ext cx="4581767" cy="30470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6585C6A4-7966-49B3-8BB1-E08FF2DA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577" y="3599698"/>
            <a:ext cx="3358284" cy="2815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Rounded Corners 4">
            <a:extLst>
              <a:ext uri="{FF2B5EF4-FFF2-40B4-BE49-F238E27FC236}">
                <a16:creationId xmlns:a16="http://schemas.microsoft.com/office/drawing/2014/main" id="{6FB3AB01-C903-4569-BEC4-7B3C8F9FA175}"/>
              </a:ext>
            </a:extLst>
          </p:cNvPr>
          <p:cNvSpPr/>
          <p:nvPr/>
        </p:nvSpPr>
        <p:spPr>
          <a:xfrm>
            <a:off x="690514" y="4270342"/>
            <a:ext cx="5625445" cy="1857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a:ln w="0"/>
                <a:solidFill>
                  <a:schemeClr val="tx1"/>
                </a:solidFill>
              </a:rPr>
              <a:t>THE REALITY OF ME/CFS &amp; SEVERE FIBROMYALGIA </a:t>
            </a:r>
          </a:p>
          <a:p>
            <a:pPr algn="ctr"/>
            <a:r>
              <a:rPr lang="en-GB" sz="2400" b="1" dirty="0">
                <a:ln w="0"/>
                <a:solidFill>
                  <a:schemeClr val="tx1"/>
                </a:solidFill>
              </a:rPr>
              <a:t>MULTISENSORY HYPERSENSITIVITY</a:t>
            </a:r>
            <a:endParaRPr lang="en-MT" sz="2400" b="1" dirty="0">
              <a:ln w="0"/>
              <a:solidFill>
                <a:schemeClr val="tx1"/>
              </a:solidFill>
            </a:endParaRPr>
          </a:p>
        </p:txBody>
      </p:sp>
      <p:sp>
        <p:nvSpPr>
          <p:cNvPr id="7" name="TextBox 6">
            <a:extLst>
              <a:ext uri="{FF2B5EF4-FFF2-40B4-BE49-F238E27FC236}">
                <a16:creationId xmlns:a16="http://schemas.microsoft.com/office/drawing/2014/main" id="{90DAF312-4EF7-4026-BE73-4601C01C4E47}"/>
              </a:ext>
            </a:extLst>
          </p:cNvPr>
          <p:cNvSpPr txBox="1"/>
          <p:nvPr/>
        </p:nvSpPr>
        <p:spPr>
          <a:xfrm>
            <a:off x="690514" y="730578"/>
            <a:ext cx="4581767" cy="3416320"/>
          </a:xfrm>
          <a:prstGeom prst="rect">
            <a:avLst/>
          </a:prstGeom>
          <a:noFill/>
        </p:spPr>
        <p:txBody>
          <a:bodyPr wrap="square">
            <a:spAutoFit/>
          </a:bodyPr>
          <a:lstStyle/>
          <a:p>
            <a:r>
              <a:rPr lang="en-GB" sz="2400" dirty="0"/>
              <a:t>People with Fibromyalgia and ME in Malta are still fighting for their right to be considered as disabled, hence to fall under the social security act, and eventually benefit from invalidity or disability pensions. This is still strictly done on a one to one basis many times with great difficulty and refusal. </a:t>
            </a:r>
            <a:endParaRPr lang="en-MT" sz="2400" dirty="0"/>
          </a:p>
        </p:txBody>
      </p:sp>
      <p:sp>
        <p:nvSpPr>
          <p:cNvPr id="3" name="Arrow: Right 2">
            <a:extLst>
              <a:ext uri="{FF2B5EF4-FFF2-40B4-BE49-F238E27FC236}">
                <a16:creationId xmlns:a16="http://schemas.microsoft.com/office/drawing/2014/main" id="{E4B451B1-65AC-4A7D-9B05-749DBFDCCD00}"/>
              </a:ext>
            </a:extLst>
          </p:cNvPr>
          <p:cNvSpPr/>
          <p:nvPr/>
        </p:nvSpPr>
        <p:spPr>
          <a:xfrm>
            <a:off x="6507809" y="4666268"/>
            <a:ext cx="1329179" cy="857839"/>
          </a:xfrm>
          <a:prstGeom prst="rightArrow">
            <a:avLst/>
          </a:prstGeom>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MT" dirty="0"/>
          </a:p>
        </p:txBody>
      </p:sp>
    </p:spTree>
    <p:extLst>
      <p:ext uri="{BB962C8B-B14F-4D97-AF65-F5344CB8AC3E}">
        <p14:creationId xmlns:p14="http://schemas.microsoft.com/office/powerpoint/2010/main" val="183081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5000" r="-35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172D62-F826-4828-9E07-2AA3182EC70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98" b="198"/>
          <a:stretch/>
        </p:blipFill>
        <p:spPr>
          <a:xfrm>
            <a:off x="240131" y="237744"/>
            <a:ext cx="7696201" cy="6382512"/>
          </a:xfrm>
          <a:prstGeom prst="rect">
            <a:avLst/>
          </a:prstGeom>
        </p:spPr>
      </p:pic>
      <p:sp>
        <p:nvSpPr>
          <p:cNvPr id="6" name="Title 1">
            <a:extLst>
              <a:ext uri="{FF2B5EF4-FFF2-40B4-BE49-F238E27FC236}">
                <a16:creationId xmlns:a16="http://schemas.microsoft.com/office/drawing/2014/main" id="{EE28731A-A85F-4F1C-A9C2-AFFEFCD52AB0}"/>
              </a:ext>
            </a:extLst>
          </p:cNvPr>
          <p:cNvSpPr txBox="1">
            <a:spLocks/>
          </p:cNvSpPr>
          <p:nvPr/>
        </p:nvSpPr>
        <p:spPr>
          <a:xfrm>
            <a:off x="9427989" y="4927081"/>
            <a:ext cx="2276475" cy="10683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a:lstStyle>
          <a:p>
            <a:r>
              <a:rPr lang="en-GB" sz="3600" dirty="0">
                <a:solidFill>
                  <a:srgbClr val="C00000"/>
                </a:solidFill>
                <a:effectLst>
                  <a:outerShdw blurRad="38100" dist="38100" dir="2700000" algn="tl">
                    <a:srgbClr val="000000">
                      <a:alpha val="43137"/>
                    </a:srgbClr>
                  </a:outerShdw>
                </a:effectLst>
                <a:latin typeface="Bahnschrift" panose="020B0502040204020203" pitchFamily="34" charset="0"/>
              </a:rPr>
              <a:t>Survivors</a:t>
            </a:r>
          </a:p>
        </p:txBody>
      </p:sp>
      <p:sp>
        <p:nvSpPr>
          <p:cNvPr id="7" name="Text Placeholder 2">
            <a:extLst>
              <a:ext uri="{FF2B5EF4-FFF2-40B4-BE49-F238E27FC236}">
                <a16:creationId xmlns:a16="http://schemas.microsoft.com/office/drawing/2014/main" id="{35D93609-AC1B-4F0C-9FC2-291785407924}"/>
              </a:ext>
            </a:extLst>
          </p:cNvPr>
          <p:cNvSpPr txBox="1">
            <a:spLocks/>
          </p:cNvSpPr>
          <p:nvPr/>
        </p:nvSpPr>
        <p:spPr>
          <a:xfrm>
            <a:off x="8657408" y="3206820"/>
            <a:ext cx="2165350" cy="654050"/>
          </a:xfrm>
          <a:prstGeom prst="rect">
            <a:avLst/>
          </a:prstGeom>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sz="4400" b="1" dirty="0">
                <a:solidFill>
                  <a:schemeClr val="bg2">
                    <a:lumMod val="25000"/>
                  </a:schemeClr>
                </a:solidFill>
                <a:effectLst>
                  <a:outerShdw blurRad="38100" dist="38100" dir="2700000" algn="tl">
                    <a:srgbClr val="000000">
                      <a:alpha val="43137"/>
                    </a:srgbClr>
                  </a:outerShdw>
                </a:effectLst>
                <a:latin typeface="Bradley Hand ITC" panose="03070402050302030203" pitchFamily="66" charset="0"/>
              </a:rPr>
              <a:t>Human Rights</a:t>
            </a:r>
          </a:p>
        </p:txBody>
      </p:sp>
      <p:sp>
        <p:nvSpPr>
          <p:cNvPr id="10" name="TextBox 9">
            <a:extLst>
              <a:ext uri="{FF2B5EF4-FFF2-40B4-BE49-F238E27FC236}">
                <a16:creationId xmlns:a16="http://schemas.microsoft.com/office/drawing/2014/main" id="{05BBFF66-9416-4303-95CA-D25AEF212A7C}"/>
              </a:ext>
            </a:extLst>
          </p:cNvPr>
          <p:cNvSpPr txBox="1"/>
          <p:nvPr/>
        </p:nvSpPr>
        <p:spPr>
          <a:xfrm>
            <a:off x="8555189" y="862531"/>
            <a:ext cx="1434904" cy="923330"/>
          </a:xfrm>
          <a:prstGeom prst="rect">
            <a:avLst/>
          </a:prstGeom>
          <a:noFill/>
        </p:spPr>
        <p:txBody>
          <a:bodyPr wrap="square" rtlCol="0">
            <a:spAutoFit/>
          </a:bodyPr>
          <a:lstStyle/>
          <a:p>
            <a:r>
              <a:rPr lang="en-GB" sz="5400" b="1" dirty="0">
                <a:solidFill>
                  <a:srgbClr val="7030A0"/>
                </a:solidFill>
                <a:effectLst>
                  <a:outerShdw blurRad="38100" dist="38100" dir="2700000" algn="tl">
                    <a:srgbClr val="000000">
                      <a:alpha val="43137"/>
                    </a:srgbClr>
                  </a:outerShdw>
                </a:effectLst>
                <a:latin typeface="French Script MT" panose="03020402040607040605" pitchFamily="66" charset="0"/>
              </a:rPr>
              <a:t>Hope</a:t>
            </a:r>
          </a:p>
        </p:txBody>
      </p:sp>
      <p:sp>
        <p:nvSpPr>
          <p:cNvPr id="11" name="TextBox 10">
            <a:extLst>
              <a:ext uri="{FF2B5EF4-FFF2-40B4-BE49-F238E27FC236}">
                <a16:creationId xmlns:a16="http://schemas.microsoft.com/office/drawing/2014/main" id="{17C64254-FA7F-45BF-98C5-FDB182D29032}"/>
              </a:ext>
            </a:extLst>
          </p:cNvPr>
          <p:cNvSpPr txBox="1"/>
          <p:nvPr/>
        </p:nvSpPr>
        <p:spPr>
          <a:xfrm>
            <a:off x="9521072" y="2053086"/>
            <a:ext cx="2183392" cy="646331"/>
          </a:xfrm>
          <a:prstGeom prst="rect">
            <a:avLst/>
          </a:prstGeom>
          <a:noFill/>
        </p:spPr>
        <p:txBody>
          <a:bodyPr wrap="square" rtlCol="0">
            <a:spAutoFit/>
          </a:bodyPr>
          <a:lstStyle/>
          <a:p>
            <a:r>
              <a:rPr lang="en-GB" sz="3600" b="1" dirty="0">
                <a:solidFill>
                  <a:schemeClr val="accent3">
                    <a:lumMod val="75000"/>
                  </a:schemeClr>
                </a:solidFill>
                <a:effectLst>
                  <a:outerShdw blurRad="38100" dist="38100" dir="2700000" algn="tl">
                    <a:srgbClr val="000000">
                      <a:alpha val="43137"/>
                    </a:srgbClr>
                  </a:outerShdw>
                </a:effectLst>
                <a:latin typeface="Abadi Extra Light" panose="020B0604020202020204" pitchFamily="34" charset="0"/>
                <a:cs typeface="Leelawadee UI" panose="020B0502040204020203" pitchFamily="34" charset="-34"/>
              </a:rPr>
              <a:t>Training</a:t>
            </a:r>
          </a:p>
        </p:txBody>
      </p:sp>
    </p:spTree>
    <p:extLst>
      <p:ext uri="{BB962C8B-B14F-4D97-AF65-F5344CB8AC3E}">
        <p14:creationId xmlns:p14="http://schemas.microsoft.com/office/powerpoint/2010/main" val="2232781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ilhouette of a group of people&#10;&#10;Description automatically generated with medium confidence">
            <a:extLst>
              <a:ext uri="{FF2B5EF4-FFF2-40B4-BE49-F238E27FC236}">
                <a16:creationId xmlns:a16="http://schemas.microsoft.com/office/drawing/2014/main" id="{31EEE4C8-2D94-4522-A8AA-CCB62B8C5DF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2094" b="1368"/>
          <a:stretch/>
        </p:blipFill>
        <p:spPr>
          <a:xfrm>
            <a:off x="20" y="10"/>
            <a:ext cx="12191980" cy="6857990"/>
          </a:xfrm>
          <a:prstGeom prst="rect">
            <a:avLst/>
          </a:prstGeom>
        </p:spPr>
      </p:pic>
      <p:sp>
        <p:nvSpPr>
          <p:cNvPr id="2" name="Title 1">
            <a:extLst>
              <a:ext uri="{FF2B5EF4-FFF2-40B4-BE49-F238E27FC236}">
                <a16:creationId xmlns:a16="http://schemas.microsoft.com/office/drawing/2014/main" id="{DC454D7B-C13F-461B-BC41-A92A4BFC6AE9}"/>
              </a:ext>
            </a:extLst>
          </p:cNvPr>
          <p:cNvSpPr>
            <a:spLocks noGrp="1"/>
          </p:cNvSpPr>
          <p:nvPr>
            <p:ph type="title"/>
          </p:nvPr>
        </p:nvSpPr>
        <p:spPr>
          <a:xfrm>
            <a:off x="1066800" y="642594"/>
            <a:ext cx="10293076" cy="3832128"/>
          </a:xfrm>
        </p:spPr>
        <p:txBody>
          <a:bodyPr>
            <a:noAutofit/>
          </a:bodyPr>
          <a:lstStyle/>
          <a:p>
            <a:pPr algn="ctr"/>
            <a:br>
              <a:rPr lang="en-US" sz="3200" dirty="0"/>
            </a:br>
            <a:br>
              <a:rPr lang="en-US" sz="3200" dirty="0"/>
            </a:br>
            <a:r>
              <a:rPr lang="en-US" sz="3200" b="1" dirty="0">
                <a:hlinkClick r:id="rId3"/>
              </a:rPr>
              <a:t>WHO | Disabilities - World Health Organization</a:t>
            </a:r>
            <a:br>
              <a:rPr lang="en-US" sz="3200" b="1" dirty="0"/>
            </a:br>
            <a:r>
              <a:rPr lang="en-US" sz="3200" dirty="0">
                <a:latin typeface="+mn-lt"/>
              </a:rPr>
              <a:t>An </a:t>
            </a:r>
            <a:r>
              <a:rPr lang="en-US" sz="3200" dirty="0">
                <a:effectLst>
                  <a:outerShdw blurRad="38100" dist="38100" dir="2700000" algn="tl">
                    <a:srgbClr val="000000">
                      <a:alpha val="43137"/>
                    </a:srgbClr>
                  </a:outerShdw>
                </a:effectLst>
                <a:latin typeface="+mn-lt"/>
              </a:rPr>
              <a:t>impairment</a:t>
            </a:r>
            <a:r>
              <a:rPr lang="en-US" sz="3200" dirty="0">
                <a:latin typeface="+mn-lt"/>
              </a:rPr>
              <a:t> is a problem in body function or structure; </a:t>
            </a:r>
            <a:br>
              <a:rPr lang="en-US" sz="3200" dirty="0">
                <a:latin typeface="+mn-lt"/>
              </a:rPr>
            </a:br>
            <a:r>
              <a:rPr lang="en-US" sz="3200" dirty="0">
                <a:latin typeface="+mn-lt"/>
              </a:rPr>
              <a:t>an activity limitation is a difficulty encountered by an individual in executing a task or action; </a:t>
            </a:r>
            <a:br>
              <a:rPr lang="en-US" sz="3200" dirty="0">
                <a:latin typeface="+mn-lt"/>
              </a:rPr>
            </a:br>
            <a:r>
              <a:rPr lang="en-US" sz="3200" dirty="0">
                <a:latin typeface="+mn-lt"/>
              </a:rPr>
              <a:t>while a </a:t>
            </a:r>
            <a:r>
              <a:rPr lang="en-US" sz="3200" dirty="0">
                <a:effectLst>
                  <a:outerShdw blurRad="38100" dist="38100" dir="2700000" algn="tl">
                    <a:srgbClr val="000000">
                      <a:alpha val="43137"/>
                    </a:srgbClr>
                  </a:outerShdw>
                </a:effectLst>
                <a:latin typeface="+mn-lt"/>
              </a:rPr>
              <a:t>participation restriction </a:t>
            </a:r>
            <a:r>
              <a:rPr lang="en-US" sz="3200" dirty="0">
                <a:latin typeface="+mn-lt"/>
              </a:rPr>
              <a:t>is a problem experienced by an individual in involvement in life situations. </a:t>
            </a:r>
            <a:br>
              <a:rPr lang="en-US" sz="3200" dirty="0">
                <a:latin typeface="+mn-lt"/>
              </a:rPr>
            </a:br>
            <a:br>
              <a:rPr lang="en-US" sz="3200" dirty="0">
                <a:latin typeface="+mn-lt"/>
              </a:rPr>
            </a:br>
            <a:r>
              <a:rPr lang="en-US" sz="3200" b="1" dirty="0">
                <a:latin typeface="+mn-lt"/>
              </a:rPr>
              <a:t>Disability</a:t>
            </a:r>
            <a:r>
              <a:rPr lang="en-US" sz="3200" dirty="0">
                <a:latin typeface="+mn-lt"/>
              </a:rPr>
              <a:t> is thus not just a </a:t>
            </a:r>
            <a:r>
              <a:rPr lang="en-US" sz="3200" b="1" dirty="0">
                <a:latin typeface="+mn-lt"/>
              </a:rPr>
              <a:t>health</a:t>
            </a:r>
            <a:r>
              <a:rPr lang="en-US" sz="3200" dirty="0">
                <a:latin typeface="+mn-lt"/>
              </a:rPr>
              <a:t> problem.</a:t>
            </a:r>
            <a:br>
              <a:rPr lang="en-US" sz="3200" dirty="0">
                <a:latin typeface="+mn-lt"/>
              </a:rPr>
            </a:br>
            <a:br>
              <a:rPr lang="en-US" sz="3200" dirty="0"/>
            </a:br>
            <a:br>
              <a:rPr lang="en-US" sz="3200" dirty="0"/>
            </a:br>
            <a:endParaRPr lang="en-MT" sz="3200" dirty="0"/>
          </a:p>
        </p:txBody>
      </p:sp>
      <p:sp>
        <p:nvSpPr>
          <p:cNvPr id="3" name="Content Placeholder 2">
            <a:extLst>
              <a:ext uri="{FF2B5EF4-FFF2-40B4-BE49-F238E27FC236}">
                <a16:creationId xmlns:a16="http://schemas.microsoft.com/office/drawing/2014/main" id="{6CC23F07-5AAA-40B7-B2DF-89AE11E6BD79}"/>
              </a:ext>
            </a:extLst>
          </p:cNvPr>
          <p:cNvSpPr>
            <a:spLocks noGrp="1"/>
          </p:cNvSpPr>
          <p:nvPr>
            <p:ph idx="1"/>
          </p:nvPr>
        </p:nvSpPr>
        <p:spPr>
          <a:xfrm>
            <a:off x="744718" y="4474722"/>
            <a:ext cx="10380482" cy="1907224"/>
          </a:xfrm>
        </p:spPr>
        <p:txBody>
          <a:bodyPr>
            <a:normAutofit fontScale="85000" lnSpcReduction="20000"/>
          </a:bodyPr>
          <a:lstStyle/>
          <a:p>
            <a:pPr algn="ctr"/>
            <a:br>
              <a:rPr lang="en-US" dirty="0"/>
            </a:br>
            <a:br>
              <a:rPr lang="en-US" dirty="0"/>
            </a:br>
            <a:r>
              <a:rPr lang="en-US" sz="4000" b="1" dirty="0">
                <a:effectLst>
                  <a:outerShdw blurRad="38100" dist="38100" dir="2700000" algn="tl">
                    <a:srgbClr val="000000">
                      <a:alpha val="43137"/>
                    </a:srgbClr>
                  </a:outerShdw>
                </a:effectLst>
              </a:rPr>
              <a:t>Definition of disability discrimination</a:t>
            </a:r>
          </a:p>
          <a:p>
            <a:pPr algn="ctr"/>
            <a:r>
              <a:rPr lang="en-US" sz="3200" b="1" dirty="0">
                <a:effectLst>
                  <a:outerShdw blurRad="38100" dist="38100" dir="2700000" algn="tl">
                    <a:srgbClr val="000000">
                      <a:alpha val="43137"/>
                    </a:srgbClr>
                  </a:outerShdw>
                </a:effectLst>
              </a:rPr>
              <a:t>Disability discrimination is the act of treating someone with a disability less favorably than someone without a disability.</a:t>
            </a:r>
            <a:endParaRPr lang="en-US" sz="3200" dirty="0"/>
          </a:p>
          <a:p>
            <a:endParaRPr lang="en-MT" dirty="0"/>
          </a:p>
        </p:txBody>
      </p:sp>
      <p:sp>
        <p:nvSpPr>
          <p:cNvPr id="12"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246419843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AC58-514C-4B6A-A7E7-C73002FCD250}"/>
              </a:ext>
            </a:extLst>
          </p:cNvPr>
          <p:cNvSpPr>
            <a:spLocks noGrp="1"/>
          </p:cNvSpPr>
          <p:nvPr>
            <p:ph type="title"/>
          </p:nvPr>
        </p:nvSpPr>
        <p:spPr/>
        <p:txBody>
          <a:bodyPr/>
          <a:lstStyle/>
          <a:p>
            <a:r>
              <a:rPr lang="en-US" sz="4800" b="1" i="0" dirty="0">
                <a:effectLst>
                  <a:outerShdw blurRad="38100" dist="38100" dir="2700000" algn="tl">
                    <a:srgbClr val="000000">
                      <a:alpha val="43137"/>
                    </a:srgbClr>
                  </a:outerShdw>
                </a:effectLst>
              </a:rPr>
              <a:t>World Report on Disability 2017</a:t>
            </a:r>
            <a:endParaRPr lang="en-MT" i="0" dirty="0"/>
          </a:p>
        </p:txBody>
      </p:sp>
      <p:sp>
        <p:nvSpPr>
          <p:cNvPr id="3" name="Content Placeholder 2">
            <a:extLst>
              <a:ext uri="{FF2B5EF4-FFF2-40B4-BE49-F238E27FC236}">
                <a16:creationId xmlns:a16="http://schemas.microsoft.com/office/drawing/2014/main" id="{4A13767A-F83A-4DDD-8C57-2A6503F40FCF}"/>
              </a:ext>
            </a:extLst>
          </p:cNvPr>
          <p:cNvSpPr>
            <a:spLocks noGrp="1"/>
          </p:cNvSpPr>
          <p:nvPr>
            <p:ph idx="1"/>
          </p:nvPr>
        </p:nvSpPr>
        <p:spPr/>
        <p:txBody>
          <a:bodyPr>
            <a:noAutofit/>
          </a:bodyPr>
          <a:lstStyle/>
          <a:p>
            <a:r>
              <a:rPr lang="en-US" sz="2400" dirty="0"/>
              <a:t>More than one billion people in the world live with some form of disability, of whom nearly </a:t>
            </a:r>
            <a:r>
              <a:rPr lang="en-US" sz="2400" dirty="0">
                <a:effectLst>
                  <a:outerShdw blurRad="38100" dist="38100" dir="2700000" algn="tl">
                    <a:srgbClr val="000000">
                      <a:alpha val="43137"/>
                    </a:srgbClr>
                  </a:outerShdw>
                </a:effectLst>
              </a:rPr>
              <a:t>200 million </a:t>
            </a:r>
            <a:r>
              <a:rPr lang="en-US" sz="2400" dirty="0"/>
              <a:t>experience considerable </a:t>
            </a:r>
            <a:r>
              <a:rPr lang="en-US" sz="2400" dirty="0">
                <a:effectLst>
                  <a:outerShdw blurRad="38100" dist="38100" dir="2700000" algn="tl">
                    <a:srgbClr val="000000">
                      <a:alpha val="43137"/>
                    </a:srgbClr>
                  </a:outerShdw>
                </a:effectLst>
              </a:rPr>
              <a:t>difficulties in functioning.</a:t>
            </a:r>
          </a:p>
          <a:p>
            <a:r>
              <a:rPr lang="en-US" sz="2400" dirty="0"/>
              <a:t>In the years ahead, disability will be an even greater concern because its prevalence is on the rise. </a:t>
            </a:r>
            <a:br>
              <a:rPr lang="en-US" sz="2400" dirty="0"/>
            </a:br>
            <a:br>
              <a:rPr lang="en-US" sz="2400" dirty="0"/>
            </a:br>
            <a:r>
              <a:rPr lang="en-US" sz="2400" dirty="0"/>
              <a:t>This is due to ageing populations and the higher risk of disability in older people as well as the </a:t>
            </a:r>
            <a:r>
              <a:rPr lang="en-US" sz="2400" dirty="0">
                <a:effectLst>
                  <a:outerShdw blurRad="38100" dist="38100" dir="2700000" algn="tl">
                    <a:srgbClr val="000000">
                      <a:alpha val="43137"/>
                    </a:srgbClr>
                  </a:outerShdw>
                </a:effectLst>
              </a:rPr>
              <a:t>global increase in chronic health conditions</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 </a:t>
            </a:r>
            <a:r>
              <a:rPr lang="en-US" sz="2400" dirty="0"/>
              <a:t>such as </a:t>
            </a:r>
            <a:r>
              <a:rPr lang="en-US" sz="2400" dirty="0">
                <a:effectLst>
                  <a:outerShdw blurRad="38100" dist="38100" dir="2700000" algn="tl">
                    <a:srgbClr val="000000">
                      <a:alpha val="43137"/>
                    </a:srgbClr>
                  </a:outerShdw>
                </a:effectLst>
              </a:rPr>
              <a:t>fibromyalgia, ME (Myalgic Encephalomyelitis), diabetes, cardiovascular disease, cancer and mental health disorders.</a:t>
            </a:r>
            <a:endParaRPr lang="en-MT"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1576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3AA1B5-A524-4358-AFE9-A9C0B16FF27B}"/>
              </a:ext>
            </a:extLst>
          </p:cNvPr>
          <p:cNvPicPr>
            <a:picLocks noChangeAspect="1"/>
          </p:cNvPicPr>
          <p:nvPr/>
        </p:nvPicPr>
        <p:blipFill rotWithShape="1">
          <a:blip r:embed="rId2">
            <a:extLst>
              <a:ext uri="{28A0092B-C50C-407E-A947-70E740481C1C}">
                <a14:useLocalDpi xmlns:a14="http://schemas.microsoft.com/office/drawing/2010/main" val="0"/>
              </a:ext>
            </a:extLst>
          </a:blip>
          <a:srcRect l="1007" r="5779"/>
          <a:stretch/>
        </p:blipFill>
        <p:spPr>
          <a:xfrm>
            <a:off x="20" y="10"/>
            <a:ext cx="6392647" cy="6857990"/>
          </a:xfrm>
          <a:prstGeom prst="rect">
            <a:avLst/>
          </a:prstGeom>
        </p:spPr>
      </p:pic>
      <p:sp>
        <p:nvSpPr>
          <p:cNvPr id="30" name="Rectangle 2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59A24D-C3DE-479E-91D0-C033587D4017}"/>
              </a:ext>
            </a:extLst>
          </p:cNvPr>
          <p:cNvSpPr>
            <a:spLocks noGrp="1"/>
          </p:cNvSpPr>
          <p:nvPr>
            <p:ph idx="1"/>
          </p:nvPr>
        </p:nvSpPr>
        <p:spPr>
          <a:xfrm>
            <a:off x="6769100" y="429088"/>
            <a:ext cx="4882430" cy="3939970"/>
          </a:xfrm>
        </p:spPr>
        <p:txBody>
          <a:bodyPr>
            <a:noAutofit/>
          </a:bodyPr>
          <a:lstStyle/>
          <a:p>
            <a:pPr marL="0" indent="0" algn="ctr">
              <a:buNone/>
            </a:pPr>
            <a:r>
              <a:rPr lang="en-US" sz="2000" dirty="0"/>
              <a:t>Across the world, people with disabilities have</a:t>
            </a:r>
            <a:br>
              <a:rPr lang="en-US" sz="2000" dirty="0"/>
            </a:br>
            <a:r>
              <a:rPr lang="en-US" sz="2000" dirty="0">
                <a:effectLst>
                  <a:outerShdw blurRad="38100" dist="38100" dir="2700000" algn="tl">
                    <a:srgbClr val="000000">
                      <a:alpha val="43137"/>
                    </a:srgbClr>
                  </a:outerShdw>
                </a:effectLst>
              </a:rPr>
              <a:t>poorer health outcomes</a:t>
            </a:r>
            <a:r>
              <a:rPr lang="en-US" sz="2000" dirty="0"/>
              <a:t>,</a:t>
            </a:r>
            <a:br>
              <a:rPr lang="en-US" sz="2000" dirty="0"/>
            </a:br>
            <a:r>
              <a:rPr lang="en-US" sz="2000" dirty="0">
                <a:effectLst>
                  <a:outerShdw blurRad="38100" dist="38100" dir="2700000" algn="tl">
                    <a:srgbClr val="000000">
                      <a:alpha val="43137"/>
                    </a:srgbClr>
                  </a:outerShdw>
                </a:effectLst>
              </a:rPr>
              <a:t>lower education achievements, </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less economic participation </a:t>
            </a:r>
            <a:r>
              <a:rPr lang="en-US" sz="2000" dirty="0"/>
              <a:t>and</a:t>
            </a:r>
            <a:br>
              <a:rPr lang="en-US" sz="2000" dirty="0"/>
            </a:br>
            <a:r>
              <a:rPr lang="en-US" sz="2000" dirty="0">
                <a:effectLst>
                  <a:outerShdw blurRad="38100" dist="38100" dir="2700000" algn="tl">
                    <a:srgbClr val="000000">
                      <a:alpha val="43137"/>
                    </a:srgbClr>
                  </a:outerShdw>
                </a:effectLst>
              </a:rPr>
              <a:t>higher rates of poverty </a:t>
            </a:r>
            <a:br>
              <a:rPr lang="en-US" sz="2000" dirty="0">
                <a:effectLst>
                  <a:outerShdw blurRad="38100" dist="38100" dir="2700000" algn="tl">
                    <a:srgbClr val="000000">
                      <a:alpha val="43137"/>
                    </a:srgbClr>
                  </a:outerShdw>
                </a:effectLst>
              </a:rPr>
            </a:br>
            <a:r>
              <a:rPr lang="en-US" sz="2000" dirty="0"/>
              <a:t>than people without disabilities. </a:t>
            </a:r>
            <a:br>
              <a:rPr lang="en-US" sz="2000" dirty="0"/>
            </a:br>
            <a:br>
              <a:rPr lang="en-US" sz="2000" dirty="0"/>
            </a:br>
            <a:r>
              <a:rPr lang="en-US" sz="2000" dirty="0"/>
              <a:t>People with </a:t>
            </a:r>
            <a:r>
              <a:rPr lang="en-US" sz="2000" dirty="0">
                <a:effectLst>
                  <a:outerShdw blurRad="38100" dist="38100" dir="2700000" algn="tl">
                    <a:srgbClr val="000000">
                      <a:alpha val="43137"/>
                    </a:srgbClr>
                  </a:outerShdw>
                </a:effectLst>
              </a:rPr>
              <a:t>disabilities experience barriers in accessing services;</a:t>
            </a:r>
          </a:p>
          <a:p>
            <a:pPr marL="0" indent="0" algn="ctr">
              <a:buNone/>
            </a:pPr>
            <a:r>
              <a:rPr lang="en-US" sz="2000" dirty="0">
                <a:effectLst>
                  <a:outerShdw blurRad="38100" dist="38100" dir="2700000" algn="tl">
                    <a:srgbClr val="000000">
                      <a:alpha val="43137"/>
                    </a:srgbClr>
                  </a:outerShdw>
                </a:effectLst>
              </a:rPr>
              <a:t>health, education, employment, </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transport information</a:t>
            </a:r>
            <a:r>
              <a:rPr lang="en-US" sz="2000" dirty="0"/>
              <a:t>. </a:t>
            </a:r>
            <a:br>
              <a:rPr lang="en-US" sz="2000" dirty="0"/>
            </a:br>
            <a:endParaRPr lang="en-MT" sz="2000" dirty="0"/>
          </a:p>
        </p:txBody>
      </p:sp>
      <p:sp>
        <p:nvSpPr>
          <p:cNvPr id="7" name="Rectangle: Rounded Corners 6">
            <a:extLst>
              <a:ext uri="{FF2B5EF4-FFF2-40B4-BE49-F238E27FC236}">
                <a16:creationId xmlns:a16="http://schemas.microsoft.com/office/drawing/2014/main" id="{C971F4AD-1982-4AD6-A51F-F493001961DC}"/>
              </a:ext>
            </a:extLst>
          </p:cNvPr>
          <p:cNvSpPr/>
          <p:nvPr/>
        </p:nvSpPr>
        <p:spPr>
          <a:xfrm>
            <a:off x="7207594" y="4666893"/>
            <a:ext cx="4221805" cy="1676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schemeClr val="tx1"/>
                </a:solidFill>
              </a:rPr>
              <a:t>WE TOO FORM PART OF SOCIETY INCLUSION AND EMPATHY IS KEY TO MOVE FORWARD</a:t>
            </a:r>
            <a:endParaRPr lang="en-MT" sz="2000" b="1" dirty="0">
              <a:ln w="0"/>
              <a:solidFill>
                <a:schemeClr val="tx1"/>
              </a:solidFill>
            </a:endParaRPr>
          </a:p>
        </p:txBody>
      </p:sp>
    </p:spTree>
    <p:extLst>
      <p:ext uri="{BB962C8B-B14F-4D97-AF65-F5344CB8AC3E}">
        <p14:creationId xmlns:p14="http://schemas.microsoft.com/office/powerpoint/2010/main" val="2806206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4093-CFEF-47A7-8665-FCB1BA7F37BC}"/>
              </a:ext>
            </a:extLst>
          </p:cNvPr>
          <p:cNvSpPr>
            <a:spLocks noGrp="1"/>
          </p:cNvSpPr>
          <p:nvPr>
            <p:ph type="title"/>
          </p:nvPr>
        </p:nvSpPr>
        <p:spPr>
          <a:xfrm>
            <a:off x="763571" y="736861"/>
            <a:ext cx="10388338" cy="1761243"/>
          </a:xfrm>
        </p:spPr>
        <p:txBody>
          <a:bodyPr>
            <a:noAutofit/>
          </a:bodyPr>
          <a:lstStyle/>
          <a:p>
            <a:r>
              <a:rPr lang="en-US" sz="3600" i="0" dirty="0">
                <a:latin typeface="+mj-lt"/>
              </a:rPr>
              <a:t>To achieve the long-lasting, vastly better development prospects that lie at the heart of the 2015 Millennium Development Goals and beyond;</a:t>
            </a:r>
            <a:endParaRPr lang="en-MT" sz="3600" i="0" dirty="0"/>
          </a:p>
        </p:txBody>
      </p:sp>
      <p:sp>
        <p:nvSpPr>
          <p:cNvPr id="5" name="Rectangle: Rounded Corners 4">
            <a:extLst>
              <a:ext uri="{FF2B5EF4-FFF2-40B4-BE49-F238E27FC236}">
                <a16:creationId xmlns:a16="http://schemas.microsoft.com/office/drawing/2014/main" id="{178B758E-1A82-4180-A606-B1DBB5DAD126}"/>
              </a:ext>
            </a:extLst>
          </p:cNvPr>
          <p:cNvSpPr/>
          <p:nvPr/>
        </p:nvSpPr>
        <p:spPr>
          <a:xfrm>
            <a:off x="838986" y="2601798"/>
            <a:ext cx="10642861" cy="24226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3" name="Content Placeholder 2">
            <a:extLst>
              <a:ext uri="{FF2B5EF4-FFF2-40B4-BE49-F238E27FC236}">
                <a16:creationId xmlns:a16="http://schemas.microsoft.com/office/drawing/2014/main" id="{DC3C6A10-FEEB-4D4B-97CF-0F37BC77F7A6}"/>
              </a:ext>
            </a:extLst>
          </p:cNvPr>
          <p:cNvSpPr>
            <a:spLocks noGrp="1"/>
          </p:cNvSpPr>
          <p:nvPr>
            <p:ph idx="1"/>
          </p:nvPr>
        </p:nvSpPr>
        <p:spPr>
          <a:xfrm>
            <a:off x="763571" y="2620653"/>
            <a:ext cx="10793691" cy="2187018"/>
          </a:xfrm>
        </p:spPr>
        <p:txBody>
          <a:bodyPr>
            <a:normAutofit fontScale="92500" lnSpcReduction="20000"/>
          </a:bodyPr>
          <a:lstStyle/>
          <a:p>
            <a:pPr marL="0" indent="0">
              <a:buNone/>
            </a:pPr>
            <a:br>
              <a:rPr lang="en-US" sz="3200" dirty="0">
                <a:latin typeface="+mj-lt"/>
              </a:rPr>
            </a:br>
            <a:r>
              <a:rPr lang="en-US" sz="3200" b="1" dirty="0">
                <a:effectLst>
                  <a:outerShdw blurRad="38100" dist="38100" dir="2700000" algn="tl">
                    <a:srgbClr val="000000">
                      <a:alpha val="43137"/>
                    </a:srgbClr>
                  </a:outerShdw>
                </a:effectLst>
                <a:latin typeface="+mj-lt"/>
              </a:rPr>
              <a:t>We must empower people living with disabilities and remove the barriers which prevent them participating in their communities; getting a quality education, finding decent work, and having their voices heard. </a:t>
            </a:r>
            <a:endParaRPr lang="en-MT" sz="3200" dirty="0">
              <a:latin typeface="+mj-lt"/>
            </a:endParaRPr>
          </a:p>
        </p:txBody>
      </p:sp>
      <p:sp>
        <p:nvSpPr>
          <p:cNvPr id="4" name="Rectangle: Rounded Corners 3">
            <a:extLst>
              <a:ext uri="{FF2B5EF4-FFF2-40B4-BE49-F238E27FC236}">
                <a16:creationId xmlns:a16="http://schemas.microsoft.com/office/drawing/2014/main" id="{3AE40848-DAB9-471E-A218-397CF2A563FF}"/>
              </a:ext>
            </a:extLst>
          </p:cNvPr>
          <p:cNvSpPr/>
          <p:nvPr/>
        </p:nvSpPr>
        <p:spPr>
          <a:xfrm>
            <a:off x="763571" y="5128181"/>
            <a:ext cx="10718276" cy="1159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n w="0"/>
                <a:solidFill>
                  <a:schemeClr val="tx1"/>
                </a:solidFill>
                <a:effectLst>
                  <a:outerShdw blurRad="38100" dist="19050" dir="2700000" algn="tl" rotWithShape="0">
                    <a:schemeClr val="dk1">
                      <a:alpha val="40000"/>
                    </a:schemeClr>
                  </a:outerShdw>
                </a:effectLst>
              </a:rPr>
              <a:t>UNCRPD CLEARLY STATES THAT</a:t>
            </a:r>
            <a:r>
              <a:rPr lang="en-US" sz="1800" b="1" dirty="0">
                <a:ln w="0"/>
                <a:solidFill>
                  <a:schemeClr val="tx1"/>
                </a:solidFill>
                <a:effectLst>
                  <a:outerShdw blurRad="38100" dist="19050" dir="2700000" algn="tl" rotWithShape="0">
                    <a:schemeClr val="dk1">
                      <a:alpha val="40000"/>
                    </a:schemeClr>
                  </a:outerShdw>
                </a:effectLst>
              </a:rPr>
              <a:t> INNOVATIVE POLICIES AND PROGRAMS MUST BE MADE TO IMPROVE THE LIVES OF PEOPLE WITH DISABILITIES</a:t>
            </a:r>
            <a:endParaRPr lang="en-MT"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09605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83E0B076-70B2-4BA7-B180-209E6D801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1262DB-2217-4833-97B6-F2E848AE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96E31C53-2B4C-4EC3-ABBE-C7A406EE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6" name="Rectangle: Rounded Corners 5">
            <a:extLst>
              <a:ext uri="{FF2B5EF4-FFF2-40B4-BE49-F238E27FC236}">
                <a16:creationId xmlns:a16="http://schemas.microsoft.com/office/drawing/2014/main" id="{19303B29-49BF-4E0B-8BD9-B4BF2BD1AD76}"/>
              </a:ext>
            </a:extLst>
          </p:cNvPr>
          <p:cNvSpPr/>
          <p:nvPr/>
        </p:nvSpPr>
        <p:spPr>
          <a:xfrm>
            <a:off x="1564946" y="575473"/>
            <a:ext cx="100584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4100" dirty="0">
                <a:ln w="0"/>
                <a:solidFill>
                  <a:schemeClr val="tx1">
                    <a:lumMod val="85000"/>
                    <a:lumOff val="15000"/>
                  </a:schemeClr>
                </a:solidFill>
                <a:latin typeface="+mj-lt"/>
              </a:rPr>
              <a:t>PEOPLE WITH DISABILITIES SHOULD BE CENTRAL TO THESE ENDEAVOURS </a:t>
            </a:r>
          </a:p>
        </p:txBody>
      </p:sp>
      <p:sp>
        <p:nvSpPr>
          <p:cNvPr id="3" name="Content Placeholder 2">
            <a:extLst>
              <a:ext uri="{FF2B5EF4-FFF2-40B4-BE49-F238E27FC236}">
                <a16:creationId xmlns:a16="http://schemas.microsoft.com/office/drawing/2014/main" id="{7C921696-88F1-46C0-A7F4-2EAC86AFE18E}"/>
              </a:ext>
            </a:extLst>
          </p:cNvPr>
          <p:cNvSpPr>
            <a:spLocks noGrp="1"/>
          </p:cNvSpPr>
          <p:nvPr>
            <p:ph idx="4294967295"/>
          </p:nvPr>
        </p:nvSpPr>
        <p:spPr>
          <a:xfrm>
            <a:off x="2346452" y="2222455"/>
            <a:ext cx="6485467" cy="3931920"/>
          </a:xfrm>
        </p:spPr>
        <p:txBody>
          <a:bodyPr vert="horz" lIns="91440" tIns="45720" rIns="91440" bIns="45720" rtlCol="0">
            <a:noAutofit/>
          </a:bodyPr>
          <a:lstStyle/>
          <a:p>
            <a:pPr marL="0" indent="0">
              <a:lnSpc>
                <a:spcPct val="100000"/>
              </a:lnSpc>
              <a:buNone/>
            </a:pPr>
            <a:r>
              <a:rPr lang="en-US" sz="2400" dirty="0"/>
              <a:t>The World Report on Disability suggests steps</a:t>
            </a:r>
            <a:br>
              <a:rPr lang="en-US" sz="2400" dirty="0"/>
            </a:br>
            <a:r>
              <a:rPr lang="en-US" sz="2400" dirty="0"/>
              <a:t> </a:t>
            </a:r>
            <a:r>
              <a:rPr lang="en-US" sz="2400" b="1" dirty="0">
                <a:effectLst>
                  <a:outerShdw blurRad="38100" dist="38100" dir="2700000" algn="tl">
                    <a:srgbClr val="000000">
                      <a:alpha val="43137"/>
                    </a:srgbClr>
                  </a:outerShdw>
                </a:effectLst>
              </a:rPr>
              <a:t>for all stakeholders </a:t>
            </a:r>
            <a:r>
              <a:rPr lang="en-US" sz="2400" dirty="0"/>
              <a:t>– including governments, </a:t>
            </a:r>
            <a:br>
              <a:rPr lang="en-US" sz="2400" dirty="0"/>
            </a:br>
            <a:r>
              <a:rPr lang="en-US" sz="2400" dirty="0"/>
              <a:t>civil society organizations and </a:t>
            </a:r>
            <a:br>
              <a:rPr lang="en-US" sz="2400" dirty="0"/>
            </a:br>
            <a:r>
              <a:rPr lang="en-US" sz="2400" dirty="0"/>
              <a:t>disabled people’s organizations – </a:t>
            </a:r>
            <a:br>
              <a:rPr lang="en-US" sz="2400" dirty="0"/>
            </a:br>
            <a:r>
              <a:rPr lang="en-US" sz="2400" dirty="0"/>
              <a:t>&gt; </a:t>
            </a:r>
            <a:r>
              <a:rPr lang="en-US" sz="2400" dirty="0">
                <a:effectLst>
                  <a:outerShdw blurRad="38100" dist="38100" dir="2700000" algn="tl">
                    <a:srgbClr val="000000">
                      <a:alpha val="43137"/>
                    </a:srgbClr>
                  </a:outerShdw>
                </a:effectLst>
              </a:rPr>
              <a:t>to create enabling environments, </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&gt; develop rehabilitation and support services, </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&gt; ensure adequate social protection, </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&gt; create inclusive policies and programs, </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&gt; enforce new and existing standards and legislation, to the benefit of people with disabilities and the wider community</a:t>
            </a:r>
            <a:r>
              <a:rPr lang="en-US" sz="2400" dirty="0"/>
              <a:t>. </a:t>
            </a:r>
            <a:br>
              <a:rPr lang="en-US" sz="2400" dirty="0"/>
            </a:br>
            <a:endParaRPr lang="en-US" sz="2400" dirty="0"/>
          </a:p>
        </p:txBody>
      </p:sp>
      <p:pic>
        <p:nvPicPr>
          <p:cNvPr id="4" name="Picture 3" descr="Businessman in wheelchair using phone">
            <a:extLst>
              <a:ext uri="{FF2B5EF4-FFF2-40B4-BE49-F238E27FC236}">
                <a16:creationId xmlns:a16="http://schemas.microsoft.com/office/drawing/2014/main" id="{1C7478FF-E1D0-4A6A-A548-B9C135407249}"/>
              </a:ext>
            </a:extLst>
          </p:cNvPr>
          <p:cNvPicPr>
            <a:picLocks noChangeAspect="1"/>
          </p:cNvPicPr>
          <p:nvPr/>
        </p:nvPicPr>
        <p:blipFill rotWithShape="1">
          <a:blip r:embed="rId2">
            <a:extLst>
              <a:ext uri="{28A0092B-C50C-407E-A947-70E740481C1C}">
                <a14:useLocalDpi xmlns:a14="http://schemas.microsoft.com/office/drawing/2010/main" val="0"/>
              </a:ext>
            </a:extLst>
          </a:blip>
          <a:srcRect r="2" b="33836"/>
          <a:stretch/>
        </p:blipFill>
        <p:spPr>
          <a:xfrm>
            <a:off x="8798640" y="2480838"/>
            <a:ext cx="2829679" cy="3404112"/>
          </a:xfrm>
          <a:prstGeom prst="rect">
            <a:avLst/>
          </a:prstGeom>
        </p:spPr>
      </p:pic>
      <p:pic>
        <p:nvPicPr>
          <p:cNvPr id="7" name="Picture 6" descr="Businessman fist on chin">
            <a:extLst>
              <a:ext uri="{FF2B5EF4-FFF2-40B4-BE49-F238E27FC236}">
                <a16:creationId xmlns:a16="http://schemas.microsoft.com/office/drawing/2014/main" id="{9BCBE875-530C-4B04-96F7-3D1D5CBF2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34" y="1079771"/>
            <a:ext cx="1601549" cy="5280578"/>
          </a:xfrm>
          <a:prstGeom prst="rect">
            <a:avLst/>
          </a:prstGeom>
        </p:spPr>
      </p:pic>
    </p:spTree>
    <p:extLst>
      <p:ext uri="{BB962C8B-B14F-4D97-AF65-F5344CB8AC3E}">
        <p14:creationId xmlns:p14="http://schemas.microsoft.com/office/powerpoint/2010/main" val="18715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0F4EEA-7959-4F68-AF75-FBE1D244E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431" y="642397"/>
            <a:ext cx="7334250" cy="47625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CB79851-B754-42C0-BAA4-AEAEA6682CAF}"/>
              </a:ext>
            </a:extLst>
          </p:cNvPr>
          <p:cNvSpPr txBox="1"/>
          <p:nvPr/>
        </p:nvSpPr>
        <p:spPr>
          <a:xfrm>
            <a:off x="454844" y="568040"/>
            <a:ext cx="3287597" cy="6001643"/>
          </a:xfrm>
          <a:prstGeom prst="rect">
            <a:avLst/>
          </a:prstGeom>
          <a:noFill/>
        </p:spPr>
        <p:txBody>
          <a:bodyPr wrap="square">
            <a:spAutoFit/>
          </a:bodyPr>
          <a:lstStyle/>
          <a:p>
            <a:r>
              <a:rPr lang="en-US" sz="2400" dirty="0"/>
              <a:t>The Preamble to the CRPD acknowledges that disability is “an evolving concept”,</a:t>
            </a:r>
            <a:br>
              <a:rPr lang="en-US" sz="2400" dirty="0"/>
            </a:br>
            <a:r>
              <a:rPr lang="en-US" sz="2400" dirty="0"/>
              <a:t> but also stresses that </a:t>
            </a:r>
            <a:br>
              <a:rPr lang="en-US" sz="2400" dirty="0"/>
            </a:br>
            <a:r>
              <a:rPr lang="en-US" sz="2400" dirty="0"/>
              <a:t>“</a:t>
            </a:r>
            <a:r>
              <a:rPr lang="en-US" sz="2400" b="1" dirty="0">
                <a:effectLst>
                  <a:outerShdw blurRad="38100" dist="38100" dir="2700000" algn="tl">
                    <a:srgbClr val="000000">
                      <a:alpha val="43137"/>
                    </a:srgbClr>
                  </a:outerShdw>
                </a:effectLst>
              </a:rPr>
              <a:t>disability results from the interaction between persons with impairments and attitudinal and environmental barriers that hinder their full and effective participation in society on an equal basis with others</a:t>
            </a:r>
            <a:r>
              <a:rPr lang="en-US" sz="2400" dirty="0"/>
              <a:t>”. </a:t>
            </a:r>
            <a:endParaRPr lang="en-MT" sz="2400" dirty="0"/>
          </a:p>
        </p:txBody>
      </p:sp>
      <p:sp>
        <p:nvSpPr>
          <p:cNvPr id="10" name="Rectangle: Rounded Corners 9">
            <a:extLst>
              <a:ext uri="{FF2B5EF4-FFF2-40B4-BE49-F238E27FC236}">
                <a16:creationId xmlns:a16="http://schemas.microsoft.com/office/drawing/2014/main" id="{C5DA4896-63A5-4326-A904-5F41A15D973C}"/>
              </a:ext>
            </a:extLst>
          </p:cNvPr>
          <p:cNvSpPr/>
          <p:nvPr/>
        </p:nvSpPr>
        <p:spPr>
          <a:xfrm>
            <a:off x="4053526" y="5722070"/>
            <a:ext cx="7296346" cy="6033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n w="0"/>
                <a:solidFill>
                  <a:schemeClr val="tx1"/>
                </a:solidFill>
                <a:effectLst>
                  <a:outerShdw blurRad="38100" dist="19050" dir="2700000" algn="tl" rotWithShape="0">
                    <a:schemeClr val="dk1">
                      <a:alpha val="40000"/>
                    </a:schemeClr>
                  </a:outerShdw>
                </a:effectLst>
              </a:rPr>
              <a:t>NOT ALL DISABILITIES ARE VISIBLE!</a:t>
            </a:r>
            <a:endParaRPr lang="en-MT" b="1" dirty="0">
              <a:solidFill>
                <a:schemeClr val="tx1"/>
              </a:solidFill>
            </a:endParaRPr>
          </a:p>
        </p:txBody>
      </p:sp>
    </p:spTree>
    <p:extLst>
      <p:ext uri="{BB962C8B-B14F-4D97-AF65-F5344CB8AC3E}">
        <p14:creationId xmlns:p14="http://schemas.microsoft.com/office/powerpoint/2010/main" val="2381199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A90D97-A06E-4582-BD89-E0DFDDF5A548}"/>
              </a:ext>
            </a:extLst>
          </p:cNvPr>
          <p:cNvSpPr txBox="1"/>
          <p:nvPr/>
        </p:nvSpPr>
        <p:spPr>
          <a:xfrm>
            <a:off x="480767" y="451989"/>
            <a:ext cx="6579909" cy="5786199"/>
          </a:xfrm>
          <a:prstGeom prst="rect">
            <a:avLst/>
          </a:prstGeom>
          <a:noFill/>
        </p:spPr>
        <p:txBody>
          <a:bodyPr wrap="square">
            <a:spAutoFit/>
          </a:bodyPr>
          <a:lstStyle/>
          <a:p>
            <a:r>
              <a:rPr lang="en-GB" sz="4000" b="1" dirty="0">
                <a:effectLst>
                  <a:outerShdw blurRad="38100" dist="38100" dir="2700000" algn="tl">
                    <a:srgbClr val="000000">
                      <a:alpha val="43137"/>
                    </a:srgbClr>
                  </a:outerShdw>
                </a:effectLst>
              </a:rPr>
              <a:t>Invisible Disability definition:</a:t>
            </a:r>
          </a:p>
          <a:p>
            <a:r>
              <a:rPr lang="en-GB" sz="1100" dirty="0"/>
              <a:t>https://www.umass.edu/studentlife/sites/default/files/documents/pdf/Invisible%20Disabilities%20List%20%26%20Information.pdf</a:t>
            </a:r>
            <a:br>
              <a:rPr lang="en-GB" sz="2800" dirty="0"/>
            </a:br>
            <a:br>
              <a:rPr lang="en-GB" sz="2800" b="1" dirty="0">
                <a:effectLst>
                  <a:outerShdw blurRad="38100" dist="38100" dir="2700000" algn="tl">
                    <a:srgbClr val="000000">
                      <a:alpha val="43137"/>
                    </a:srgbClr>
                  </a:outerShdw>
                </a:effectLst>
              </a:rPr>
            </a:br>
            <a:r>
              <a:rPr lang="en-GB" sz="2800" b="1" dirty="0">
                <a:effectLst>
                  <a:outerShdw blurRad="38100" dist="38100" dir="2700000" algn="tl">
                    <a:srgbClr val="000000">
                      <a:alpha val="43137"/>
                    </a:srgbClr>
                  </a:outerShdw>
                </a:effectLst>
              </a:rPr>
              <a:t>I</a:t>
            </a:r>
            <a:r>
              <a:rPr lang="en-US" sz="2800" b="1" dirty="0"/>
              <a:t>t is a </a:t>
            </a:r>
            <a:r>
              <a:rPr lang="en-US" sz="2800" b="1" dirty="0">
                <a:effectLst>
                  <a:outerShdw blurRad="38100" dist="38100" dir="2700000" algn="tl">
                    <a:srgbClr val="000000">
                      <a:alpha val="43137"/>
                    </a:srgbClr>
                  </a:outerShdw>
                </a:effectLst>
              </a:rPr>
              <a:t>physical, mental or neurological condition </a:t>
            </a:r>
            <a:r>
              <a:rPr lang="en-US" sz="2800" b="1" dirty="0"/>
              <a:t>that limits a person’s movements, senses, or activities that is invisible to the onlooker. </a:t>
            </a:r>
          </a:p>
          <a:p>
            <a:br>
              <a:rPr lang="en-US" sz="2800" dirty="0"/>
            </a:br>
            <a:r>
              <a:rPr lang="en-US" sz="2800" dirty="0"/>
              <a:t>Invisible disabilities lead to: </a:t>
            </a:r>
            <a:br>
              <a:rPr lang="en-US" sz="2800" dirty="0"/>
            </a:br>
            <a:r>
              <a:rPr lang="en-US" sz="2800" dirty="0"/>
              <a:t>	</a:t>
            </a:r>
            <a:r>
              <a:rPr lang="en-US" sz="2800" dirty="0">
                <a:effectLst>
                  <a:outerShdw blurRad="38100" dist="38100" dir="2700000" algn="tl">
                    <a:srgbClr val="000000">
                      <a:alpha val="43137"/>
                    </a:srgbClr>
                  </a:outerShdw>
                </a:effectLst>
              </a:rPr>
              <a:t>misunderstandings,</a:t>
            </a:r>
          </a:p>
          <a:p>
            <a:r>
              <a:rPr lang="en-US" sz="2800" dirty="0">
                <a:effectLst>
                  <a:outerShdw blurRad="38100" dist="38100" dir="2700000" algn="tl">
                    <a:srgbClr val="000000">
                      <a:alpha val="43137"/>
                    </a:srgbClr>
                  </a:outerShdw>
                </a:effectLst>
              </a:rPr>
              <a:t>	false perceptions</a:t>
            </a:r>
          </a:p>
          <a:p>
            <a:r>
              <a:rPr lang="en-US" sz="2800" dirty="0">
                <a:effectLst>
                  <a:outerShdw blurRad="38100" dist="38100" dir="2700000" algn="tl">
                    <a:srgbClr val="000000">
                      <a:alpha val="43137"/>
                    </a:srgbClr>
                  </a:outerShdw>
                </a:effectLst>
              </a:rPr>
              <a:t>	judgments</a:t>
            </a:r>
            <a:r>
              <a:rPr lang="en-US" sz="2800" dirty="0"/>
              <a:t>.</a:t>
            </a:r>
            <a:br>
              <a:rPr lang="en-US" sz="2800" dirty="0"/>
            </a:br>
            <a:endParaRPr lang="en-MT" sz="2800" dirty="0"/>
          </a:p>
        </p:txBody>
      </p:sp>
      <p:pic>
        <p:nvPicPr>
          <p:cNvPr id="7" name="Picture 6">
            <a:extLst>
              <a:ext uri="{FF2B5EF4-FFF2-40B4-BE49-F238E27FC236}">
                <a16:creationId xmlns:a16="http://schemas.microsoft.com/office/drawing/2014/main" id="{7C2EE5F5-C8D3-4A6E-9782-14912DE1D120}"/>
              </a:ext>
            </a:extLst>
          </p:cNvPr>
          <p:cNvPicPr>
            <a:picLocks noChangeAspect="1"/>
          </p:cNvPicPr>
          <p:nvPr/>
        </p:nvPicPr>
        <p:blipFill rotWithShape="1">
          <a:blip r:embed="rId2">
            <a:extLst>
              <a:ext uri="{28A0092B-C50C-407E-A947-70E740481C1C}">
                <a14:useLocalDpi xmlns:a14="http://schemas.microsoft.com/office/drawing/2010/main" val="0"/>
              </a:ext>
            </a:extLst>
          </a:blip>
          <a:srcRect l="11842" t="1637" r="60268" b="-947"/>
          <a:stretch/>
        </p:blipFill>
        <p:spPr>
          <a:xfrm>
            <a:off x="6929934" y="1185421"/>
            <a:ext cx="2484740" cy="5052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DEE630F1-8AF2-4AD9-9BD5-199C2F558AC6}"/>
              </a:ext>
            </a:extLst>
          </p:cNvPr>
          <p:cNvPicPr>
            <a:picLocks noChangeAspect="1"/>
          </p:cNvPicPr>
          <p:nvPr/>
        </p:nvPicPr>
        <p:blipFill rotWithShape="1">
          <a:blip r:embed="rId2">
            <a:extLst>
              <a:ext uri="{28A0092B-C50C-407E-A947-70E740481C1C}">
                <a14:useLocalDpi xmlns:a14="http://schemas.microsoft.com/office/drawing/2010/main" val="0"/>
              </a:ext>
            </a:extLst>
          </a:blip>
          <a:srcRect l="50654"/>
          <a:stretch/>
        </p:blipFill>
        <p:spPr>
          <a:xfrm>
            <a:off x="9283931" y="414779"/>
            <a:ext cx="2427302" cy="2809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6FF6C862-52EC-4501-ACC6-04B17499B7E1}"/>
              </a:ext>
            </a:extLst>
          </p:cNvPr>
          <p:cNvSpPr/>
          <p:nvPr/>
        </p:nvSpPr>
        <p:spPr>
          <a:xfrm>
            <a:off x="9798386" y="3429000"/>
            <a:ext cx="1932495" cy="28091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chemeClr val="tx1"/>
                </a:solidFill>
              </a:rPr>
              <a:t>THIS IS THE SAME PERSON ON DIFFERENT DAYS</a:t>
            </a:r>
            <a:endParaRPr lang="en-MT" b="1" dirty="0">
              <a:solidFill>
                <a:schemeClr val="tx1"/>
              </a:solidFill>
            </a:endParaRPr>
          </a:p>
        </p:txBody>
      </p:sp>
    </p:spTree>
    <p:extLst>
      <p:ext uri="{BB962C8B-B14F-4D97-AF65-F5344CB8AC3E}">
        <p14:creationId xmlns:p14="http://schemas.microsoft.com/office/powerpoint/2010/main" val="283119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7F520AB-8145-46EC-9BF2-EEBC1B65CCB6}"/>
              </a:ext>
            </a:extLst>
          </p:cNvPr>
          <p:cNvSpPr>
            <a:spLocks noGrp="1"/>
          </p:cNvSpPr>
          <p:nvPr>
            <p:ph type="title"/>
          </p:nvPr>
        </p:nvSpPr>
        <p:spPr>
          <a:xfrm>
            <a:off x="923826" y="642594"/>
            <a:ext cx="6226781" cy="893404"/>
          </a:xfrm>
        </p:spPr>
        <p:txBody>
          <a:bodyPr>
            <a:normAutofit fontScale="90000"/>
          </a:bodyPr>
          <a:lstStyle/>
          <a:p>
            <a:r>
              <a:rPr lang="en-GB" b="1" i="0" dirty="0">
                <a:effectLst/>
                <a:latin typeface="+mn-lt"/>
              </a:rPr>
              <a:t>What is fibromyalgia?</a:t>
            </a:r>
            <a:br>
              <a:rPr lang="en-GB" b="1" i="0" dirty="0">
                <a:effectLst/>
                <a:latin typeface="+mn-lt"/>
              </a:rPr>
            </a:br>
            <a:endParaRPr lang="en-MT" dirty="0">
              <a:latin typeface="+mn-lt"/>
            </a:endParaRPr>
          </a:p>
        </p:txBody>
      </p:sp>
      <p:sp>
        <p:nvSpPr>
          <p:cNvPr id="3" name="Content Placeholder 2">
            <a:extLst>
              <a:ext uri="{FF2B5EF4-FFF2-40B4-BE49-F238E27FC236}">
                <a16:creationId xmlns:a16="http://schemas.microsoft.com/office/drawing/2014/main" id="{7CEEFDD7-7A02-4137-A4FE-839368826D02}"/>
              </a:ext>
            </a:extLst>
          </p:cNvPr>
          <p:cNvSpPr>
            <a:spLocks noGrp="1"/>
          </p:cNvSpPr>
          <p:nvPr>
            <p:ph idx="1"/>
          </p:nvPr>
        </p:nvSpPr>
        <p:spPr>
          <a:xfrm>
            <a:off x="628806" y="1110691"/>
            <a:ext cx="6521801" cy="5104715"/>
          </a:xfrm>
        </p:spPr>
        <p:txBody>
          <a:bodyPr>
            <a:normAutofit/>
          </a:bodyPr>
          <a:lstStyle/>
          <a:p>
            <a:pPr>
              <a:lnSpc>
                <a:spcPct val="100000"/>
              </a:lnSpc>
            </a:pPr>
            <a:r>
              <a:rPr lang="en-GB" sz="2000" b="0" i="0" dirty="0">
                <a:effectLst/>
                <a:latin typeface="+mj-lt"/>
              </a:rPr>
              <a:t>Fibromyalgia is a condition characterized by </a:t>
            </a:r>
            <a:r>
              <a:rPr lang="en-GB" sz="2000" b="1" i="0" dirty="0">
                <a:solidFill>
                  <a:schemeClr val="accent1">
                    <a:lumMod val="75000"/>
                  </a:schemeClr>
                </a:solidFill>
                <a:effectLst/>
                <a:latin typeface="+mj-lt"/>
              </a:rPr>
              <a:t>widespread pain</a:t>
            </a:r>
          </a:p>
          <a:p>
            <a:pPr>
              <a:lnSpc>
                <a:spcPct val="100000"/>
              </a:lnSpc>
            </a:pPr>
            <a:r>
              <a:rPr lang="en-GB" sz="2000" b="0" i="0" dirty="0">
                <a:effectLst/>
                <a:latin typeface="+mj-lt"/>
              </a:rPr>
              <a:t>Accompanied by </a:t>
            </a:r>
            <a:r>
              <a:rPr lang="en-GB" sz="2000" i="0" u="none" strike="noStrike" dirty="0">
                <a:solidFill>
                  <a:schemeClr val="accent1">
                    <a:lumMod val="75000"/>
                  </a:schemeClr>
                </a:solidFill>
                <a:effectLst/>
                <a:latin typeface="+mj-lt"/>
                <a:hlinkClick r:id="rId2">
                  <a:extLst>
                    <a:ext uri="{A12FA001-AC4F-418D-AE19-62706E023703}">
                      <ahyp:hlinkClr xmlns:ahyp="http://schemas.microsoft.com/office/drawing/2018/hyperlinkcolor" val="tx"/>
                    </a:ext>
                  </a:extLst>
                </a:hlinkClick>
              </a:rPr>
              <a:t>tiredness</a:t>
            </a:r>
            <a:r>
              <a:rPr lang="en-GB" sz="2000" i="0" dirty="0">
                <a:solidFill>
                  <a:schemeClr val="accent1">
                    <a:lumMod val="75000"/>
                  </a:schemeClr>
                </a:solidFill>
                <a:effectLst/>
                <a:latin typeface="+mj-lt"/>
              </a:rPr>
              <a:t>, sleep, memory lapses</a:t>
            </a:r>
            <a:r>
              <a:rPr lang="en-GB" sz="2000" b="0" i="0" dirty="0">
                <a:effectLst/>
                <a:latin typeface="+mj-lt"/>
              </a:rPr>
              <a:t>, and </a:t>
            </a:r>
            <a:r>
              <a:rPr lang="en-GB" sz="2000" b="1" i="0" dirty="0">
                <a:solidFill>
                  <a:schemeClr val="accent1">
                    <a:lumMod val="75000"/>
                  </a:schemeClr>
                </a:solidFill>
                <a:effectLst/>
                <a:latin typeface="+mj-lt"/>
              </a:rPr>
              <a:t>mood issues</a:t>
            </a:r>
            <a:r>
              <a:rPr lang="en-GB" sz="2000" b="0" i="0" dirty="0">
                <a:effectLst/>
                <a:latin typeface="+mj-lt"/>
              </a:rPr>
              <a:t>.</a:t>
            </a:r>
          </a:p>
          <a:p>
            <a:pPr>
              <a:lnSpc>
                <a:spcPct val="100000"/>
              </a:lnSpc>
            </a:pPr>
            <a:r>
              <a:rPr lang="en-GB" sz="2000" b="0" i="0" dirty="0">
                <a:effectLst/>
                <a:latin typeface="+mj-lt"/>
              </a:rPr>
              <a:t>Symptoms may start after specific events called triggers</a:t>
            </a:r>
            <a:r>
              <a:rPr lang="en-GB" sz="2000" dirty="0">
                <a:latin typeface="+mj-lt"/>
              </a:rPr>
              <a:t>:</a:t>
            </a:r>
            <a:endParaRPr lang="en-GB" sz="2000" b="0" i="0" dirty="0">
              <a:effectLst/>
              <a:latin typeface="+mj-lt"/>
            </a:endParaRPr>
          </a:p>
          <a:p>
            <a:pPr lvl="1">
              <a:lnSpc>
                <a:spcPct val="100000"/>
              </a:lnSpc>
            </a:pPr>
            <a:r>
              <a:rPr lang="en-GB" sz="2000" b="1" i="0" dirty="0">
                <a:solidFill>
                  <a:schemeClr val="accent1">
                    <a:lumMod val="75000"/>
                  </a:schemeClr>
                </a:solidFill>
                <a:effectLst/>
                <a:latin typeface="+mj-lt"/>
              </a:rPr>
              <a:t>physical assault</a:t>
            </a:r>
          </a:p>
          <a:p>
            <a:pPr lvl="1">
              <a:lnSpc>
                <a:spcPct val="100000"/>
              </a:lnSpc>
            </a:pPr>
            <a:r>
              <a:rPr lang="en-GB" sz="2000" b="1" i="0" dirty="0">
                <a:solidFill>
                  <a:schemeClr val="accent1">
                    <a:lumMod val="75000"/>
                  </a:schemeClr>
                </a:solidFill>
                <a:effectLst/>
                <a:latin typeface="+mj-lt"/>
              </a:rPr>
              <a:t>emotional </a:t>
            </a:r>
            <a:r>
              <a:rPr lang="en-GB" sz="2000" b="1" i="0" u="none" strike="noStrike" dirty="0">
                <a:solidFill>
                  <a:schemeClr val="accent1">
                    <a:lumMod val="75000"/>
                  </a:schemeClr>
                </a:solidFill>
                <a:effectLst/>
                <a:latin typeface="+mj-lt"/>
                <a:hlinkClick r:id="rId3" tooltip="Learning Quiz">
                  <a:extLst>
                    <a:ext uri="{A12FA001-AC4F-418D-AE19-62706E023703}">
                      <ahyp:hlinkClr xmlns:ahyp="http://schemas.microsoft.com/office/drawing/2018/hyperlinkcolor" val="tx"/>
                    </a:ext>
                  </a:extLst>
                </a:hlinkClick>
              </a:rPr>
              <a:t>trauma</a:t>
            </a:r>
            <a:r>
              <a:rPr lang="en-GB" sz="2000" b="1" i="0" dirty="0">
                <a:solidFill>
                  <a:schemeClr val="accent1">
                    <a:lumMod val="75000"/>
                  </a:schemeClr>
                </a:solidFill>
                <a:effectLst/>
                <a:latin typeface="+mj-lt"/>
              </a:rPr>
              <a:t> </a:t>
            </a:r>
            <a:endParaRPr lang="en-GB" sz="2000" b="0" i="0" dirty="0">
              <a:effectLst/>
              <a:latin typeface="+mj-lt"/>
            </a:endParaRPr>
          </a:p>
          <a:p>
            <a:pPr lvl="1">
              <a:lnSpc>
                <a:spcPct val="100000"/>
              </a:lnSpc>
            </a:pPr>
            <a:r>
              <a:rPr lang="en-GB" sz="2000" b="1" i="0" u="none" strike="noStrike" dirty="0">
                <a:solidFill>
                  <a:schemeClr val="accent1">
                    <a:lumMod val="75000"/>
                  </a:schemeClr>
                </a:solidFill>
                <a:effectLst/>
                <a:latin typeface="+mj-lt"/>
                <a:hlinkClick r:id="rId4">
                  <a:extLst>
                    <a:ext uri="{A12FA001-AC4F-418D-AE19-62706E023703}">
                      <ahyp:hlinkClr xmlns:ahyp="http://schemas.microsoft.com/office/drawing/2018/hyperlinkcolor" val="tx"/>
                    </a:ext>
                  </a:extLst>
                </a:hlinkClick>
              </a:rPr>
              <a:t>pregnancy</a:t>
            </a:r>
            <a:endParaRPr lang="en-GB" sz="2000" b="1" i="0" dirty="0">
              <a:solidFill>
                <a:schemeClr val="accent1">
                  <a:lumMod val="75000"/>
                </a:schemeClr>
              </a:solidFill>
              <a:effectLst/>
              <a:latin typeface="+mj-lt"/>
            </a:endParaRPr>
          </a:p>
          <a:p>
            <a:pPr lvl="1">
              <a:lnSpc>
                <a:spcPct val="100000"/>
              </a:lnSpc>
            </a:pPr>
            <a:r>
              <a:rPr lang="en-GB" sz="2000" b="1" i="0" dirty="0">
                <a:solidFill>
                  <a:schemeClr val="accent1">
                    <a:lumMod val="75000"/>
                  </a:schemeClr>
                </a:solidFill>
                <a:effectLst/>
                <a:latin typeface="+mj-lt"/>
              </a:rPr>
              <a:t>surgery</a:t>
            </a:r>
            <a:endParaRPr lang="en-GB" sz="2000" b="1" dirty="0">
              <a:solidFill>
                <a:schemeClr val="accent1">
                  <a:lumMod val="75000"/>
                </a:schemeClr>
              </a:solidFill>
              <a:latin typeface="+mj-lt"/>
            </a:endParaRPr>
          </a:p>
          <a:p>
            <a:pPr lvl="1">
              <a:lnSpc>
                <a:spcPct val="100000"/>
              </a:lnSpc>
            </a:pPr>
            <a:r>
              <a:rPr lang="en-GB" sz="2000" b="1" i="0" dirty="0">
                <a:solidFill>
                  <a:schemeClr val="accent1">
                    <a:lumMod val="75000"/>
                  </a:schemeClr>
                </a:solidFill>
                <a:effectLst/>
                <a:latin typeface="+mj-lt"/>
              </a:rPr>
              <a:t>serious illness</a:t>
            </a:r>
            <a:endParaRPr lang="en-GB" sz="2000" b="0" i="0" dirty="0">
              <a:effectLst/>
              <a:latin typeface="+mj-lt"/>
            </a:endParaRPr>
          </a:p>
          <a:p>
            <a:pPr lvl="1">
              <a:lnSpc>
                <a:spcPct val="100000"/>
              </a:lnSpc>
            </a:pPr>
            <a:r>
              <a:rPr lang="en-GB" sz="2000" b="0" i="0" dirty="0">
                <a:effectLst/>
                <a:latin typeface="+mj-lt"/>
              </a:rPr>
              <a:t>Sometimes, there may be </a:t>
            </a:r>
            <a:r>
              <a:rPr lang="en-GB" sz="2000" b="1" i="0" dirty="0">
                <a:solidFill>
                  <a:schemeClr val="accent2">
                    <a:lumMod val="75000"/>
                  </a:schemeClr>
                </a:solidFill>
                <a:effectLst/>
                <a:latin typeface="+mj-lt"/>
              </a:rPr>
              <a:t>no identifiable trigger</a:t>
            </a:r>
            <a:r>
              <a:rPr lang="en-GB" sz="2000" b="0" i="0" dirty="0">
                <a:effectLst/>
                <a:latin typeface="+mj-lt"/>
              </a:rPr>
              <a:t>.</a:t>
            </a:r>
          </a:p>
          <a:p>
            <a:pPr>
              <a:lnSpc>
                <a:spcPct val="100000"/>
              </a:lnSpc>
            </a:pPr>
            <a:r>
              <a:rPr lang="en-GB" sz="2000" b="0" i="0" dirty="0">
                <a:effectLst/>
                <a:latin typeface="+mj-lt"/>
              </a:rPr>
              <a:t>Fibromyalgia is </a:t>
            </a:r>
            <a:r>
              <a:rPr lang="en-GB" sz="2000" b="0" i="0" dirty="0">
                <a:solidFill>
                  <a:schemeClr val="accent1">
                    <a:lumMod val="75000"/>
                  </a:schemeClr>
                </a:solidFill>
                <a:effectLst/>
                <a:latin typeface="+mj-lt"/>
              </a:rPr>
              <a:t>more common in women </a:t>
            </a:r>
            <a:r>
              <a:rPr lang="en-GB" sz="2000" b="0" i="0" dirty="0">
                <a:effectLst/>
                <a:latin typeface="+mj-lt"/>
              </a:rPr>
              <a:t>than in men. </a:t>
            </a:r>
            <a:endParaRPr lang="en-GB" sz="2000" dirty="0"/>
          </a:p>
          <a:p>
            <a:pPr>
              <a:lnSpc>
                <a:spcPct val="100000"/>
              </a:lnSpc>
            </a:pPr>
            <a:endParaRPr lang="en-GB" sz="2000" dirty="0"/>
          </a:p>
          <a:p>
            <a:pPr>
              <a:lnSpc>
                <a:spcPct val="100000"/>
              </a:lnSpc>
            </a:pPr>
            <a:endParaRPr lang="en-GB" sz="2000" dirty="0"/>
          </a:p>
          <a:p>
            <a:pPr>
              <a:lnSpc>
                <a:spcPct val="100000"/>
              </a:lnSpc>
            </a:pPr>
            <a:endParaRPr lang="en-MT" sz="2000" dirty="0"/>
          </a:p>
        </p:txBody>
      </p:sp>
      <p:pic>
        <p:nvPicPr>
          <p:cNvPr id="7" name="Picture 6">
            <a:extLst>
              <a:ext uri="{FF2B5EF4-FFF2-40B4-BE49-F238E27FC236}">
                <a16:creationId xmlns:a16="http://schemas.microsoft.com/office/drawing/2014/main" id="{6CCE2910-6E85-474B-A090-3753DD0115D0}"/>
              </a:ext>
            </a:extLst>
          </p:cNvPr>
          <p:cNvPicPr>
            <a:picLocks noChangeAspect="1"/>
          </p:cNvPicPr>
          <p:nvPr/>
        </p:nvPicPr>
        <p:blipFill rotWithShape="1">
          <a:blip r:embed="rId5">
            <a:extLst>
              <a:ext uri="{28A0092B-C50C-407E-A947-70E740481C1C}">
                <a14:useLocalDpi xmlns:a14="http://schemas.microsoft.com/office/drawing/2010/main" val="0"/>
              </a:ext>
            </a:extLst>
          </a:blip>
          <a:srcRect l="2008" r="11830" b="-2"/>
          <a:stretch/>
        </p:blipFill>
        <p:spPr>
          <a:xfrm>
            <a:off x="7837371" y="237744"/>
            <a:ext cx="4124416" cy="6382512"/>
          </a:xfrm>
          <a:prstGeom prst="rect">
            <a:avLst/>
          </a:prstGeom>
        </p:spPr>
      </p:pic>
      <p:sp>
        <p:nvSpPr>
          <p:cNvPr id="4" name="Rectangle: Rounded Corners 3">
            <a:extLst>
              <a:ext uri="{FF2B5EF4-FFF2-40B4-BE49-F238E27FC236}">
                <a16:creationId xmlns:a16="http://schemas.microsoft.com/office/drawing/2014/main" id="{67E4C7CE-07B5-42E6-9EF1-62A814F79B3B}"/>
              </a:ext>
            </a:extLst>
          </p:cNvPr>
          <p:cNvSpPr/>
          <p:nvPr/>
        </p:nvSpPr>
        <p:spPr>
          <a:xfrm>
            <a:off x="586735" y="5369036"/>
            <a:ext cx="6848291" cy="9835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None/>
            </a:pPr>
            <a:r>
              <a:rPr lang="en-GB" sz="1800" b="1" dirty="0">
                <a:ln w="0"/>
                <a:solidFill>
                  <a:schemeClr val="tx1"/>
                </a:solidFill>
                <a:effectLst>
                  <a:outerShdw blurRad="38100" dist="19050" dir="2700000" algn="tl" rotWithShape="0">
                    <a:schemeClr val="dk1">
                      <a:alpha val="40000"/>
                    </a:schemeClr>
                  </a:outerShdw>
                </a:effectLst>
                <a:latin typeface="+mj-lt"/>
              </a:rPr>
              <a:t>IMAGINE LIVING WITH ALL THESE SYMPTOMS </a:t>
            </a:r>
          </a:p>
          <a:p>
            <a:pPr marL="0" indent="0" algn="ctr">
              <a:lnSpc>
                <a:spcPct val="100000"/>
              </a:lnSpc>
              <a:buNone/>
            </a:pPr>
            <a:r>
              <a:rPr lang="en-GB" sz="1800" b="1" dirty="0">
                <a:ln w="0"/>
                <a:solidFill>
                  <a:schemeClr val="tx1"/>
                </a:solidFill>
                <a:effectLst>
                  <a:outerShdw blurRad="38100" dist="19050" dir="2700000" algn="tl" rotWithShape="0">
                    <a:schemeClr val="dk1">
                      <a:alpha val="40000"/>
                    </a:schemeClr>
                  </a:outerShdw>
                </a:effectLst>
                <a:latin typeface="+mj-lt"/>
              </a:rPr>
              <a:t>EVERY DAY OF YOUR LIFE</a:t>
            </a:r>
            <a:endParaRPr lang="en-GB" sz="1800" b="1" i="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2143044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A807-4855-484C-96D3-E2F9157F437C}"/>
              </a:ext>
            </a:extLst>
          </p:cNvPr>
          <p:cNvSpPr>
            <a:spLocks noGrp="1"/>
          </p:cNvSpPr>
          <p:nvPr>
            <p:ph type="title"/>
          </p:nvPr>
        </p:nvSpPr>
        <p:spPr>
          <a:xfrm>
            <a:off x="1066800" y="640897"/>
            <a:ext cx="10058400" cy="1371600"/>
          </a:xfrm>
        </p:spPr>
        <p:txBody>
          <a:bodyPr/>
          <a:lstStyle/>
          <a:p>
            <a:pPr algn="r"/>
            <a:r>
              <a:rPr lang="en-GB" altLang="en-US" b="1" i="0" dirty="0">
                <a:effectLst>
                  <a:outerShdw blurRad="38100" dist="38100" dir="2700000" algn="tl">
                    <a:srgbClr val="000000">
                      <a:alpha val="43137"/>
                    </a:srgbClr>
                  </a:outerShdw>
                </a:effectLst>
              </a:rPr>
              <a:t>Challenges we need to face</a:t>
            </a:r>
            <a:endParaRPr lang="en-MT" b="1" i="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EA46FFD-326D-47C1-99D4-0364A5FDD462}"/>
              </a:ext>
            </a:extLst>
          </p:cNvPr>
          <p:cNvSpPr>
            <a:spLocks noGrp="1"/>
          </p:cNvSpPr>
          <p:nvPr>
            <p:ph idx="1"/>
          </p:nvPr>
        </p:nvSpPr>
        <p:spPr/>
        <p:txBody>
          <a:bodyPr>
            <a:noAutofit/>
          </a:bodyPr>
          <a:lstStyle/>
          <a:p>
            <a:pPr algn="r" eaLnBrk="1" hangingPunct="1"/>
            <a:r>
              <a:rPr lang="en-GB" altLang="en-US" sz="2800" dirty="0"/>
              <a:t>We have difficulty to walk long distances</a:t>
            </a:r>
          </a:p>
          <a:p>
            <a:pPr algn="r" eaLnBrk="1" hangingPunct="1"/>
            <a:r>
              <a:rPr lang="en-GB" altLang="en-US" sz="2800" dirty="0"/>
              <a:t>We need Blue Badge Parking ID</a:t>
            </a:r>
          </a:p>
          <a:p>
            <a:pPr algn="r" eaLnBrk="1" hangingPunct="1"/>
            <a:r>
              <a:rPr lang="en-GB" altLang="en-US" sz="2800" dirty="0"/>
              <a:t>We have difficulty standing in queues</a:t>
            </a:r>
            <a:endParaRPr lang="en-US" altLang="en-US" sz="2800" dirty="0"/>
          </a:p>
          <a:p>
            <a:pPr algn="r" eaLnBrk="1" hangingPunct="1"/>
            <a:r>
              <a:rPr lang="en-GB" altLang="en-US" sz="2800" dirty="0"/>
              <a:t>Ability to work from home</a:t>
            </a:r>
          </a:p>
          <a:p>
            <a:pPr algn="r" eaLnBrk="1" hangingPunct="1"/>
            <a:r>
              <a:rPr lang="en-GB" altLang="en-US" sz="2800" dirty="0"/>
              <a:t>Financial help for medicines</a:t>
            </a:r>
          </a:p>
          <a:p>
            <a:pPr algn="r" eaLnBrk="1" hangingPunct="1"/>
            <a:r>
              <a:rPr lang="en-GB" altLang="en-US" sz="2800" dirty="0"/>
              <a:t>We need home help</a:t>
            </a:r>
          </a:p>
          <a:p>
            <a:pPr algn="r" eaLnBrk="1" hangingPunct="1"/>
            <a:r>
              <a:rPr lang="en-GB" altLang="en-US" sz="2800" dirty="0"/>
              <a:t>We need disability – invalidity pension</a:t>
            </a:r>
          </a:p>
          <a:p>
            <a:pPr algn="r"/>
            <a:endParaRPr lang="en-MT" sz="2800" dirty="0"/>
          </a:p>
        </p:txBody>
      </p:sp>
      <p:pic>
        <p:nvPicPr>
          <p:cNvPr id="5" name="Picture 4">
            <a:extLst>
              <a:ext uri="{FF2B5EF4-FFF2-40B4-BE49-F238E27FC236}">
                <a16:creationId xmlns:a16="http://schemas.microsoft.com/office/drawing/2014/main" id="{03116AD2-DF17-4C4C-9F0D-0B2E8D102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09" y="814633"/>
            <a:ext cx="4117480" cy="5228734"/>
          </a:xfrm>
          <a:prstGeom prst="rect">
            <a:avLst/>
          </a:prstGeom>
        </p:spPr>
      </p:pic>
    </p:spTree>
    <p:extLst>
      <p:ext uri="{BB962C8B-B14F-4D97-AF65-F5344CB8AC3E}">
        <p14:creationId xmlns:p14="http://schemas.microsoft.com/office/powerpoint/2010/main" val="4282550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DB68AD38-A6B4-4374-9375-C320934323BF}"/>
              </a:ext>
            </a:extLst>
          </p:cNvPr>
          <p:cNvPicPr>
            <a:picLocks noChangeAspect="1"/>
          </p:cNvPicPr>
          <p:nvPr/>
        </p:nvPicPr>
        <p:blipFill rotWithShape="1">
          <a:blip r:embed="rId2">
            <a:extLst>
              <a:ext uri="{28A0092B-C50C-407E-A947-70E740481C1C}">
                <a14:useLocalDpi xmlns:a14="http://schemas.microsoft.com/office/drawing/2010/main" val="0"/>
              </a:ext>
            </a:extLst>
          </a:blip>
          <a:srcRect l="27206" r="29821" b="-2"/>
          <a:stretch/>
        </p:blipFill>
        <p:spPr>
          <a:xfrm>
            <a:off x="7837371" y="237744"/>
            <a:ext cx="4124416" cy="6382512"/>
          </a:xfrm>
          <a:prstGeom prst="rect">
            <a:avLst/>
          </a:prstGeom>
          <a:solidFill>
            <a:srgbClr val="FFFFFF">
              <a:shade val="85000"/>
            </a:srgbClr>
          </a:solidFill>
        </p:spPr>
      </p:pic>
      <p:sp>
        <p:nvSpPr>
          <p:cNvPr id="2" name="Title 1">
            <a:extLst>
              <a:ext uri="{FF2B5EF4-FFF2-40B4-BE49-F238E27FC236}">
                <a16:creationId xmlns:a16="http://schemas.microsoft.com/office/drawing/2014/main" id="{C572D88B-7FC7-4902-99FE-5E4C3B66853A}"/>
              </a:ext>
            </a:extLst>
          </p:cNvPr>
          <p:cNvSpPr>
            <a:spLocks noGrp="1"/>
          </p:cNvSpPr>
          <p:nvPr>
            <p:ph type="title"/>
          </p:nvPr>
        </p:nvSpPr>
        <p:spPr>
          <a:xfrm>
            <a:off x="671209" y="616226"/>
            <a:ext cx="11290578" cy="1322302"/>
          </a:xfrm>
        </p:spPr>
        <p:txBody>
          <a:bodyPr>
            <a:noAutofit/>
          </a:bodyPr>
          <a:lstStyle/>
          <a:p>
            <a:r>
              <a:rPr lang="en-GB" sz="3600" b="1" i="0" dirty="0">
                <a:cs typeface="Aharoni" pitchFamily="2" charset="-79"/>
              </a:rPr>
              <a:t>Physical  -Emotional - Spiritual - Financial Traumas </a:t>
            </a:r>
            <a:br>
              <a:rPr lang="en-GB" sz="2800" dirty="0"/>
            </a:br>
            <a:r>
              <a:rPr lang="en-GB" sz="2800" dirty="0"/>
              <a:t>How the body manifests in stressful situations:</a:t>
            </a:r>
            <a:br>
              <a:rPr lang="en-GB" sz="2800" dirty="0"/>
            </a:br>
            <a:br>
              <a:rPr lang="en-GB" sz="2800" dirty="0"/>
            </a:br>
            <a:endParaRPr lang="en-MT" sz="2800" dirty="0"/>
          </a:p>
        </p:txBody>
      </p:sp>
      <p:sp>
        <p:nvSpPr>
          <p:cNvPr id="3" name="Content Placeholder 2">
            <a:extLst>
              <a:ext uri="{FF2B5EF4-FFF2-40B4-BE49-F238E27FC236}">
                <a16:creationId xmlns:a16="http://schemas.microsoft.com/office/drawing/2014/main" id="{982F54BB-AD94-41DD-8DCA-BEC55F12BA4F}"/>
              </a:ext>
            </a:extLst>
          </p:cNvPr>
          <p:cNvSpPr>
            <a:spLocks noGrp="1"/>
          </p:cNvSpPr>
          <p:nvPr>
            <p:ph idx="1"/>
          </p:nvPr>
        </p:nvSpPr>
        <p:spPr>
          <a:xfrm>
            <a:off x="495547" y="1480930"/>
            <a:ext cx="7166161" cy="3960410"/>
          </a:xfrm>
        </p:spPr>
        <p:txBody>
          <a:bodyPr>
            <a:noAutofit/>
          </a:bodyPr>
          <a:lstStyle/>
          <a:p>
            <a:pPr eaLnBrk="1" fontAlgn="auto" hangingPunct="1">
              <a:lnSpc>
                <a:spcPct val="100000"/>
              </a:lnSpc>
              <a:spcAft>
                <a:spcPts val="0"/>
              </a:spcAft>
              <a:buFont typeface="Arial" panose="020B0604020202020204" pitchFamily="34" charset="0"/>
              <a:buNone/>
              <a:defRPr/>
            </a:pPr>
            <a:r>
              <a:rPr lang="en-GB" sz="2000" b="1" dirty="0"/>
              <a:t>Emotional stress </a:t>
            </a:r>
            <a:r>
              <a:rPr lang="en-GB" sz="2000" dirty="0"/>
              <a:t>increases the pain and brings on a </a:t>
            </a:r>
            <a:r>
              <a:rPr lang="en-GB" sz="2000" b="1" dirty="0"/>
              <a:t>flare up</a:t>
            </a:r>
            <a:r>
              <a:rPr lang="en-GB" sz="2000" dirty="0"/>
              <a:t>.</a:t>
            </a:r>
          </a:p>
          <a:p>
            <a:pPr eaLnBrk="1" fontAlgn="auto" hangingPunct="1">
              <a:lnSpc>
                <a:spcPct val="100000"/>
              </a:lnSpc>
              <a:spcAft>
                <a:spcPts val="0"/>
              </a:spcAft>
              <a:buFont typeface="Arial" panose="020B0604020202020204" pitchFamily="34" charset="0"/>
              <a:buNone/>
              <a:defRPr/>
            </a:pPr>
            <a:r>
              <a:rPr lang="en-GB" sz="2000" dirty="0"/>
              <a:t> Sufferers are </a:t>
            </a:r>
            <a:r>
              <a:rPr lang="en-GB" sz="2000" b="1" dirty="0"/>
              <a:t>misjudged, misunderstood by their family and friends</a:t>
            </a:r>
            <a:endParaRPr lang="en-GB" sz="2000" dirty="0"/>
          </a:p>
          <a:p>
            <a:pPr lvl="1">
              <a:lnSpc>
                <a:spcPct val="100000"/>
              </a:lnSpc>
              <a:buFont typeface="Wingdings" panose="05000000000000000000" pitchFamily="2" charset="2"/>
              <a:buChar char="Ø"/>
              <a:defRPr/>
            </a:pPr>
            <a:r>
              <a:rPr lang="en-GB" sz="2000" dirty="0"/>
              <a:t>They are called </a:t>
            </a:r>
            <a:r>
              <a:rPr lang="en-GB" sz="2000" b="1" dirty="0"/>
              <a:t>lazy</a:t>
            </a:r>
            <a:r>
              <a:rPr lang="en-GB" sz="2000" dirty="0"/>
              <a:t> and </a:t>
            </a:r>
            <a:r>
              <a:rPr lang="en-GB" sz="2000" b="1" dirty="0"/>
              <a:t>attention seekers</a:t>
            </a:r>
            <a:r>
              <a:rPr lang="en-GB" sz="2000" dirty="0"/>
              <a:t>. </a:t>
            </a:r>
          </a:p>
          <a:p>
            <a:pPr lvl="1">
              <a:lnSpc>
                <a:spcPct val="100000"/>
              </a:lnSpc>
              <a:buFont typeface="Wingdings" panose="05000000000000000000" pitchFamily="2" charset="2"/>
              <a:buChar char="Ø"/>
              <a:defRPr/>
            </a:pPr>
            <a:r>
              <a:rPr lang="en-GB" sz="2000" dirty="0"/>
              <a:t> Doctors are </a:t>
            </a:r>
            <a:r>
              <a:rPr lang="en-GB" sz="2000" b="1" dirty="0"/>
              <a:t>not always as considerate </a:t>
            </a:r>
            <a:r>
              <a:rPr lang="en-GB" sz="2000" dirty="0"/>
              <a:t>and </a:t>
            </a:r>
            <a:r>
              <a:rPr lang="en-GB" sz="2000" b="1" dirty="0"/>
              <a:t>understanding</a:t>
            </a:r>
          </a:p>
          <a:p>
            <a:pPr lvl="1">
              <a:lnSpc>
                <a:spcPct val="100000"/>
              </a:lnSpc>
              <a:buFont typeface="Wingdings" panose="05000000000000000000" pitchFamily="2" charset="2"/>
              <a:buChar char="Ø"/>
              <a:defRPr/>
            </a:pPr>
            <a:r>
              <a:rPr lang="en-GB" sz="2000" b="1" dirty="0"/>
              <a:t> </a:t>
            </a:r>
            <a:r>
              <a:rPr lang="en-GB" sz="2000" dirty="0"/>
              <a:t>You start </a:t>
            </a:r>
            <a:r>
              <a:rPr lang="en-GB" sz="2000" b="1" dirty="0"/>
              <a:t>feeling alone </a:t>
            </a:r>
            <a:r>
              <a:rPr lang="en-GB" sz="2000" dirty="0"/>
              <a:t>in your own world of pain and fatigue</a:t>
            </a:r>
          </a:p>
          <a:p>
            <a:pPr lvl="1">
              <a:lnSpc>
                <a:spcPct val="100000"/>
              </a:lnSpc>
              <a:buFont typeface="Wingdings" panose="05000000000000000000" pitchFamily="2" charset="2"/>
              <a:buChar char="Ø"/>
              <a:defRPr/>
            </a:pPr>
            <a:r>
              <a:rPr lang="en-GB" sz="2000" dirty="0"/>
              <a:t>They wish they can </a:t>
            </a:r>
            <a:r>
              <a:rPr lang="en-GB" sz="2000" b="1" dirty="0"/>
              <a:t>work</a:t>
            </a:r>
            <a:r>
              <a:rPr lang="en-GB" sz="2000" dirty="0"/>
              <a:t> but their health will not allow it</a:t>
            </a:r>
          </a:p>
          <a:p>
            <a:pPr lvl="1">
              <a:lnSpc>
                <a:spcPct val="100000"/>
              </a:lnSpc>
              <a:buFont typeface="Wingdings" panose="05000000000000000000" pitchFamily="2" charset="2"/>
              <a:buChar char="Ø"/>
              <a:defRPr/>
            </a:pPr>
            <a:r>
              <a:rPr lang="en-GB" sz="2000" dirty="0"/>
              <a:t>We </a:t>
            </a:r>
            <a:r>
              <a:rPr lang="en-GB" sz="2000" b="1" dirty="0"/>
              <a:t>rely on doctors </a:t>
            </a:r>
            <a:r>
              <a:rPr lang="en-GB" sz="2000" dirty="0"/>
              <a:t>to provide us with a diagnosis and a solution to our pain. </a:t>
            </a:r>
          </a:p>
          <a:p>
            <a:pPr lvl="1">
              <a:lnSpc>
                <a:spcPct val="100000"/>
              </a:lnSpc>
              <a:buFont typeface="Wingdings" panose="05000000000000000000" pitchFamily="2" charset="2"/>
              <a:buChar char="Ø"/>
              <a:defRPr/>
            </a:pPr>
            <a:r>
              <a:rPr lang="en-GB" sz="2000" dirty="0"/>
              <a:t>.Current allowances are </a:t>
            </a:r>
            <a:r>
              <a:rPr lang="en-GB" sz="2000" b="1" dirty="0"/>
              <a:t>means tested </a:t>
            </a:r>
          </a:p>
          <a:p>
            <a:pPr lvl="1">
              <a:lnSpc>
                <a:spcPct val="100000"/>
              </a:lnSpc>
              <a:buFont typeface="Wingdings" panose="05000000000000000000" pitchFamily="2" charset="2"/>
              <a:buChar char="Ø"/>
              <a:defRPr/>
            </a:pPr>
            <a:r>
              <a:rPr lang="en-GB" sz="2000" dirty="0"/>
              <a:t> POYC does not cover all medications</a:t>
            </a:r>
            <a:br>
              <a:rPr lang="en-GB" sz="2000" dirty="0"/>
            </a:br>
            <a:endParaRPr lang="en-US" sz="2000" dirty="0"/>
          </a:p>
          <a:p>
            <a:pPr>
              <a:lnSpc>
                <a:spcPct val="100000"/>
              </a:lnSpc>
            </a:pPr>
            <a:endParaRPr lang="en-MT" sz="2000" dirty="0"/>
          </a:p>
        </p:txBody>
      </p:sp>
      <p:sp>
        <p:nvSpPr>
          <p:cNvPr id="4" name="Rectangle: Rounded Corners 3">
            <a:extLst>
              <a:ext uri="{FF2B5EF4-FFF2-40B4-BE49-F238E27FC236}">
                <a16:creationId xmlns:a16="http://schemas.microsoft.com/office/drawing/2014/main" id="{45FF6C37-C400-45D2-8F4D-82F1991564E9}"/>
              </a:ext>
            </a:extLst>
          </p:cNvPr>
          <p:cNvSpPr/>
          <p:nvPr/>
        </p:nvSpPr>
        <p:spPr>
          <a:xfrm>
            <a:off x="671209" y="5703216"/>
            <a:ext cx="6643991" cy="779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n w="0"/>
                <a:solidFill>
                  <a:schemeClr val="tx1"/>
                </a:solidFill>
                <a:effectLst>
                  <a:outerShdw blurRad="38100" dist="19050" dir="2700000" algn="tl" rotWithShape="0">
                    <a:schemeClr val="dk1">
                      <a:alpha val="40000"/>
                    </a:schemeClr>
                  </a:outerShdw>
                </a:effectLst>
              </a:rPr>
              <a:t>WE NEED FINANCIAL / MEDICAL HELP </a:t>
            </a:r>
          </a:p>
          <a:p>
            <a:pPr algn="ctr"/>
            <a:r>
              <a:rPr lang="en-GB" b="1" dirty="0">
                <a:ln w="0"/>
                <a:solidFill>
                  <a:schemeClr val="tx1"/>
                </a:solidFill>
                <a:effectLst>
                  <a:outerShdw blurRad="38100" dist="19050" dir="2700000" algn="tl" rotWithShape="0">
                    <a:schemeClr val="dk1">
                      <a:alpha val="40000"/>
                    </a:schemeClr>
                  </a:outerShdw>
                </a:effectLst>
              </a:rPr>
              <a:t>TO  TRY AND LIVE “NORMALLY”</a:t>
            </a:r>
            <a:endParaRPr lang="en-MT"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70547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4FF9DA-88B0-4977-809B-AC739307D6B7}"/>
              </a:ext>
            </a:extLst>
          </p:cNvPr>
          <p:cNvSpPr>
            <a:spLocks noGrp="1"/>
          </p:cNvSpPr>
          <p:nvPr>
            <p:ph idx="1"/>
          </p:nvPr>
        </p:nvSpPr>
        <p:spPr>
          <a:xfrm>
            <a:off x="7202078" y="1489745"/>
            <a:ext cx="4581090" cy="3185950"/>
          </a:xfrm>
        </p:spPr>
        <p:txBody>
          <a:bodyPr>
            <a:normAutofit/>
          </a:bodyPr>
          <a:lstStyle/>
          <a:p>
            <a:pPr marL="0" indent="0">
              <a:buNone/>
            </a:pPr>
            <a:r>
              <a:rPr lang="en-GB" sz="1800" dirty="0"/>
              <a:t>Those persons men and women who cannot afford not to work as their families depend on them, must ignore their ill health and continue to work. Obstacles at work are: </a:t>
            </a:r>
          </a:p>
          <a:p>
            <a:pPr>
              <a:buFont typeface="Wingdings" panose="05000000000000000000" pitchFamily="2" charset="2"/>
              <a:buChar char="Ø"/>
            </a:pPr>
            <a:r>
              <a:rPr lang="en-GB" sz="1800" dirty="0"/>
              <a:t>Commuting </a:t>
            </a:r>
          </a:p>
          <a:p>
            <a:pPr>
              <a:buFont typeface="Wingdings" panose="05000000000000000000" pitchFamily="2" charset="2"/>
              <a:buChar char="Ø"/>
            </a:pPr>
            <a:r>
              <a:rPr lang="en-GB" sz="1800" dirty="0"/>
              <a:t>Misunderstanding</a:t>
            </a:r>
          </a:p>
          <a:p>
            <a:pPr>
              <a:buFont typeface="Wingdings" panose="05000000000000000000" pitchFamily="2" charset="2"/>
              <a:buChar char="Ø"/>
            </a:pPr>
            <a:r>
              <a:rPr lang="en-GB" sz="1800" dirty="0"/>
              <a:t>Total mental &amp; Physical exhaustion</a:t>
            </a:r>
          </a:p>
          <a:p>
            <a:pPr>
              <a:buFont typeface="Wingdings" panose="05000000000000000000" pitchFamily="2" charset="2"/>
              <a:buChar char="Ø"/>
            </a:pPr>
            <a:r>
              <a:rPr lang="en-GB" sz="1800" dirty="0"/>
              <a:t>Imposter Syndrome </a:t>
            </a:r>
            <a:endParaRPr lang="en-MT" sz="1800" dirty="0"/>
          </a:p>
        </p:txBody>
      </p:sp>
      <p:pic>
        <p:nvPicPr>
          <p:cNvPr id="5" name="Picture 4">
            <a:extLst>
              <a:ext uri="{FF2B5EF4-FFF2-40B4-BE49-F238E27FC236}">
                <a16:creationId xmlns:a16="http://schemas.microsoft.com/office/drawing/2014/main" id="{6EED343C-DC74-417B-983E-60E5F13E1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09" y="1779925"/>
            <a:ext cx="6341817" cy="3872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8468ED0-01D6-4347-AC13-DBF4E2E052E8}"/>
              </a:ext>
            </a:extLst>
          </p:cNvPr>
          <p:cNvSpPr txBox="1"/>
          <p:nvPr/>
        </p:nvSpPr>
        <p:spPr>
          <a:xfrm>
            <a:off x="3439939" y="3027159"/>
            <a:ext cx="1717428" cy="584775"/>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rPr>
              <a:t>Shame</a:t>
            </a:r>
            <a:r>
              <a:rPr lang="en-GB" sz="2800" b="1" dirty="0">
                <a:effectLst>
                  <a:outerShdw blurRad="38100" dist="38100" dir="2700000" algn="tl">
                    <a:srgbClr val="000000">
                      <a:alpha val="43137"/>
                    </a:srgbClr>
                  </a:outerShdw>
                </a:effectLst>
              </a:rPr>
              <a:t> </a:t>
            </a:r>
          </a:p>
        </p:txBody>
      </p:sp>
      <p:sp>
        <p:nvSpPr>
          <p:cNvPr id="7" name="TextBox 6">
            <a:extLst>
              <a:ext uri="{FF2B5EF4-FFF2-40B4-BE49-F238E27FC236}">
                <a16:creationId xmlns:a16="http://schemas.microsoft.com/office/drawing/2014/main" id="{5E7CFF25-8E7C-47EC-A4D2-8D75590E6150}"/>
              </a:ext>
            </a:extLst>
          </p:cNvPr>
          <p:cNvSpPr txBox="1"/>
          <p:nvPr/>
        </p:nvSpPr>
        <p:spPr>
          <a:xfrm>
            <a:off x="3344992" y="4411371"/>
            <a:ext cx="1343465" cy="584775"/>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rPr>
              <a:t>Blame</a:t>
            </a:r>
          </a:p>
        </p:txBody>
      </p:sp>
      <p:sp>
        <p:nvSpPr>
          <p:cNvPr id="8" name="TextBox 7">
            <a:extLst>
              <a:ext uri="{FF2B5EF4-FFF2-40B4-BE49-F238E27FC236}">
                <a16:creationId xmlns:a16="http://schemas.microsoft.com/office/drawing/2014/main" id="{0A7C5D0A-99F7-4827-B9C0-71D59F3EC0D7}"/>
              </a:ext>
            </a:extLst>
          </p:cNvPr>
          <p:cNvSpPr txBox="1"/>
          <p:nvPr/>
        </p:nvSpPr>
        <p:spPr>
          <a:xfrm>
            <a:off x="3528093" y="3755042"/>
            <a:ext cx="1717428" cy="584775"/>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rPr>
              <a:t>Cheater</a:t>
            </a:r>
          </a:p>
        </p:txBody>
      </p:sp>
      <p:sp>
        <p:nvSpPr>
          <p:cNvPr id="9" name="TextBox 8">
            <a:extLst>
              <a:ext uri="{FF2B5EF4-FFF2-40B4-BE49-F238E27FC236}">
                <a16:creationId xmlns:a16="http://schemas.microsoft.com/office/drawing/2014/main" id="{5E9AC14A-68BE-4C77-A22B-FD13593B0F9B}"/>
              </a:ext>
            </a:extLst>
          </p:cNvPr>
          <p:cNvSpPr txBox="1"/>
          <p:nvPr/>
        </p:nvSpPr>
        <p:spPr>
          <a:xfrm>
            <a:off x="2882203" y="2313101"/>
            <a:ext cx="1717428" cy="584775"/>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rPr>
              <a:t>Criminal</a:t>
            </a:r>
          </a:p>
        </p:txBody>
      </p:sp>
      <p:sp>
        <p:nvSpPr>
          <p:cNvPr id="10" name="Title 1">
            <a:extLst>
              <a:ext uri="{FF2B5EF4-FFF2-40B4-BE49-F238E27FC236}">
                <a16:creationId xmlns:a16="http://schemas.microsoft.com/office/drawing/2014/main" id="{8156A5A7-61AC-47AB-9BB4-2BC65660DB11}"/>
              </a:ext>
            </a:extLst>
          </p:cNvPr>
          <p:cNvSpPr txBox="1">
            <a:spLocks/>
          </p:cNvSpPr>
          <p:nvPr/>
        </p:nvSpPr>
        <p:spPr>
          <a:xfrm>
            <a:off x="710523" y="598426"/>
            <a:ext cx="8669147" cy="8913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a:lstStyle>
          <a:p>
            <a:r>
              <a:rPr lang="en-GB" sz="2800" b="1" i="0" dirty="0"/>
              <a:t>Persons with invisible disabilities who work are often judged by others as cheaters of the system</a:t>
            </a:r>
          </a:p>
        </p:txBody>
      </p:sp>
      <p:sp>
        <p:nvSpPr>
          <p:cNvPr id="2" name="Rectangle: Rounded Corners 1">
            <a:extLst>
              <a:ext uri="{FF2B5EF4-FFF2-40B4-BE49-F238E27FC236}">
                <a16:creationId xmlns:a16="http://schemas.microsoft.com/office/drawing/2014/main" id="{ED598C02-8938-4F48-9B66-850D9F45DAE2}"/>
              </a:ext>
            </a:extLst>
          </p:cNvPr>
          <p:cNvSpPr/>
          <p:nvPr/>
        </p:nvSpPr>
        <p:spPr>
          <a:xfrm>
            <a:off x="7126664" y="4675695"/>
            <a:ext cx="4581090" cy="175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dirty="0">
                <a:solidFill>
                  <a:srgbClr val="111111"/>
                </a:solidFill>
                <a:effectLst/>
                <a:latin typeface="Open Sans" panose="020B0606030504020204" pitchFamily="34" charset="0"/>
              </a:rPr>
              <a:t>Many people with a disability or illness are made to fight for any real support leaving them with feelings of doubt questioning if they really deserve the accommodations in the first place</a:t>
            </a:r>
            <a:r>
              <a:rPr lang="en-GB" sz="1400" b="1" i="0" dirty="0">
                <a:solidFill>
                  <a:srgbClr val="111111"/>
                </a:solidFill>
                <a:effectLst/>
                <a:latin typeface="Open Sans" panose="020B0606030504020204" pitchFamily="34" charset="0"/>
              </a:rPr>
              <a:t>. </a:t>
            </a:r>
            <a:endParaRPr lang="en-MT" sz="1400" b="1" dirty="0"/>
          </a:p>
        </p:txBody>
      </p:sp>
    </p:spTree>
    <p:extLst>
      <p:ext uri="{BB962C8B-B14F-4D97-AF65-F5344CB8AC3E}">
        <p14:creationId xmlns:p14="http://schemas.microsoft.com/office/powerpoint/2010/main" val="3612340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880D23-A1D0-4FA2-B110-2EC17C7B3283}"/>
              </a:ext>
            </a:extLst>
          </p:cNvPr>
          <p:cNvSpPr txBox="1"/>
          <p:nvPr/>
        </p:nvSpPr>
        <p:spPr>
          <a:xfrm>
            <a:off x="443060" y="612844"/>
            <a:ext cx="5005632" cy="5632311"/>
          </a:xfrm>
          <a:prstGeom prst="rect">
            <a:avLst/>
          </a:prstGeom>
          <a:noFill/>
        </p:spPr>
        <p:txBody>
          <a:bodyPr wrap="square">
            <a:spAutoFit/>
          </a:bodyPr>
          <a:lstStyle/>
          <a:p>
            <a:r>
              <a:rPr lang="en-US" sz="2400" dirty="0">
                <a:solidFill>
                  <a:srgbClr val="333333"/>
                </a:solidFill>
                <a:effectLst>
                  <a:outerShdw blurRad="38100" dist="38100" dir="2700000" algn="tl">
                    <a:srgbClr val="000000">
                      <a:alpha val="43137"/>
                    </a:srgbClr>
                  </a:outerShdw>
                </a:effectLst>
                <a:latin typeface="+mj-lt"/>
              </a:rPr>
              <a:t>Invisible Disability </a:t>
            </a:r>
            <a:br>
              <a:rPr lang="en-US" sz="2400" dirty="0">
                <a:solidFill>
                  <a:srgbClr val="333333"/>
                </a:solidFill>
                <a:effectLst>
                  <a:outerShdw blurRad="38100" dist="38100" dir="2700000" algn="tl">
                    <a:srgbClr val="000000">
                      <a:alpha val="43137"/>
                    </a:srgbClr>
                  </a:outerShdw>
                </a:effectLst>
                <a:latin typeface="+mj-lt"/>
              </a:rPr>
            </a:br>
            <a:r>
              <a:rPr lang="en-US" sz="2400" dirty="0">
                <a:solidFill>
                  <a:srgbClr val="333333"/>
                </a:solidFill>
                <a:latin typeface="+mj-lt"/>
              </a:rPr>
              <a:t>is not immediately apparent or obvious</a:t>
            </a:r>
            <a:br>
              <a:rPr lang="en-US" sz="2400" dirty="0">
                <a:solidFill>
                  <a:srgbClr val="333333"/>
                </a:solidFill>
                <a:latin typeface="+mj-lt"/>
              </a:rPr>
            </a:br>
            <a:br>
              <a:rPr lang="en-US" sz="2400" dirty="0">
                <a:solidFill>
                  <a:srgbClr val="333333"/>
                </a:solidFill>
                <a:latin typeface="+mj-lt"/>
              </a:rPr>
            </a:br>
            <a:r>
              <a:rPr lang="en-US" sz="2400" dirty="0">
                <a:solidFill>
                  <a:srgbClr val="333333"/>
                </a:solidFill>
                <a:latin typeface="+mj-lt"/>
              </a:rPr>
              <a:t>“</a:t>
            </a:r>
            <a:r>
              <a:rPr lang="en-US" sz="2400" b="1" dirty="0">
                <a:solidFill>
                  <a:schemeClr val="tx2">
                    <a:lumMod val="75000"/>
                    <a:lumOff val="25000"/>
                  </a:schemeClr>
                </a:solidFill>
                <a:latin typeface="+mj-lt"/>
              </a:rPr>
              <a:t>types of disability</a:t>
            </a:r>
            <a:r>
              <a:rPr lang="en-US" sz="2400" dirty="0">
                <a:solidFill>
                  <a:srgbClr val="333333"/>
                </a:solidFill>
                <a:latin typeface="+mj-lt"/>
              </a:rPr>
              <a:t>” are defined using only one aspect of disability, such as </a:t>
            </a:r>
            <a:r>
              <a:rPr lang="en-US" sz="2400" b="1" dirty="0">
                <a:solidFill>
                  <a:schemeClr val="tx2">
                    <a:lumMod val="75000"/>
                    <a:lumOff val="25000"/>
                  </a:schemeClr>
                </a:solidFill>
                <a:latin typeface="+mj-lt"/>
              </a:rPr>
              <a:t>impairments – sensory, physical, mental, intellectual </a:t>
            </a:r>
            <a:r>
              <a:rPr lang="en-US" sz="2400" dirty="0">
                <a:solidFill>
                  <a:srgbClr val="333333"/>
                </a:solidFill>
                <a:latin typeface="+mj-lt"/>
              </a:rPr>
              <a:t>– and at other times they </a:t>
            </a:r>
            <a:r>
              <a:rPr lang="en-US" sz="2400" b="1" dirty="0">
                <a:solidFill>
                  <a:schemeClr val="tx2">
                    <a:lumMod val="75000"/>
                    <a:lumOff val="25000"/>
                  </a:schemeClr>
                </a:solidFill>
                <a:latin typeface="+mj-lt"/>
              </a:rPr>
              <a:t>conflate health conditions with disability. </a:t>
            </a:r>
          </a:p>
          <a:p>
            <a:br>
              <a:rPr lang="en-US" sz="2400" dirty="0">
                <a:solidFill>
                  <a:srgbClr val="333333"/>
                </a:solidFill>
                <a:latin typeface="+mj-lt"/>
              </a:rPr>
            </a:br>
            <a:r>
              <a:rPr lang="en-US" sz="2400" dirty="0">
                <a:solidFill>
                  <a:srgbClr val="333333"/>
                </a:solidFill>
                <a:latin typeface="+mj-lt"/>
              </a:rPr>
              <a:t>People with chronic health conditions, communication difficulties, and other impairments </a:t>
            </a:r>
            <a:r>
              <a:rPr lang="en-US" sz="2400" b="1" dirty="0">
                <a:solidFill>
                  <a:schemeClr val="tx2">
                    <a:lumMod val="75000"/>
                    <a:lumOff val="25000"/>
                  </a:schemeClr>
                </a:solidFill>
                <a:effectLst>
                  <a:outerShdw blurRad="38100" dist="38100" dir="2700000" algn="tl">
                    <a:srgbClr val="000000">
                      <a:alpha val="43137"/>
                    </a:srgbClr>
                  </a:outerShdw>
                </a:effectLst>
                <a:latin typeface="+mj-lt"/>
              </a:rPr>
              <a:t>may not be included as disabled </a:t>
            </a:r>
            <a:r>
              <a:rPr lang="en-US" sz="2400" dirty="0">
                <a:solidFill>
                  <a:srgbClr val="333333"/>
                </a:solidFill>
                <a:latin typeface="+mj-lt"/>
              </a:rPr>
              <a:t>despite encountering difficulties in everyday life. </a:t>
            </a:r>
            <a:endParaRPr lang="en-MT" sz="2400" dirty="0">
              <a:latin typeface="+mj-lt"/>
            </a:endParaRPr>
          </a:p>
        </p:txBody>
      </p:sp>
      <p:sp>
        <p:nvSpPr>
          <p:cNvPr id="8" name="Rectangle: Rounded Corners 7">
            <a:extLst>
              <a:ext uri="{FF2B5EF4-FFF2-40B4-BE49-F238E27FC236}">
                <a16:creationId xmlns:a16="http://schemas.microsoft.com/office/drawing/2014/main" id="{A40C532B-5685-476B-9502-411D0BD614BD}"/>
              </a:ext>
            </a:extLst>
          </p:cNvPr>
          <p:cNvSpPr/>
          <p:nvPr/>
        </p:nvSpPr>
        <p:spPr>
          <a:xfrm>
            <a:off x="5855241" y="4637987"/>
            <a:ext cx="5338713" cy="12254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ALTHOUGH SOME STILL MANAGE TO WORK IT IS WITH GREAT DIFFICULTY </a:t>
            </a:r>
            <a:endParaRPr lang="en-MT" dirty="0">
              <a:ln w="0"/>
              <a:solidFill>
                <a:schemeClr val="tx1"/>
              </a:solidFill>
              <a:effectLst>
                <a:outerShdw blurRad="38100" dist="19050" dir="2700000" algn="tl" rotWithShape="0">
                  <a:schemeClr val="dk1">
                    <a:alpha val="40000"/>
                  </a:schemeClr>
                </a:outerShdw>
              </a:effectLst>
            </a:endParaRPr>
          </a:p>
        </p:txBody>
      </p:sp>
      <p:pic>
        <p:nvPicPr>
          <p:cNvPr id="13" name="Picture 12">
            <a:extLst>
              <a:ext uri="{FF2B5EF4-FFF2-40B4-BE49-F238E27FC236}">
                <a16:creationId xmlns:a16="http://schemas.microsoft.com/office/drawing/2014/main" id="{D561B8A2-DD9B-4FB3-BFD8-25557AC8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346" y="730578"/>
            <a:ext cx="5504504" cy="3440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46472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0219C-F898-481D-8452-1F8F33533D02}"/>
              </a:ext>
            </a:extLst>
          </p:cNvPr>
          <p:cNvSpPr>
            <a:spLocks noGrp="1"/>
          </p:cNvSpPr>
          <p:nvPr>
            <p:ph type="title"/>
          </p:nvPr>
        </p:nvSpPr>
        <p:spPr>
          <a:xfrm>
            <a:off x="1066799" y="642594"/>
            <a:ext cx="10518843" cy="1371600"/>
          </a:xfrm>
        </p:spPr>
        <p:txBody>
          <a:bodyPr>
            <a:normAutofit fontScale="90000"/>
          </a:bodyPr>
          <a:lstStyle/>
          <a:p>
            <a:r>
              <a:rPr lang="en-GB" b="1" i="0" dirty="0"/>
              <a:t>What can be done to aid those who want to work? </a:t>
            </a:r>
            <a:endParaRPr lang="en-MT" b="1" i="0" dirty="0"/>
          </a:p>
        </p:txBody>
      </p:sp>
      <p:sp>
        <p:nvSpPr>
          <p:cNvPr id="5" name="Text Placeholder 4">
            <a:extLst>
              <a:ext uri="{FF2B5EF4-FFF2-40B4-BE49-F238E27FC236}">
                <a16:creationId xmlns:a16="http://schemas.microsoft.com/office/drawing/2014/main" id="{362A4B53-4B43-47F6-BFD9-941735A17D47}"/>
              </a:ext>
            </a:extLst>
          </p:cNvPr>
          <p:cNvSpPr>
            <a:spLocks noGrp="1"/>
          </p:cNvSpPr>
          <p:nvPr>
            <p:ph type="body" idx="1"/>
          </p:nvPr>
        </p:nvSpPr>
        <p:spPr>
          <a:xfrm>
            <a:off x="1159300" y="1884244"/>
            <a:ext cx="4663440" cy="640080"/>
          </a:xfrm>
        </p:spPr>
        <p:txBody>
          <a:bodyPr/>
          <a:lstStyle/>
          <a:p>
            <a:r>
              <a:rPr lang="en-GB" dirty="0"/>
              <a:t>BENEFITS </a:t>
            </a:r>
            <a:endParaRPr lang="en-MT" dirty="0"/>
          </a:p>
        </p:txBody>
      </p:sp>
      <p:sp>
        <p:nvSpPr>
          <p:cNvPr id="6" name="Content Placeholder 5">
            <a:extLst>
              <a:ext uri="{FF2B5EF4-FFF2-40B4-BE49-F238E27FC236}">
                <a16:creationId xmlns:a16="http://schemas.microsoft.com/office/drawing/2014/main" id="{EEB0D6FF-3736-4415-819B-A6A105074B57}"/>
              </a:ext>
            </a:extLst>
          </p:cNvPr>
          <p:cNvSpPr>
            <a:spLocks noGrp="1"/>
          </p:cNvSpPr>
          <p:nvPr>
            <p:ph sz="half" idx="2"/>
          </p:nvPr>
        </p:nvSpPr>
        <p:spPr>
          <a:xfrm>
            <a:off x="1066800" y="2394374"/>
            <a:ext cx="4663440" cy="3163825"/>
          </a:xfrm>
        </p:spPr>
        <p:txBody>
          <a:bodyPr>
            <a:noAutofit/>
          </a:bodyPr>
          <a:lstStyle/>
          <a:p>
            <a:r>
              <a:rPr lang="en-GB" sz="2000" b="1" dirty="0"/>
              <a:t>Provide all the medications prescribed by consultant on POYC Scheme</a:t>
            </a:r>
          </a:p>
          <a:p>
            <a:r>
              <a:rPr lang="en-GB" sz="2000" b="1" dirty="0"/>
              <a:t>Improve the sickness benefits </a:t>
            </a:r>
          </a:p>
          <a:p>
            <a:r>
              <a:rPr lang="en-GB" sz="2000" b="1" dirty="0"/>
              <a:t>Improve the Sick days scheme </a:t>
            </a:r>
          </a:p>
          <a:p>
            <a:r>
              <a:rPr lang="en-GB" sz="2000" b="1" dirty="0"/>
              <a:t>Allowing work from home</a:t>
            </a:r>
          </a:p>
          <a:p>
            <a:r>
              <a:rPr lang="en-GB" sz="2000" b="1" dirty="0"/>
              <a:t>Government to pay Stamps for employee as well as for employer when employed as disabled</a:t>
            </a:r>
          </a:p>
          <a:p>
            <a:r>
              <a:rPr lang="en-GB" sz="2000" b="1" dirty="0"/>
              <a:t>Reduce bureaucracy when applying for the Blue Badge </a:t>
            </a:r>
            <a:endParaRPr lang="en-MT" sz="2000" b="1" dirty="0"/>
          </a:p>
        </p:txBody>
      </p:sp>
      <p:sp>
        <p:nvSpPr>
          <p:cNvPr id="7" name="Text Placeholder 6">
            <a:extLst>
              <a:ext uri="{FF2B5EF4-FFF2-40B4-BE49-F238E27FC236}">
                <a16:creationId xmlns:a16="http://schemas.microsoft.com/office/drawing/2014/main" id="{74DDEB0D-A784-4A1D-8CD2-5C04CC468F34}"/>
              </a:ext>
            </a:extLst>
          </p:cNvPr>
          <p:cNvSpPr>
            <a:spLocks noGrp="1"/>
          </p:cNvSpPr>
          <p:nvPr>
            <p:ph type="body" sz="quarter" idx="3"/>
          </p:nvPr>
        </p:nvSpPr>
        <p:spPr>
          <a:xfrm>
            <a:off x="6818979" y="1637919"/>
            <a:ext cx="4663440" cy="640080"/>
          </a:xfrm>
        </p:spPr>
        <p:txBody>
          <a:bodyPr/>
          <a:lstStyle/>
          <a:p>
            <a:r>
              <a:rPr lang="en-GB" dirty="0"/>
              <a:t>COMPLIMENTARY BENEFITS </a:t>
            </a:r>
            <a:endParaRPr lang="en-MT" dirty="0"/>
          </a:p>
        </p:txBody>
      </p:sp>
      <p:sp>
        <p:nvSpPr>
          <p:cNvPr id="8" name="Content Placeholder 7">
            <a:extLst>
              <a:ext uri="{FF2B5EF4-FFF2-40B4-BE49-F238E27FC236}">
                <a16:creationId xmlns:a16="http://schemas.microsoft.com/office/drawing/2014/main" id="{5DF1DAAE-52F2-4573-869B-DF6DA437A3BA}"/>
              </a:ext>
            </a:extLst>
          </p:cNvPr>
          <p:cNvSpPr>
            <a:spLocks noGrp="1"/>
          </p:cNvSpPr>
          <p:nvPr>
            <p:ph sz="quarter" idx="4"/>
          </p:nvPr>
        </p:nvSpPr>
        <p:spPr>
          <a:xfrm>
            <a:off x="6870591" y="2204284"/>
            <a:ext cx="4663440" cy="3164509"/>
          </a:xfrm>
        </p:spPr>
        <p:txBody>
          <a:bodyPr>
            <a:noAutofit/>
          </a:bodyPr>
          <a:lstStyle/>
          <a:p>
            <a:r>
              <a:rPr lang="en-GB" sz="2000" b="1" dirty="0"/>
              <a:t>Provide monetary refund against receipts of supplements needed to maintain a healthy balance life</a:t>
            </a:r>
          </a:p>
          <a:p>
            <a:r>
              <a:rPr lang="en-GB" sz="2000" b="1" dirty="0"/>
              <a:t>Occupational therapy to help with coping skills</a:t>
            </a:r>
          </a:p>
          <a:p>
            <a:r>
              <a:rPr lang="en-GB" sz="2000" b="1" dirty="0"/>
              <a:t>Encourage a healthy diet</a:t>
            </a:r>
          </a:p>
          <a:p>
            <a:r>
              <a:rPr lang="en-GB" sz="2000" b="1" dirty="0"/>
              <a:t>Encourage therapy sessions like </a:t>
            </a:r>
            <a:r>
              <a:rPr lang="en-GB" sz="2000" b="1" dirty="0" err="1"/>
              <a:t>Hydropool</a:t>
            </a:r>
            <a:r>
              <a:rPr lang="en-GB" sz="2000" b="1" dirty="0"/>
              <a:t>, acupuncture, Oxygen Tank Therapy, </a:t>
            </a:r>
          </a:p>
          <a:p>
            <a:r>
              <a:rPr lang="en-GB" sz="2000" b="1" dirty="0"/>
              <a:t>Use of Medical Cannabis for free</a:t>
            </a:r>
          </a:p>
          <a:p>
            <a:r>
              <a:rPr lang="en-GB" sz="2000" b="1" dirty="0"/>
              <a:t>Provide Home help </a:t>
            </a:r>
            <a:endParaRPr lang="en-MT" sz="2000" b="1" dirty="0"/>
          </a:p>
        </p:txBody>
      </p:sp>
      <p:pic>
        <p:nvPicPr>
          <p:cNvPr id="12" name="Picture 11" descr="Young business woman hands on head">
            <a:extLst>
              <a:ext uri="{FF2B5EF4-FFF2-40B4-BE49-F238E27FC236}">
                <a16:creationId xmlns:a16="http://schemas.microsoft.com/office/drawing/2014/main" id="{D2CB4A3C-053C-42AD-80ED-53222C9EC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642" y="1422349"/>
            <a:ext cx="1445384" cy="4786008"/>
          </a:xfrm>
          <a:prstGeom prst="rect">
            <a:avLst/>
          </a:prstGeom>
        </p:spPr>
      </p:pic>
    </p:spTree>
    <p:extLst>
      <p:ext uri="{BB962C8B-B14F-4D97-AF65-F5344CB8AC3E}">
        <p14:creationId xmlns:p14="http://schemas.microsoft.com/office/powerpoint/2010/main" val="3276921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7614-F85D-4002-81B1-6E5E83ED2986}"/>
              </a:ext>
            </a:extLst>
          </p:cNvPr>
          <p:cNvSpPr>
            <a:spLocks noGrp="1"/>
          </p:cNvSpPr>
          <p:nvPr>
            <p:ph type="title"/>
          </p:nvPr>
        </p:nvSpPr>
        <p:spPr>
          <a:xfrm>
            <a:off x="654689" y="642594"/>
            <a:ext cx="10844535" cy="1371600"/>
          </a:xfrm>
        </p:spPr>
        <p:txBody>
          <a:bodyPr>
            <a:normAutofit fontScale="90000"/>
          </a:bodyPr>
          <a:lstStyle/>
          <a:p>
            <a:r>
              <a:rPr lang="en-GB" b="1" i="0" dirty="0"/>
              <a:t>What can be done to aid those who do not work?</a:t>
            </a:r>
            <a:endParaRPr lang="en-MT" b="1" i="0" dirty="0"/>
          </a:p>
        </p:txBody>
      </p:sp>
      <p:sp>
        <p:nvSpPr>
          <p:cNvPr id="3" name="Text Placeholder 2">
            <a:extLst>
              <a:ext uri="{FF2B5EF4-FFF2-40B4-BE49-F238E27FC236}">
                <a16:creationId xmlns:a16="http://schemas.microsoft.com/office/drawing/2014/main" id="{530332EC-F3C0-4321-99A6-34FCCEAA8DE8}"/>
              </a:ext>
            </a:extLst>
          </p:cNvPr>
          <p:cNvSpPr>
            <a:spLocks noGrp="1"/>
          </p:cNvSpPr>
          <p:nvPr>
            <p:ph type="body" idx="1"/>
          </p:nvPr>
        </p:nvSpPr>
        <p:spPr>
          <a:xfrm>
            <a:off x="654689" y="1996944"/>
            <a:ext cx="4663440" cy="640080"/>
          </a:xfrm>
        </p:spPr>
        <p:txBody>
          <a:bodyPr/>
          <a:lstStyle/>
          <a:p>
            <a:r>
              <a:rPr lang="en-GB" dirty="0"/>
              <a:t>BENEFITS </a:t>
            </a:r>
            <a:endParaRPr lang="en-MT" dirty="0"/>
          </a:p>
        </p:txBody>
      </p:sp>
      <p:sp>
        <p:nvSpPr>
          <p:cNvPr id="4" name="Content Placeholder 3">
            <a:extLst>
              <a:ext uri="{FF2B5EF4-FFF2-40B4-BE49-F238E27FC236}">
                <a16:creationId xmlns:a16="http://schemas.microsoft.com/office/drawing/2014/main" id="{866DE8DA-89DC-46F7-B2AE-123A9FAB104F}"/>
              </a:ext>
            </a:extLst>
          </p:cNvPr>
          <p:cNvSpPr>
            <a:spLocks noGrp="1"/>
          </p:cNvSpPr>
          <p:nvPr>
            <p:ph sz="half" idx="2"/>
          </p:nvPr>
        </p:nvSpPr>
        <p:spPr>
          <a:xfrm>
            <a:off x="676388" y="2775238"/>
            <a:ext cx="4663440" cy="3163825"/>
          </a:xfrm>
        </p:spPr>
        <p:txBody>
          <a:bodyPr>
            <a:normAutofit/>
          </a:bodyPr>
          <a:lstStyle/>
          <a:p>
            <a:r>
              <a:rPr lang="en-GB" sz="1800" b="1" dirty="0"/>
              <a:t>Provide all the medications prescribed by consultant on POYC Scheme</a:t>
            </a:r>
          </a:p>
          <a:p>
            <a:r>
              <a:rPr lang="en-GB" sz="1800" b="1" dirty="0"/>
              <a:t>Allowing work from home</a:t>
            </a:r>
          </a:p>
          <a:p>
            <a:r>
              <a:rPr lang="en-GB" sz="1800" b="1" dirty="0"/>
              <a:t>Government to pay Stamps for employee as well as for employer when employed as disabled</a:t>
            </a:r>
          </a:p>
          <a:p>
            <a:r>
              <a:rPr lang="en-GB" sz="1800" b="1" dirty="0"/>
              <a:t>Reduce bureaucracy when applying for the Blue Badge </a:t>
            </a:r>
            <a:endParaRPr lang="en-MT" sz="1800" b="1" dirty="0"/>
          </a:p>
          <a:p>
            <a:endParaRPr lang="en-MT" dirty="0"/>
          </a:p>
        </p:txBody>
      </p:sp>
      <p:sp>
        <p:nvSpPr>
          <p:cNvPr id="5" name="Text Placeholder 4">
            <a:extLst>
              <a:ext uri="{FF2B5EF4-FFF2-40B4-BE49-F238E27FC236}">
                <a16:creationId xmlns:a16="http://schemas.microsoft.com/office/drawing/2014/main" id="{EFE88249-1286-49BE-A2EC-4A8F8990FA50}"/>
              </a:ext>
            </a:extLst>
          </p:cNvPr>
          <p:cNvSpPr>
            <a:spLocks noGrp="1"/>
          </p:cNvSpPr>
          <p:nvPr>
            <p:ph type="body" sz="quarter" idx="3"/>
          </p:nvPr>
        </p:nvSpPr>
        <p:spPr>
          <a:xfrm>
            <a:off x="6835784" y="1996944"/>
            <a:ext cx="4663440" cy="640080"/>
          </a:xfrm>
        </p:spPr>
        <p:txBody>
          <a:bodyPr/>
          <a:lstStyle/>
          <a:p>
            <a:r>
              <a:rPr lang="en-GB" dirty="0"/>
              <a:t>COMPLIMENTARY BENEFITS </a:t>
            </a:r>
          </a:p>
          <a:p>
            <a:endParaRPr lang="en-MT" dirty="0"/>
          </a:p>
        </p:txBody>
      </p:sp>
      <p:sp>
        <p:nvSpPr>
          <p:cNvPr id="6" name="Content Placeholder 5">
            <a:extLst>
              <a:ext uri="{FF2B5EF4-FFF2-40B4-BE49-F238E27FC236}">
                <a16:creationId xmlns:a16="http://schemas.microsoft.com/office/drawing/2014/main" id="{D5C755F8-22A6-4AFC-A00C-1A58D2E1C295}"/>
              </a:ext>
            </a:extLst>
          </p:cNvPr>
          <p:cNvSpPr>
            <a:spLocks noGrp="1"/>
          </p:cNvSpPr>
          <p:nvPr>
            <p:ph sz="quarter" idx="4"/>
          </p:nvPr>
        </p:nvSpPr>
        <p:spPr>
          <a:xfrm>
            <a:off x="6769796" y="2774554"/>
            <a:ext cx="4815746" cy="3398512"/>
          </a:xfrm>
        </p:spPr>
        <p:txBody>
          <a:bodyPr>
            <a:normAutofit/>
          </a:bodyPr>
          <a:lstStyle/>
          <a:p>
            <a:r>
              <a:rPr lang="en-GB" sz="1800" b="1" dirty="0"/>
              <a:t>Provide monetary refund against receipts of supplements needed to maintain a healthy balance life</a:t>
            </a:r>
          </a:p>
          <a:p>
            <a:r>
              <a:rPr lang="en-GB" sz="1800" b="1" dirty="0"/>
              <a:t>Occupational therapy to help with coping skills</a:t>
            </a:r>
          </a:p>
          <a:p>
            <a:r>
              <a:rPr lang="en-GB" sz="1800" b="1" dirty="0"/>
              <a:t>Encourage a healthy diet</a:t>
            </a:r>
          </a:p>
          <a:p>
            <a:r>
              <a:rPr lang="en-GB" sz="1800" b="1" dirty="0"/>
              <a:t>Encourage therapy sessions like </a:t>
            </a:r>
            <a:r>
              <a:rPr lang="en-GB" sz="1800" b="1" dirty="0" err="1"/>
              <a:t>hydropool</a:t>
            </a:r>
            <a:r>
              <a:rPr lang="en-GB" sz="1800" b="1" dirty="0"/>
              <a:t>, acupuncture, Oxygen Tank Therapy, </a:t>
            </a:r>
          </a:p>
          <a:p>
            <a:r>
              <a:rPr lang="en-GB" sz="1800" b="1" dirty="0"/>
              <a:t>Use of Medical Cannabis for free</a:t>
            </a:r>
          </a:p>
          <a:p>
            <a:r>
              <a:rPr lang="en-GB" sz="1800" b="1" dirty="0"/>
              <a:t>Provide Home help </a:t>
            </a:r>
            <a:endParaRPr lang="en-MT" sz="1800" b="1" dirty="0"/>
          </a:p>
          <a:p>
            <a:endParaRPr lang="en-MT" dirty="0"/>
          </a:p>
        </p:txBody>
      </p:sp>
      <p:pic>
        <p:nvPicPr>
          <p:cNvPr id="18" name="Picture 17" descr="A picture containing person, standing, posing, arm&#10;&#10;Description automatically generated">
            <a:extLst>
              <a:ext uri="{FF2B5EF4-FFF2-40B4-BE49-F238E27FC236}">
                <a16:creationId xmlns:a16="http://schemas.microsoft.com/office/drawing/2014/main" id="{0A005A10-D20E-45D5-A22F-0239D9974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667" y="1906549"/>
            <a:ext cx="1902117" cy="4176122"/>
          </a:xfrm>
          <a:prstGeom prst="rect">
            <a:avLst/>
          </a:prstGeom>
        </p:spPr>
      </p:pic>
    </p:spTree>
    <p:extLst>
      <p:ext uri="{BB962C8B-B14F-4D97-AF65-F5344CB8AC3E}">
        <p14:creationId xmlns:p14="http://schemas.microsoft.com/office/powerpoint/2010/main" val="1482196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62A8-19F0-4CB2-BB5B-C6ED5BC0AD92}"/>
              </a:ext>
            </a:extLst>
          </p:cNvPr>
          <p:cNvSpPr>
            <a:spLocks noGrp="1"/>
          </p:cNvSpPr>
          <p:nvPr>
            <p:ph type="title"/>
          </p:nvPr>
        </p:nvSpPr>
        <p:spPr>
          <a:xfrm>
            <a:off x="643662" y="642594"/>
            <a:ext cx="10481538" cy="1371600"/>
          </a:xfrm>
        </p:spPr>
        <p:txBody>
          <a:bodyPr>
            <a:normAutofit fontScale="90000"/>
          </a:bodyPr>
          <a:lstStyle/>
          <a:p>
            <a:r>
              <a:rPr lang="en-GB" b="1" i="0" dirty="0"/>
              <a:t>What can we do to aid those children/youths who are still studying? </a:t>
            </a:r>
            <a:endParaRPr lang="en-MT" b="1" i="0" dirty="0"/>
          </a:p>
        </p:txBody>
      </p:sp>
      <p:sp>
        <p:nvSpPr>
          <p:cNvPr id="7" name="Text Placeholder 6">
            <a:extLst>
              <a:ext uri="{FF2B5EF4-FFF2-40B4-BE49-F238E27FC236}">
                <a16:creationId xmlns:a16="http://schemas.microsoft.com/office/drawing/2014/main" id="{8EAF991E-B0FC-4D18-86A1-51DE012F90DD}"/>
              </a:ext>
            </a:extLst>
          </p:cNvPr>
          <p:cNvSpPr>
            <a:spLocks noGrp="1"/>
          </p:cNvSpPr>
          <p:nvPr>
            <p:ph type="body" idx="1"/>
          </p:nvPr>
        </p:nvSpPr>
        <p:spPr>
          <a:xfrm>
            <a:off x="643662" y="2023590"/>
            <a:ext cx="4663440" cy="640080"/>
          </a:xfrm>
        </p:spPr>
        <p:txBody>
          <a:bodyPr/>
          <a:lstStyle/>
          <a:p>
            <a:r>
              <a:rPr lang="en-GB" dirty="0"/>
              <a:t>BENEFITS 	</a:t>
            </a:r>
            <a:endParaRPr lang="en-MT" dirty="0"/>
          </a:p>
        </p:txBody>
      </p:sp>
      <p:sp>
        <p:nvSpPr>
          <p:cNvPr id="8" name="Text Placeholder 7">
            <a:extLst>
              <a:ext uri="{FF2B5EF4-FFF2-40B4-BE49-F238E27FC236}">
                <a16:creationId xmlns:a16="http://schemas.microsoft.com/office/drawing/2014/main" id="{1B4213DE-F72D-4F5F-B352-4544CC429C03}"/>
              </a:ext>
            </a:extLst>
          </p:cNvPr>
          <p:cNvSpPr>
            <a:spLocks noGrp="1"/>
          </p:cNvSpPr>
          <p:nvPr>
            <p:ph type="body" sz="quarter" idx="3"/>
          </p:nvPr>
        </p:nvSpPr>
        <p:spPr>
          <a:xfrm>
            <a:off x="6967759" y="2014194"/>
            <a:ext cx="4663440" cy="640080"/>
          </a:xfrm>
        </p:spPr>
        <p:txBody>
          <a:bodyPr/>
          <a:lstStyle/>
          <a:p>
            <a:r>
              <a:rPr lang="en-GB" dirty="0"/>
              <a:t>COMPLIMENTARY BENEFITS </a:t>
            </a:r>
            <a:endParaRPr lang="en-MT" dirty="0"/>
          </a:p>
        </p:txBody>
      </p:sp>
      <p:sp>
        <p:nvSpPr>
          <p:cNvPr id="10" name="Content Placeholder 9">
            <a:extLst>
              <a:ext uri="{FF2B5EF4-FFF2-40B4-BE49-F238E27FC236}">
                <a16:creationId xmlns:a16="http://schemas.microsoft.com/office/drawing/2014/main" id="{BF1410D8-CDB4-4B89-994C-223C25929A30}"/>
              </a:ext>
            </a:extLst>
          </p:cNvPr>
          <p:cNvSpPr>
            <a:spLocks noGrp="1"/>
          </p:cNvSpPr>
          <p:nvPr>
            <p:ph sz="quarter" idx="4"/>
          </p:nvPr>
        </p:nvSpPr>
        <p:spPr>
          <a:xfrm>
            <a:off x="6967759" y="2792472"/>
            <a:ext cx="4663440" cy="3164509"/>
          </a:xfrm>
        </p:spPr>
        <p:txBody>
          <a:bodyPr>
            <a:normAutofit fontScale="92500" lnSpcReduction="10000"/>
          </a:bodyPr>
          <a:lstStyle/>
          <a:p>
            <a:r>
              <a:rPr lang="en-GB" sz="1800" b="1" dirty="0"/>
              <a:t>Provide monetary refund against receipts of supplements needed to maintain a healthy balance life</a:t>
            </a:r>
          </a:p>
          <a:p>
            <a:r>
              <a:rPr lang="en-GB" sz="1800" b="1" dirty="0"/>
              <a:t>Encourage a healthy diet</a:t>
            </a:r>
          </a:p>
          <a:p>
            <a:r>
              <a:rPr lang="en-GB" sz="1800" b="1" dirty="0"/>
              <a:t>Provide Home help </a:t>
            </a:r>
          </a:p>
          <a:p>
            <a:r>
              <a:rPr lang="en-GB" b="1" dirty="0"/>
              <a:t>Occupational therapy to help with coping skills</a:t>
            </a:r>
            <a:endParaRPr lang="en-MT" sz="1800" b="1" dirty="0"/>
          </a:p>
          <a:p>
            <a:endParaRPr lang="en-MT" dirty="0"/>
          </a:p>
        </p:txBody>
      </p:sp>
      <p:sp>
        <p:nvSpPr>
          <p:cNvPr id="12" name="Content Placeholder 11">
            <a:extLst>
              <a:ext uri="{FF2B5EF4-FFF2-40B4-BE49-F238E27FC236}">
                <a16:creationId xmlns:a16="http://schemas.microsoft.com/office/drawing/2014/main" id="{F9BA151F-0E29-40FB-988D-ED859177928C}"/>
              </a:ext>
            </a:extLst>
          </p:cNvPr>
          <p:cNvSpPr>
            <a:spLocks noGrp="1"/>
          </p:cNvSpPr>
          <p:nvPr>
            <p:ph sz="half" idx="2"/>
          </p:nvPr>
        </p:nvSpPr>
        <p:spPr>
          <a:xfrm>
            <a:off x="643662" y="2654274"/>
            <a:ext cx="4580580" cy="3652258"/>
          </a:xfrm>
        </p:spPr>
        <p:txBody>
          <a:bodyPr>
            <a:normAutofit fontScale="92500" lnSpcReduction="10000"/>
          </a:bodyPr>
          <a:lstStyle/>
          <a:p>
            <a:r>
              <a:rPr lang="en-GB" dirty="0"/>
              <a:t>Provide parents/carer with extra days off work to aid their sick child</a:t>
            </a:r>
          </a:p>
          <a:p>
            <a:r>
              <a:rPr lang="en-GB" dirty="0"/>
              <a:t>Allow parent/carer to work from home </a:t>
            </a:r>
          </a:p>
          <a:p>
            <a:r>
              <a:rPr lang="en-GB" dirty="0"/>
              <a:t>Allow more sick days from school/home schooling when necessary</a:t>
            </a:r>
          </a:p>
          <a:p>
            <a:r>
              <a:rPr lang="en-GB" dirty="0"/>
              <a:t>Availability of online lessons</a:t>
            </a:r>
          </a:p>
          <a:p>
            <a:r>
              <a:rPr lang="en-GB" dirty="0"/>
              <a:t>Allow for extra time in assignments</a:t>
            </a:r>
          </a:p>
          <a:p>
            <a:r>
              <a:rPr lang="en-GB" dirty="0"/>
              <a:t>Exams not written but in verbal or on computer</a:t>
            </a:r>
          </a:p>
          <a:p>
            <a:r>
              <a:rPr lang="en-GB" dirty="0"/>
              <a:t>Allow use of lift at school premises </a:t>
            </a:r>
          </a:p>
          <a:p>
            <a:r>
              <a:rPr lang="en-GB" dirty="0"/>
              <a:t>Awareness at schools for inclusions</a:t>
            </a:r>
          </a:p>
          <a:p>
            <a:endParaRPr lang="en-MT" dirty="0"/>
          </a:p>
        </p:txBody>
      </p:sp>
      <p:pic>
        <p:nvPicPr>
          <p:cNvPr id="18" name="Picture 17" descr="Young school girl with hand on face">
            <a:extLst>
              <a:ext uri="{FF2B5EF4-FFF2-40B4-BE49-F238E27FC236}">
                <a16:creationId xmlns:a16="http://schemas.microsoft.com/office/drawing/2014/main" id="{8887E65E-D17D-41F9-907E-BD8443A4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641" y="1879076"/>
            <a:ext cx="1780428" cy="4242062"/>
          </a:xfrm>
          <a:prstGeom prst="rect">
            <a:avLst/>
          </a:prstGeom>
        </p:spPr>
      </p:pic>
    </p:spTree>
    <p:extLst>
      <p:ext uri="{BB962C8B-B14F-4D97-AF65-F5344CB8AC3E}">
        <p14:creationId xmlns:p14="http://schemas.microsoft.com/office/powerpoint/2010/main" val="4261838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18">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2" name="Straight Connector 21">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30" name="Rectangle 29">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7" name="Title 6">
            <a:extLst>
              <a:ext uri="{FF2B5EF4-FFF2-40B4-BE49-F238E27FC236}">
                <a16:creationId xmlns:a16="http://schemas.microsoft.com/office/drawing/2014/main" id="{9A5EA59F-3ADF-4E96-B78A-045916EB3988}"/>
              </a:ext>
            </a:extLst>
          </p:cNvPr>
          <p:cNvSpPr>
            <a:spLocks noGrp="1"/>
          </p:cNvSpPr>
          <p:nvPr>
            <p:ph type="title"/>
          </p:nvPr>
        </p:nvSpPr>
        <p:spPr>
          <a:xfrm>
            <a:off x="1306286" y="1446715"/>
            <a:ext cx="9637485" cy="3299335"/>
          </a:xfrm>
        </p:spPr>
        <p:txBody>
          <a:bodyPr vert="horz" lIns="91440" tIns="45720" rIns="91440" bIns="45720" rtlCol="0" anchor="ctr">
            <a:normAutofit/>
          </a:bodyPr>
          <a:lstStyle/>
          <a:p>
            <a:r>
              <a:rPr lang="en-US" sz="6300" i="0" dirty="0"/>
              <a:t>We are not asking for the world </a:t>
            </a:r>
            <a:br>
              <a:rPr lang="en-US" sz="6300" i="0" dirty="0"/>
            </a:br>
            <a:r>
              <a:rPr lang="en-US" sz="6300" i="0" dirty="0"/>
              <a:t>but for our basic human rights!</a:t>
            </a:r>
          </a:p>
        </p:txBody>
      </p:sp>
      <p:sp>
        <p:nvSpPr>
          <p:cNvPr id="8" name="Text Placeholder 7">
            <a:extLst>
              <a:ext uri="{FF2B5EF4-FFF2-40B4-BE49-F238E27FC236}">
                <a16:creationId xmlns:a16="http://schemas.microsoft.com/office/drawing/2014/main" id="{D3247941-1EF6-47CE-942A-45CF99A2B653}"/>
              </a:ext>
            </a:extLst>
          </p:cNvPr>
          <p:cNvSpPr>
            <a:spLocks noGrp="1"/>
          </p:cNvSpPr>
          <p:nvPr>
            <p:ph type="body" idx="1"/>
          </p:nvPr>
        </p:nvSpPr>
        <p:spPr>
          <a:xfrm>
            <a:off x="935477" y="4781150"/>
            <a:ext cx="10321046" cy="1102184"/>
          </a:xfrm>
        </p:spPr>
        <p:txBody>
          <a:bodyPr vert="horz" lIns="91440" tIns="45720" rIns="91440" bIns="45720" rtlCol="0">
            <a:normAutofit/>
          </a:bodyPr>
          <a:lstStyle/>
          <a:p>
            <a:pPr>
              <a:lnSpc>
                <a:spcPct val="100000"/>
              </a:lnSpc>
              <a:spcBef>
                <a:spcPts val="0"/>
              </a:spcBef>
              <a:spcAft>
                <a:spcPts val="600"/>
              </a:spcAft>
            </a:pPr>
            <a:r>
              <a:rPr lang="en-US" sz="2800" b="1" spc="80" dirty="0"/>
              <a:t>RECOGNITION AS A DISABILITY</a:t>
            </a:r>
          </a:p>
          <a:p>
            <a:pPr>
              <a:lnSpc>
                <a:spcPct val="100000"/>
              </a:lnSpc>
              <a:spcBef>
                <a:spcPts val="0"/>
              </a:spcBef>
              <a:spcAft>
                <a:spcPts val="600"/>
              </a:spcAft>
            </a:pPr>
            <a:r>
              <a:rPr lang="en-US" sz="2800" b="1" spc="80" dirty="0"/>
              <a:t> SOCIAL INCLUSION &amp; BENEFITS </a:t>
            </a:r>
          </a:p>
        </p:txBody>
      </p:sp>
      <p:sp>
        <p:nvSpPr>
          <p:cNvPr id="32" name="Rectangle 31">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287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40">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42">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B4DD5C2-2326-4FAF-B327-D2B43D0B6A94}"/>
              </a:ext>
            </a:extLst>
          </p:cNvPr>
          <p:cNvSpPr>
            <a:spLocks noGrp="1"/>
          </p:cNvSpPr>
          <p:nvPr>
            <p:ph type="title"/>
          </p:nvPr>
        </p:nvSpPr>
        <p:spPr>
          <a:xfrm>
            <a:off x="676240" y="875324"/>
            <a:ext cx="3536510" cy="5093520"/>
          </a:xfrm>
        </p:spPr>
        <p:txBody>
          <a:bodyPr>
            <a:normAutofit/>
          </a:bodyPr>
          <a:lstStyle/>
          <a:p>
            <a:pPr algn="ctr"/>
            <a:r>
              <a:rPr lang="en-GB" sz="4400" dirty="0">
                <a:solidFill>
                  <a:schemeClr val="tx1"/>
                </a:solidFill>
              </a:rPr>
              <a:t>Bibliographies</a:t>
            </a:r>
            <a:endParaRPr lang="en-MT" sz="4400" dirty="0">
              <a:solidFill>
                <a:schemeClr val="tx1"/>
              </a:solidFill>
            </a:endParaRPr>
          </a:p>
        </p:txBody>
      </p:sp>
      <p:sp>
        <p:nvSpPr>
          <p:cNvPr id="3" name="Content Placeholder 2">
            <a:extLst>
              <a:ext uri="{FF2B5EF4-FFF2-40B4-BE49-F238E27FC236}">
                <a16:creationId xmlns:a16="http://schemas.microsoft.com/office/drawing/2014/main" id="{5EC435D6-27D2-4411-8B56-D0AE2B4DB866}"/>
              </a:ext>
            </a:extLst>
          </p:cNvPr>
          <p:cNvSpPr>
            <a:spLocks noGrp="1"/>
          </p:cNvSpPr>
          <p:nvPr>
            <p:ph idx="1"/>
          </p:nvPr>
        </p:nvSpPr>
        <p:spPr>
          <a:xfrm>
            <a:off x="4990289" y="350197"/>
            <a:ext cx="6967015" cy="6270060"/>
          </a:xfrm>
        </p:spPr>
        <p:txBody>
          <a:bodyPr anchor="ctr">
            <a:noAutofit/>
          </a:bodyPr>
          <a:lstStyle/>
          <a:p>
            <a:pPr>
              <a:lnSpc>
                <a:spcPct val="100000"/>
              </a:lnSpc>
              <a:buFont typeface="Wingdings" panose="05000000000000000000" pitchFamily="2" charset="2"/>
              <a:buChar char="§"/>
            </a:pPr>
            <a:endParaRPr lang="en-GB" altLang="en-MT" sz="1400" b="1" dirty="0">
              <a:hlinkClick r:id="rId2">
                <a:extLst>
                  <a:ext uri="{A12FA001-AC4F-418D-AE19-62706E023703}">
                    <ahyp:hlinkClr xmlns:ahyp="http://schemas.microsoft.com/office/drawing/2018/hyperlinkcolor" val="tx"/>
                  </a:ext>
                </a:extLst>
              </a:hlinkClick>
            </a:endParaRPr>
          </a:p>
          <a:p>
            <a:pPr>
              <a:lnSpc>
                <a:spcPct val="100000"/>
              </a:lnSpc>
              <a:buFont typeface="Wingdings" panose="05000000000000000000" pitchFamily="2" charset="2"/>
              <a:buChar char="§"/>
            </a:pPr>
            <a:endParaRPr lang="en-GB" altLang="en-MT" sz="1400" b="1" dirty="0">
              <a:hlinkClick r:id="rId2">
                <a:extLst>
                  <a:ext uri="{A12FA001-AC4F-418D-AE19-62706E023703}">
                    <ahyp:hlinkClr xmlns:ahyp="http://schemas.microsoft.com/office/drawing/2018/hyperlinkcolor" val="tx"/>
                  </a:ext>
                </a:extLst>
              </a:hlinkClick>
            </a:endParaRPr>
          </a:p>
          <a:p>
            <a:pPr>
              <a:lnSpc>
                <a:spcPct val="100000"/>
              </a:lnSpc>
              <a:buFont typeface="Wingdings" panose="05000000000000000000" pitchFamily="2" charset="2"/>
              <a:buChar char="§"/>
            </a:pPr>
            <a:r>
              <a:rPr lang="en-GB" sz="1400" b="1" i="0" dirty="0">
                <a:effectLst/>
                <a:hlinkClick r:id="rId3">
                  <a:extLst>
                    <a:ext uri="{A12FA001-AC4F-418D-AE19-62706E023703}">
                      <ahyp:hlinkClr xmlns:ahyp="http://schemas.microsoft.com/office/drawing/2018/hyperlinkcolor" val="tx"/>
                    </a:ext>
                  </a:extLst>
                </a:hlinkClick>
              </a:rPr>
              <a:t>https://www.medicinenet.com/the_most_severe_symptoms_of_fibromyalgia/article.htm</a:t>
            </a:r>
            <a:endParaRPr lang="en-GB" sz="1400" b="1" i="0" dirty="0">
              <a:effectLst/>
            </a:endParaRPr>
          </a:p>
          <a:p>
            <a:pPr>
              <a:lnSpc>
                <a:spcPct val="100000"/>
              </a:lnSpc>
              <a:buFont typeface="Wingdings" panose="05000000000000000000" pitchFamily="2" charset="2"/>
              <a:buChar char="§"/>
            </a:pPr>
            <a:r>
              <a:rPr lang="en-GB" altLang="en-MT" sz="1400" b="1" dirty="0">
                <a:hlinkClick r:id="rId2">
                  <a:extLst>
                    <a:ext uri="{A12FA001-AC4F-418D-AE19-62706E023703}">
                      <ahyp:hlinkClr xmlns:ahyp="http://schemas.microsoft.com/office/drawing/2018/hyperlinkcolor" val="tx"/>
                    </a:ext>
                  </a:extLst>
                </a:hlinkClick>
              </a:rPr>
              <a:t>https://disturbmenot.co/fibromyalgia-statistics/</a:t>
            </a:r>
            <a:endParaRPr lang="en-GB" altLang="en-MT" sz="1400" b="1" dirty="0"/>
          </a:p>
          <a:p>
            <a:pPr>
              <a:lnSpc>
                <a:spcPct val="100000"/>
              </a:lnSpc>
              <a:buFont typeface="Wingdings" panose="05000000000000000000" pitchFamily="2" charset="2"/>
              <a:buChar char="§"/>
            </a:pPr>
            <a:r>
              <a:rPr lang="en-GB" sz="1400" b="1" dirty="0">
                <a:latin typeface="+mn-lt"/>
                <a:hlinkClick r:id="rId4">
                  <a:extLst>
                    <a:ext uri="{A12FA001-AC4F-418D-AE19-62706E023703}">
                      <ahyp:hlinkClr xmlns:ahyp="http://schemas.microsoft.com/office/drawing/2018/hyperlinkcolor" val="tx"/>
                    </a:ext>
                  </a:extLst>
                </a:hlinkClick>
              </a:rPr>
              <a:t>https://me-pedia.org/wiki/Epidemiology_of_myalgic_encephalomyelitis_and_chronic_fatigue_syndrome</a:t>
            </a:r>
            <a:endParaRPr lang="en-GB" sz="1400" b="1" dirty="0">
              <a:latin typeface="+mn-lt"/>
            </a:endParaRPr>
          </a:p>
          <a:p>
            <a:pPr>
              <a:lnSpc>
                <a:spcPct val="100000"/>
              </a:lnSpc>
              <a:buFont typeface="Wingdings" panose="05000000000000000000" pitchFamily="2" charset="2"/>
              <a:buChar char="§"/>
            </a:pPr>
            <a:r>
              <a:rPr lang="en-GB" sz="1400" b="1" dirty="0">
                <a:hlinkClick r:id="rId5">
                  <a:extLst>
                    <a:ext uri="{A12FA001-AC4F-418D-AE19-62706E023703}">
                      <ahyp:hlinkClr xmlns:ahyp="http://schemas.microsoft.com/office/drawing/2018/hyperlinkcolor" val="tx"/>
                    </a:ext>
                  </a:extLst>
                </a:hlinkClick>
              </a:rPr>
              <a:t>https://www.cdc.gov/me-cfs/healthcare-providers/diagnosis/iom-2015-diagnostic-criteria.html</a:t>
            </a:r>
            <a:endParaRPr lang="en-GB" sz="1400" b="1" dirty="0"/>
          </a:p>
          <a:p>
            <a:pPr>
              <a:lnSpc>
                <a:spcPct val="100000"/>
              </a:lnSpc>
              <a:buFont typeface="Wingdings" panose="05000000000000000000" pitchFamily="2" charset="2"/>
              <a:buChar char="§"/>
            </a:pPr>
            <a:r>
              <a:rPr lang="en-GB" sz="1400" b="1" i="0" dirty="0">
                <a:effectLst/>
                <a:hlinkClick r:id="rId6">
                  <a:extLst>
                    <a:ext uri="{A12FA001-AC4F-418D-AE19-62706E023703}">
                      <ahyp:hlinkClr xmlns:ahyp="http://schemas.microsoft.com/office/drawing/2018/hyperlinkcolor" val="tx"/>
                    </a:ext>
                  </a:extLst>
                </a:hlinkClick>
              </a:rPr>
              <a:t>https://www.omf.ngo/what-is-mecfs/</a:t>
            </a:r>
            <a:endParaRPr lang="en-GB" sz="1400" b="1" i="0" dirty="0">
              <a:effectLst/>
            </a:endParaRPr>
          </a:p>
          <a:p>
            <a:pPr>
              <a:lnSpc>
                <a:spcPct val="100000"/>
              </a:lnSpc>
              <a:buFont typeface="Wingdings" panose="05000000000000000000" pitchFamily="2" charset="2"/>
              <a:buChar char="§"/>
            </a:pPr>
            <a:r>
              <a:rPr lang="en-GB" sz="1400" b="1" dirty="0">
                <a:hlinkClick r:id="rId7">
                  <a:extLst>
                    <a:ext uri="{A12FA001-AC4F-418D-AE19-62706E023703}">
                      <ahyp:hlinkClr xmlns:ahyp="http://schemas.microsoft.com/office/drawing/2018/hyperlinkcolor" val="tx"/>
                    </a:ext>
                  </a:extLst>
                </a:hlinkClick>
              </a:rPr>
              <a:t>https://www.stlukes-stl.com/health-content/medicine/33/000035.htm</a:t>
            </a:r>
            <a:endParaRPr lang="en-GB" sz="1400" b="1" dirty="0"/>
          </a:p>
          <a:p>
            <a:pPr>
              <a:lnSpc>
                <a:spcPct val="100000"/>
              </a:lnSpc>
              <a:buFont typeface="Wingdings" panose="05000000000000000000" pitchFamily="2" charset="2"/>
              <a:buChar char="§"/>
            </a:pPr>
            <a:r>
              <a:rPr lang="en-GB" sz="1400" b="1" dirty="0">
                <a:hlinkClick r:id="rId8">
                  <a:extLst>
                    <a:ext uri="{A12FA001-AC4F-418D-AE19-62706E023703}">
                      <ahyp:hlinkClr xmlns:ahyp="http://schemas.microsoft.com/office/drawing/2018/hyperlinkcolor" val="tx"/>
                    </a:ext>
                  </a:extLst>
                </a:hlinkClick>
              </a:rPr>
              <a:t>https://www.prohealth.com/library/evergreen_pages/alternative-treatments-and-complementary-approaches-for-chronic-fatigue-syndrome-myalgic-encephalomyelitis</a:t>
            </a:r>
            <a:endParaRPr lang="en-GB" sz="1400" b="1" dirty="0"/>
          </a:p>
          <a:p>
            <a:pPr>
              <a:lnSpc>
                <a:spcPct val="100000"/>
              </a:lnSpc>
              <a:buFont typeface="Wingdings" panose="05000000000000000000" pitchFamily="2" charset="2"/>
              <a:buChar char="§"/>
            </a:pPr>
            <a:r>
              <a:rPr lang="en-GB" sz="1400" b="1" i="0" dirty="0">
                <a:effectLst/>
                <a:latin typeface="+mn-lt"/>
                <a:hlinkClick r:id="rId9">
                  <a:extLst>
                    <a:ext uri="{A12FA001-AC4F-418D-AE19-62706E023703}">
                      <ahyp:hlinkClr xmlns:ahyp="http://schemas.microsoft.com/office/drawing/2018/hyperlinkcolor" val="tx"/>
                    </a:ext>
                  </a:extLst>
                </a:hlinkClick>
              </a:rPr>
              <a:t>https://me-pedia.org/wiki/Comorbidities_of_Myalgic_Encephalomyelitis</a:t>
            </a:r>
            <a:endParaRPr lang="en-GB" sz="1400" b="1" i="0" dirty="0">
              <a:effectLst/>
              <a:latin typeface="+mn-lt"/>
            </a:endParaRPr>
          </a:p>
          <a:p>
            <a:pPr>
              <a:lnSpc>
                <a:spcPct val="100000"/>
              </a:lnSpc>
              <a:buFont typeface="Wingdings" panose="05000000000000000000" pitchFamily="2" charset="2"/>
              <a:buChar char="§"/>
            </a:pPr>
            <a:r>
              <a:rPr lang="en-GB" sz="1400" b="1" dirty="0">
                <a:hlinkClick r:id="rId10">
                  <a:extLst>
                    <a:ext uri="{A12FA001-AC4F-418D-AE19-62706E023703}">
                      <ahyp:hlinkClr xmlns:ahyp="http://schemas.microsoft.com/office/drawing/2018/hyperlinkcolor" val="tx"/>
                    </a:ext>
                  </a:extLst>
                </a:hlinkClick>
              </a:rPr>
              <a:t>https://www.ncbi.nlm.nih.gov/pmc/articles/PMC3527744/</a:t>
            </a:r>
            <a:endParaRPr lang="en-GB" sz="1400" b="1" dirty="0"/>
          </a:p>
          <a:p>
            <a:pPr>
              <a:lnSpc>
                <a:spcPct val="100000"/>
              </a:lnSpc>
              <a:buFont typeface="Wingdings" panose="05000000000000000000" pitchFamily="2" charset="2"/>
              <a:buChar char="§"/>
            </a:pPr>
            <a:r>
              <a:rPr lang="en-GB" sz="1400" b="1" dirty="0">
                <a:hlinkClick r:id="rId11">
                  <a:extLst>
                    <a:ext uri="{A12FA001-AC4F-418D-AE19-62706E023703}">
                      <ahyp:hlinkClr xmlns:ahyp="http://schemas.microsoft.com/office/drawing/2018/hyperlinkcolor" val="tx"/>
                    </a:ext>
                  </a:extLst>
                </a:hlinkClick>
              </a:rPr>
              <a:t>http://uis.unesco.org/en/glossary-term/disabilities</a:t>
            </a:r>
            <a:endParaRPr lang="en-GB" sz="1400" b="1" dirty="0"/>
          </a:p>
          <a:p>
            <a:pPr>
              <a:lnSpc>
                <a:spcPct val="100000"/>
              </a:lnSpc>
              <a:buFont typeface="Wingdings" panose="05000000000000000000" pitchFamily="2" charset="2"/>
              <a:buChar char="§"/>
            </a:pPr>
            <a:r>
              <a:rPr lang="en-GB" sz="1400" b="1" dirty="0">
                <a:hlinkClick r:id="rId12">
                  <a:extLst>
                    <a:ext uri="{A12FA001-AC4F-418D-AE19-62706E023703}">
                      <ahyp:hlinkClr xmlns:ahyp="http://schemas.microsoft.com/office/drawing/2018/hyperlinkcolor" val="tx"/>
                    </a:ext>
                  </a:extLst>
                </a:hlinkClick>
              </a:rPr>
              <a:t>https://www.equalityhumanrights.com/en/advice-and-guidance/disability-discrimination</a:t>
            </a:r>
            <a:endParaRPr lang="en-GB" sz="1400" b="1" dirty="0"/>
          </a:p>
          <a:p>
            <a:pPr>
              <a:lnSpc>
                <a:spcPct val="100000"/>
              </a:lnSpc>
              <a:buFont typeface="Wingdings" panose="05000000000000000000" pitchFamily="2" charset="2"/>
              <a:buChar char="§"/>
            </a:pPr>
            <a:r>
              <a:rPr lang="en-GB" sz="1400" b="1" dirty="0">
                <a:hlinkClick r:id="rId13">
                  <a:extLst>
                    <a:ext uri="{A12FA001-AC4F-418D-AE19-62706E023703}">
                      <ahyp:hlinkClr xmlns:ahyp="http://schemas.microsoft.com/office/drawing/2018/hyperlinkcolor" val="tx"/>
                    </a:ext>
                  </a:extLst>
                </a:hlinkClick>
              </a:rPr>
              <a:t>https://www.who.int/disabilities/world_report/2011/report.pdf</a:t>
            </a:r>
            <a:endParaRPr lang="en-GB" sz="1400" b="1" dirty="0"/>
          </a:p>
          <a:p>
            <a:pPr>
              <a:lnSpc>
                <a:spcPct val="100000"/>
              </a:lnSpc>
              <a:buFont typeface="Wingdings" panose="05000000000000000000" pitchFamily="2" charset="2"/>
              <a:buChar char="§"/>
            </a:pPr>
            <a:r>
              <a:rPr lang="en-GB" sz="1400" b="1" dirty="0">
                <a:hlinkClick r:id="rId14">
                  <a:extLst>
                    <a:ext uri="{A12FA001-AC4F-418D-AE19-62706E023703}">
                      <ahyp:hlinkClr xmlns:ahyp="http://schemas.microsoft.com/office/drawing/2018/hyperlinkcolor" val="tx"/>
                    </a:ext>
                  </a:extLst>
                </a:hlinkClick>
              </a:rPr>
              <a:t>https://www.umass.edu/studentlife/sites/default/files/documents/pdf/Invisible%20Disabilities%20List%20%26%20Information.pdf</a:t>
            </a:r>
            <a:endParaRPr lang="en-GB" sz="1400" b="1" dirty="0"/>
          </a:p>
          <a:p>
            <a:pPr>
              <a:lnSpc>
                <a:spcPct val="100000"/>
              </a:lnSpc>
              <a:buFont typeface="Wingdings" panose="05000000000000000000" pitchFamily="2" charset="2"/>
              <a:buChar char="§"/>
            </a:pPr>
            <a:endParaRPr lang="en-GB" sz="1400" b="1" i="0" dirty="0">
              <a:effectLst/>
              <a:latin typeface="+mn-lt"/>
            </a:endParaRPr>
          </a:p>
          <a:p>
            <a:pPr>
              <a:lnSpc>
                <a:spcPct val="100000"/>
              </a:lnSpc>
            </a:pPr>
            <a:endParaRPr lang="en-GB" sz="1400" b="1" dirty="0"/>
          </a:p>
          <a:p>
            <a:pPr>
              <a:lnSpc>
                <a:spcPct val="100000"/>
              </a:lnSpc>
            </a:pPr>
            <a:endParaRPr lang="en-GB" sz="1400" b="1" dirty="0"/>
          </a:p>
          <a:p>
            <a:pPr>
              <a:lnSpc>
                <a:spcPct val="100000"/>
              </a:lnSpc>
            </a:pPr>
            <a:endParaRPr lang="en-MT" sz="1400" b="1" dirty="0"/>
          </a:p>
        </p:txBody>
      </p:sp>
    </p:spTree>
    <p:extLst>
      <p:ext uri="{BB962C8B-B14F-4D97-AF65-F5344CB8AC3E}">
        <p14:creationId xmlns:p14="http://schemas.microsoft.com/office/powerpoint/2010/main" val="654711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A2AD6B69-E0A0-476D-9EE1-6B69F04C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a:extLst>
              <a:ext uri="{FF2B5EF4-FFF2-40B4-BE49-F238E27FC236}">
                <a16:creationId xmlns:a16="http://schemas.microsoft.com/office/drawing/2014/main" id="{16BE10A1-AD5F-4AB3-8A94-41D62B49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57764BAE-020A-4D58-9688-A31D54BAB13D}"/>
              </a:ext>
            </a:extLst>
          </p:cNvPr>
          <p:cNvSpPr>
            <a:spLocks noGrp="1"/>
          </p:cNvSpPr>
          <p:nvPr>
            <p:ph type="title"/>
          </p:nvPr>
        </p:nvSpPr>
        <p:spPr>
          <a:xfrm>
            <a:off x="573409" y="559477"/>
            <a:ext cx="3765200" cy="5709931"/>
          </a:xfrm>
        </p:spPr>
        <p:txBody>
          <a:bodyPr>
            <a:normAutofit/>
          </a:bodyPr>
          <a:lstStyle/>
          <a:p>
            <a:pPr algn="ctr"/>
            <a:r>
              <a:rPr lang="en-GB"/>
              <a:t>Further Reading: </a:t>
            </a:r>
            <a:endParaRPr lang="en-MT"/>
          </a:p>
        </p:txBody>
      </p:sp>
      <p:sp>
        <p:nvSpPr>
          <p:cNvPr id="28" name="Rectangle 23">
            <a:extLst>
              <a:ext uri="{FF2B5EF4-FFF2-40B4-BE49-F238E27FC236}">
                <a16:creationId xmlns:a16="http://schemas.microsoft.com/office/drawing/2014/main" id="{5684BFFE-6A90-4311-ACD5-B34177D46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59C84652-364F-41E1-A96E-B5B8D0BDDB74}"/>
              </a:ext>
            </a:extLst>
          </p:cNvPr>
          <p:cNvSpPr/>
          <p:nvPr/>
        </p:nvSpPr>
        <p:spPr>
          <a:xfrm>
            <a:off x="5043341" y="5973897"/>
            <a:ext cx="6340964" cy="9418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5" name="Content Placeholder 2">
            <a:extLst>
              <a:ext uri="{FF2B5EF4-FFF2-40B4-BE49-F238E27FC236}">
                <a16:creationId xmlns:a16="http://schemas.microsoft.com/office/drawing/2014/main" id="{2A5A5B0F-E17C-4161-A704-5D96C45F3B52}"/>
              </a:ext>
            </a:extLst>
          </p:cNvPr>
          <p:cNvGraphicFramePr>
            <a:graphicFrameLocks noGrp="1"/>
          </p:cNvGraphicFramePr>
          <p:nvPr>
            <p:ph idx="1"/>
            <p:extLst>
              <p:ext uri="{D42A27DB-BD31-4B8C-83A1-F6EECF244321}">
                <p14:modId xmlns:p14="http://schemas.microsoft.com/office/powerpoint/2010/main" val="1641825520"/>
              </p:ext>
            </p:extLst>
          </p:nvPr>
        </p:nvGraphicFramePr>
        <p:xfrm>
          <a:off x="4888991" y="378968"/>
          <a:ext cx="7187185" cy="5442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492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5" name="Title 4">
            <a:extLst>
              <a:ext uri="{FF2B5EF4-FFF2-40B4-BE49-F238E27FC236}">
                <a16:creationId xmlns:a16="http://schemas.microsoft.com/office/drawing/2014/main" id="{7169A6B8-E545-422A-A0DA-E402B946082F}"/>
              </a:ext>
            </a:extLst>
          </p:cNvPr>
          <p:cNvSpPr>
            <a:spLocks noGrp="1"/>
          </p:cNvSpPr>
          <p:nvPr>
            <p:ph type="title"/>
          </p:nvPr>
        </p:nvSpPr>
        <p:spPr>
          <a:xfrm>
            <a:off x="7359460" y="527755"/>
            <a:ext cx="3608259" cy="1497230"/>
          </a:xfrm>
        </p:spPr>
        <p:txBody>
          <a:bodyPr>
            <a:normAutofit fontScale="90000"/>
          </a:bodyPr>
          <a:lstStyle/>
          <a:p>
            <a:r>
              <a:rPr lang="en-GB" dirty="0"/>
              <a:t>Fibromyalgia Symptoms Summary </a:t>
            </a:r>
            <a:endParaRPr lang="en-MT" dirty="0"/>
          </a:p>
        </p:txBody>
      </p:sp>
      <p:sp>
        <p:nvSpPr>
          <p:cNvPr id="2" name="Rectangle: Rounded Corners 1">
            <a:extLst>
              <a:ext uri="{FF2B5EF4-FFF2-40B4-BE49-F238E27FC236}">
                <a16:creationId xmlns:a16="http://schemas.microsoft.com/office/drawing/2014/main" id="{8C1E8F24-C69A-4E32-A932-1770DA97415A}"/>
              </a:ext>
            </a:extLst>
          </p:cNvPr>
          <p:cNvSpPr/>
          <p:nvPr/>
        </p:nvSpPr>
        <p:spPr>
          <a:xfrm>
            <a:off x="7359460" y="3035030"/>
            <a:ext cx="3999839" cy="3005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800" b="0" i="0" dirty="0">
                <a:solidFill>
                  <a:srgbClr val="000000"/>
                </a:solidFill>
                <a:effectLst/>
              </a:rPr>
              <a:t>EACH SEPARATE SYMPTOM IS DISABLING ON ITS OWN </a:t>
            </a:r>
          </a:p>
        </p:txBody>
      </p:sp>
      <p:pic>
        <p:nvPicPr>
          <p:cNvPr id="3" name="Picture 2">
            <a:extLst>
              <a:ext uri="{FF2B5EF4-FFF2-40B4-BE49-F238E27FC236}">
                <a16:creationId xmlns:a16="http://schemas.microsoft.com/office/drawing/2014/main" id="{3EF77748-DB56-4275-B402-5F14E47D8B3B}"/>
              </a:ext>
            </a:extLst>
          </p:cNvPr>
          <p:cNvPicPr>
            <a:picLocks noChangeAspect="1"/>
          </p:cNvPicPr>
          <p:nvPr/>
        </p:nvPicPr>
        <p:blipFill>
          <a:blip r:embed="rId2"/>
          <a:stretch>
            <a:fillRect/>
          </a:stretch>
        </p:blipFill>
        <p:spPr>
          <a:xfrm>
            <a:off x="259080" y="297461"/>
            <a:ext cx="6532680" cy="6156827"/>
          </a:xfrm>
          <a:prstGeom prst="rect">
            <a:avLst/>
          </a:prstGeom>
        </p:spPr>
      </p:pic>
    </p:spTree>
    <p:extLst>
      <p:ext uri="{BB962C8B-B14F-4D97-AF65-F5344CB8AC3E}">
        <p14:creationId xmlns:p14="http://schemas.microsoft.com/office/powerpoint/2010/main" val="395485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5" name="Picture 4">
            <a:extLst>
              <a:ext uri="{FF2B5EF4-FFF2-40B4-BE49-F238E27FC236}">
                <a16:creationId xmlns:a16="http://schemas.microsoft.com/office/drawing/2014/main" id="{30360DD2-95B4-4D3B-AB12-1C7B340756B0}"/>
              </a:ext>
            </a:extLst>
          </p:cNvPr>
          <p:cNvPicPr>
            <a:picLocks noChangeAspect="1"/>
          </p:cNvPicPr>
          <p:nvPr/>
        </p:nvPicPr>
        <p:blipFill rotWithShape="1">
          <a:blip r:embed="rId2">
            <a:extLst>
              <a:ext uri="{28A0092B-C50C-407E-A947-70E740481C1C}">
                <a14:useLocalDpi xmlns:a14="http://schemas.microsoft.com/office/drawing/2010/main" val="0"/>
              </a:ext>
            </a:extLst>
          </a:blip>
          <a:srcRect l="17960" r="19998" b="1"/>
          <a:stretch/>
        </p:blipFill>
        <p:spPr>
          <a:xfrm>
            <a:off x="424928" y="41929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622AB3-E8A2-4E15-8402-C9E02103E25A}"/>
              </a:ext>
            </a:extLst>
          </p:cNvPr>
          <p:cNvSpPr>
            <a:spLocks noGrp="1"/>
          </p:cNvSpPr>
          <p:nvPr>
            <p:ph type="title"/>
          </p:nvPr>
        </p:nvSpPr>
        <p:spPr>
          <a:xfrm>
            <a:off x="6760723" y="727626"/>
            <a:ext cx="4687566" cy="1111239"/>
          </a:xfrm>
        </p:spPr>
        <p:txBody>
          <a:bodyPr>
            <a:normAutofit fontScale="90000"/>
          </a:bodyPr>
          <a:lstStyle/>
          <a:p>
            <a:r>
              <a:rPr lang="en-GB" sz="3700" b="1" i="0">
                <a:effectLst/>
                <a:latin typeface="+mn-lt"/>
              </a:rPr>
              <a:t>What causes fibromyalgia?</a:t>
            </a:r>
            <a:br>
              <a:rPr lang="en-GB" sz="3700" b="1" i="0">
                <a:effectLst/>
                <a:latin typeface="+mn-lt"/>
              </a:rPr>
            </a:br>
            <a:endParaRPr lang="en-MT" sz="3700" dirty="0">
              <a:latin typeface="+mn-lt"/>
            </a:endParaRPr>
          </a:p>
        </p:txBody>
      </p:sp>
      <p:sp>
        <p:nvSpPr>
          <p:cNvPr id="3" name="Content Placeholder 2">
            <a:extLst>
              <a:ext uri="{FF2B5EF4-FFF2-40B4-BE49-F238E27FC236}">
                <a16:creationId xmlns:a16="http://schemas.microsoft.com/office/drawing/2014/main" id="{E5462D63-4EF8-42E3-99B5-FCC20D0FA290}"/>
              </a:ext>
            </a:extLst>
          </p:cNvPr>
          <p:cNvSpPr>
            <a:spLocks noGrp="1"/>
          </p:cNvSpPr>
          <p:nvPr>
            <p:ph idx="1"/>
          </p:nvPr>
        </p:nvSpPr>
        <p:spPr>
          <a:xfrm>
            <a:off x="6487542" y="1338607"/>
            <a:ext cx="5211122" cy="4791768"/>
          </a:xfrm>
        </p:spPr>
        <p:txBody>
          <a:bodyPr>
            <a:normAutofit/>
          </a:bodyPr>
          <a:lstStyle/>
          <a:p>
            <a:pPr>
              <a:lnSpc>
                <a:spcPct val="100000"/>
              </a:lnSpc>
            </a:pPr>
            <a:r>
              <a:rPr lang="en-GB" sz="2000" b="0" i="0" dirty="0">
                <a:effectLst/>
              </a:rPr>
              <a:t>The exact cause of fibromyalgia is unknown</a:t>
            </a:r>
          </a:p>
          <a:p>
            <a:pPr>
              <a:lnSpc>
                <a:spcPct val="100000"/>
              </a:lnSpc>
            </a:pPr>
            <a:r>
              <a:rPr lang="en-GB" sz="2000" b="1" i="0" dirty="0">
                <a:solidFill>
                  <a:schemeClr val="accent1">
                    <a:lumMod val="75000"/>
                  </a:schemeClr>
                </a:solidFill>
                <a:effectLst/>
              </a:rPr>
              <a:t>Chemical imbalance </a:t>
            </a:r>
            <a:r>
              <a:rPr lang="en-GB" sz="2000" b="0" i="0" dirty="0">
                <a:effectLst/>
              </a:rPr>
              <a:t>in the brain may cause the person to perceive even “touch” or “poke” as pain. </a:t>
            </a:r>
          </a:p>
          <a:p>
            <a:pPr>
              <a:lnSpc>
                <a:spcPct val="100000"/>
              </a:lnSpc>
            </a:pPr>
            <a:r>
              <a:rPr lang="en-GB" sz="2000" b="0" i="0" dirty="0">
                <a:effectLst/>
              </a:rPr>
              <a:t>The factors that make you likely for fibromyalgia may include the following:</a:t>
            </a:r>
          </a:p>
          <a:p>
            <a:pPr>
              <a:lnSpc>
                <a:spcPct val="100000"/>
              </a:lnSpc>
              <a:buFont typeface="Arial" panose="020B0604020202020204" pitchFamily="34" charset="0"/>
              <a:buChar char="•"/>
            </a:pPr>
            <a:r>
              <a:rPr lang="en-GB" sz="2000" b="1" i="0" dirty="0">
                <a:solidFill>
                  <a:schemeClr val="accent1">
                    <a:lumMod val="75000"/>
                  </a:schemeClr>
                </a:solidFill>
                <a:effectLst/>
              </a:rPr>
              <a:t>Genetics</a:t>
            </a:r>
            <a:endParaRPr lang="en-GB" sz="2000" b="1" dirty="0">
              <a:solidFill>
                <a:schemeClr val="accent1">
                  <a:lumMod val="75000"/>
                </a:schemeClr>
              </a:solidFill>
            </a:endParaRPr>
          </a:p>
          <a:p>
            <a:pPr>
              <a:lnSpc>
                <a:spcPct val="100000"/>
              </a:lnSpc>
              <a:buFont typeface="Arial" panose="020B0604020202020204" pitchFamily="34" charset="0"/>
              <a:buChar char="•"/>
            </a:pPr>
            <a:r>
              <a:rPr lang="en-GB" sz="2000" b="1" i="0" dirty="0">
                <a:solidFill>
                  <a:schemeClr val="accent1">
                    <a:lumMod val="75000"/>
                  </a:schemeClr>
                </a:solidFill>
                <a:effectLst/>
              </a:rPr>
              <a:t>Infections</a:t>
            </a:r>
            <a:endParaRPr lang="en-GB" sz="2000" b="0" i="0" dirty="0">
              <a:solidFill>
                <a:schemeClr val="accent1">
                  <a:lumMod val="75000"/>
                </a:schemeClr>
              </a:solidFill>
              <a:effectLst/>
            </a:endParaRPr>
          </a:p>
          <a:p>
            <a:pPr>
              <a:lnSpc>
                <a:spcPct val="100000"/>
              </a:lnSpc>
              <a:buFont typeface="Arial" panose="020B0604020202020204" pitchFamily="34" charset="0"/>
              <a:buChar char="•"/>
            </a:pPr>
            <a:r>
              <a:rPr lang="en-GB" sz="2000" b="1" i="0" dirty="0">
                <a:solidFill>
                  <a:schemeClr val="accent1">
                    <a:lumMod val="75000"/>
                  </a:schemeClr>
                </a:solidFill>
                <a:effectLst/>
              </a:rPr>
              <a:t>Physical or emotional trauma</a:t>
            </a:r>
          </a:p>
          <a:p>
            <a:pPr>
              <a:lnSpc>
                <a:spcPct val="100000"/>
              </a:lnSpc>
              <a:buFont typeface="Arial" panose="020B0604020202020204" pitchFamily="34" charset="0"/>
              <a:buChar char="•"/>
            </a:pPr>
            <a:r>
              <a:rPr lang="en-GB" sz="2000" b="1" i="0" dirty="0">
                <a:solidFill>
                  <a:schemeClr val="accent1">
                    <a:lumMod val="75000"/>
                  </a:schemeClr>
                </a:solidFill>
                <a:effectLst/>
              </a:rPr>
              <a:t>Acute psychological </a:t>
            </a:r>
            <a:r>
              <a:rPr lang="en-GB" sz="2000" b="1" i="0" u="none" strike="noStrike" dirty="0">
                <a:solidFill>
                  <a:schemeClr val="accent1">
                    <a:lumMod val="75000"/>
                  </a:schemeClr>
                </a:solidFill>
                <a:effectLst/>
                <a:hlinkClick r:id="rId3">
                  <a:extLst>
                    <a:ext uri="{A12FA001-AC4F-418D-AE19-62706E023703}">
                      <ahyp:hlinkClr xmlns:ahyp="http://schemas.microsoft.com/office/drawing/2018/hyperlinkcolor" val="tx"/>
                    </a:ext>
                  </a:extLst>
                </a:hlinkClick>
              </a:rPr>
              <a:t>stress</a:t>
            </a:r>
            <a:r>
              <a:rPr lang="en-GB" sz="2000" b="1" i="0" dirty="0">
                <a:solidFill>
                  <a:schemeClr val="accent1">
                    <a:lumMod val="75000"/>
                  </a:schemeClr>
                </a:solidFill>
                <a:effectLst/>
              </a:rPr>
              <a:t> </a:t>
            </a:r>
            <a:endParaRPr lang="en-GB" sz="2000" dirty="0">
              <a:solidFill>
                <a:schemeClr val="accent1">
                  <a:lumMod val="75000"/>
                </a:schemeClr>
              </a:solidFill>
            </a:endParaRPr>
          </a:p>
          <a:p>
            <a:pPr>
              <a:lnSpc>
                <a:spcPct val="100000"/>
              </a:lnSpc>
              <a:buFont typeface="Arial" panose="020B0604020202020204" pitchFamily="34" charset="0"/>
              <a:buChar char="•"/>
            </a:pPr>
            <a:r>
              <a:rPr lang="en-GB" sz="2000" b="1" i="0" dirty="0">
                <a:solidFill>
                  <a:schemeClr val="accent1">
                    <a:lumMod val="75000"/>
                  </a:schemeClr>
                </a:solidFill>
                <a:effectLst/>
              </a:rPr>
              <a:t>Physical trauma </a:t>
            </a:r>
            <a:r>
              <a:rPr lang="en-GB" sz="2000" b="0" i="0" dirty="0">
                <a:effectLst/>
              </a:rPr>
              <a:t>such as an accident. </a:t>
            </a:r>
          </a:p>
        </p:txBody>
      </p:sp>
      <p:sp>
        <p:nvSpPr>
          <p:cNvPr id="4" name="Rectangle: Rounded Corners 3">
            <a:extLst>
              <a:ext uri="{FF2B5EF4-FFF2-40B4-BE49-F238E27FC236}">
                <a16:creationId xmlns:a16="http://schemas.microsoft.com/office/drawing/2014/main" id="{F0A0E3B6-D9F4-4966-9F24-63321404FE60}"/>
              </a:ext>
            </a:extLst>
          </p:cNvPr>
          <p:cNvSpPr/>
          <p:nvPr/>
        </p:nvSpPr>
        <p:spPr>
          <a:xfrm>
            <a:off x="6546730" y="5665510"/>
            <a:ext cx="5299767" cy="716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None/>
            </a:pPr>
            <a:r>
              <a:rPr lang="en-GB" sz="1800" b="1" dirty="0">
                <a:ln w="0"/>
                <a:solidFill>
                  <a:schemeClr val="tx1"/>
                </a:solidFill>
                <a:effectLst>
                  <a:outerShdw blurRad="38100" dist="19050" dir="2700000" algn="tl" rotWithShape="0">
                    <a:schemeClr val="dk1">
                      <a:alpha val="40000"/>
                    </a:schemeClr>
                  </a:outerShdw>
                </a:effectLst>
                <a:latin typeface="+mj-lt"/>
              </a:rPr>
              <a:t>FIBROMYALGIA CAN HAPPEN TO ANYONE </a:t>
            </a:r>
            <a:endParaRPr lang="en-MT" sz="1800" b="1"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4030869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9" name="Picture 8" descr="Diagram&#10;&#10;Description automatically generated">
            <a:extLst>
              <a:ext uri="{FF2B5EF4-FFF2-40B4-BE49-F238E27FC236}">
                <a16:creationId xmlns:a16="http://schemas.microsoft.com/office/drawing/2014/main" id="{53FDE0E3-B21F-4AAA-82BE-862103C0D177}"/>
              </a:ext>
            </a:extLst>
          </p:cNvPr>
          <p:cNvPicPr>
            <a:picLocks noChangeAspect="1"/>
          </p:cNvPicPr>
          <p:nvPr/>
        </p:nvPicPr>
        <p:blipFill rotWithShape="1">
          <a:blip r:embed="rId2">
            <a:extLst>
              <a:ext uri="{28A0092B-C50C-407E-A947-70E740481C1C}">
                <a14:useLocalDpi xmlns:a14="http://schemas.microsoft.com/office/drawing/2010/main" val="0"/>
              </a:ext>
            </a:extLst>
          </a:blip>
          <a:srcRect l="6702" r="2058" b="-2"/>
          <a:stretch/>
        </p:blipFill>
        <p:spPr>
          <a:xfrm>
            <a:off x="424928" y="419292"/>
            <a:ext cx="5522976" cy="6053328"/>
          </a:xfrm>
          <a:prstGeom prst="rect">
            <a:avLst/>
          </a:prstGeom>
        </p:spPr>
      </p:pic>
      <p:sp>
        <p:nvSpPr>
          <p:cNvPr id="40" name="Rectangle 3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4C880-E688-4C67-BA08-1AA4E5B61158}"/>
              </a:ext>
            </a:extLst>
          </p:cNvPr>
          <p:cNvSpPr>
            <a:spLocks noGrp="1"/>
          </p:cNvSpPr>
          <p:nvPr>
            <p:ph type="title"/>
          </p:nvPr>
        </p:nvSpPr>
        <p:spPr>
          <a:xfrm>
            <a:off x="6684592" y="605988"/>
            <a:ext cx="4293301" cy="685474"/>
          </a:xfrm>
        </p:spPr>
        <p:txBody>
          <a:bodyPr>
            <a:normAutofit fontScale="90000"/>
          </a:bodyPr>
          <a:lstStyle/>
          <a:p>
            <a:r>
              <a:rPr lang="en-GB" sz="3700" b="1" i="0" dirty="0">
                <a:effectLst/>
                <a:latin typeface="+mn-lt"/>
              </a:rPr>
              <a:t>Is Fibromyalgia Real?</a:t>
            </a:r>
            <a:br>
              <a:rPr lang="en-GB" sz="3700" b="1" i="0" dirty="0">
                <a:effectLst/>
                <a:latin typeface="+mn-lt"/>
              </a:rPr>
            </a:br>
            <a:endParaRPr lang="en-MT" sz="3700" dirty="0">
              <a:latin typeface="+mn-lt"/>
            </a:endParaRPr>
          </a:p>
        </p:txBody>
      </p:sp>
      <p:sp>
        <p:nvSpPr>
          <p:cNvPr id="3" name="Content Placeholder 2">
            <a:extLst>
              <a:ext uri="{FF2B5EF4-FFF2-40B4-BE49-F238E27FC236}">
                <a16:creationId xmlns:a16="http://schemas.microsoft.com/office/drawing/2014/main" id="{6818409C-6C91-4724-BC22-50BCFD8A4AA4}"/>
              </a:ext>
            </a:extLst>
          </p:cNvPr>
          <p:cNvSpPr>
            <a:spLocks noGrp="1"/>
          </p:cNvSpPr>
          <p:nvPr>
            <p:ph idx="1"/>
          </p:nvPr>
        </p:nvSpPr>
        <p:spPr>
          <a:xfrm>
            <a:off x="6669690" y="1045883"/>
            <a:ext cx="4920506" cy="3522330"/>
          </a:xfrm>
        </p:spPr>
        <p:txBody>
          <a:bodyPr>
            <a:normAutofit/>
          </a:bodyPr>
          <a:lstStyle/>
          <a:p>
            <a:pPr>
              <a:buFont typeface="Wingdings" panose="05000000000000000000" pitchFamily="2" charset="2"/>
              <a:buChar char="§"/>
            </a:pPr>
            <a:r>
              <a:rPr lang="en-GB" sz="2000" b="0" i="0" dirty="0">
                <a:effectLst/>
              </a:rPr>
              <a:t>Fibromyalgia is very </a:t>
            </a:r>
            <a:r>
              <a:rPr lang="en-GB" sz="2000" b="1" i="0" dirty="0">
                <a:solidFill>
                  <a:schemeClr val="accent1">
                    <a:lumMod val="75000"/>
                  </a:schemeClr>
                </a:solidFill>
                <a:effectLst/>
              </a:rPr>
              <a:t>real</a:t>
            </a:r>
          </a:p>
          <a:p>
            <a:pPr>
              <a:buFont typeface="Wingdings" panose="05000000000000000000" pitchFamily="2" charset="2"/>
              <a:buChar char="§"/>
            </a:pPr>
            <a:r>
              <a:rPr lang="en-GB" sz="2000" b="1" dirty="0">
                <a:solidFill>
                  <a:schemeClr val="accent1">
                    <a:lumMod val="75000"/>
                  </a:schemeClr>
                </a:solidFill>
              </a:rPr>
              <a:t>N</a:t>
            </a:r>
            <a:r>
              <a:rPr lang="en-GB" sz="2000" b="1" i="0" dirty="0">
                <a:solidFill>
                  <a:schemeClr val="accent1">
                    <a:lumMod val="75000"/>
                  </a:schemeClr>
                </a:solidFill>
                <a:effectLst/>
              </a:rPr>
              <a:t>o specific diagnostic tests for fibromyalgia</a:t>
            </a:r>
            <a:r>
              <a:rPr lang="en-GB" sz="2000" b="0" i="0" dirty="0">
                <a:effectLst/>
              </a:rPr>
              <a:t>, </a:t>
            </a:r>
            <a:endParaRPr lang="en-GB" sz="2000" dirty="0"/>
          </a:p>
          <a:p>
            <a:pPr>
              <a:buFont typeface="Wingdings" panose="05000000000000000000" pitchFamily="2" charset="2"/>
              <a:buChar char="§"/>
            </a:pPr>
            <a:r>
              <a:rPr lang="en-GB" sz="2000" b="1" i="0" dirty="0">
                <a:solidFill>
                  <a:schemeClr val="accent1">
                    <a:lumMod val="75000"/>
                  </a:schemeClr>
                </a:solidFill>
                <a:effectLst/>
              </a:rPr>
              <a:t>Misdiagnosis </a:t>
            </a:r>
            <a:r>
              <a:rPr lang="en-GB" sz="2000" b="0" i="0" dirty="0">
                <a:effectLst/>
              </a:rPr>
              <a:t>-Similar to other conditio</a:t>
            </a:r>
            <a:r>
              <a:rPr lang="en-GB" sz="1800" b="0" i="0" dirty="0">
                <a:effectLst/>
              </a:rPr>
              <a:t>ns </a:t>
            </a:r>
            <a:endParaRPr lang="en-MT" sz="1800" dirty="0"/>
          </a:p>
        </p:txBody>
      </p:sp>
      <p:sp>
        <p:nvSpPr>
          <p:cNvPr id="31" name="TextBox 30">
            <a:extLst>
              <a:ext uri="{FF2B5EF4-FFF2-40B4-BE49-F238E27FC236}">
                <a16:creationId xmlns:a16="http://schemas.microsoft.com/office/drawing/2014/main" id="{46DC7E15-5BF0-4FF4-912E-256EA73028D6}"/>
              </a:ext>
            </a:extLst>
          </p:cNvPr>
          <p:cNvSpPr txBox="1"/>
          <p:nvPr/>
        </p:nvSpPr>
        <p:spPr>
          <a:xfrm>
            <a:off x="6796414" y="2686106"/>
            <a:ext cx="4876078" cy="2708434"/>
          </a:xfrm>
          <a:prstGeom prst="rect">
            <a:avLst/>
          </a:prstGeom>
          <a:noFill/>
        </p:spPr>
        <p:txBody>
          <a:bodyPr wrap="square">
            <a:spAutoFit/>
          </a:bodyPr>
          <a:lstStyle/>
          <a:p>
            <a:pPr algn="l">
              <a:spcAft>
                <a:spcPts val="600"/>
              </a:spcAft>
            </a:pPr>
            <a:r>
              <a:rPr lang="en-GB" sz="2000" b="1" i="0" u="sng" dirty="0">
                <a:solidFill>
                  <a:srgbClr val="000000"/>
                </a:solidFill>
                <a:effectLst/>
                <a:latin typeface="+mj-lt"/>
              </a:rPr>
              <a:t>Risk factors for fibromyalgia are as follows:</a:t>
            </a:r>
          </a:p>
          <a:p>
            <a:pPr algn="l">
              <a:spcAft>
                <a:spcPts val="600"/>
              </a:spcAft>
              <a:buFont typeface="Arial" panose="020B0604020202020204" pitchFamily="34" charset="0"/>
              <a:buChar char="•"/>
            </a:pPr>
            <a:r>
              <a:rPr lang="en-GB" sz="2000" b="1" i="0" dirty="0">
                <a:solidFill>
                  <a:srgbClr val="000000"/>
                </a:solidFill>
                <a:effectLst/>
                <a:latin typeface="+mj-lt"/>
              </a:rPr>
              <a:t>Female sex</a:t>
            </a:r>
          </a:p>
          <a:p>
            <a:pPr algn="l">
              <a:spcAft>
                <a:spcPts val="600"/>
              </a:spcAft>
              <a:buFont typeface="Arial" panose="020B0604020202020204" pitchFamily="34" charset="0"/>
              <a:buChar char="•"/>
            </a:pPr>
            <a:r>
              <a:rPr lang="en-GB" sz="2000" b="1" i="0" dirty="0">
                <a:solidFill>
                  <a:srgbClr val="000000"/>
                </a:solidFill>
                <a:effectLst/>
                <a:latin typeface="+mj-lt"/>
              </a:rPr>
              <a:t>Family history</a:t>
            </a:r>
            <a:endParaRPr lang="en-GB" sz="2000" b="0" i="0" dirty="0">
              <a:solidFill>
                <a:srgbClr val="000000"/>
              </a:solidFill>
              <a:effectLst/>
              <a:latin typeface="+mj-lt"/>
            </a:endParaRPr>
          </a:p>
          <a:p>
            <a:pPr algn="l">
              <a:spcAft>
                <a:spcPts val="600"/>
              </a:spcAft>
              <a:buFont typeface="Arial" panose="020B0604020202020204" pitchFamily="34" charset="0"/>
              <a:buChar char="•"/>
            </a:pPr>
            <a:r>
              <a:rPr lang="en-GB" sz="2000" b="1" i="0" dirty="0">
                <a:solidFill>
                  <a:srgbClr val="000000"/>
                </a:solidFill>
                <a:effectLst/>
                <a:latin typeface="+mj-lt"/>
              </a:rPr>
              <a:t>Other disorders</a:t>
            </a:r>
            <a:r>
              <a:rPr lang="en-GB" sz="2000" b="0" i="0" dirty="0">
                <a:solidFill>
                  <a:srgbClr val="000000"/>
                </a:solidFill>
                <a:effectLst/>
                <a:latin typeface="+mj-lt"/>
              </a:rPr>
              <a:t>: </a:t>
            </a:r>
          </a:p>
          <a:p>
            <a:pPr lvl="1">
              <a:spcAft>
                <a:spcPts val="600"/>
              </a:spcAft>
              <a:buFont typeface="Arial" panose="020B0604020202020204" pitchFamily="34" charset="0"/>
              <a:buChar char="•"/>
            </a:pPr>
            <a:r>
              <a:rPr lang="en-GB" sz="2000" b="0" i="0" dirty="0">
                <a:solidFill>
                  <a:srgbClr val="000000"/>
                </a:solidFill>
                <a:effectLst/>
                <a:latin typeface="+mj-lt"/>
              </a:rPr>
              <a:t> </a:t>
            </a:r>
            <a:r>
              <a:rPr lang="en-GB" sz="2000" b="1" i="0" u="none" strike="noStrike" dirty="0">
                <a:solidFill>
                  <a:srgbClr val="0070C0"/>
                </a:solidFill>
                <a:effectLst/>
                <a:latin typeface="+mj-lt"/>
                <a:hlinkClick r:id="rId3">
                  <a:extLst>
                    <a:ext uri="{A12FA001-AC4F-418D-AE19-62706E023703}">
                      <ahyp:hlinkClr xmlns:ahyp="http://schemas.microsoft.com/office/drawing/2018/hyperlinkcolor" val="tx"/>
                    </a:ext>
                  </a:extLst>
                </a:hlinkClick>
              </a:rPr>
              <a:t>osteoarthritis</a:t>
            </a:r>
            <a:endParaRPr lang="en-GB" sz="2000" u="none" strike="noStrike" dirty="0">
              <a:solidFill>
                <a:srgbClr val="0070C0"/>
              </a:solidFill>
              <a:latin typeface="+mj-lt"/>
            </a:endParaRPr>
          </a:p>
          <a:p>
            <a:pPr lvl="1">
              <a:spcAft>
                <a:spcPts val="600"/>
              </a:spcAft>
              <a:buFont typeface="Arial" panose="020B0604020202020204" pitchFamily="34" charset="0"/>
              <a:buChar char="•"/>
            </a:pPr>
            <a:r>
              <a:rPr lang="en-GB" sz="2000" b="1" i="0" u="none" strike="noStrike" dirty="0">
                <a:solidFill>
                  <a:srgbClr val="0070C0"/>
                </a:solidFill>
                <a:effectLst/>
                <a:latin typeface="+mj-lt"/>
                <a:hlinkClick r:id="rId4">
                  <a:extLst>
                    <a:ext uri="{A12FA001-AC4F-418D-AE19-62706E023703}">
                      <ahyp:hlinkClr xmlns:ahyp="http://schemas.microsoft.com/office/drawing/2018/hyperlinkcolor" val="tx"/>
                    </a:ext>
                  </a:extLst>
                </a:hlinkClick>
              </a:rPr>
              <a:t> rheumatoid arthritis</a:t>
            </a:r>
            <a:endParaRPr lang="en-GB" sz="2000" u="none" strike="noStrike" dirty="0">
              <a:solidFill>
                <a:srgbClr val="0070C0"/>
              </a:solidFill>
              <a:latin typeface="+mj-lt"/>
            </a:endParaRPr>
          </a:p>
          <a:p>
            <a:pPr lvl="1">
              <a:spcAft>
                <a:spcPts val="600"/>
              </a:spcAft>
              <a:buFont typeface="Arial" panose="020B0604020202020204" pitchFamily="34" charset="0"/>
              <a:buChar char="•"/>
            </a:pPr>
            <a:r>
              <a:rPr lang="en-GB" sz="2000" b="0" i="0" dirty="0">
                <a:solidFill>
                  <a:srgbClr val="000000"/>
                </a:solidFill>
                <a:effectLst/>
                <a:latin typeface="+mj-lt"/>
              </a:rPr>
              <a:t> </a:t>
            </a:r>
            <a:r>
              <a:rPr lang="en-GB" sz="2000" b="1" i="0" u="none" strike="noStrike" dirty="0">
                <a:solidFill>
                  <a:srgbClr val="0070C0"/>
                </a:solidFill>
                <a:effectLst/>
                <a:latin typeface="+mj-lt"/>
                <a:hlinkClick r:id="rId5">
                  <a:extLst>
                    <a:ext uri="{A12FA001-AC4F-418D-AE19-62706E023703}">
                      <ahyp:hlinkClr xmlns:ahyp="http://schemas.microsoft.com/office/drawing/2018/hyperlinkcolor" val="tx"/>
                    </a:ext>
                  </a:extLst>
                </a:hlinkClick>
              </a:rPr>
              <a:t>lupus</a:t>
            </a:r>
            <a:r>
              <a:rPr lang="en-GB" sz="2000" b="0" i="0" dirty="0">
                <a:solidFill>
                  <a:srgbClr val="0070C0"/>
                </a:solidFill>
                <a:effectLst/>
                <a:latin typeface="+mj-lt"/>
              </a:rPr>
              <a:t> </a:t>
            </a:r>
            <a:r>
              <a:rPr lang="en-GB" sz="2000" b="0" i="0" dirty="0">
                <a:solidFill>
                  <a:srgbClr val="000000"/>
                </a:solidFill>
                <a:effectLst/>
                <a:latin typeface="+mj-lt"/>
              </a:rPr>
              <a:t>can increase the risk.</a:t>
            </a:r>
          </a:p>
        </p:txBody>
      </p:sp>
      <p:sp>
        <p:nvSpPr>
          <p:cNvPr id="4" name="Rectangle: Rounded Corners 3">
            <a:extLst>
              <a:ext uri="{FF2B5EF4-FFF2-40B4-BE49-F238E27FC236}">
                <a16:creationId xmlns:a16="http://schemas.microsoft.com/office/drawing/2014/main" id="{0F9450F7-4FA4-4171-99FA-7DADD69F86A0}"/>
              </a:ext>
            </a:extLst>
          </p:cNvPr>
          <p:cNvSpPr/>
          <p:nvPr/>
        </p:nvSpPr>
        <p:spPr>
          <a:xfrm>
            <a:off x="6669690" y="5733961"/>
            <a:ext cx="4876078" cy="625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800" b="1" dirty="0">
                <a:ln w="0"/>
                <a:solidFill>
                  <a:schemeClr val="tx1"/>
                </a:solidFill>
                <a:effectLst>
                  <a:outerShdw blurRad="38100" dist="19050" dir="2700000" algn="tl" rotWithShape="0">
                    <a:schemeClr val="dk1">
                      <a:alpha val="40000"/>
                    </a:schemeClr>
                  </a:outerShdw>
                </a:effectLst>
                <a:latin typeface="+mj-lt"/>
              </a:rPr>
              <a:t>IT’S NOT ALL IN THE HEAD!</a:t>
            </a:r>
            <a:endParaRPr lang="en-GB" sz="1800" b="1" i="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039624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7" name="Rectangle 7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9" name="Group 7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0" name="Straight Connector 7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Rectangle 85">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bromyalgia Brain Scan">
            <a:extLst>
              <a:ext uri="{FF2B5EF4-FFF2-40B4-BE49-F238E27FC236}">
                <a16:creationId xmlns:a16="http://schemas.microsoft.com/office/drawing/2014/main" id="{F07198E6-5DB0-4DB1-9583-EAED48B2589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6045"/>
          <a:stretch/>
        </p:blipFill>
        <p:spPr bwMode="auto">
          <a:xfrm>
            <a:off x="-2" y="10"/>
            <a:ext cx="12192002" cy="6857990"/>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C55DDE-8977-46A5-BA33-7D8046C66C2D}"/>
              </a:ext>
            </a:extLst>
          </p:cNvPr>
          <p:cNvSpPr>
            <a:spLocks noGrp="1"/>
          </p:cNvSpPr>
          <p:nvPr>
            <p:ph type="title"/>
          </p:nvPr>
        </p:nvSpPr>
        <p:spPr>
          <a:xfrm>
            <a:off x="8047132" y="3690551"/>
            <a:ext cx="4144868" cy="642674"/>
          </a:xfrm>
        </p:spPr>
        <p:txBody>
          <a:bodyPr vert="horz" lIns="91440" tIns="45720" rIns="91440" bIns="45720" rtlCol="0" anchor="b">
            <a:normAutofit/>
          </a:bodyPr>
          <a:lstStyle/>
          <a:p>
            <a:pPr>
              <a:lnSpc>
                <a:spcPct val="83000"/>
              </a:lnSpc>
            </a:pPr>
            <a:r>
              <a:rPr lang="en-US" sz="1300" cap="all" spc="-100" dirty="0"/>
              <a:t>https://fibromyalgiaresources.com/pet-scans-fibromyalgia-patients/</a:t>
            </a:r>
          </a:p>
        </p:txBody>
      </p:sp>
    </p:spTree>
    <p:extLst>
      <p:ext uri="{BB962C8B-B14F-4D97-AF65-F5344CB8AC3E}">
        <p14:creationId xmlns:p14="http://schemas.microsoft.com/office/powerpoint/2010/main" val="36940548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539563D7-23E6-477D-A935-E800E030BF2D}"/>
              </a:ext>
            </a:extLst>
          </p:cNvPr>
          <p:cNvPicPr>
            <a:picLocks noChangeAspect="1"/>
          </p:cNvPicPr>
          <p:nvPr/>
        </p:nvPicPr>
        <p:blipFill rotWithShape="1">
          <a:blip r:embed="rId2">
            <a:extLst>
              <a:ext uri="{28A0092B-C50C-407E-A947-70E740481C1C}">
                <a14:useLocalDpi xmlns:a14="http://schemas.microsoft.com/office/drawing/2010/main" val="0"/>
              </a:ext>
            </a:extLst>
          </a:blip>
          <a:srcRect l="28599" r="8790" b="1"/>
          <a:stretch/>
        </p:blipFill>
        <p:spPr>
          <a:xfrm>
            <a:off x="234696" y="237744"/>
            <a:ext cx="3996183" cy="6382512"/>
          </a:xfrm>
          <a:prstGeom prst="rect">
            <a:avLst/>
          </a:prstGeom>
        </p:spPr>
      </p:pic>
      <p:sp>
        <p:nvSpPr>
          <p:cNvPr id="28" name="Rectangle 27">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3E6C989A-BB71-4A15-8159-066A996C864B}"/>
              </a:ext>
            </a:extLst>
          </p:cNvPr>
          <p:cNvSpPr>
            <a:spLocks noGrp="1"/>
          </p:cNvSpPr>
          <p:nvPr>
            <p:ph type="title"/>
          </p:nvPr>
        </p:nvSpPr>
        <p:spPr>
          <a:xfrm>
            <a:off x="4965192" y="642593"/>
            <a:ext cx="6280826" cy="759487"/>
          </a:xfrm>
        </p:spPr>
        <p:txBody>
          <a:bodyPr>
            <a:normAutofit fontScale="90000"/>
          </a:bodyPr>
          <a:lstStyle/>
          <a:p>
            <a:r>
              <a:rPr lang="en-GB" dirty="0"/>
              <a:t>Some statistics:</a:t>
            </a:r>
            <a:br>
              <a:rPr lang="en-GB" dirty="0"/>
            </a:br>
            <a:r>
              <a:rPr lang="en-GB" altLang="en-MT" sz="1200" dirty="0"/>
              <a:t>https://disturbmenot.co/fibromyalgia-statistics/</a:t>
            </a:r>
            <a:br>
              <a:rPr lang="en-MT" sz="4800" dirty="0"/>
            </a:br>
            <a:endParaRPr lang="en-MT" dirty="0"/>
          </a:p>
        </p:txBody>
      </p:sp>
      <p:sp>
        <p:nvSpPr>
          <p:cNvPr id="3" name="Content Placeholder 2">
            <a:extLst>
              <a:ext uri="{FF2B5EF4-FFF2-40B4-BE49-F238E27FC236}">
                <a16:creationId xmlns:a16="http://schemas.microsoft.com/office/drawing/2014/main" id="{FF3F9625-E9E8-4DC2-9A19-A2AC215D53CE}"/>
              </a:ext>
            </a:extLst>
          </p:cNvPr>
          <p:cNvSpPr>
            <a:spLocks noGrp="1"/>
          </p:cNvSpPr>
          <p:nvPr>
            <p:ph idx="1"/>
          </p:nvPr>
        </p:nvSpPr>
        <p:spPr>
          <a:xfrm>
            <a:off x="4714472" y="1022336"/>
            <a:ext cx="7060676" cy="4974336"/>
          </a:xfrm>
        </p:spPr>
        <p:txBody>
          <a:bodyPr>
            <a:normAutofit lnSpcReduction="10000"/>
          </a:bodyPr>
          <a:lstStyle/>
          <a:p>
            <a:pPr marL="0" indent="0">
              <a:lnSpc>
                <a:spcPct val="100000"/>
              </a:lnSpc>
              <a:buNone/>
            </a:pPr>
            <a:br>
              <a:rPr lang="en-GB" altLang="en-MT" sz="1200" b="1" dirty="0">
                <a:latin typeface="Avenir"/>
              </a:rPr>
            </a:br>
            <a:br>
              <a:rPr lang="en-GB" altLang="en-MT" sz="1200" b="1" dirty="0">
                <a:latin typeface="Avenir"/>
              </a:rPr>
            </a:br>
            <a:r>
              <a:rPr lang="en-GB" altLang="en-MT" sz="1800" dirty="0">
                <a:latin typeface="Avenir"/>
              </a:rPr>
              <a:t>1. </a:t>
            </a:r>
            <a:r>
              <a:rPr lang="en-GB" altLang="en-MT" sz="1800" b="1" dirty="0">
                <a:solidFill>
                  <a:schemeClr val="accent1">
                    <a:lumMod val="75000"/>
                  </a:schemeClr>
                </a:solidFill>
              </a:rPr>
              <a:t>2.7%</a:t>
            </a:r>
            <a:r>
              <a:rPr lang="en-GB" altLang="en-MT" sz="1800" dirty="0"/>
              <a:t> - </a:t>
            </a:r>
            <a:r>
              <a:rPr lang="en-GB" altLang="en-MT" sz="1800" b="1" dirty="0">
                <a:solidFill>
                  <a:schemeClr val="accent1">
                    <a:lumMod val="75000"/>
                  </a:schemeClr>
                </a:solidFill>
              </a:rPr>
              <a:t>6%</a:t>
            </a:r>
            <a:r>
              <a:rPr lang="en-GB" altLang="en-MT" sz="1800" dirty="0"/>
              <a:t> of the world’s population has fibromyalgia. This varies form one country to another sometimes even up to </a:t>
            </a:r>
            <a:r>
              <a:rPr lang="en-GB" altLang="en-MT" sz="1800" dirty="0">
                <a:solidFill>
                  <a:schemeClr val="accent2">
                    <a:lumMod val="75000"/>
                  </a:schemeClr>
                </a:solidFill>
              </a:rPr>
              <a:t>6%. </a:t>
            </a:r>
            <a:br>
              <a:rPr lang="en-GB" altLang="en-MT" sz="1800" dirty="0"/>
            </a:br>
            <a:r>
              <a:rPr lang="en-GB" altLang="en-MT" sz="1800" b="1" dirty="0"/>
              <a:t>2.</a:t>
            </a:r>
            <a:r>
              <a:rPr lang="en-GB" altLang="en-MT" sz="1800" dirty="0"/>
              <a:t> Two-thirds of cases with fibromyalgia are </a:t>
            </a:r>
            <a:r>
              <a:rPr lang="en-GB" altLang="en-MT" sz="1800" b="1" dirty="0">
                <a:solidFill>
                  <a:schemeClr val="accent1">
                    <a:lumMod val="75000"/>
                  </a:schemeClr>
                </a:solidFill>
              </a:rPr>
              <a:t>misdiagnosed.</a:t>
            </a:r>
            <a:br>
              <a:rPr lang="en-GB" altLang="en-MT" sz="1800" dirty="0"/>
            </a:br>
            <a:r>
              <a:rPr lang="en-GB" altLang="en-MT" sz="1800" dirty="0"/>
              <a:t>3. Almost </a:t>
            </a:r>
            <a:r>
              <a:rPr lang="en-GB" altLang="en-MT" sz="1800" b="1" dirty="0">
                <a:solidFill>
                  <a:schemeClr val="accent1">
                    <a:lumMod val="75000"/>
                  </a:schemeClr>
                </a:solidFill>
              </a:rPr>
              <a:t>28% of physicians </a:t>
            </a:r>
            <a:r>
              <a:rPr lang="en-GB" altLang="en-MT" sz="1800" dirty="0"/>
              <a:t>who treat fibromyalgia patients don’t take it as a legitimate disease.</a:t>
            </a:r>
            <a:br>
              <a:rPr lang="en-GB" altLang="en-MT" sz="1800" dirty="0"/>
            </a:br>
            <a:r>
              <a:rPr lang="en-GB" altLang="en-MT" sz="1800" dirty="0"/>
              <a:t>4. </a:t>
            </a:r>
            <a:r>
              <a:rPr lang="en-GB" altLang="en-MT" sz="1800" b="1" dirty="0">
                <a:solidFill>
                  <a:schemeClr val="accent1">
                    <a:lumMod val="75000"/>
                  </a:schemeClr>
                </a:solidFill>
              </a:rPr>
              <a:t>74% of fibromyalgia patients </a:t>
            </a:r>
            <a:r>
              <a:rPr lang="en-GB" altLang="en-MT" sz="1800" dirty="0"/>
              <a:t>spend more than €100 per month on OTC medications.</a:t>
            </a:r>
            <a:br>
              <a:rPr lang="en-GB" altLang="en-MT" sz="1800" dirty="0"/>
            </a:br>
            <a:r>
              <a:rPr lang="en-GB" altLang="en-MT" sz="1800" dirty="0"/>
              <a:t>5. More than </a:t>
            </a:r>
            <a:r>
              <a:rPr lang="en-GB" altLang="en-MT" sz="1800" b="1" dirty="0">
                <a:solidFill>
                  <a:schemeClr val="accent1">
                    <a:lumMod val="75000"/>
                  </a:schemeClr>
                </a:solidFill>
              </a:rPr>
              <a:t>12 medical visits </a:t>
            </a:r>
            <a:r>
              <a:rPr lang="en-GB" altLang="en-MT" sz="1800" dirty="0"/>
              <a:t>are made annually by 13% of the entire fibromyalgia population.</a:t>
            </a:r>
            <a:br>
              <a:rPr lang="en-GB" altLang="en-MT" sz="1800" dirty="0"/>
            </a:br>
            <a:r>
              <a:rPr lang="en-GB" altLang="en-MT" sz="1800" dirty="0"/>
              <a:t>6. Fibromyalgia patients have a </a:t>
            </a:r>
            <a:r>
              <a:rPr lang="en-GB" altLang="en-MT" sz="1800" b="1" dirty="0">
                <a:solidFill>
                  <a:schemeClr val="accent1">
                    <a:lumMod val="75000"/>
                  </a:schemeClr>
                </a:solidFill>
              </a:rPr>
              <a:t>higher chance of becoming overweight</a:t>
            </a:r>
            <a:r>
              <a:rPr lang="en-GB" altLang="en-MT" sz="1800" dirty="0"/>
              <a:t> than their healthy counterparts.</a:t>
            </a:r>
            <a:br>
              <a:rPr lang="en-GB" altLang="en-MT" sz="1800" dirty="0"/>
            </a:br>
            <a:r>
              <a:rPr lang="en-GB" altLang="en-MT" sz="1800" dirty="0"/>
              <a:t>7. Fibromyalgia patients are 10 times more likely to </a:t>
            </a:r>
            <a:r>
              <a:rPr lang="en-GB" altLang="en-MT" sz="1800" b="1" dirty="0">
                <a:solidFill>
                  <a:schemeClr val="accent1">
                    <a:lumMod val="75000"/>
                  </a:schemeClr>
                </a:solidFill>
              </a:rPr>
              <a:t>commit suicide</a:t>
            </a:r>
            <a:r>
              <a:rPr lang="en-GB" altLang="en-MT" sz="1800" dirty="0"/>
              <a:t>.</a:t>
            </a:r>
            <a:br>
              <a:rPr lang="en-GB" altLang="en-MT" sz="1800" dirty="0"/>
            </a:br>
            <a:r>
              <a:rPr lang="en-GB" altLang="en-MT" sz="1800" dirty="0"/>
              <a:t>8. </a:t>
            </a:r>
            <a:r>
              <a:rPr lang="en-GB" altLang="en-MT" sz="1800" b="1" dirty="0">
                <a:solidFill>
                  <a:schemeClr val="accent1">
                    <a:lumMod val="75000"/>
                  </a:schemeClr>
                </a:solidFill>
              </a:rPr>
              <a:t>20–36%</a:t>
            </a:r>
            <a:r>
              <a:rPr lang="en-GB" altLang="en-MT" sz="1800" dirty="0"/>
              <a:t> of patients with migraines also suffer from fibromyalgia.</a:t>
            </a:r>
            <a:br>
              <a:rPr lang="en-GB" altLang="en-MT" sz="1800" dirty="0"/>
            </a:br>
            <a:r>
              <a:rPr lang="en-GB" altLang="en-MT" sz="1800" dirty="0"/>
              <a:t>9. Fibromyalgia can be the </a:t>
            </a:r>
            <a:r>
              <a:rPr lang="en-GB" altLang="en-MT" sz="1800" b="1" dirty="0">
                <a:solidFill>
                  <a:schemeClr val="accent1">
                    <a:lumMod val="75000"/>
                  </a:schemeClr>
                </a:solidFill>
              </a:rPr>
              <a:t>underlying cause </a:t>
            </a:r>
            <a:r>
              <a:rPr lang="en-GB" altLang="en-MT" sz="1800" dirty="0"/>
              <a:t>of non-allergic rhinitis.</a:t>
            </a:r>
            <a:br>
              <a:rPr lang="en-GB" altLang="en-MT" sz="1800" dirty="0"/>
            </a:br>
            <a:r>
              <a:rPr lang="en-GB" altLang="en-MT" sz="1800" dirty="0"/>
              <a:t>10. </a:t>
            </a:r>
            <a:r>
              <a:rPr lang="en-GB" altLang="en-MT" sz="1800" b="1" dirty="0">
                <a:solidFill>
                  <a:schemeClr val="accent1">
                    <a:lumMod val="75000"/>
                  </a:schemeClr>
                </a:solidFill>
              </a:rPr>
              <a:t>High levels of the stress hormone cortisol </a:t>
            </a:r>
            <a:r>
              <a:rPr lang="en-GB" altLang="en-MT" sz="1800" dirty="0"/>
              <a:t>increase chronic pain in women suffering from fibromyalgia.</a:t>
            </a:r>
            <a:br>
              <a:rPr lang="en-GB" altLang="en-MT" sz="1200" dirty="0"/>
            </a:br>
            <a:endParaRPr lang="en-GB" altLang="en-MT" sz="1200" dirty="0"/>
          </a:p>
        </p:txBody>
      </p:sp>
      <p:sp>
        <p:nvSpPr>
          <p:cNvPr id="4" name="Rectangle: Rounded Corners 3">
            <a:extLst>
              <a:ext uri="{FF2B5EF4-FFF2-40B4-BE49-F238E27FC236}">
                <a16:creationId xmlns:a16="http://schemas.microsoft.com/office/drawing/2014/main" id="{16783359-97FB-4DAF-9103-A145C4A1B10C}"/>
              </a:ext>
            </a:extLst>
          </p:cNvPr>
          <p:cNvSpPr/>
          <p:nvPr/>
        </p:nvSpPr>
        <p:spPr>
          <a:xfrm>
            <a:off x="4669477" y="5410986"/>
            <a:ext cx="7060675" cy="965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WITH PROPER PROTOCOLS DIAGNOSING CAN BE EASIER </a:t>
            </a:r>
          </a:p>
          <a:p>
            <a:pPr algn="ctr"/>
            <a:r>
              <a:rPr lang="en-GB" dirty="0">
                <a:ln w="0"/>
                <a:solidFill>
                  <a:schemeClr val="tx1"/>
                </a:solidFill>
                <a:effectLst>
                  <a:outerShdw blurRad="38100" dist="19050" dir="2700000" algn="tl" rotWithShape="0">
                    <a:schemeClr val="dk1">
                      <a:alpha val="40000"/>
                    </a:schemeClr>
                  </a:outerShdw>
                </a:effectLst>
              </a:rPr>
              <a:t>AND FASTER TO THE BENEFIT OF THE SUFFERER</a:t>
            </a:r>
            <a:endParaRPr lang="en-MT"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604601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LeftStep">
      <a:dk1>
        <a:srgbClr val="000000"/>
      </a:dk1>
      <a:lt1>
        <a:srgbClr val="FFFFFF"/>
      </a:lt1>
      <a:dk2>
        <a:srgbClr val="233A3E"/>
      </a:dk2>
      <a:lt2>
        <a:srgbClr val="E8E5E2"/>
      </a:lt2>
      <a:accent1>
        <a:srgbClr val="77A6E2"/>
      </a:accent1>
      <a:accent2>
        <a:srgbClr val="46B0C2"/>
      </a:accent2>
      <a:accent3>
        <a:srgbClr val="54B49A"/>
      </a:accent3>
      <a:accent4>
        <a:srgbClr val="4CB76E"/>
      </a:accent4>
      <a:accent5>
        <a:srgbClr val="58B74E"/>
      </a:accent5>
      <a:accent6>
        <a:srgbClr val="7EAF49"/>
      </a:accent6>
      <a:hlink>
        <a:srgbClr val="997E5C"/>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3781</Words>
  <Application>Microsoft Office PowerPoint</Application>
  <PresentationFormat>Widescreen</PresentationFormat>
  <Paragraphs>354</Paragraphs>
  <Slides>49</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Abadi Extra Light</vt:lpstr>
      <vt:lpstr>Arial</vt:lpstr>
      <vt:lpstr>Avenir</vt:lpstr>
      <vt:lpstr>Avenir Next LT Pro Light</vt:lpstr>
      <vt:lpstr>Bahnschrift</vt:lpstr>
      <vt:lpstr>Bradley Hand ITC</vt:lpstr>
      <vt:lpstr>Calibri</vt:lpstr>
      <vt:lpstr>French Script MT</vt:lpstr>
      <vt:lpstr>Garamond</vt:lpstr>
      <vt:lpstr>Goudy Old Style</vt:lpstr>
      <vt:lpstr>Open Sans</vt:lpstr>
      <vt:lpstr>Raleway</vt:lpstr>
      <vt:lpstr>Wingdings</vt:lpstr>
      <vt:lpstr>SavonVTI</vt:lpstr>
      <vt:lpstr>ME, CFS &amp; FIBROMYALGIA ALLIANCE MALTA </vt:lpstr>
      <vt:lpstr>Contents: </vt:lpstr>
      <vt:lpstr>FIBROMYALGIA MG30.01 Chronic widespread pain (Fibromyalgia) </vt:lpstr>
      <vt:lpstr>What is fibromyalgia? </vt:lpstr>
      <vt:lpstr>Fibromyalgia Symptoms Summary </vt:lpstr>
      <vt:lpstr>What causes fibromyalgia? </vt:lpstr>
      <vt:lpstr>Is Fibromyalgia Real? </vt:lpstr>
      <vt:lpstr>https://fibromyalgiaresources.com/pet-scans-fibromyalgia-patients/</vt:lpstr>
      <vt:lpstr>Some statistics: https://disturbmenot.co/fibromyalgia-statistics/ </vt:lpstr>
      <vt:lpstr>Fibromyalgia Diagnosis</vt:lpstr>
      <vt:lpstr>How is fibromyalgia treated? </vt:lpstr>
      <vt:lpstr>Physical therapy  Hydrotherapy  Occupational therapy  Stress management deep-breathing exercises, yoga  pilates meditation  Adequate sleep </vt:lpstr>
      <vt:lpstr>Exercise and Diet </vt:lpstr>
      <vt:lpstr>Myalgic Encephalomyelitis 8E49 Post viral fatigue syndrome  (Myalgic Encephalomyelitis )</vt:lpstr>
      <vt:lpstr>PowerPoint Presentation</vt:lpstr>
      <vt:lpstr>“The diagnosis of ME/CFS should be questioned if patients do not have these symptoms at least half of the time with moderate, substantial, or severe intensity.” https://solvecfs.org/about-the-disease/ </vt:lpstr>
      <vt:lpstr>Myalgic Encephalomyelitis Statistics https://me-pedia.org/wiki/Epidemiology_of_myalgic_encephalomyelitis_and_chronic_fatigue_syndrome</vt:lpstr>
      <vt:lpstr>Getting a diagnosis for ME  https://www.cdc.gov/me-cfs/healthcare-providers/diagnosis/iom-2015-diagnostic-criteria.html</vt:lpstr>
      <vt:lpstr>At least one of the following two additional manifestations must be present: </vt:lpstr>
      <vt:lpstr>POST EXERTIONAL MALAISE (PEM) </vt:lpstr>
      <vt:lpstr>Percentage of ME/CFS patients and healthy controls reporting post-exertional malaise symptoms of at least moderate severity that occurred at least half of the time during the past 6 months.</vt:lpstr>
      <vt:lpstr>Most Common Symptoms and how to diagnose https://www.omf.ngo/what-is-mecfs/</vt:lpstr>
      <vt:lpstr>Autonomic, Immune &amp; Digestive Symptoms: How to diagnose </vt:lpstr>
      <vt:lpstr>What are the challenges in improving diagnosis and care for ME/CFS?  </vt:lpstr>
      <vt:lpstr> Drug Therapies for ME/CFS    https://www.stlukes-stl.com/health-content/medicine/33/000035.htm</vt:lpstr>
      <vt:lpstr>Alternative Therapies:  https://www.prohealth.com/library/evergreen_pages/alternative-treatments-and-complementary-approaches-for-chronic-fatigue-syndrome-myalgic-encephalomyelitis</vt:lpstr>
      <vt:lpstr>PowerPoint Presentation</vt:lpstr>
      <vt:lpstr>Comorbidities: The Canadian Consensus Criteria recognizes the following comorbidities for ME/CFS:  https://me-pedia.org/wiki/Comorbidities_of_Myalgic_Encephalomyelitis</vt:lpstr>
      <vt:lpstr>Fibromyalgia &amp; Myalgic Encephalomyelitis are not the same illness?  </vt:lpstr>
      <vt:lpstr>PowerPoint Presentation</vt:lpstr>
      <vt:lpstr>PowerPoint Presentation</vt:lpstr>
      <vt:lpstr>PowerPoint Presentation</vt:lpstr>
      <vt:lpstr>  WHO | Disabilities - World Health Organization An impairment is a problem in body function or structure;  an activity limitation is a difficulty encountered by an individual in executing a task or action;  while a participation restriction is a problem experienced by an individual in involvement in life situations.   Disability is thus not just a health problem.   </vt:lpstr>
      <vt:lpstr>World Report on Disability 2017</vt:lpstr>
      <vt:lpstr>PowerPoint Presentation</vt:lpstr>
      <vt:lpstr>To achieve the long-lasting, vastly better development prospects that lie at the heart of the 2015 Millennium Development Goals and beyond;</vt:lpstr>
      <vt:lpstr>PowerPoint Presentation</vt:lpstr>
      <vt:lpstr>PowerPoint Presentation</vt:lpstr>
      <vt:lpstr>PowerPoint Presentation</vt:lpstr>
      <vt:lpstr>Challenges we need to face</vt:lpstr>
      <vt:lpstr>Physical  -Emotional - Spiritual - Financial Traumas  How the body manifests in stressful situations:  </vt:lpstr>
      <vt:lpstr>PowerPoint Presentation</vt:lpstr>
      <vt:lpstr>PowerPoint Presentation</vt:lpstr>
      <vt:lpstr>What can be done to aid those who want to work? </vt:lpstr>
      <vt:lpstr>What can be done to aid those who do not work?</vt:lpstr>
      <vt:lpstr>What can we do to aid those children/youths who are still studying? </vt:lpstr>
      <vt:lpstr>We are not asking for the world  but for our basic human rights!</vt:lpstr>
      <vt:lpstr>Bibliographies</vt:lpstr>
      <vt:lpstr>Further Reading: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DeBono</dc:creator>
  <cp:lastModifiedBy>Grech Stephen at Parlament-MT</cp:lastModifiedBy>
  <cp:revision>85</cp:revision>
  <dcterms:created xsi:type="dcterms:W3CDTF">2021-04-25T11:37:17Z</dcterms:created>
  <dcterms:modified xsi:type="dcterms:W3CDTF">2022-01-26T12:32:53Z</dcterms:modified>
</cp:coreProperties>
</file>