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98" r:id="rId4"/>
    <p:sldId id="297" r:id="rId5"/>
    <p:sldId id="277" r:id="rId6"/>
    <p:sldId id="282" r:id="rId7"/>
    <p:sldId id="283" r:id="rId8"/>
    <p:sldId id="287" r:id="rId9"/>
    <p:sldId id="288" r:id="rId10"/>
    <p:sldId id="294" r:id="rId11"/>
    <p:sldId id="289" r:id="rId12"/>
    <p:sldId id="284" r:id="rId13"/>
    <p:sldId id="292" r:id="rId14"/>
    <p:sldId id="293" r:id="rId15"/>
    <p:sldId id="286" r:id="rId16"/>
    <p:sldId id="295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D83"/>
    <a:srgbClr val="4D4D4F"/>
    <a:srgbClr val="7DAFDC"/>
    <a:srgbClr val="FF8084"/>
    <a:srgbClr val="FFE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576"/>
  </p:normalViewPr>
  <p:slideViewPr>
    <p:cSldViewPr snapToGrid="0" snapToObjects="1">
      <p:cViewPr varScale="1">
        <p:scale>
          <a:sx n="68" d="100"/>
          <a:sy n="68" d="100"/>
        </p:scale>
        <p:origin x="11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98A25-56FF-6347-B035-10C9812771C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D921D-AC59-244F-B801-810D3C13A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5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D921D-AC59-244F-B801-810D3C13AF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7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D921D-AC59-244F-B801-810D3C13AF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4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4D4D4F"/>
                </a:solidFill>
                <a:latin typeface="TT Commons" panose="02000506030000020004" pitchFamily="2" charset="77"/>
              </a:rPr>
              <a:t>This was despite a dip in March and April when people were adjusting to online therapy.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D921D-AC59-244F-B801-810D3C13AF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84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D921D-AC59-244F-B801-810D3C13AF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Residential Services:</a:t>
            </a:r>
            <a:r>
              <a:rPr lang="en-GB" baseline="0" dirty="0"/>
              <a:t> All licensed as mental health 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921D-AC59-244F-B801-810D3C13AF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għas-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Solidarjetà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Ġustizzja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Soċjali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il-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Familja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Drittijiet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tat-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D921D-AC59-244F-B801-810D3C13AF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D921D-AC59-244F-B801-810D3C13AF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8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għas-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Solidarjetà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Ġustizzja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Soċjali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il-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Familja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Drittijiet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tat-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D921D-AC59-244F-B801-810D3C13AF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3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D921D-AC59-244F-B801-810D3C13AF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6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D921D-AC59-244F-B801-810D3C13AF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1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D921D-AC59-244F-B801-810D3C13AF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36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D921D-AC59-244F-B801-810D3C13AF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1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AC8B-9BF8-AF42-AFB1-1326532D8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3D38A-B677-7A4C-9B6E-C02812869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E71B2-EC34-9B4B-B019-70332FCC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E2E8-4236-3B46-BCAE-3C44450167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A7AC2-149C-3946-B836-71BFA36B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CDFD6-8DFC-264D-A573-0945BCA0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C39B-95C9-D344-BFF9-0E5284B99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5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BDB8-DFFA-884C-ADFC-DA0E4163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0ABAB-F3C7-904D-9441-494D19648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EB1F7-E2CF-DD45-813E-EB6230EE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E2E8-4236-3B46-BCAE-3C44450167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B7378-3CA3-C547-BE1C-BD179F34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309B1-40D7-5342-9588-4621764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C39B-95C9-D344-BFF9-0E5284B99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4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4295C-99FB-994F-B596-888787877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53ABC-607E-DA4D-BA98-A396D2F2F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17A2B-B09F-4248-80EF-0AD91107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E2E8-4236-3B46-BCAE-3C44450167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FA897-EA3D-C242-B9A4-02EE7A722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F0752-4F01-4744-BE88-AD2BB4ED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C39B-95C9-D344-BFF9-0E5284B99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5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1C55-C102-E249-AB76-29A90FCD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AA656-CAE1-2243-BB0E-9CBFF0EA6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buSzPct val="60000"/>
              <a:defRPr/>
            </a:lvl1pPr>
            <a:lvl2pPr>
              <a:buClr>
                <a:schemeClr val="accent2"/>
              </a:buClr>
              <a:buSzPct val="60000"/>
              <a:defRPr/>
            </a:lvl2pPr>
            <a:lvl3pPr>
              <a:buClr>
                <a:schemeClr val="accent2"/>
              </a:buClr>
              <a:buSzPct val="60000"/>
              <a:defRPr/>
            </a:lvl3pPr>
            <a:lvl4pPr>
              <a:buClr>
                <a:schemeClr val="accent2"/>
              </a:buClr>
              <a:buSzPct val="60000"/>
              <a:defRPr b="1" i="0">
                <a:latin typeface="TT Commons" panose="02000506030000020004" pitchFamily="2" charset="77"/>
              </a:defRPr>
            </a:lvl4pPr>
            <a:lvl5pPr>
              <a:buClr>
                <a:schemeClr val="accent2"/>
              </a:buClr>
              <a:buSzPct val="60000"/>
              <a:defRPr b="1" i="0">
                <a:latin typeface="TT Commons" panose="02000506030000020004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0AFCE-8BCD-B64E-A8FF-376EE531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E2E8-4236-3B46-BCAE-3C44450167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16DE7-2CD9-9D4D-BA1D-1D949C6F5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5ED96-E0D1-4549-9519-B8B8F7DA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C39B-95C9-D344-BFF9-0E5284B99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985B-BC10-4349-B860-3B08C7B7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62613-8C00-1940-A80B-EA53B8382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1C8F2-0582-0043-A739-C7F856AE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E2E8-4236-3B46-BCAE-3C44450167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A5D01-D322-F645-8497-1D6FFEB0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F059B-CCBD-8147-892D-B22FE3D7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C39B-95C9-D344-BFF9-0E5284B99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0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4FADF-AFA7-4645-9DF0-AE9AAD74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4920E-8177-1E48-8F16-70C34AB83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EFCE4-9E8E-734C-BCF0-D23984DE4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B7B5E-7D87-3140-BD64-70D99424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E2E8-4236-3B46-BCAE-3C44450167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D0DC5-DA50-1D47-94F9-FC8CEE5F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CF4CE-F694-CF44-AFB1-163D92C7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C39B-95C9-D344-BFF9-0E5284B99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6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9E1F-4380-9F4D-A5E0-2A16AD1F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81264-4A35-2948-B0CE-2E1821A9F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9661E-7A2B-1B44-BFA5-753659158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941F5-D2E2-774F-B458-5302438C8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15C3D-3EB7-BA4D-AB07-27ABFF4DB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EF2D8-6F6B-7544-9C60-8FC56E02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E2E8-4236-3B46-BCAE-3C44450167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35CAA-EC6B-F949-AA0F-22ADD6A7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AC784-EA04-9A4C-9E22-EFED6593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C39B-95C9-D344-BFF9-0E5284B99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5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0363-FD64-D74B-9B40-5245BBED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2C1D1-3F68-0A48-91C3-24C5973D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E2E8-4236-3B46-BCAE-3C44450167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CF90C-26F7-254C-BAAC-BE9676EB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F3AC6-BBE7-404B-81F5-ACF3EC72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C39B-95C9-D344-BFF9-0E5284B99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2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51AEC-B344-144A-8812-460EF425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E2E8-4236-3B46-BCAE-3C44450167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A7634-F5E2-B04E-8CF4-B9EF8A9D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1D3EE-7696-2444-9776-BD79EE6D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C39B-95C9-D344-BFF9-0E5284B99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2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6721B-E94D-4344-A766-D25BE051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08A57-FF88-EC4F-B5B4-AC1A7F304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84769-8D36-524F-A76C-19CAB2BB4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CB76B-EDE5-7D49-8B9B-99CDF497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E2E8-4236-3B46-BCAE-3C44450167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8BEF2-2618-9E4E-9F32-73A67093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3EAA6-9C08-FC43-AF07-F1DB5EEF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C39B-95C9-D344-BFF9-0E5284B99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5DC9-5792-6845-A218-3C9DBB12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6149F-23DE-6C4F-A0E9-8D208216D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3977C-6A98-4E48-BCA5-C32F41369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AF298-C557-634C-9142-E49C16CA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E2E8-4236-3B46-BCAE-3C44450167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EF6ED-65B2-414B-9549-17790549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E21A3-5AC7-224E-940F-5B0B7944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C39B-95C9-D344-BFF9-0E5284B99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6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A83C1-FC69-E34E-AED6-552368F9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CF885-7F0F-B946-B8D0-5AAF121A0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01D8D-FCBA-614D-A3D0-449A065DB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4E2E8-4236-3B46-BCAE-3C44450167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2E08B-582C-E24E-99D6-F68B8043C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55846-0E76-C24C-8282-C50568009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C39B-95C9-D344-BFF9-0E5284B99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6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TT Commons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60000"/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TT Commons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T Commons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T Commons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TT Commons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T Commons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59849-8DB6-464C-9DDB-22C478746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187" y="482406"/>
            <a:ext cx="1546327" cy="1926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2FCB7-20F3-DB49-B35E-C34E99D51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7647" y="482406"/>
            <a:ext cx="8031874" cy="94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4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30747-3AAD-43E3-B397-70285D86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5" y="-1847022"/>
            <a:ext cx="12216295" cy="91622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42559"/>
            <a:ext cx="6082747" cy="690055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8728E-F326-4C15-8F14-7A62BD839300}"/>
              </a:ext>
            </a:extLst>
          </p:cNvPr>
          <p:cNvSpPr/>
          <p:nvPr/>
        </p:nvSpPr>
        <p:spPr>
          <a:xfrm>
            <a:off x="6082748" y="-16646"/>
            <a:ext cx="6122506" cy="6874646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361F5-6619-487E-B531-4F8A988AF820}"/>
              </a:ext>
            </a:extLst>
          </p:cNvPr>
          <p:cNvSpPr txBox="1"/>
          <p:nvPr/>
        </p:nvSpPr>
        <p:spPr>
          <a:xfrm>
            <a:off x="6109254" y="1322183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TT Commons" panose="02000506030000020004" pitchFamily="2" charset="77"/>
              </a:rPr>
              <a:t>MENTAL HEALTH FIRST AID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2EA1E-C078-4068-A856-B2F77D18B7CF}"/>
              </a:ext>
            </a:extLst>
          </p:cNvPr>
          <p:cNvSpPr/>
          <p:nvPr/>
        </p:nvSpPr>
        <p:spPr>
          <a:xfrm>
            <a:off x="7035640" y="3092444"/>
            <a:ext cx="43870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Learning knowledge and skills required to support individuals facing mental health challenges and crises.</a:t>
            </a:r>
          </a:p>
          <a:p>
            <a:pPr algn="just"/>
            <a:endParaRPr lang="en-GB" sz="2400" dirty="0">
              <a:solidFill>
                <a:schemeClr val="bg2"/>
              </a:solidFill>
              <a:latin typeface="TT Commons" panose="02000506030000020004" pitchFamily="50" charset="0"/>
            </a:endParaRPr>
          </a:p>
          <a:p>
            <a:pPr algn="just"/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Topics include depression, anxiety, suicide and self-harm.</a:t>
            </a:r>
          </a:p>
          <a:p>
            <a:pPr algn="just"/>
            <a:endParaRPr lang="en-GB" sz="2400" dirty="0">
              <a:solidFill>
                <a:schemeClr val="bg2"/>
              </a:solidFill>
              <a:latin typeface="TT Commons" panose="02000506030000020004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B38A6B-0ABD-4ABB-8B82-BF280F5D5A93}"/>
              </a:ext>
            </a:extLst>
          </p:cNvPr>
          <p:cNvSpPr txBox="1"/>
          <p:nvPr/>
        </p:nvSpPr>
        <p:spPr>
          <a:xfrm>
            <a:off x="6080534" y="2286010"/>
            <a:ext cx="612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Standard  l  Youth  l  Teen  l  Blended</a:t>
            </a:r>
            <a:endParaRPr lang="en-US" sz="2400" dirty="0">
              <a:solidFill>
                <a:schemeClr val="bg2"/>
              </a:solidFill>
              <a:latin typeface="TT Commons" panose="0200050603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A0E277-A494-410A-B057-F37EE1733CD7}"/>
              </a:ext>
            </a:extLst>
          </p:cNvPr>
          <p:cNvSpPr txBox="1"/>
          <p:nvPr/>
        </p:nvSpPr>
        <p:spPr>
          <a:xfrm>
            <a:off x="11009120" y="2239843"/>
            <a:ext cx="1055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/>
                </a:solidFill>
                <a:latin typeface="TT Commons" panose="02000506030000020004" pitchFamily="50" charset="0"/>
              </a:rPr>
              <a:t>NEW</a:t>
            </a:r>
            <a:endParaRPr lang="en-US" sz="1200" b="1" dirty="0">
              <a:solidFill>
                <a:schemeClr val="bg2"/>
              </a:solidFill>
              <a:latin typeface="TT Commo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1E2A8A-8E04-4FAB-93F8-D1044CDDC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1948598"/>
            <a:ext cx="12218507" cy="9163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42559"/>
            <a:ext cx="12192000" cy="6900559"/>
          </a:xfrm>
          <a:prstGeom prst="rect">
            <a:avLst/>
          </a:prstGeom>
          <a:solidFill>
            <a:schemeClr val="bg1"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8728E-F326-4C15-8F14-7A62BD839300}"/>
              </a:ext>
            </a:extLst>
          </p:cNvPr>
          <p:cNvSpPr/>
          <p:nvPr/>
        </p:nvSpPr>
        <p:spPr>
          <a:xfrm>
            <a:off x="6109254" y="-16646"/>
            <a:ext cx="6095999" cy="6874646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7FADA-7287-4A30-985F-40A3C15B9A19}"/>
              </a:ext>
            </a:extLst>
          </p:cNvPr>
          <p:cNvSpPr txBox="1"/>
          <p:nvPr/>
        </p:nvSpPr>
        <p:spPr>
          <a:xfrm>
            <a:off x="6135763" y="1781060"/>
            <a:ext cx="609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Helpline  l  Brief Intervention  l  Therapy</a:t>
            </a:r>
            <a:endParaRPr lang="en-US" sz="2400" dirty="0">
              <a:solidFill>
                <a:schemeClr val="bg2"/>
              </a:solidFill>
              <a:latin typeface="TT Commons" panose="0200050603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361F5-6619-487E-B531-4F8A988AF820}"/>
              </a:ext>
            </a:extLst>
          </p:cNvPr>
          <p:cNvSpPr txBox="1"/>
          <p:nvPr/>
        </p:nvSpPr>
        <p:spPr>
          <a:xfrm>
            <a:off x="6115880" y="75435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TT Commons" panose="02000506030000020004" pitchFamily="2" charset="77"/>
              </a:rPr>
              <a:t>PSYCHOLOGICAL SUPPORT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2EA1E-C078-4068-A856-B2F77D18B7CF}"/>
              </a:ext>
            </a:extLst>
          </p:cNvPr>
          <p:cNvSpPr/>
          <p:nvPr/>
        </p:nvSpPr>
        <p:spPr>
          <a:xfrm>
            <a:off x="6764594" y="2606266"/>
            <a:ext cx="4571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Qualified psychologists, counsellors  and psychotherapists offering psychological support to individuals, couples and families. </a:t>
            </a:r>
          </a:p>
          <a:p>
            <a:pPr algn="just"/>
            <a:endParaRPr lang="en-GB" sz="2400" dirty="0">
              <a:solidFill>
                <a:schemeClr val="bg2"/>
              </a:solidFill>
              <a:latin typeface="TT Commons" panose="02000506030000020004" pitchFamily="50" charset="0"/>
            </a:endParaRPr>
          </a:p>
          <a:p>
            <a:pPr algn="just"/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Offering paid, subsidised and free therapy. </a:t>
            </a:r>
          </a:p>
          <a:p>
            <a:pPr algn="just"/>
            <a:endParaRPr lang="en-GB" sz="2400" dirty="0">
              <a:solidFill>
                <a:schemeClr val="bg2"/>
              </a:solidFill>
              <a:latin typeface="TT Commons" panose="02000506030000020004" pitchFamily="50" charset="0"/>
            </a:endParaRPr>
          </a:p>
          <a:p>
            <a:pPr algn="just"/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Providing psychotherapy sessions to employees of corporate entities.</a:t>
            </a:r>
          </a:p>
        </p:txBody>
      </p:sp>
    </p:spTree>
    <p:extLst>
      <p:ext uri="{BB962C8B-B14F-4D97-AF65-F5344CB8AC3E}">
        <p14:creationId xmlns:p14="http://schemas.microsoft.com/office/powerpoint/2010/main" val="34931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408" y="-304978"/>
            <a:ext cx="12484407" cy="8129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644A3-424E-3142-9F1C-0BDCFFFA8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5016" y="5143500"/>
            <a:ext cx="1052177" cy="1314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42559"/>
            <a:ext cx="12192000" cy="6900559"/>
          </a:xfrm>
          <a:prstGeom prst="rect">
            <a:avLst/>
          </a:prstGeom>
          <a:solidFill>
            <a:schemeClr val="bg1"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8728E-F326-4C15-8F14-7A62BD839300}"/>
              </a:ext>
            </a:extLst>
          </p:cNvPr>
          <p:cNvSpPr/>
          <p:nvPr/>
        </p:nvSpPr>
        <p:spPr>
          <a:xfrm>
            <a:off x="6096001" y="-16646"/>
            <a:ext cx="6095999" cy="6874646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7FADA-7287-4A30-985F-40A3C15B9A19}"/>
              </a:ext>
            </a:extLst>
          </p:cNvPr>
          <p:cNvSpPr txBox="1"/>
          <p:nvPr/>
        </p:nvSpPr>
        <p:spPr>
          <a:xfrm>
            <a:off x="6950467" y="2223843"/>
            <a:ext cx="438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Freephone  l  Available 24/7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361F5-6619-487E-B531-4F8A988AF820}"/>
              </a:ext>
            </a:extLst>
          </p:cNvPr>
          <p:cNvSpPr txBox="1"/>
          <p:nvPr/>
        </p:nvSpPr>
        <p:spPr>
          <a:xfrm>
            <a:off x="6109254" y="1322183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TT Commons" panose="02000506030000020004" pitchFamily="2" charset="77"/>
              </a:rPr>
              <a:t>1770 HELPLINE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2EA1E-C078-4068-A856-B2F77D18B7CF}"/>
              </a:ext>
            </a:extLst>
          </p:cNvPr>
          <p:cNvSpPr/>
          <p:nvPr/>
        </p:nvSpPr>
        <p:spPr>
          <a:xfrm>
            <a:off x="6963721" y="3216248"/>
            <a:ext cx="43870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Providing </a:t>
            </a:r>
            <a:r>
              <a:rPr lang="en-GB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emotional</a:t>
            </a:r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 and </a:t>
            </a:r>
            <a:r>
              <a:rPr lang="en-GB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psychological</a:t>
            </a:r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 </a:t>
            </a:r>
            <a:r>
              <a:rPr lang="en-GB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support </a:t>
            </a:r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to the general public.</a:t>
            </a:r>
          </a:p>
          <a:p>
            <a:pPr algn="just"/>
            <a:endParaRPr lang="en-GB" sz="2400" dirty="0">
              <a:solidFill>
                <a:schemeClr val="bg2"/>
              </a:solidFill>
              <a:latin typeface="TT Commons" panose="02000506030000020004" pitchFamily="50" charset="0"/>
            </a:endParaRPr>
          </a:p>
          <a:p>
            <a:pPr algn="just"/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The helpline is the country’s national support line for mental wellbeing during COVID-19.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60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5106E-0991-BF43-9A55-AE5283C18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016" y="5143500"/>
            <a:ext cx="1052177" cy="1314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B5D6AA-1FE8-0E4E-A7C3-85C2BF010EB4}"/>
              </a:ext>
            </a:extLst>
          </p:cNvPr>
          <p:cNvSpPr txBox="1"/>
          <p:nvPr/>
        </p:nvSpPr>
        <p:spPr>
          <a:xfrm>
            <a:off x="660400" y="533400"/>
            <a:ext cx="9877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8084"/>
                </a:solidFill>
                <a:latin typeface="TT Commons" panose="02000506030000020004" pitchFamily="2" charset="77"/>
              </a:rPr>
              <a:t>Mental Health during COVID-19: 2020</a:t>
            </a:r>
          </a:p>
          <a:p>
            <a:r>
              <a:rPr lang="en-US" sz="2400" dirty="0">
                <a:solidFill>
                  <a:srgbClr val="4D4D4F"/>
                </a:solidFill>
                <a:latin typeface="TT Commons" panose="02000506030000020004" pitchFamily="2" charset="77"/>
              </a:rPr>
              <a:t>Comparing data to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EAFC2-7FA9-B448-8B22-DED801103AED}"/>
              </a:ext>
            </a:extLst>
          </p:cNvPr>
          <p:cNvSpPr txBox="1"/>
          <p:nvPr/>
        </p:nvSpPr>
        <p:spPr>
          <a:xfrm>
            <a:off x="2320527" y="3064115"/>
            <a:ext cx="2890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4D4D4F"/>
                </a:solidFill>
                <a:latin typeface="TT Commons" panose="02000506030000020004" pitchFamily="2" charset="77"/>
              </a:rPr>
              <a:t>increase in calls to our helpline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BBBAB-3F94-43E2-B2C0-D1D46BDCFC61}"/>
              </a:ext>
            </a:extLst>
          </p:cNvPr>
          <p:cNvSpPr txBox="1"/>
          <p:nvPr/>
        </p:nvSpPr>
        <p:spPr>
          <a:xfrm>
            <a:off x="2320526" y="2299114"/>
            <a:ext cx="2890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  <a:latin typeface="TT Commons" panose="02000506030000020004" pitchFamily="2" charset="77"/>
              </a:rPr>
              <a:t>400</a:t>
            </a:r>
            <a:r>
              <a:rPr lang="en-GB" sz="5400" b="1" dirty="0">
                <a:solidFill>
                  <a:schemeClr val="accent1"/>
                </a:solidFill>
                <a:latin typeface="TT Commons" panose="02000506030000020004" pitchFamily="2" charset="77"/>
              </a:rPr>
              <a:t>%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1E4CC-3464-43A3-8627-4B70242F4B9C}"/>
              </a:ext>
            </a:extLst>
          </p:cNvPr>
          <p:cNvSpPr txBox="1"/>
          <p:nvPr/>
        </p:nvSpPr>
        <p:spPr>
          <a:xfrm>
            <a:off x="6345261" y="3056089"/>
            <a:ext cx="2890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4D4D4F"/>
                </a:solidFill>
                <a:latin typeface="TT Commons" panose="02000506030000020004" pitchFamily="2" charset="77"/>
              </a:rPr>
              <a:t>increase in follow-ups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F8FB4-04CF-458F-9A7C-4881C5B6D323}"/>
              </a:ext>
            </a:extLst>
          </p:cNvPr>
          <p:cNvSpPr txBox="1"/>
          <p:nvPr/>
        </p:nvSpPr>
        <p:spPr>
          <a:xfrm>
            <a:off x="6345260" y="2273483"/>
            <a:ext cx="2890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  <a:latin typeface="TT Commons" panose="02000506030000020004" pitchFamily="2" charset="77"/>
              </a:rPr>
              <a:t>280</a:t>
            </a:r>
            <a:r>
              <a:rPr lang="en-GB" sz="5400" b="1" dirty="0">
                <a:solidFill>
                  <a:schemeClr val="accent1"/>
                </a:solidFill>
                <a:latin typeface="TT Commons" panose="02000506030000020004" pitchFamily="2" charset="77"/>
              </a:rPr>
              <a:t>%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707A5-A427-4135-ABF7-A1510984CBCD}"/>
              </a:ext>
            </a:extLst>
          </p:cNvPr>
          <p:cNvSpPr txBox="1"/>
          <p:nvPr/>
        </p:nvSpPr>
        <p:spPr>
          <a:xfrm>
            <a:off x="660400" y="4917254"/>
            <a:ext cx="9167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4D4D4F"/>
                </a:solidFill>
                <a:latin typeface="TT Commons" panose="02000506030000020004" pitchFamily="2" charset="77"/>
              </a:rPr>
              <a:t>Richmond received more than 3600 calls throughout the year, with more people requiring urgent support.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63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5106E-0991-BF43-9A55-AE5283C18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016" y="5143500"/>
            <a:ext cx="1052177" cy="1314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A37D2E-F0F1-410C-BD3E-E90F4C1E1319}"/>
              </a:ext>
            </a:extLst>
          </p:cNvPr>
          <p:cNvSpPr txBox="1"/>
          <p:nvPr/>
        </p:nvSpPr>
        <p:spPr>
          <a:xfrm>
            <a:off x="6096000" y="3186462"/>
            <a:ext cx="326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4D4D4F"/>
                </a:solidFill>
                <a:latin typeface="TT Commons" panose="02000506030000020004" pitchFamily="2" charset="77"/>
              </a:rPr>
              <a:t>clients were provided with psychotherapy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1E4CC-3464-43A3-8627-4B70242F4B9C}"/>
              </a:ext>
            </a:extLst>
          </p:cNvPr>
          <p:cNvSpPr txBox="1"/>
          <p:nvPr/>
        </p:nvSpPr>
        <p:spPr>
          <a:xfrm>
            <a:off x="2112188" y="3240182"/>
            <a:ext cx="302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4D4D4F"/>
                </a:solidFill>
                <a:latin typeface="TT Commons" panose="02000506030000020004" pitchFamily="2" charset="77"/>
              </a:rPr>
              <a:t>of therapy provided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F8FB4-04CF-458F-9A7C-4881C5B6D323}"/>
              </a:ext>
            </a:extLst>
          </p:cNvPr>
          <p:cNvSpPr txBox="1"/>
          <p:nvPr/>
        </p:nvSpPr>
        <p:spPr>
          <a:xfrm>
            <a:off x="2181634" y="2470741"/>
            <a:ext cx="28906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  <a:latin typeface="TT Commons" panose="02000506030000020004" pitchFamily="2" charset="77"/>
              </a:rPr>
              <a:t>4289 hours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10BEF-30F3-4DB6-98DB-95AC511A48B4}"/>
              </a:ext>
            </a:extLst>
          </p:cNvPr>
          <p:cNvSpPr txBox="1"/>
          <p:nvPr/>
        </p:nvSpPr>
        <p:spPr>
          <a:xfrm>
            <a:off x="6472316" y="2467790"/>
            <a:ext cx="28906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  <a:latin typeface="TT Commons" panose="02000506030000020004" pitchFamily="2" charset="77"/>
              </a:rPr>
              <a:t>800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5D6AA-1FE8-0E4E-A7C3-85C2BF010EB4}"/>
              </a:ext>
            </a:extLst>
          </p:cNvPr>
          <p:cNvSpPr txBox="1"/>
          <p:nvPr/>
        </p:nvSpPr>
        <p:spPr>
          <a:xfrm>
            <a:off x="660400" y="533400"/>
            <a:ext cx="987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8084"/>
                </a:solidFill>
                <a:latin typeface="TT Commons" panose="02000506030000020004" pitchFamily="2" charset="77"/>
              </a:rPr>
              <a:t>Mental Health during COVID-19: 2020</a:t>
            </a:r>
          </a:p>
        </p:txBody>
      </p:sp>
    </p:spTree>
    <p:extLst>
      <p:ext uri="{BB962C8B-B14F-4D97-AF65-F5344CB8AC3E}">
        <p14:creationId xmlns:p14="http://schemas.microsoft.com/office/powerpoint/2010/main" val="18278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5106E-0991-BF43-9A55-AE5283C18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016" y="5143500"/>
            <a:ext cx="1052177" cy="1314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B5D6AA-1FE8-0E4E-A7C3-85C2BF010EB4}"/>
              </a:ext>
            </a:extLst>
          </p:cNvPr>
          <p:cNvSpPr txBox="1"/>
          <p:nvPr/>
        </p:nvSpPr>
        <p:spPr>
          <a:xfrm>
            <a:off x="660400" y="533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8084"/>
                </a:solidFill>
                <a:latin typeface="TT Commons" panose="02000506030000020004" pitchFamily="2" charset="77"/>
              </a:rPr>
              <a:t>Current Challenges</a:t>
            </a:r>
          </a:p>
          <a:p>
            <a:r>
              <a:rPr lang="en-US" sz="2400" dirty="0">
                <a:solidFill>
                  <a:srgbClr val="4D4D4F"/>
                </a:solidFill>
                <a:latin typeface="TT Commons" panose="02000506030000020004" pitchFamily="2" charset="77"/>
              </a:rPr>
              <a:t>Upcoming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EAFC2-7FA9-B448-8B22-DED801103AED}"/>
              </a:ext>
            </a:extLst>
          </p:cNvPr>
          <p:cNvSpPr txBox="1"/>
          <p:nvPr/>
        </p:nvSpPr>
        <p:spPr>
          <a:xfrm>
            <a:off x="660400" y="2280531"/>
            <a:ext cx="94107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420"/>
              </a:lnSpc>
              <a:buClr>
                <a:srgbClr val="7DAFDC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3"/>
                </a:solidFill>
                <a:latin typeface="TT Commons" panose="02000506030000020004" pitchFamily="50" charset="0"/>
              </a:rPr>
              <a:t>Dar </a:t>
            </a:r>
            <a:r>
              <a:rPr lang="en-GB" sz="3600" dirty="0" err="1">
                <a:solidFill>
                  <a:schemeClr val="accent3"/>
                </a:solidFill>
                <a:latin typeface="TT Commons" panose="02000506030000020004" pitchFamily="50" charset="0"/>
              </a:rPr>
              <a:t>Tere</a:t>
            </a:r>
            <a:r>
              <a:rPr lang="mt-MT" sz="3600" dirty="0">
                <a:solidFill>
                  <a:schemeClr val="accent3"/>
                </a:solidFill>
                <a:latin typeface="TT Commons" panose="02000506030000020004" pitchFamily="50" charset="0"/>
              </a:rPr>
              <a:t>ża</a:t>
            </a:r>
          </a:p>
          <a:p>
            <a:pPr>
              <a:buClr>
                <a:srgbClr val="7DAFDC"/>
              </a:buClr>
              <a:buSzPct val="60000"/>
            </a:pPr>
            <a:r>
              <a:rPr lang="mt-MT" sz="2400" dirty="0">
                <a:solidFill>
                  <a:schemeClr val="accent3"/>
                </a:solidFill>
                <a:latin typeface="TT Commons" panose="02000506030000020004" pitchFamily="50" charset="0"/>
              </a:rPr>
              <a:t>         A three-year residential programme for mothers with mental health           </a:t>
            </a:r>
          </a:p>
          <a:p>
            <a:pPr>
              <a:buClr>
                <a:srgbClr val="7DAFDC"/>
              </a:buClr>
              <a:buSzPct val="60000"/>
            </a:pPr>
            <a:r>
              <a:rPr lang="mt-MT" sz="2400" dirty="0">
                <a:solidFill>
                  <a:schemeClr val="accent3"/>
                </a:solidFill>
                <a:latin typeface="TT Commons" panose="02000506030000020004" pitchFamily="50" charset="0"/>
              </a:rPr>
              <a:t>         problems and their children </a:t>
            </a:r>
            <a:endParaRPr lang="en-GB" sz="2400" dirty="0">
              <a:solidFill>
                <a:schemeClr val="accent3"/>
              </a:solidFill>
              <a:latin typeface="TT Commons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2AE93-C616-4856-A0AB-FA457D415265}"/>
              </a:ext>
            </a:extLst>
          </p:cNvPr>
          <p:cNvSpPr txBox="1"/>
          <p:nvPr/>
        </p:nvSpPr>
        <p:spPr>
          <a:xfrm>
            <a:off x="660400" y="3935654"/>
            <a:ext cx="94107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420"/>
              </a:lnSpc>
              <a:buClr>
                <a:srgbClr val="7DAFDC"/>
              </a:buClr>
              <a:buSzPct val="60000"/>
              <a:buFont typeface="Arial" panose="020B0604020202020204" pitchFamily="34" charset="0"/>
              <a:buChar char="•"/>
            </a:pPr>
            <a:r>
              <a:rPr lang="mt-MT" sz="3600" dirty="0">
                <a:solidFill>
                  <a:schemeClr val="accent3"/>
                </a:solidFill>
                <a:latin typeface="TT Commons" panose="02000506030000020004" pitchFamily="50" charset="0"/>
              </a:rPr>
              <a:t>Alternative premises for KIDs</a:t>
            </a:r>
          </a:p>
          <a:p>
            <a:pPr>
              <a:buClr>
                <a:srgbClr val="7DAFDC"/>
              </a:buClr>
              <a:buSzPct val="60000"/>
            </a:pPr>
            <a:r>
              <a:rPr lang="mt-MT" sz="2400" dirty="0">
                <a:solidFill>
                  <a:schemeClr val="accent3"/>
                </a:solidFill>
                <a:latin typeface="TT Commons" panose="02000506030000020004" pitchFamily="50" charset="0"/>
              </a:rPr>
              <a:t>         Finding alternative accommodation whilst carrying out works on current </a:t>
            </a:r>
          </a:p>
          <a:p>
            <a:pPr>
              <a:buClr>
                <a:srgbClr val="7DAFDC"/>
              </a:buClr>
              <a:buSzPct val="60000"/>
            </a:pPr>
            <a:r>
              <a:rPr lang="mt-MT" sz="2400" dirty="0">
                <a:solidFill>
                  <a:schemeClr val="accent3"/>
                </a:solidFill>
                <a:latin typeface="TT Commons" panose="02000506030000020004" pitchFamily="50" charset="0"/>
              </a:rPr>
              <a:t>         premises           </a:t>
            </a:r>
          </a:p>
        </p:txBody>
      </p:sp>
    </p:spTree>
    <p:extLst>
      <p:ext uri="{BB962C8B-B14F-4D97-AF65-F5344CB8AC3E}">
        <p14:creationId xmlns:p14="http://schemas.microsoft.com/office/powerpoint/2010/main" val="7040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5106E-0991-BF43-9A55-AE5283C18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016" y="5143500"/>
            <a:ext cx="1052177" cy="1314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B5D6AA-1FE8-0E4E-A7C3-85C2BF010EB4}"/>
              </a:ext>
            </a:extLst>
          </p:cNvPr>
          <p:cNvSpPr txBox="1"/>
          <p:nvPr/>
        </p:nvSpPr>
        <p:spPr>
          <a:xfrm>
            <a:off x="660400" y="533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8084"/>
                </a:solidFill>
                <a:latin typeface="TT Commons" panose="02000506030000020004" pitchFamily="2" charset="77"/>
              </a:rPr>
              <a:t>Future 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EAFC2-7FA9-B448-8B22-DED801103AED}"/>
              </a:ext>
            </a:extLst>
          </p:cNvPr>
          <p:cNvSpPr txBox="1"/>
          <p:nvPr/>
        </p:nvSpPr>
        <p:spPr>
          <a:xfrm>
            <a:off x="660400" y="2102977"/>
            <a:ext cx="9410700" cy="282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420"/>
              </a:lnSpc>
              <a:buClr>
                <a:srgbClr val="7DAFDC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3"/>
                </a:solidFill>
                <a:latin typeface="TT Commons" panose="02000506030000020004" pitchFamily="50" charset="0"/>
              </a:rPr>
              <a:t>Completing new premises for KIDs</a:t>
            </a:r>
          </a:p>
          <a:p>
            <a:pPr marL="571500" indent="-571500">
              <a:lnSpc>
                <a:spcPts val="5420"/>
              </a:lnSpc>
              <a:buClr>
                <a:srgbClr val="7DAFDC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3"/>
                </a:solidFill>
                <a:latin typeface="TT Commons" panose="02000506030000020004" pitchFamily="50" charset="0"/>
              </a:rPr>
              <a:t>Setting up of Residential Programme for Youth</a:t>
            </a:r>
          </a:p>
          <a:p>
            <a:pPr marL="571500" indent="-571500">
              <a:lnSpc>
                <a:spcPts val="5420"/>
              </a:lnSpc>
              <a:buClr>
                <a:srgbClr val="7DAFDC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3"/>
                </a:solidFill>
                <a:latin typeface="TT Commons" panose="02000506030000020004" pitchFamily="50" charset="0"/>
              </a:rPr>
              <a:t>Early Intervention Service for young people</a:t>
            </a:r>
          </a:p>
          <a:p>
            <a:pPr marL="571500" indent="-571500">
              <a:lnSpc>
                <a:spcPts val="5420"/>
              </a:lnSpc>
              <a:buClr>
                <a:srgbClr val="7DAFDC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3"/>
                </a:solidFill>
                <a:latin typeface="TT Commons" panose="02000506030000020004" pitchFamily="50" charset="0"/>
              </a:rPr>
              <a:t>Increase of Independent Living Capabilities</a:t>
            </a:r>
          </a:p>
        </p:txBody>
      </p:sp>
    </p:spTree>
    <p:extLst>
      <p:ext uri="{BB962C8B-B14F-4D97-AF65-F5344CB8AC3E}">
        <p14:creationId xmlns:p14="http://schemas.microsoft.com/office/powerpoint/2010/main" val="3537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59849-8DB6-464C-9DDB-22C478746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7" y="713422"/>
            <a:ext cx="1546327" cy="1926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5F6399-8CE8-334F-A02A-22F97F0AFCFE}"/>
              </a:ext>
            </a:extLst>
          </p:cNvPr>
          <p:cNvSpPr txBox="1"/>
          <p:nvPr/>
        </p:nvSpPr>
        <p:spPr>
          <a:xfrm>
            <a:off x="955046" y="5231508"/>
            <a:ext cx="459687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US" sz="4800" b="1" dirty="0">
                <a:solidFill>
                  <a:srgbClr val="FFE1A5"/>
                </a:solidFill>
                <a:latin typeface="TT Commons" panose="02000506030000020004" pitchFamily="2" charset="77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41133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5106E-0991-BF43-9A55-AE5283C18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337" y="5263830"/>
            <a:ext cx="955856" cy="1194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B5D6AA-1FE8-0E4E-A7C3-85C2BF010EB4}"/>
              </a:ext>
            </a:extLst>
          </p:cNvPr>
          <p:cNvSpPr txBox="1"/>
          <p:nvPr/>
        </p:nvSpPr>
        <p:spPr>
          <a:xfrm>
            <a:off x="660400" y="533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8084"/>
                </a:solidFill>
                <a:latin typeface="TT Commons" panose="02000506030000020004" pitchFamily="2" charset="77"/>
              </a:rPr>
              <a:t>Timeline</a:t>
            </a:r>
            <a:endParaRPr lang="en-US" sz="4800" b="1" dirty="0">
              <a:solidFill>
                <a:srgbClr val="FF8084"/>
              </a:solidFill>
              <a:latin typeface="TT Commons" panose="02000506030000020004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021FB2-D7F8-42D7-8EDF-66BA0B067972}"/>
              </a:ext>
            </a:extLst>
          </p:cNvPr>
          <p:cNvCxnSpPr/>
          <p:nvPr/>
        </p:nvCxnSpPr>
        <p:spPr>
          <a:xfrm>
            <a:off x="690872" y="3764055"/>
            <a:ext cx="106443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756AB-44E4-46E5-86EB-8C08A20CFE62}"/>
              </a:ext>
            </a:extLst>
          </p:cNvPr>
          <p:cNvCxnSpPr>
            <a:cxnSpLocks/>
          </p:cNvCxnSpPr>
          <p:nvPr/>
        </p:nvCxnSpPr>
        <p:spPr>
          <a:xfrm>
            <a:off x="699749" y="3457456"/>
            <a:ext cx="0" cy="3284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6B2E09D-F7E3-4D0A-ACBB-4AF8236C6F98}"/>
              </a:ext>
            </a:extLst>
          </p:cNvPr>
          <p:cNvSpPr txBox="1"/>
          <p:nvPr/>
        </p:nvSpPr>
        <p:spPr>
          <a:xfrm>
            <a:off x="373377" y="246637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32CFD5-2C82-4B1E-85D8-55EEAA5D7A20}"/>
              </a:ext>
            </a:extLst>
          </p:cNvPr>
          <p:cNvSpPr txBox="1"/>
          <p:nvPr/>
        </p:nvSpPr>
        <p:spPr>
          <a:xfrm>
            <a:off x="262167" y="2772978"/>
            <a:ext cx="1236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Setting up of Richmond Foundation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B0EECE-A24D-401C-A27A-314BE350D53C}"/>
              </a:ext>
            </a:extLst>
          </p:cNvPr>
          <p:cNvSpPr txBox="1"/>
          <p:nvPr/>
        </p:nvSpPr>
        <p:spPr>
          <a:xfrm>
            <a:off x="664039" y="4616577"/>
            <a:ext cx="1236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Villa Chelsea Rehabilitation </a:t>
            </a:r>
            <a:r>
              <a:rPr lang="en-US" sz="1400" dirty="0" err="1">
                <a:solidFill>
                  <a:schemeClr val="accent3"/>
                </a:solidFill>
              </a:rPr>
              <a:t>Programme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88E23-EE86-4B84-AD6B-276877DA979B}"/>
              </a:ext>
            </a:extLst>
          </p:cNvPr>
          <p:cNvSpPr txBox="1"/>
          <p:nvPr/>
        </p:nvSpPr>
        <p:spPr>
          <a:xfrm>
            <a:off x="2684228" y="1727215"/>
            <a:ext cx="2221220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Home Support Service</a:t>
            </a:r>
          </a:p>
          <a:p>
            <a:pPr algn="ctr"/>
            <a:endParaRPr lang="en-GB" sz="1000" dirty="0">
              <a:solidFill>
                <a:schemeClr val="accent3"/>
              </a:solidFill>
            </a:endParaRPr>
          </a:p>
          <a:p>
            <a:pPr algn="ctr"/>
            <a:r>
              <a:rPr lang="en-GB" sz="1400" i="1" dirty="0">
                <a:solidFill>
                  <a:schemeClr val="accent3"/>
                </a:solidFill>
              </a:rPr>
              <a:t>Later renamed to Community Support Services</a:t>
            </a:r>
          </a:p>
          <a:p>
            <a:pPr algn="ctr"/>
            <a:endParaRPr lang="en-GB" sz="800" dirty="0">
              <a:solidFill>
                <a:schemeClr val="accent3"/>
              </a:solidFill>
            </a:endParaRPr>
          </a:p>
          <a:p>
            <a:pPr algn="ctr"/>
            <a:r>
              <a:rPr lang="en-GB" sz="1400" dirty="0">
                <a:solidFill>
                  <a:schemeClr val="accent3"/>
                </a:solidFill>
              </a:rPr>
              <a:t>Offices </a:t>
            </a:r>
            <a:r>
              <a:rPr lang="en-GB" sz="1400" dirty="0" err="1">
                <a:solidFill>
                  <a:schemeClr val="accent3"/>
                </a:solidFill>
              </a:rPr>
              <a:t>estabilished</a:t>
            </a:r>
            <a:r>
              <a:rPr lang="en-GB" sz="1400" dirty="0">
                <a:solidFill>
                  <a:schemeClr val="accent3"/>
                </a:solidFill>
              </a:rPr>
              <a:t> in Santa </a:t>
            </a:r>
            <a:r>
              <a:rPr lang="en-GB" sz="1400" dirty="0" err="1">
                <a:solidFill>
                  <a:schemeClr val="accent3"/>
                </a:solidFill>
              </a:rPr>
              <a:t>Venera</a:t>
            </a:r>
            <a:endParaRPr lang="en-GB" sz="1400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9EA64D-B70B-444B-A752-2ADDBA243D57}"/>
              </a:ext>
            </a:extLst>
          </p:cNvPr>
          <p:cNvSpPr txBox="1"/>
          <p:nvPr/>
        </p:nvSpPr>
        <p:spPr>
          <a:xfrm>
            <a:off x="2267714" y="4525167"/>
            <a:ext cx="1905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Supported Employment </a:t>
            </a:r>
            <a:r>
              <a:rPr lang="en-US" sz="1400" dirty="0" err="1">
                <a:solidFill>
                  <a:schemeClr val="accent3"/>
                </a:solidFill>
              </a:rPr>
              <a:t>Programme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estabilished</a:t>
            </a:r>
            <a:endParaRPr lang="en-US" sz="1400" dirty="0">
              <a:solidFill>
                <a:schemeClr val="accent3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E4D355-BC47-4EFB-A963-70D95E25656D}"/>
              </a:ext>
            </a:extLst>
          </p:cNvPr>
          <p:cNvCxnSpPr>
            <a:cxnSpLocks/>
          </p:cNvCxnSpPr>
          <p:nvPr/>
        </p:nvCxnSpPr>
        <p:spPr>
          <a:xfrm>
            <a:off x="3906918" y="3413933"/>
            <a:ext cx="0" cy="3284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FEC623-6305-4963-8AA0-72BFE1C349E0}"/>
              </a:ext>
            </a:extLst>
          </p:cNvPr>
          <p:cNvCxnSpPr>
            <a:cxnSpLocks/>
          </p:cNvCxnSpPr>
          <p:nvPr/>
        </p:nvCxnSpPr>
        <p:spPr>
          <a:xfrm>
            <a:off x="1282486" y="3767193"/>
            <a:ext cx="0" cy="3284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BBFF58-7153-466F-ACE7-5E88410EE68A}"/>
              </a:ext>
            </a:extLst>
          </p:cNvPr>
          <p:cNvCxnSpPr>
            <a:cxnSpLocks/>
          </p:cNvCxnSpPr>
          <p:nvPr/>
        </p:nvCxnSpPr>
        <p:spPr>
          <a:xfrm>
            <a:off x="3141588" y="3771884"/>
            <a:ext cx="0" cy="3284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B8DC8D2-B4B1-4FAF-A9EC-52CE3C3CFFEF}"/>
              </a:ext>
            </a:extLst>
          </p:cNvPr>
          <p:cNvSpPr txBox="1"/>
          <p:nvPr/>
        </p:nvSpPr>
        <p:spPr>
          <a:xfrm>
            <a:off x="4542225" y="4616577"/>
            <a:ext cx="1365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3"/>
                </a:solidFill>
              </a:rPr>
              <a:t>Floriana</a:t>
            </a:r>
            <a:r>
              <a:rPr lang="en-US" sz="1400" dirty="0">
                <a:solidFill>
                  <a:schemeClr val="accent3"/>
                </a:solidFill>
              </a:rPr>
              <a:t> Hostel</a:t>
            </a:r>
          </a:p>
          <a:p>
            <a:pPr algn="ctr"/>
            <a:endParaRPr lang="en-US" sz="1400" dirty="0">
              <a:solidFill>
                <a:schemeClr val="accent3"/>
              </a:solidFill>
            </a:endParaRPr>
          </a:p>
          <a:p>
            <a:pPr algn="ctr"/>
            <a:r>
              <a:rPr lang="en-US" sz="1400" i="1" dirty="0">
                <a:solidFill>
                  <a:schemeClr val="accent3"/>
                </a:solidFill>
              </a:rPr>
              <a:t>Later moved to Paola Hostel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2F603F-9976-4FE4-9156-4524E4F8D0E0}"/>
              </a:ext>
            </a:extLst>
          </p:cNvPr>
          <p:cNvSpPr txBox="1"/>
          <p:nvPr/>
        </p:nvSpPr>
        <p:spPr>
          <a:xfrm>
            <a:off x="4760082" y="2164457"/>
            <a:ext cx="1365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KIDs in Development </a:t>
            </a:r>
            <a:r>
              <a:rPr lang="en-US" sz="1400" dirty="0" err="1">
                <a:solidFill>
                  <a:schemeClr val="accent3"/>
                </a:solidFill>
              </a:rPr>
              <a:t>programme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estabilished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4FCF34-F150-456A-A9AB-6185411ED2C4}"/>
              </a:ext>
            </a:extLst>
          </p:cNvPr>
          <p:cNvSpPr txBox="1"/>
          <p:nvPr/>
        </p:nvSpPr>
        <p:spPr>
          <a:xfrm>
            <a:off x="5973725" y="4409547"/>
            <a:ext cx="15180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Opened </a:t>
            </a:r>
            <a:r>
              <a:rPr lang="en-US" sz="1400" dirty="0" err="1">
                <a:solidFill>
                  <a:schemeClr val="accent3"/>
                </a:solidFill>
              </a:rPr>
              <a:t>Qormi</a:t>
            </a:r>
            <a:r>
              <a:rPr lang="en-US" sz="1400" dirty="0">
                <a:solidFill>
                  <a:schemeClr val="accent3"/>
                </a:solidFill>
              </a:rPr>
              <a:t> Hostel</a:t>
            </a:r>
          </a:p>
          <a:p>
            <a:pPr algn="ctr"/>
            <a:endParaRPr lang="en-US" sz="1400" dirty="0">
              <a:solidFill>
                <a:schemeClr val="accent3"/>
              </a:solidFill>
            </a:endParaRPr>
          </a:p>
          <a:p>
            <a:pPr algn="ctr"/>
            <a:r>
              <a:rPr lang="en-US" sz="1400" dirty="0">
                <a:solidFill>
                  <a:schemeClr val="accent3"/>
                </a:solidFill>
              </a:rPr>
              <a:t>Launched Mental Health First Aid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9023A1-83EA-4255-B781-35548CF22E67}"/>
              </a:ext>
            </a:extLst>
          </p:cNvPr>
          <p:cNvSpPr txBox="1"/>
          <p:nvPr/>
        </p:nvSpPr>
        <p:spPr>
          <a:xfrm>
            <a:off x="9345255" y="4616577"/>
            <a:ext cx="15095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3"/>
                </a:solidFill>
              </a:rPr>
              <a:t>Mosta</a:t>
            </a:r>
            <a:r>
              <a:rPr lang="en-US" sz="1400" dirty="0">
                <a:solidFill>
                  <a:schemeClr val="accent3"/>
                </a:solidFill>
              </a:rPr>
              <a:t> Hostel and</a:t>
            </a:r>
          </a:p>
          <a:p>
            <a:pPr algn="ctr"/>
            <a:r>
              <a:rPr lang="en-US" sz="1400" dirty="0" err="1">
                <a:solidFill>
                  <a:schemeClr val="accent3"/>
                </a:solidFill>
              </a:rPr>
              <a:t>Kappara</a:t>
            </a:r>
            <a:r>
              <a:rPr lang="en-US" sz="1400" dirty="0">
                <a:solidFill>
                  <a:schemeClr val="accent3"/>
                </a:solidFill>
              </a:rPr>
              <a:t> Hostel opened</a:t>
            </a:r>
          </a:p>
          <a:p>
            <a:pPr algn="ctr"/>
            <a:endParaRPr lang="en-GB" sz="1400" dirty="0">
              <a:solidFill>
                <a:schemeClr val="accent3"/>
              </a:solidFill>
            </a:endParaRPr>
          </a:p>
          <a:p>
            <a:pPr algn="ctr"/>
            <a:r>
              <a:rPr lang="en-GB" sz="1400" dirty="0">
                <a:solidFill>
                  <a:schemeClr val="accent3"/>
                </a:solidFill>
              </a:rPr>
              <a:t>Certified as CPI training provider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E6B25E-952F-4D87-8CD3-9F8E4E3E669C}"/>
              </a:ext>
            </a:extLst>
          </p:cNvPr>
          <p:cNvSpPr txBox="1"/>
          <p:nvPr/>
        </p:nvSpPr>
        <p:spPr>
          <a:xfrm>
            <a:off x="6564097" y="2644989"/>
            <a:ext cx="136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3"/>
                </a:solidFill>
              </a:rPr>
              <a:t>Attard</a:t>
            </a:r>
            <a:r>
              <a:rPr lang="en-US" sz="1400" dirty="0">
                <a:solidFill>
                  <a:schemeClr val="accent3"/>
                </a:solidFill>
              </a:rPr>
              <a:t> Hostel opened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C9C9C9-8C24-4EF8-8FC5-B159A237E01F}"/>
              </a:ext>
            </a:extLst>
          </p:cNvPr>
          <p:cNvSpPr txBox="1"/>
          <p:nvPr/>
        </p:nvSpPr>
        <p:spPr>
          <a:xfrm>
            <a:off x="9718415" y="1598051"/>
            <a:ext cx="2241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3"/>
                </a:solidFill>
              </a:rPr>
              <a:t>Learning and Development Unit </a:t>
            </a:r>
            <a:r>
              <a:rPr lang="en-GB" sz="1400" dirty="0" err="1">
                <a:solidFill>
                  <a:schemeClr val="accent3"/>
                </a:solidFill>
              </a:rPr>
              <a:t>estabilished</a:t>
            </a:r>
            <a:endParaRPr lang="en-GB" sz="1400" dirty="0">
              <a:solidFill>
                <a:schemeClr val="accent3"/>
              </a:solidFill>
            </a:endParaRPr>
          </a:p>
          <a:p>
            <a:pPr algn="ctr"/>
            <a:endParaRPr lang="en-US" sz="1400" dirty="0">
              <a:solidFill>
                <a:schemeClr val="accent3"/>
              </a:solidFill>
            </a:endParaRPr>
          </a:p>
          <a:p>
            <a:pPr algn="ctr"/>
            <a:r>
              <a:rPr lang="en-US" sz="1400" dirty="0">
                <a:solidFill>
                  <a:schemeClr val="accent3"/>
                </a:solidFill>
              </a:rPr>
              <a:t>1770 Helpline available 24/7</a:t>
            </a:r>
          </a:p>
          <a:p>
            <a:pPr algn="ctr"/>
            <a:endParaRPr lang="en-US" sz="1400" dirty="0">
              <a:solidFill>
                <a:schemeClr val="accent3"/>
              </a:solidFill>
            </a:endParaRPr>
          </a:p>
          <a:p>
            <a:pPr algn="ctr"/>
            <a:r>
              <a:rPr lang="en-US" sz="1400" dirty="0">
                <a:solidFill>
                  <a:schemeClr val="accent3"/>
                </a:solidFill>
              </a:rPr>
              <a:t>Moved to new Head Offices in </a:t>
            </a:r>
            <a:r>
              <a:rPr lang="en-US" sz="1400" dirty="0" err="1">
                <a:solidFill>
                  <a:schemeClr val="accent3"/>
                </a:solidFill>
              </a:rPr>
              <a:t>Qormi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A3A6FA-A8EF-463F-8C63-A7C4D5D3DEC9}"/>
              </a:ext>
            </a:extLst>
          </p:cNvPr>
          <p:cNvSpPr txBox="1"/>
          <p:nvPr/>
        </p:nvSpPr>
        <p:spPr>
          <a:xfrm>
            <a:off x="9739184" y="4164602"/>
            <a:ext cx="72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AB3D7B-031A-4B06-B5B5-3CC28E076833}"/>
              </a:ext>
            </a:extLst>
          </p:cNvPr>
          <p:cNvSpPr txBox="1"/>
          <p:nvPr/>
        </p:nvSpPr>
        <p:spPr>
          <a:xfrm>
            <a:off x="10528376" y="1258261"/>
            <a:ext cx="78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C53456-928A-4DB8-BFF8-7BEBE02F6A55}"/>
              </a:ext>
            </a:extLst>
          </p:cNvPr>
          <p:cNvCxnSpPr>
            <a:cxnSpLocks/>
          </p:cNvCxnSpPr>
          <p:nvPr/>
        </p:nvCxnSpPr>
        <p:spPr>
          <a:xfrm>
            <a:off x="5224890" y="3771884"/>
            <a:ext cx="0" cy="3284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F2C9FC-23CD-4C43-A60B-3C5D5DB054E6}"/>
              </a:ext>
            </a:extLst>
          </p:cNvPr>
          <p:cNvCxnSpPr>
            <a:cxnSpLocks/>
          </p:cNvCxnSpPr>
          <p:nvPr/>
        </p:nvCxnSpPr>
        <p:spPr>
          <a:xfrm>
            <a:off x="5442747" y="3396903"/>
            <a:ext cx="0" cy="3284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6129FC-33AA-4443-B4B6-459C682A7A93}"/>
              </a:ext>
            </a:extLst>
          </p:cNvPr>
          <p:cNvCxnSpPr>
            <a:cxnSpLocks/>
          </p:cNvCxnSpPr>
          <p:nvPr/>
        </p:nvCxnSpPr>
        <p:spPr>
          <a:xfrm>
            <a:off x="6739658" y="3742407"/>
            <a:ext cx="0" cy="3284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6B8BCC5-717E-4034-9637-FE51C46DB109}"/>
              </a:ext>
            </a:extLst>
          </p:cNvPr>
          <p:cNvCxnSpPr>
            <a:cxnSpLocks/>
          </p:cNvCxnSpPr>
          <p:nvPr/>
        </p:nvCxnSpPr>
        <p:spPr>
          <a:xfrm>
            <a:off x="7247339" y="3446548"/>
            <a:ext cx="0" cy="3284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EBB58A-54BB-41C8-ABF8-76D8E9DDB874}"/>
              </a:ext>
            </a:extLst>
          </p:cNvPr>
          <p:cNvCxnSpPr>
            <a:cxnSpLocks/>
          </p:cNvCxnSpPr>
          <p:nvPr/>
        </p:nvCxnSpPr>
        <p:spPr>
          <a:xfrm>
            <a:off x="10030244" y="3764055"/>
            <a:ext cx="0" cy="3284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717BD3-4FA7-440B-8EF6-B031BCF5C41C}"/>
              </a:ext>
            </a:extLst>
          </p:cNvPr>
          <p:cNvCxnSpPr>
            <a:cxnSpLocks/>
          </p:cNvCxnSpPr>
          <p:nvPr/>
        </p:nvCxnSpPr>
        <p:spPr>
          <a:xfrm>
            <a:off x="10901759" y="3443410"/>
            <a:ext cx="0" cy="3284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4013D95-6F96-4EEF-9D74-88C8342D9CB0}"/>
              </a:ext>
            </a:extLst>
          </p:cNvPr>
          <p:cNvSpPr txBox="1"/>
          <p:nvPr/>
        </p:nvSpPr>
        <p:spPr>
          <a:xfrm>
            <a:off x="6921968" y="22448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185713-95F0-400F-AB6D-A4E60FB34D84}"/>
              </a:ext>
            </a:extLst>
          </p:cNvPr>
          <p:cNvSpPr txBox="1"/>
          <p:nvPr/>
        </p:nvSpPr>
        <p:spPr>
          <a:xfrm>
            <a:off x="6293062" y="4126973"/>
            <a:ext cx="87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23EE47-C042-41F4-8588-F02086A2A40D}"/>
              </a:ext>
            </a:extLst>
          </p:cNvPr>
          <p:cNvSpPr txBox="1"/>
          <p:nvPr/>
        </p:nvSpPr>
        <p:spPr>
          <a:xfrm>
            <a:off x="1631194" y="2465267"/>
            <a:ext cx="87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1999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15ABB1-8DE0-46E0-8FCB-0B61649F0889}"/>
              </a:ext>
            </a:extLst>
          </p:cNvPr>
          <p:cNvSpPr txBox="1"/>
          <p:nvPr/>
        </p:nvSpPr>
        <p:spPr>
          <a:xfrm>
            <a:off x="1427397" y="2757996"/>
            <a:ext cx="1365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Supportive Housing Scheme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A1D96D-BC8F-43A4-8E8B-7C2B23392E88}"/>
              </a:ext>
            </a:extLst>
          </p:cNvPr>
          <p:cNvCxnSpPr>
            <a:cxnSpLocks/>
          </p:cNvCxnSpPr>
          <p:nvPr/>
        </p:nvCxnSpPr>
        <p:spPr>
          <a:xfrm>
            <a:off x="2107062" y="3450968"/>
            <a:ext cx="0" cy="3284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C8A7D61-0D70-423A-867B-68A4CCA07667}"/>
              </a:ext>
            </a:extLst>
          </p:cNvPr>
          <p:cNvSpPr txBox="1"/>
          <p:nvPr/>
        </p:nvSpPr>
        <p:spPr>
          <a:xfrm>
            <a:off x="2320508" y="5386426"/>
            <a:ext cx="1799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3"/>
                </a:solidFill>
              </a:rPr>
              <a:t>Staff and Organisation Support  Programme</a:t>
            </a:r>
          </a:p>
          <a:p>
            <a:pPr algn="ctr"/>
            <a:r>
              <a:rPr lang="en-GB" sz="1400" dirty="0">
                <a:solidFill>
                  <a:schemeClr val="accent3"/>
                </a:solidFill>
              </a:rPr>
              <a:t>launched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63ACDE-14D5-42CF-A47E-8553D2054D40}"/>
              </a:ext>
            </a:extLst>
          </p:cNvPr>
          <p:cNvSpPr txBox="1"/>
          <p:nvPr/>
        </p:nvSpPr>
        <p:spPr>
          <a:xfrm>
            <a:off x="2703069" y="4126973"/>
            <a:ext cx="87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FAD0CD-DF62-417B-8593-8D3BCE90AAF4}"/>
              </a:ext>
            </a:extLst>
          </p:cNvPr>
          <p:cNvSpPr txBox="1"/>
          <p:nvPr/>
        </p:nvSpPr>
        <p:spPr>
          <a:xfrm>
            <a:off x="4780105" y="4155835"/>
            <a:ext cx="87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3F4B74-D283-4F62-9705-56BEF500E8A9}"/>
              </a:ext>
            </a:extLst>
          </p:cNvPr>
          <p:cNvSpPr txBox="1"/>
          <p:nvPr/>
        </p:nvSpPr>
        <p:spPr>
          <a:xfrm>
            <a:off x="5037815" y="1660774"/>
            <a:ext cx="87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EDAFAF-4790-4B3C-ABE6-E51850786107}"/>
              </a:ext>
            </a:extLst>
          </p:cNvPr>
          <p:cNvSpPr txBox="1"/>
          <p:nvPr/>
        </p:nvSpPr>
        <p:spPr>
          <a:xfrm>
            <a:off x="787919" y="4195444"/>
            <a:ext cx="87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1996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DB4C10-F063-4742-AD81-CC7F1CE661A1}"/>
              </a:ext>
            </a:extLst>
          </p:cNvPr>
          <p:cNvSpPr txBox="1"/>
          <p:nvPr/>
        </p:nvSpPr>
        <p:spPr>
          <a:xfrm>
            <a:off x="3454460" y="1400451"/>
            <a:ext cx="87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8DC8D2-B4B1-4FAF-A9EC-52CE3C3CFFEF}"/>
              </a:ext>
            </a:extLst>
          </p:cNvPr>
          <p:cNvSpPr txBox="1"/>
          <p:nvPr/>
        </p:nvSpPr>
        <p:spPr>
          <a:xfrm>
            <a:off x="528843" y="5448151"/>
            <a:ext cx="1507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Brief Intervention Support</a:t>
            </a:r>
          </a:p>
          <a:p>
            <a:pPr algn="ctr"/>
            <a:r>
              <a:rPr lang="en-GB" sz="1400" dirty="0" err="1">
                <a:solidFill>
                  <a:schemeClr val="accent3"/>
                </a:solidFill>
              </a:rPr>
              <a:t>Estabilished</a:t>
            </a:r>
            <a:r>
              <a:rPr lang="en-GB" sz="1400" dirty="0">
                <a:solidFill>
                  <a:schemeClr val="accent3"/>
                </a:solidFill>
              </a:rPr>
              <a:t> 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9023A1-83EA-4255-B781-35548CF22E67}"/>
              </a:ext>
            </a:extLst>
          </p:cNvPr>
          <p:cNvSpPr txBox="1"/>
          <p:nvPr/>
        </p:nvSpPr>
        <p:spPr>
          <a:xfrm>
            <a:off x="7486473" y="4594517"/>
            <a:ext cx="1365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Psychological Support Services </a:t>
            </a:r>
            <a:r>
              <a:rPr lang="en-US" sz="1400" dirty="0" err="1">
                <a:solidFill>
                  <a:schemeClr val="accent3"/>
                </a:solidFill>
              </a:rPr>
              <a:t>estabilished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A3A6FA-A8EF-463F-8C63-A7C4D5D3DEC9}"/>
              </a:ext>
            </a:extLst>
          </p:cNvPr>
          <p:cNvSpPr txBox="1"/>
          <p:nvPr/>
        </p:nvSpPr>
        <p:spPr>
          <a:xfrm>
            <a:off x="7899855" y="416009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6B8BCC5-717E-4034-9637-FE51C46DB109}"/>
              </a:ext>
            </a:extLst>
          </p:cNvPr>
          <p:cNvCxnSpPr>
            <a:cxnSpLocks/>
          </p:cNvCxnSpPr>
          <p:nvPr/>
        </p:nvCxnSpPr>
        <p:spPr>
          <a:xfrm>
            <a:off x="8202730" y="3764055"/>
            <a:ext cx="0" cy="3284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99023A1-83EA-4255-B781-35548CF22E67}"/>
              </a:ext>
            </a:extLst>
          </p:cNvPr>
          <p:cNvSpPr txBox="1"/>
          <p:nvPr/>
        </p:nvSpPr>
        <p:spPr>
          <a:xfrm>
            <a:off x="8201265" y="1980675"/>
            <a:ext cx="1365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Launched Youth Mental Health First Aid</a:t>
            </a:r>
          </a:p>
          <a:p>
            <a:pPr algn="ctr"/>
            <a:endParaRPr lang="en-GB" sz="1400" dirty="0">
              <a:solidFill>
                <a:schemeClr val="accent3"/>
              </a:solidFill>
            </a:endParaRPr>
          </a:p>
          <a:p>
            <a:pPr algn="ctr"/>
            <a:r>
              <a:rPr lang="en-GB" sz="1400" dirty="0">
                <a:solidFill>
                  <a:schemeClr val="accent3"/>
                </a:solidFill>
              </a:rPr>
              <a:t>Certified as training centre 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DA3A6FA-A8EF-463F-8C63-A7C4D5D3DEC9}"/>
              </a:ext>
            </a:extLst>
          </p:cNvPr>
          <p:cNvSpPr txBox="1"/>
          <p:nvPr/>
        </p:nvSpPr>
        <p:spPr>
          <a:xfrm>
            <a:off x="8557557" y="15525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EBB58A-54BB-41C8-ABF8-76D8E9DDB874}"/>
              </a:ext>
            </a:extLst>
          </p:cNvPr>
          <p:cNvCxnSpPr>
            <a:cxnSpLocks/>
          </p:cNvCxnSpPr>
          <p:nvPr/>
        </p:nvCxnSpPr>
        <p:spPr>
          <a:xfrm>
            <a:off x="8908419" y="3457456"/>
            <a:ext cx="0" cy="3284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0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B5D6AA-1FE8-0E4E-A7C3-85C2BF010EB4}"/>
              </a:ext>
            </a:extLst>
          </p:cNvPr>
          <p:cNvSpPr txBox="1"/>
          <p:nvPr/>
        </p:nvSpPr>
        <p:spPr>
          <a:xfrm>
            <a:off x="660400" y="533400"/>
            <a:ext cx="987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8084"/>
                </a:solidFill>
                <a:latin typeface="TT Commons" panose="02000506030000020004" pitchFamily="2" charset="77"/>
              </a:rPr>
              <a:t>Organisational</a:t>
            </a:r>
            <a:r>
              <a:rPr lang="en-US" sz="4800" b="1" dirty="0">
                <a:solidFill>
                  <a:srgbClr val="FF8084"/>
                </a:solidFill>
                <a:latin typeface="TT Commons" panose="02000506030000020004" pitchFamily="2" charset="77"/>
              </a:rPr>
              <a:t>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EAFC2-7FA9-B448-8B22-DED801103AED}"/>
              </a:ext>
            </a:extLst>
          </p:cNvPr>
          <p:cNvSpPr txBox="1"/>
          <p:nvPr/>
        </p:nvSpPr>
        <p:spPr>
          <a:xfrm>
            <a:off x="244969" y="2776665"/>
            <a:ext cx="289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4D4D4F"/>
                </a:solidFill>
                <a:latin typeface="TT Commons" panose="02000506030000020004" pitchFamily="2" charset="77"/>
              </a:rPr>
              <a:t>group residences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BBBAB-3F94-43E2-B2C0-D1D46BDCFC61}"/>
              </a:ext>
            </a:extLst>
          </p:cNvPr>
          <p:cNvSpPr txBox="1"/>
          <p:nvPr/>
        </p:nvSpPr>
        <p:spPr>
          <a:xfrm>
            <a:off x="244968" y="2011664"/>
            <a:ext cx="28906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  <a:latin typeface="TT Commons" panose="02000506030000020004" pitchFamily="2" charset="77"/>
              </a:rPr>
              <a:t>7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1E4CC-3464-43A3-8627-4B70242F4B9C}"/>
              </a:ext>
            </a:extLst>
          </p:cNvPr>
          <p:cNvSpPr txBox="1"/>
          <p:nvPr/>
        </p:nvSpPr>
        <p:spPr>
          <a:xfrm>
            <a:off x="2678020" y="2798874"/>
            <a:ext cx="289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4D4D4F"/>
                </a:solidFill>
                <a:latin typeface="TT Commons" panose="02000506030000020004" pitchFamily="2" charset="77"/>
              </a:rPr>
              <a:t>apartments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F8FB4-04CF-458F-9A7C-4881C5B6D323}"/>
              </a:ext>
            </a:extLst>
          </p:cNvPr>
          <p:cNvSpPr txBox="1"/>
          <p:nvPr/>
        </p:nvSpPr>
        <p:spPr>
          <a:xfrm>
            <a:off x="2678019" y="2016268"/>
            <a:ext cx="28906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  <a:latin typeface="TT Commons" panose="02000506030000020004" pitchFamily="2" charset="77"/>
              </a:rPr>
              <a:t>31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3EAFC2-7FA9-B448-8B22-DED801103AED}"/>
              </a:ext>
            </a:extLst>
          </p:cNvPr>
          <p:cNvSpPr txBox="1"/>
          <p:nvPr/>
        </p:nvSpPr>
        <p:spPr>
          <a:xfrm>
            <a:off x="5094179" y="2803679"/>
            <a:ext cx="289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4D4D4F"/>
                </a:solidFill>
                <a:latin typeface="TT Commons" panose="02000506030000020004" pitchFamily="2" charset="77"/>
              </a:rPr>
              <a:t>corporate clients</a:t>
            </a:r>
          </a:p>
          <a:p>
            <a:pPr algn="ctr"/>
            <a:r>
              <a:rPr lang="en-GB" sz="1200" dirty="0">
                <a:solidFill>
                  <a:srgbClr val="4D4D4F"/>
                </a:solidFill>
                <a:latin typeface="TT Commons" panose="02000506030000020004" pitchFamily="2" charset="77"/>
              </a:rPr>
              <a:t>EMPLOYEE ASSISTANCE PROGRAMME</a:t>
            </a:r>
            <a:endParaRPr lang="en-GB" sz="2800" dirty="0">
              <a:solidFill>
                <a:srgbClr val="4D4D4F"/>
              </a:solidFill>
              <a:latin typeface="TT Commons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5BBBAB-3F94-43E2-B2C0-D1D46BDCFC61}"/>
              </a:ext>
            </a:extLst>
          </p:cNvPr>
          <p:cNvSpPr txBox="1"/>
          <p:nvPr/>
        </p:nvSpPr>
        <p:spPr>
          <a:xfrm>
            <a:off x="5094178" y="2038678"/>
            <a:ext cx="28906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  <a:latin typeface="TT Commons" panose="02000506030000020004" pitchFamily="2" charset="77"/>
              </a:rPr>
              <a:t>95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91E4CC-3464-43A3-8627-4B70242F4B9C}"/>
              </a:ext>
            </a:extLst>
          </p:cNvPr>
          <p:cNvSpPr txBox="1"/>
          <p:nvPr/>
        </p:nvSpPr>
        <p:spPr>
          <a:xfrm>
            <a:off x="7674142" y="2798874"/>
            <a:ext cx="289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4D4D4F"/>
                </a:solidFill>
                <a:latin typeface="TT Commons" panose="02000506030000020004" pitchFamily="2" charset="77"/>
              </a:rPr>
              <a:t>employees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FF8FB4-04CF-458F-9A7C-4881C5B6D323}"/>
              </a:ext>
            </a:extLst>
          </p:cNvPr>
          <p:cNvSpPr txBox="1"/>
          <p:nvPr/>
        </p:nvSpPr>
        <p:spPr>
          <a:xfrm>
            <a:off x="7674141" y="2016268"/>
            <a:ext cx="28906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  <a:latin typeface="TT Commons" panose="02000506030000020004" pitchFamily="2" charset="77"/>
              </a:rPr>
              <a:t>120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3EAFC2-7FA9-B448-8B22-DED801103AED}"/>
              </a:ext>
            </a:extLst>
          </p:cNvPr>
          <p:cNvSpPr txBox="1"/>
          <p:nvPr/>
        </p:nvSpPr>
        <p:spPr>
          <a:xfrm>
            <a:off x="9649580" y="2788351"/>
            <a:ext cx="289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4D4D4F"/>
                </a:solidFill>
                <a:latin typeface="TT Commons" panose="02000506030000020004" pitchFamily="2" charset="77"/>
              </a:rPr>
              <a:t>residents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BBBAB-3F94-43E2-B2C0-D1D46BDCFC61}"/>
              </a:ext>
            </a:extLst>
          </p:cNvPr>
          <p:cNvSpPr txBox="1"/>
          <p:nvPr/>
        </p:nvSpPr>
        <p:spPr>
          <a:xfrm>
            <a:off x="9649579" y="2023350"/>
            <a:ext cx="28906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  <a:latin typeface="TT Commons" panose="02000506030000020004" pitchFamily="2" charset="77"/>
              </a:rPr>
              <a:t>144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91E4CC-3464-43A3-8627-4B70242F4B9C}"/>
              </a:ext>
            </a:extLst>
          </p:cNvPr>
          <p:cNvSpPr txBox="1"/>
          <p:nvPr/>
        </p:nvSpPr>
        <p:spPr>
          <a:xfrm>
            <a:off x="6096000" y="4604891"/>
            <a:ext cx="428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4D4D4F"/>
                </a:solidFill>
                <a:latin typeface="TT Commons" panose="02000506030000020004" pitchFamily="2" charset="77"/>
              </a:rPr>
              <a:t>c.a. costs per annum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FF8FB4-04CF-458F-9A7C-4881C5B6D323}"/>
              </a:ext>
            </a:extLst>
          </p:cNvPr>
          <p:cNvSpPr txBox="1"/>
          <p:nvPr/>
        </p:nvSpPr>
        <p:spPr>
          <a:xfrm>
            <a:off x="6907238" y="3822285"/>
            <a:ext cx="28906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  <a:latin typeface="TT Commons" panose="02000506030000020004" pitchFamily="2" charset="77"/>
              </a:rPr>
              <a:t>€3 million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0D5106E-0991-BF43-9A55-AE5283C18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016" y="5143500"/>
            <a:ext cx="1052177" cy="13144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591E4CC-3464-43A3-8627-4B70242F4B9C}"/>
              </a:ext>
            </a:extLst>
          </p:cNvPr>
          <p:cNvSpPr txBox="1"/>
          <p:nvPr/>
        </p:nvSpPr>
        <p:spPr>
          <a:xfrm>
            <a:off x="1281823" y="4604891"/>
            <a:ext cx="428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4D4D4F"/>
                </a:solidFill>
                <a:latin typeface="TT Commons" panose="02000506030000020004" pitchFamily="2" charset="77"/>
              </a:rPr>
              <a:t>Individuals supported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FF8FB4-04CF-458F-9A7C-4881C5B6D323}"/>
              </a:ext>
            </a:extLst>
          </p:cNvPr>
          <p:cNvSpPr txBox="1"/>
          <p:nvPr/>
        </p:nvSpPr>
        <p:spPr>
          <a:xfrm>
            <a:off x="2093061" y="3822285"/>
            <a:ext cx="28906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  <a:latin typeface="TT Commons" panose="02000506030000020004" pitchFamily="2" charset="77"/>
              </a:rPr>
              <a:t>4500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9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E59849-8DB6-464C-9DDB-22C478746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993" y="5143500"/>
            <a:ext cx="1051200" cy="1309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6361F5-6619-487E-B531-4F8A988AF820}"/>
              </a:ext>
            </a:extLst>
          </p:cNvPr>
          <p:cNvSpPr txBox="1"/>
          <p:nvPr/>
        </p:nvSpPr>
        <p:spPr>
          <a:xfrm>
            <a:off x="3047999" y="265955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TT Commons" panose="02000506030000020004" pitchFamily="2" charset="77"/>
              </a:rPr>
              <a:t>RESIDENTIAL SERVICES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33091" y="3667121"/>
            <a:ext cx="5325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2"/>
                </a:solidFill>
              </a:rPr>
              <a:t>All licensed Mental Health Facilities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" r="30"/>
          <a:stretch/>
        </p:blipFill>
        <p:spPr>
          <a:xfrm>
            <a:off x="-462115" y="-8323"/>
            <a:ext cx="13106400" cy="68746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8728E-F326-4C15-8F14-7A62BD839300}"/>
              </a:ext>
            </a:extLst>
          </p:cNvPr>
          <p:cNvSpPr/>
          <p:nvPr/>
        </p:nvSpPr>
        <p:spPr>
          <a:xfrm>
            <a:off x="6109254" y="-16646"/>
            <a:ext cx="6095999" cy="6874646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7FADA-7287-4A30-985F-40A3C15B9A19}"/>
              </a:ext>
            </a:extLst>
          </p:cNvPr>
          <p:cNvSpPr txBox="1"/>
          <p:nvPr/>
        </p:nvSpPr>
        <p:spPr>
          <a:xfrm>
            <a:off x="6963720" y="2518352"/>
            <a:ext cx="438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Residential  l   Day Care   l   Respite</a:t>
            </a:r>
            <a:endParaRPr lang="en-US" sz="2400" dirty="0">
              <a:solidFill>
                <a:schemeClr val="bg2"/>
              </a:solidFill>
              <a:latin typeface="TT Commons" panose="0200050603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361F5-6619-487E-B531-4F8A988AF820}"/>
              </a:ext>
            </a:extLst>
          </p:cNvPr>
          <p:cNvSpPr txBox="1"/>
          <p:nvPr/>
        </p:nvSpPr>
        <p:spPr>
          <a:xfrm>
            <a:off x="6109254" y="1322183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TT Commons" panose="02000506030000020004" pitchFamily="2" charset="77"/>
              </a:rPr>
              <a:t>REHABILITATION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2EA1E-C078-4068-A856-B2F77D18B7CF}"/>
              </a:ext>
            </a:extLst>
          </p:cNvPr>
          <p:cNvSpPr/>
          <p:nvPr/>
        </p:nvSpPr>
        <p:spPr>
          <a:xfrm>
            <a:off x="7035640" y="3759836"/>
            <a:ext cx="4387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A one-year </a:t>
            </a:r>
            <a:r>
              <a:rPr lang="en-US" sz="2400" dirty="0" err="1">
                <a:solidFill>
                  <a:schemeClr val="bg2"/>
                </a:solidFill>
                <a:latin typeface="TT Commons" panose="02000506030000020004" pitchFamily="50" charset="0"/>
              </a:rPr>
              <a:t>programme</a:t>
            </a:r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, providing a </a:t>
            </a:r>
            <a:r>
              <a:rPr lang="en-US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therapeutic</a:t>
            </a:r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 and </a:t>
            </a:r>
            <a:r>
              <a:rPr lang="en-US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supportive</a:t>
            </a:r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 environment to our service users as well as </a:t>
            </a:r>
            <a:r>
              <a:rPr lang="en-US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hands-on</a:t>
            </a:r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 support that is related to the activities of daily living.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56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2644A3-424E-3142-9F1C-0BDCFFFA8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016" y="5143500"/>
            <a:ext cx="1052177" cy="1314450"/>
          </a:xfrm>
          <a:prstGeom prst="rect">
            <a:avLst/>
          </a:prstGeom>
        </p:spPr>
      </p:pic>
      <p:pic>
        <p:nvPicPr>
          <p:cNvPr id="12" name="Picture 3" descr="C:\Users\Whelan\AppData\Local\Microsoft\Windows\Temporary Internet Files\Content.Outlook\N7MDCCR6\Hostel front photo 2.JPG">
            <a:extLst>
              <a:ext uri="{FF2B5EF4-FFF2-40B4-BE49-F238E27FC236}">
                <a16:creationId xmlns:a16="http://schemas.microsoft.com/office/drawing/2014/main" id="{C17180EE-1D59-40A9-96FF-78C1284A2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645"/>
            <a:ext cx="10370528" cy="69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900559"/>
          </a:xfrm>
          <a:prstGeom prst="rect">
            <a:avLst/>
          </a:prstGeom>
          <a:solidFill>
            <a:schemeClr val="bg1"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8728E-F326-4C15-8F14-7A62BD839300}"/>
              </a:ext>
            </a:extLst>
          </p:cNvPr>
          <p:cNvSpPr/>
          <p:nvPr/>
        </p:nvSpPr>
        <p:spPr>
          <a:xfrm>
            <a:off x="6109254" y="-16646"/>
            <a:ext cx="6095999" cy="6874646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7FADA-7287-4A30-985F-40A3C15B9A19}"/>
              </a:ext>
            </a:extLst>
          </p:cNvPr>
          <p:cNvSpPr txBox="1"/>
          <p:nvPr/>
        </p:nvSpPr>
        <p:spPr>
          <a:xfrm>
            <a:off x="6963720" y="2518352"/>
            <a:ext cx="438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Long-term  l   24/7 staff support</a:t>
            </a:r>
            <a:endParaRPr lang="en-US" sz="2400" dirty="0">
              <a:solidFill>
                <a:schemeClr val="bg2"/>
              </a:solidFill>
              <a:latin typeface="TT Commons" panose="0200050603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361F5-6619-487E-B531-4F8A988AF820}"/>
              </a:ext>
            </a:extLst>
          </p:cNvPr>
          <p:cNvSpPr txBox="1"/>
          <p:nvPr/>
        </p:nvSpPr>
        <p:spPr>
          <a:xfrm>
            <a:off x="6109254" y="1322183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TT Commons" panose="02000506030000020004" pitchFamily="2" charset="77"/>
              </a:rPr>
              <a:t>ASSISTED LIVING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2EA1E-C078-4068-A856-B2F77D18B7CF}"/>
              </a:ext>
            </a:extLst>
          </p:cNvPr>
          <p:cNvSpPr/>
          <p:nvPr/>
        </p:nvSpPr>
        <p:spPr>
          <a:xfrm>
            <a:off x="7035640" y="3759836"/>
            <a:ext cx="4387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Individuals who previously resided at Mount Carmel Hospital provided with </a:t>
            </a:r>
            <a:r>
              <a:rPr lang="en-US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accommodation</a:t>
            </a:r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 and </a:t>
            </a:r>
            <a:r>
              <a:rPr lang="en-US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professional support </a:t>
            </a:r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to lead a good quality of life in the community.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84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8" y="-382793"/>
            <a:ext cx="6098868" cy="76235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149"/>
            <a:ext cx="12192000" cy="6900559"/>
          </a:xfrm>
          <a:prstGeom prst="rect">
            <a:avLst/>
          </a:prstGeom>
          <a:solidFill>
            <a:schemeClr val="bg1"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8728E-F326-4C15-8F14-7A62BD839300}"/>
              </a:ext>
            </a:extLst>
          </p:cNvPr>
          <p:cNvSpPr/>
          <p:nvPr/>
        </p:nvSpPr>
        <p:spPr>
          <a:xfrm>
            <a:off x="6096001" y="-16646"/>
            <a:ext cx="6095999" cy="6874646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7FADA-7287-4A30-985F-40A3C15B9A19}"/>
              </a:ext>
            </a:extLst>
          </p:cNvPr>
          <p:cNvSpPr txBox="1"/>
          <p:nvPr/>
        </p:nvSpPr>
        <p:spPr>
          <a:xfrm>
            <a:off x="6096000" y="1781693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Residential  l   3-year programme   </a:t>
            </a:r>
            <a:endParaRPr lang="en-US" sz="2400" dirty="0">
              <a:solidFill>
                <a:schemeClr val="bg2"/>
              </a:solidFill>
              <a:latin typeface="TT Commons" panose="0200050603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361F5-6619-487E-B531-4F8A988AF820}"/>
              </a:ext>
            </a:extLst>
          </p:cNvPr>
          <p:cNvSpPr txBox="1"/>
          <p:nvPr/>
        </p:nvSpPr>
        <p:spPr>
          <a:xfrm>
            <a:off x="6096001" y="89349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TT Commons" panose="02000506030000020004" pitchFamily="2" charset="77"/>
              </a:rPr>
              <a:t>KIDs IN DEVELOPMENT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2EA1E-C078-4068-A856-B2F77D18B7CF}"/>
              </a:ext>
            </a:extLst>
          </p:cNvPr>
          <p:cNvSpPr/>
          <p:nvPr/>
        </p:nvSpPr>
        <p:spPr>
          <a:xfrm>
            <a:off x="7124700" y="2632969"/>
            <a:ext cx="403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Tailored for children aged 7 – 13, who experience </a:t>
            </a:r>
            <a:r>
              <a:rPr lang="en-US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severe</a:t>
            </a:r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emotional</a:t>
            </a:r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difficulties</a:t>
            </a:r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 and </a:t>
            </a:r>
            <a:r>
              <a:rPr lang="en-US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challenging </a:t>
            </a:r>
            <a:r>
              <a:rPr lang="en-US" sz="2400" b="1" dirty="0" err="1">
                <a:solidFill>
                  <a:schemeClr val="bg2"/>
                </a:solidFill>
                <a:latin typeface="TT Commons" panose="02000506030000020004" pitchFamily="50" charset="0"/>
              </a:rPr>
              <a:t>behaviour</a:t>
            </a:r>
            <a:r>
              <a:rPr lang="en-US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.</a:t>
            </a:r>
            <a:endParaRPr lang="en-US" sz="2400" dirty="0">
              <a:solidFill>
                <a:schemeClr val="bg2"/>
              </a:solidFill>
              <a:latin typeface="TT Commons" panose="02000506030000020004" pitchFamily="50" charset="0"/>
            </a:endParaRPr>
          </a:p>
          <a:p>
            <a:pPr algn="just"/>
            <a:endParaRPr lang="en-GB" sz="2400" dirty="0">
              <a:solidFill>
                <a:schemeClr val="bg2"/>
              </a:solidFill>
              <a:latin typeface="TT Commons" panose="02000506030000020004" pitchFamily="50" charset="0"/>
            </a:endParaRPr>
          </a:p>
          <a:p>
            <a:pPr algn="just"/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The focus is on developing </a:t>
            </a:r>
            <a:r>
              <a:rPr lang="en-US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healthy attachments</a:t>
            </a:r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 and a sense</a:t>
            </a:r>
            <a:r>
              <a:rPr lang="en-US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of</a:t>
            </a:r>
            <a:r>
              <a:rPr lang="en-US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 self-worth</a:t>
            </a:r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 in a </a:t>
            </a:r>
            <a:r>
              <a:rPr lang="en-US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safe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3497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3" y="-647360"/>
            <a:ext cx="12205253" cy="81360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42559"/>
            <a:ext cx="12192000" cy="6900559"/>
          </a:xfrm>
          <a:prstGeom prst="rect">
            <a:avLst/>
          </a:prstGeom>
          <a:solidFill>
            <a:schemeClr val="bg1"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8728E-F326-4C15-8F14-7A62BD839300}"/>
              </a:ext>
            </a:extLst>
          </p:cNvPr>
          <p:cNvSpPr/>
          <p:nvPr/>
        </p:nvSpPr>
        <p:spPr>
          <a:xfrm>
            <a:off x="6109254" y="-16646"/>
            <a:ext cx="6095999" cy="6874646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7FADA-7287-4A30-985F-40A3C15B9A19}"/>
              </a:ext>
            </a:extLst>
          </p:cNvPr>
          <p:cNvSpPr txBox="1"/>
          <p:nvPr/>
        </p:nvSpPr>
        <p:spPr>
          <a:xfrm>
            <a:off x="6963720" y="2778932"/>
            <a:ext cx="438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Housing  l  Therapeutic Support</a:t>
            </a:r>
            <a:endParaRPr lang="en-US" sz="2400" dirty="0">
              <a:solidFill>
                <a:schemeClr val="bg2"/>
              </a:solidFill>
              <a:latin typeface="TT Commons" panose="0200050603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361F5-6619-487E-B531-4F8A988AF820}"/>
              </a:ext>
            </a:extLst>
          </p:cNvPr>
          <p:cNvSpPr txBox="1"/>
          <p:nvPr/>
        </p:nvSpPr>
        <p:spPr>
          <a:xfrm>
            <a:off x="6109254" y="1322183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TT Commons" panose="02000506030000020004" pitchFamily="2" charset="77"/>
              </a:rPr>
              <a:t>COMMUNITY SUPPORT</a:t>
            </a:r>
          </a:p>
          <a:p>
            <a:pPr algn="ctr"/>
            <a:r>
              <a:rPr lang="en-GB" sz="3600" b="1" dirty="0">
                <a:solidFill>
                  <a:schemeClr val="accent5"/>
                </a:solidFill>
                <a:latin typeface="TT Commons" panose="02000506030000020004" pitchFamily="2" charset="77"/>
              </a:rPr>
              <a:t>SERVICES</a:t>
            </a:r>
            <a:endParaRPr lang="en-US" sz="3600" b="1" dirty="0">
              <a:solidFill>
                <a:schemeClr val="accent5"/>
              </a:solidFill>
              <a:latin typeface="TT Commons" panose="02000506030000020004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2EA1E-C078-4068-A856-B2F77D18B7CF}"/>
              </a:ext>
            </a:extLst>
          </p:cNvPr>
          <p:cNvSpPr/>
          <p:nvPr/>
        </p:nvSpPr>
        <p:spPr>
          <a:xfrm>
            <a:off x="7035640" y="3759836"/>
            <a:ext cx="4387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Supporting more than </a:t>
            </a:r>
            <a:r>
              <a:rPr lang="en-US" sz="2400" b="1" dirty="0">
                <a:solidFill>
                  <a:schemeClr val="bg2"/>
                </a:solidFill>
                <a:latin typeface="TT Commons" panose="02000506030000020004" pitchFamily="50" charset="0"/>
              </a:rPr>
              <a:t>140 individuals</a:t>
            </a:r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 with mental health problems and their </a:t>
            </a:r>
            <a:r>
              <a:rPr lang="en-US" sz="2400" dirty="0" err="1">
                <a:solidFill>
                  <a:schemeClr val="bg2"/>
                </a:solidFill>
                <a:latin typeface="TT Commons" panose="02000506030000020004" pitchFamily="50" charset="0"/>
              </a:rPr>
              <a:t>carers</a:t>
            </a:r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 in the comfort of their own home.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93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11D9C3-90D8-4872-96FA-219FF6AC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1208662"/>
            <a:ext cx="12218507" cy="8145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42559"/>
            <a:ext cx="12192000" cy="6900559"/>
          </a:xfrm>
          <a:prstGeom prst="rect">
            <a:avLst/>
          </a:prstGeom>
          <a:solidFill>
            <a:schemeClr val="bg1"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8728E-F326-4C15-8F14-7A62BD839300}"/>
              </a:ext>
            </a:extLst>
          </p:cNvPr>
          <p:cNvSpPr/>
          <p:nvPr/>
        </p:nvSpPr>
        <p:spPr>
          <a:xfrm>
            <a:off x="6109254" y="-16646"/>
            <a:ext cx="6095999" cy="6874646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7FADA-7287-4A30-985F-40A3C15B9A19}"/>
              </a:ext>
            </a:extLst>
          </p:cNvPr>
          <p:cNvSpPr txBox="1"/>
          <p:nvPr/>
        </p:nvSpPr>
        <p:spPr>
          <a:xfrm>
            <a:off x="6963720" y="2633342"/>
            <a:ext cx="438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TT Commons" panose="02000506030000020004" pitchFamily="50" charset="0"/>
              </a:rPr>
              <a:t>Training  l  Support  l Consultation</a:t>
            </a:r>
            <a:endParaRPr lang="en-US" sz="2400" dirty="0">
              <a:solidFill>
                <a:schemeClr val="bg2"/>
              </a:solidFill>
              <a:latin typeface="TT Commons" panose="0200050603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361F5-6619-487E-B531-4F8A988AF820}"/>
              </a:ext>
            </a:extLst>
          </p:cNvPr>
          <p:cNvSpPr txBox="1"/>
          <p:nvPr/>
        </p:nvSpPr>
        <p:spPr>
          <a:xfrm>
            <a:off x="6109254" y="1322183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TT Commons" panose="02000506030000020004" pitchFamily="2" charset="77"/>
              </a:rPr>
              <a:t>LEARNING &amp; DEVELOPMENT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2EA1E-C078-4068-A856-B2F77D18B7CF}"/>
              </a:ext>
            </a:extLst>
          </p:cNvPr>
          <p:cNvSpPr/>
          <p:nvPr/>
        </p:nvSpPr>
        <p:spPr>
          <a:xfrm>
            <a:off x="7035640" y="3759836"/>
            <a:ext cx="4387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2"/>
                </a:solidFill>
                <a:latin typeface="TT Commons" panose="02000506030000020004" pitchFamily="50" charset="0"/>
              </a:rPr>
              <a:t>Offering a variety of services to corporate entities to enhance employee wellbeing.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01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Richmond 1">
      <a:dk1>
        <a:srgbClr val="7CAEDB"/>
      </a:dk1>
      <a:lt1>
        <a:srgbClr val="FFFFFF"/>
      </a:lt1>
      <a:dk2>
        <a:srgbClr val="7CAEDB"/>
      </a:dk2>
      <a:lt2>
        <a:srgbClr val="FFFFFF"/>
      </a:lt2>
      <a:accent1>
        <a:srgbClr val="FF7D83"/>
      </a:accent1>
      <a:accent2>
        <a:srgbClr val="FFE1A4"/>
      </a:accent2>
      <a:accent3>
        <a:srgbClr val="4C4C4F"/>
      </a:accent3>
      <a:accent4>
        <a:srgbClr val="7CAEDB"/>
      </a:accent4>
      <a:accent5>
        <a:srgbClr val="FFFFFF"/>
      </a:accent5>
      <a:accent6>
        <a:srgbClr val="FFFFFF"/>
      </a:accent6>
      <a:hlink>
        <a:srgbClr val="FFE1A4"/>
      </a:hlink>
      <a:folHlink>
        <a:srgbClr val="4C4C4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601</Words>
  <Application>Microsoft Office PowerPoint</Application>
  <PresentationFormat>Widescreen</PresentationFormat>
  <Paragraphs>144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TT Commons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Knights</dc:creator>
  <cp:lastModifiedBy>Grech Stephen at Parlament-MT</cp:lastModifiedBy>
  <cp:revision>68</cp:revision>
  <dcterms:created xsi:type="dcterms:W3CDTF">2018-11-23T10:45:24Z</dcterms:created>
  <dcterms:modified xsi:type="dcterms:W3CDTF">2022-01-26T12:30:26Z</dcterms:modified>
</cp:coreProperties>
</file>