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1"/>
  </p:notesMasterIdLst>
  <p:sldIdLst>
    <p:sldId id="256" r:id="rId2"/>
    <p:sldId id="285" r:id="rId3"/>
    <p:sldId id="257" r:id="rId4"/>
    <p:sldId id="258" r:id="rId5"/>
    <p:sldId id="259" r:id="rId6"/>
    <p:sldId id="260" r:id="rId7"/>
    <p:sldId id="274" r:id="rId8"/>
    <p:sldId id="263" r:id="rId9"/>
    <p:sldId id="266" r:id="rId10"/>
    <p:sldId id="275" r:id="rId11"/>
    <p:sldId id="276" r:id="rId12"/>
    <p:sldId id="264" r:id="rId13"/>
    <p:sldId id="277" r:id="rId14"/>
    <p:sldId id="267" r:id="rId15"/>
    <p:sldId id="268" r:id="rId16"/>
    <p:sldId id="284" r:id="rId17"/>
    <p:sldId id="269" r:id="rId18"/>
    <p:sldId id="272" r:id="rId19"/>
    <p:sldId id="271" r:id="rId20"/>
    <p:sldId id="281" r:id="rId21"/>
    <p:sldId id="288" r:id="rId22"/>
    <p:sldId id="289" r:id="rId23"/>
    <p:sldId id="286" r:id="rId24"/>
    <p:sldId id="287" r:id="rId25"/>
    <p:sldId id="290" r:id="rId26"/>
    <p:sldId id="279" r:id="rId27"/>
    <p:sldId id="278" r:id="rId28"/>
    <p:sldId id="280" r:id="rId29"/>
    <p:sldId id="28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nxerri\AppData\Local\Temp\Cannabis%20Data%20-%202015-2020%20(For%20Public)%20-%20Final.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a:effectLst/>
              </a:rPr>
              <a:t>Primary Drug Trends by Percentage of Total Contacts Per Year</a:t>
            </a:r>
            <a:endParaRPr lang="en-GB">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Results!$B$8</c:f>
              <c:strCache>
                <c:ptCount val="1"/>
                <c:pt idx="0">
                  <c:v>Alcohol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Results!$D$1:$I$1</c:f>
              <c:numCache>
                <c:formatCode>General</c:formatCode>
                <c:ptCount val="6"/>
                <c:pt idx="0">
                  <c:v>2015</c:v>
                </c:pt>
                <c:pt idx="1">
                  <c:v>2016</c:v>
                </c:pt>
                <c:pt idx="2">
                  <c:v>2017</c:v>
                </c:pt>
                <c:pt idx="3">
                  <c:v>2018</c:v>
                </c:pt>
                <c:pt idx="4">
                  <c:v>2019</c:v>
                </c:pt>
                <c:pt idx="5">
                  <c:v>2020</c:v>
                </c:pt>
              </c:numCache>
            </c:numRef>
          </c:cat>
          <c:val>
            <c:numRef>
              <c:f>Results!$D$8:$I$8</c:f>
              <c:numCache>
                <c:formatCode>0%</c:formatCode>
                <c:ptCount val="6"/>
                <c:pt idx="0">
                  <c:v>0.30107526881720431</c:v>
                </c:pt>
                <c:pt idx="1">
                  <c:v>0.23979591836734693</c:v>
                </c:pt>
                <c:pt idx="2">
                  <c:v>0.25966850828729282</c:v>
                </c:pt>
                <c:pt idx="3">
                  <c:v>0.18965517241379309</c:v>
                </c:pt>
                <c:pt idx="4">
                  <c:v>0.25506072874493929</c:v>
                </c:pt>
                <c:pt idx="5">
                  <c:v>0.29213483146067415</c:v>
                </c:pt>
              </c:numCache>
            </c:numRef>
          </c:val>
          <c:smooth val="0"/>
          <c:extLst>
            <c:ext xmlns:c16="http://schemas.microsoft.com/office/drawing/2014/chart" uri="{C3380CC4-5D6E-409C-BE32-E72D297353CC}">
              <c16:uniqueId val="{00000000-F583-418D-A7A2-38DF47D4664F}"/>
            </c:ext>
          </c:extLst>
        </c:ser>
        <c:ser>
          <c:idx val="1"/>
          <c:order val="1"/>
          <c:tx>
            <c:strRef>
              <c:f>Results!$B$9</c:f>
              <c:strCache>
                <c:ptCount val="1"/>
                <c:pt idx="0">
                  <c:v>Cannabis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Results!$D$1:$I$1</c:f>
              <c:numCache>
                <c:formatCode>General</c:formatCode>
                <c:ptCount val="6"/>
                <c:pt idx="0">
                  <c:v>2015</c:v>
                </c:pt>
                <c:pt idx="1">
                  <c:v>2016</c:v>
                </c:pt>
                <c:pt idx="2">
                  <c:v>2017</c:v>
                </c:pt>
                <c:pt idx="3">
                  <c:v>2018</c:v>
                </c:pt>
                <c:pt idx="4">
                  <c:v>2019</c:v>
                </c:pt>
                <c:pt idx="5">
                  <c:v>2020</c:v>
                </c:pt>
              </c:numCache>
            </c:numRef>
          </c:cat>
          <c:val>
            <c:numRef>
              <c:f>Results!$D$9:$I$9</c:f>
              <c:numCache>
                <c:formatCode>0%</c:formatCode>
                <c:ptCount val="6"/>
                <c:pt idx="0">
                  <c:v>9.6774193548387094E-2</c:v>
                </c:pt>
                <c:pt idx="1">
                  <c:v>9.6938775510204078E-2</c:v>
                </c:pt>
                <c:pt idx="2">
                  <c:v>4.4198895027624308E-2</c:v>
                </c:pt>
                <c:pt idx="3">
                  <c:v>9.9137931034482762E-2</c:v>
                </c:pt>
                <c:pt idx="4">
                  <c:v>9.7165991902834009E-2</c:v>
                </c:pt>
                <c:pt idx="5">
                  <c:v>6.741573033707865E-2</c:v>
                </c:pt>
              </c:numCache>
            </c:numRef>
          </c:val>
          <c:smooth val="0"/>
          <c:extLst>
            <c:ext xmlns:c16="http://schemas.microsoft.com/office/drawing/2014/chart" uri="{C3380CC4-5D6E-409C-BE32-E72D297353CC}">
              <c16:uniqueId val="{00000001-F583-418D-A7A2-38DF47D4664F}"/>
            </c:ext>
          </c:extLst>
        </c:ser>
        <c:ser>
          <c:idx val="3"/>
          <c:order val="2"/>
          <c:tx>
            <c:strRef>
              <c:f>Results!$B$10</c:f>
              <c:strCache>
                <c:ptCount val="1"/>
                <c:pt idx="0">
                  <c:v>Cocaine</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Results!$D$1:$I$1</c:f>
              <c:numCache>
                <c:formatCode>General</c:formatCode>
                <c:ptCount val="6"/>
                <c:pt idx="0">
                  <c:v>2015</c:v>
                </c:pt>
                <c:pt idx="1">
                  <c:v>2016</c:v>
                </c:pt>
                <c:pt idx="2">
                  <c:v>2017</c:v>
                </c:pt>
                <c:pt idx="3">
                  <c:v>2018</c:v>
                </c:pt>
                <c:pt idx="4">
                  <c:v>2019</c:v>
                </c:pt>
                <c:pt idx="5">
                  <c:v>2020</c:v>
                </c:pt>
              </c:numCache>
            </c:numRef>
          </c:cat>
          <c:val>
            <c:numRef>
              <c:f>Results!$D$10:$I$10</c:f>
              <c:numCache>
                <c:formatCode>0%</c:formatCode>
                <c:ptCount val="6"/>
                <c:pt idx="0">
                  <c:v>0.31720430107526881</c:v>
                </c:pt>
                <c:pt idx="1">
                  <c:v>0.22448979591836737</c:v>
                </c:pt>
                <c:pt idx="2">
                  <c:v>0.33701657458563539</c:v>
                </c:pt>
                <c:pt idx="3">
                  <c:v>0.48275862068965514</c:v>
                </c:pt>
                <c:pt idx="4">
                  <c:v>0.46558704453441296</c:v>
                </c:pt>
                <c:pt idx="5">
                  <c:v>0.48689138576779029</c:v>
                </c:pt>
              </c:numCache>
            </c:numRef>
          </c:val>
          <c:smooth val="0"/>
          <c:extLst>
            <c:ext xmlns:c16="http://schemas.microsoft.com/office/drawing/2014/chart" uri="{C3380CC4-5D6E-409C-BE32-E72D297353CC}">
              <c16:uniqueId val="{00000002-F583-418D-A7A2-38DF47D4664F}"/>
            </c:ext>
          </c:extLst>
        </c:ser>
        <c:ser>
          <c:idx val="4"/>
          <c:order val="3"/>
          <c:tx>
            <c:strRef>
              <c:f>Results!$B$11</c:f>
              <c:strCache>
                <c:ptCount val="1"/>
                <c:pt idx="0">
                  <c:v>Heroin</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Results!$D$1:$I$1</c:f>
              <c:numCache>
                <c:formatCode>General</c:formatCode>
                <c:ptCount val="6"/>
                <c:pt idx="0">
                  <c:v>2015</c:v>
                </c:pt>
                <c:pt idx="1">
                  <c:v>2016</c:v>
                </c:pt>
                <c:pt idx="2">
                  <c:v>2017</c:v>
                </c:pt>
                <c:pt idx="3">
                  <c:v>2018</c:v>
                </c:pt>
                <c:pt idx="4">
                  <c:v>2019</c:v>
                </c:pt>
                <c:pt idx="5">
                  <c:v>2020</c:v>
                </c:pt>
              </c:numCache>
            </c:numRef>
          </c:cat>
          <c:val>
            <c:numRef>
              <c:f>Results!$D$11:$I$11</c:f>
              <c:numCache>
                <c:formatCode>0%</c:formatCode>
                <c:ptCount val="6"/>
                <c:pt idx="0">
                  <c:v>0.25268817204301075</c:v>
                </c:pt>
                <c:pt idx="1">
                  <c:v>0.38775510204081631</c:v>
                </c:pt>
                <c:pt idx="2">
                  <c:v>0.32596685082872928</c:v>
                </c:pt>
                <c:pt idx="3">
                  <c:v>0.18103448275862069</c:v>
                </c:pt>
                <c:pt idx="4">
                  <c:v>0.1417004048582996</c:v>
                </c:pt>
                <c:pt idx="5">
                  <c:v>0.12734082397003746</c:v>
                </c:pt>
              </c:numCache>
            </c:numRef>
          </c:val>
          <c:smooth val="0"/>
          <c:extLst>
            <c:ext xmlns:c16="http://schemas.microsoft.com/office/drawing/2014/chart" uri="{C3380CC4-5D6E-409C-BE32-E72D297353CC}">
              <c16:uniqueId val="{00000003-F583-418D-A7A2-38DF47D4664F}"/>
            </c:ext>
          </c:extLst>
        </c:ser>
        <c:ser>
          <c:idx val="5"/>
          <c:order val="4"/>
          <c:tx>
            <c:strRef>
              <c:f>Results!$B$12</c:f>
              <c:strCache>
                <c:ptCount val="1"/>
                <c:pt idx="0">
                  <c:v>Other</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Results!$D$1:$I$1</c:f>
              <c:numCache>
                <c:formatCode>General</c:formatCode>
                <c:ptCount val="6"/>
                <c:pt idx="0">
                  <c:v>2015</c:v>
                </c:pt>
                <c:pt idx="1">
                  <c:v>2016</c:v>
                </c:pt>
                <c:pt idx="2">
                  <c:v>2017</c:v>
                </c:pt>
                <c:pt idx="3">
                  <c:v>2018</c:v>
                </c:pt>
                <c:pt idx="4">
                  <c:v>2019</c:v>
                </c:pt>
                <c:pt idx="5">
                  <c:v>2020</c:v>
                </c:pt>
              </c:numCache>
            </c:numRef>
          </c:cat>
          <c:val>
            <c:numRef>
              <c:f>Results!$D$12:$I$12</c:f>
              <c:numCache>
                <c:formatCode>0%</c:formatCode>
                <c:ptCount val="6"/>
                <c:pt idx="0">
                  <c:v>3.2258064516129031E-2</c:v>
                </c:pt>
                <c:pt idx="1">
                  <c:v>5.1020408163265307E-2</c:v>
                </c:pt>
                <c:pt idx="2">
                  <c:v>3.3149171270718231E-2</c:v>
                </c:pt>
                <c:pt idx="3">
                  <c:v>4.7413793103448273E-2</c:v>
                </c:pt>
                <c:pt idx="4">
                  <c:v>4.048582995951417E-2</c:v>
                </c:pt>
                <c:pt idx="5">
                  <c:v>2.6217228464419477E-2</c:v>
                </c:pt>
              </c:numCache>
            </c:numRef>
          </c:val>
          <c:smooth val="0"/>
          <c:extLst>
            <c:ext xmlns:c16="http://schemas.microsoft.com/office/drawing/2014/chart" uri="{C3380CC4-5D6E-409C-BE32-E72D297353CC}">
              <c16:uniqueId val="{00000004-F583-418D-A7A2-38DF47D4664F}"/>
            </c:ext>
          </c:extLst>
        </c:ser>
        <c:dLbls>
          <c:showLegendKey val="0"/>
          <c:showVal val="0"/>
          <c:showCatName val="0"/>
          <c:showSerName val="0"/>
          <c:showPercent val="0"/>
          <c:showBubbleSize val="0"/>
        </c:dLbls>
        <c:smooth val="0"/>
        <c:axId val="1595104463"/>
        <c:axId val="1595110287"/>
      </c:lineChart>
      <c:catAx>
        <c:axId val="1595104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110287"/>
        <c:crosses val="autoZero"/>
        <c:auto val="1"/>
        <c:lblAlgn val="ctr"/>
        <c:lblOffset val="100"/>
        <c:noMultiLvlLbl val="0"/>
      </c:catAx>
      <c:valAx>
        <c:axId val="15951102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1044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a:effectLst/>
              </a:rPr>
              <a:t>Secondary Drug Trends by Percentage of Total Contacts Per Year</a:t>
            </a:r>
            <a:endParaRPr lang="en-GB">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'Demographic Data'!$B$19</c:f>
              <c:strCache>
                <c:ptCount val="1"/>
                <c:pt idx="0">
                  <c:v>Alcohol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Data'!$C$19:$I$19</c:f>
              <c:numCache>
                <c:formatCode>0%</c:formatCode>
                <c:ptCount val="6"/>
                <c:pt idx="0">
                  <c:v>0.12903225806451613</c:v>
                </c:pt>
                <c:pt idx="1">
                  <c:v>0.12755102040816327</c:v>
                </c:pt>
                <c:pt idx="2">
                  <c:v>7.7348066298342538E-2</c:v>
                </c:pt>
                <c:pt idx="3">
                  <c:v>0.15086206896551724</c:v>
                </c:pt>
                <c:pt idx="4">
                  <c:v>0.15384615384615385</c:v>
                </c:pt>
                <c:pt idx="5">
                  <c:v>7.4906367041198504E-2</c:v>
                </c:pt>
              </c:numCache>
            </c:numRef>
          </c:val>
          <c:smooth val="0"/>
          <c:extLst>
            <c:ext xmlns:c16="http://schemas.microsoft.com/office/drawing/2014/chart" uri="{C3380CC4-5D6E-409C-BE32-E72D297353CC}">
              <c16:uniqueId val="{00000000-AD0D-4888-8FB0-AA7D030CC28C}"/>
            </c:ext>
          </c:extLst>
        </c:ser>
        <c:ser>
          <c:idx val="1"/>
          <c:order val="1"/>
          <c:tx>
            <c:strRef>
              <c:f>'Demographic Data'!$B$20</c:f>
              <c:strCache>
                <c:ptCount val="1"/>
                <c:pt idx="0">
                  <c:v>Cannabis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Data'!$C$20:$I$20</c:f>
              <c:numCache>
                <c:formatCode>0%</c:formatCode>
                <c:ptCount val="6"/>
                <c:pt idx="0">
                  <c:v>0.13978494623655913</c:v>
                </c:pt>
                <c:pt idx="1">
                  <c:v>0.10714285714285714</c:v>
                </c:pt>
                <c:pt idx="2">
                  <c:v>9.9447513812154692E-2</c:v>
                </c:pt>
                <c:pt idx="3">
                  <c:v>0.12931034482758622</c:v>
                </c:pt>
                <c:pt idx="4">
                  <c:v>0.10931174089068826</c:v>
                </c:pt>
                <c:pt idx="5">
                  <c:v>0.12734082397003746</c:v>
                </c:pt>
              </c:numCache>
            </c:numRef>
          </c:val>
          <c:smooth val="0"/>
          <c:extLst>
            <c:ext xmlns:c16="http://schemas.microsoft.com/office/drawing/2014/chart" uri="{C3380CC4-5D6E-409C-BE32-E72D297353CC}">
              <c16:uniqueId val="{00000001-AD0D-4888-8FB0-AA7D030CC28C}"/>
            </c:ext>
          </c:extLst>
        </c:ser>
        <c:ser>
          <c:idx val="2"/>
          <c:order val="2"/>
          <c:tx>
            <c:strRef>
              <c:f>'Demographic Data'!$B$21</c:f>
              <c:strCache>
                <c:ptCount val="1"/>
                <c:pt idx="0">
                  <c:v>Cocaine</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Data'!$C$21:$I$21</c:f>
              <c:numCache>
                <c:formatCode>0%</c:formatCode>
                <c:ptCount val="6"/>
                <c:pt idx="0">
                  <c:v>0.22580645161290322</c:v>
                </c:pt>
                <c:pt idx="1">
                  <c:v>0.29081632653061223</c:v>
                </c:pt>
                <c:pt idx="2">
                  <c:v>0.24861878453038674</c:v>
                </c:pt>
                <c:pt idx="3">
                  <c:v>0.28879310344827586</c:v>
                </c:pt>
                <c:pt idx="4">
                  <c:v>0.22672064777327935</c:v>
                </c:pt>
                <c:pt idx="5">
                  <c:v>0.19101123595505617</c:v>
                </c:pt>
              </c:numCache>
            </c:numRef>
          </c:val>
          <c:smooth val="0"/>
          <c:extLst>
            <c:ext xmlns:c16="http://schemas.microsoft.com/office/drawing/2014/chart" uri="{C3380CC4-5D6E-409C-BE32-E72D297353CC}">
              <c16:uniqueId val="{00000002-AD0D-4888-8FB0-AA7D030CC28C}"/>
            </c:ext>
          </c:extLst>
        </c:ser>
        <c:ser>
          <c:idx val="3"/>
          <c:order val="3"/>
          <c:tx>
            <c:strRef>
              <c:f>'Demographic Data'!$B$22</c:f>
              <c:strCache>
                <c:ptCount val="1"/>
                <c:pt idx="0">
                  <c:v>Heroin</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Data'!$C$22:$I$22</c:f>
              <c:numCache>
                <c:formatCode>0%</c:formatCode>
                <c:ptCount val="6"/>
                <c:pt idx="0">
                  <c:v>0.12365591397849462</c:v>
                </c:pt>
                <c:pt idx="1">
                  <c:v>2.5510204081632654E-2</c:v>
                </c:pt>
                <c:pt idx="2">
                  <c:v>7.18232044198895E-2</c:v>
                </c:pt>
                <c:pt idx="3">
                  <c:v>0.11206896551724138</c:v>
                </c:pt>
                <c:pt idx="4">
                  <c:v>0.11740890688259109</c:v>
                </c:pt>
                <c:pt idx="5">
                  <c:v>0.13857677902621723</c:v>
                </c:pt>
              </c:numCache>
            </c:numRef>
          </c:val>
          <c:smooth val="0"/>
          <c:extLst>
            <c:ext xmlns:c16="http://schemas.microsoft.com/office/drawing/2014/chart" uri="{C3380CC4-5D6E-409C-BE32-E72D297353CC}">
              <c16:uniqueId val="{00000003-AD0D-4888-8FB0-AA7D030CC28C}"/>
            </c:ext>
          </c:extLst>
        </c:ser>
        <c:ser>
          <c:idx val="4"/>
          <c:order val="4"/>
          <c:tx>
            <c:strRef>
              <c:f>'Demographic Data'!$B$23</c:f>
              <c:strCache>
                <c:ptCount val="1"/>
                <c:pt idx="0">
                  <c:v>Other</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Data'!$C$23:$I$23</c:f>
              <c:numCache>
                <c:formatCode>0%</c:formatCode>
                <c:ptCount val="6"/>
                <c:pt idx="0">
                  <c:v>5.9139784946236562E-2</c:v>
                </c:pt>
                <c:pt idx="1">
                  <c:v>4.0816326530612242E-2</c:v>
                </c:pt>
                <c:pt idx="2">
                  <c:v>3.3149171270718231E-2</c:v>
                </c:pt>
                <c:pt idx="3">
                  <c:v>4.3103448275862072E-2</c:v>
                </c:pt>
                <c:pt idx="4">
                  <c:v>2.8340080971659919E-2</c:v>
                </c:pt>
                <c:pt idx="5">
                  <c:v>2.247191011235955E-2</c:v>
                </c:pt>
              </c:numCache>
            </c:numRef>
          </c:val>
          <c:smooth val="0"/>
          <c:extLst>
            <c:ext xmlns:c16="http://schemas.microsoft.com/office/drawing/2014/chart" uri="{C3380CC4-5D6E-409C-BE32-E72D297353CC}">
              <c16:uniqueId val="{00000004-AD0D-4888-8FB0-AA7D030CC28C}"/>
            </c:ext>
          </c:extLst>
        </c:ser>
        <c:dLbls>
          <c:showLegendKey val="0"/>
          <c:showVal val="0"/>
          <c:showCatName val="0"/>
          <c:showSerName val="0"/>
          <c:showPercent val="0"/>
          <c:showBubbleSize val="0"/>
        </c:dLbls>
        <c:smooth val="0"/>
        <c:axId val="1793142751"/>
        <c:axId val="1793146495"/>
      </c:lineChart>
      <c:catAx>
        <c:axId val="179314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3146495"/>
        <c:crosses val="autoZero"/>
        <c:auto val="1"/>
        <c:lblAlgn val="ctr"/>
        <c:lblOffset val="100"/>
        <c:noMultiLvlLbl val="0"/>
      </c:catAx>
      <c:valAx>
        <c:axId val="17931464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3142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2015-2020 Age Ranges of Beneficiaries by Percentage of Total per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'Demographic Data'!$B$91:$B$103</c:f>
              <c:strCache>
                <c:ptCount val="13"/>
                <c:pt idx="0">
                  <c:v>15-19</c:v>
                </c:pt>
                <c:pt idx="1">
                  <c:v>20-24</c:v>
                </c:pt>
                <c:pt idx="2">
                  <c:v>25-29</c:v>
                </c:pt>
                <c:pt idx="3">
                  <c:v>30-34</c:v>
                </c:pt>
                <c:pt idx="4">
                  <c:v>35-39</c:v>
                </c:pt>
                <c:pt idx="5">
                  <c:v>40-44</c:v>
                </c:pt>
                <c:pt idx="6">
                  <c:v>45-49</c:v>
                </c:pt>
                <c:pt idx="7">
                  <c:v>50-54</c:v>
                </c:pt>
                <c:pt idx="8">
                  <c:v>55-59</c:v>
                </c:pt>
                <c:pt idx="9">
                  <c:v>60-64</c:v>
                </c:pt>
                <c:pt idx="10">
                  <c:v>65-69</c:v>
                </c:pt>
                <c:pt idx="11">
                  <c:v>70-74</c:v>
                </c:pt>
                <c:pt idx="12">
                  <c:v>75-79</c:v>
                </c:pt>
              </c:strCache>
            </c:strRef>
          </c:cat>
          <c:val>
            <c:numRef>
              <c:f>'Demographic Data'!$C$91:$C$103</c:f>
            </c:numRef>
          </c:val>
          <c:smooth val="0"/>
          <c:extLst>
            <c:ext xmlns:c16="http://schemas.microsoft.com/office/drawing/2014/chart" uri="{C3380CC4-5D6E-409C-BE32-E72D297353CC}">
              <c16:uniqueId val="{00000000-FF10-44CF-BE9F-CD5BD9E2A758}"/>
            </c:ext>
          </c:extLst>
        </c:ser>
        <c:ser>
          <c:idx val="1"/>
          <c:order val="1"/>
          <c:tx>
            <c:strRef>
              <c:f>'Demographic Data'!$D$1</c:f>
              <c:strCache>
                <c:ptCount val="1"/>
                <c:pt idx="0">
                  <c:v>2015</c:v>
                </c:pt>
              </c:strCache>
            </c:strRef>
          </c:tx>
          <c:spPr>
            <a:ln w="28575" cap="rnd">
              <a:solidFill>
                <a:schemeClr val="accent2"/>
              </a:solidFill>
              <a:round/>
            </a:ln>
            <a:effectLst/>
          </c:spPr>
          <c:marker>
            <c:symbol val="none"/>
          </c:marker>
          <c:cat>
            <c:strRef>
              <c:f>'Demographic Data'!$B$91:$B$103</c:f>
              <c:strCache>
                <c:ptCount val="13"/>
                <c:pt idx="0">
                  <c:v>15-19</c:v>
                </c:pt>
                <c:pt idx="1">
                  <c:v>20-24</c:v>
                </c:pt>
                <c:pt idx="2">
                  <c:v>25-29</c:v>
                </c:pt>
                <c:pt idx="3">
                  <c:v>30-34</c:v>
                </c:pt>
                <c:pt idx="4">
                  <c:v>35-39</c:v>
                </c:pt>
                <c:pt idx="5">
                  <c:v>40-44</c:v>
                </c:pt>
                <c:pt idx="6">
                  <c:v>45-49</c:v>
                </c:pt>
                <c:pt idx="7">
                  <c:v>50-54</c:v>
                </c:pt>
                <c:pt idx="8">
                  <c:v>55-59</c:v>
                </c:pt>
                <c:pt idx="9">
                  <c:v>60-64</c:v>
                </c:pt>
                <c:pt idx="10">
                  <c:v>65-69</c:v>
                </c:pt>
                <c:pt idx="11">
                  <c:v>70-74</c:v>
                </c:pt>
                <c:pt idx="12">
                  <c:v>75-79</c:v>
                </c:pt>
              </c:strCache>
            </c:strRef>
          </c:cat>
          <c:val>
            <c:numRef>
              <c:f>'Demographic Data'!$D$91:$D$103</c:f>
              <c:numCache>
                <c:formatCode>0%</c:formatCode>
                <c:ptCount val="13"/>
                <c:pt idx="0">
                  <c:v>3.783783783783784E-2</c:v>
                </c:pt>
                <c:pt idx="1">
                  <c:v>0.10810810810810811</c:v>
                </c:pt>
                <c:pt idx="2">
                  <c:v>0.20540540540540542</c:v>
                </c:pt>
                <c:pt idx="3">
                  <c:v>0.16216216216216217</c:v>
                </c:pt>
                <c:pt idx="4">
                  <c:v>0.17297297297297298</c:v>
                </c:pt>
                <c:pt idx="5">
                  <c:v>0.11351351351351352</c:v>
                </c:pt>
                <c:pt idx="6">
                  <c:v>0.10810810810810811</c:v>
                </c:pt>
                <c:pt idx="7">
                  <c:v>4.3243243243243246E-2</c:v>
                </c:pt>
                <c:pt idx="8">
                  <c:v>3.783783783783784E-2</c:v>
                </c:pt>
                <c:pt idx="9">
                  <c:v>1.0810810810810811E-2</c:v>
                </c:pt>
                <c:pt idx="10">
                  <c:v>0</c:v>
                </c:pt>
                <c:pt idx="11">
                  <c:v>0</c:v>
                </c:pt>
                <c:pt idx="12">
                  <c:v>0</c:v>
                </c:pt>
              </c:numCache>
            </c:numRef>
          </c:val>
          <c:smooth val="0"/>
          <c:extLst>
            <c:ext xmlns:c16="http://schemas.microsoft.com/office/drawing/2014/chart" uri="{C3380CC4-5D6E-409C-BE32-E72D297353CC}">
              <c16:uniqueId val="{00000001-FF10-44CF-BE9F-CD5BD9E2A758}"/>
            </c:ext>
          </c:extLst>
        </c:ser>
        <c:ser>
          <c:idx val="2"/>
          <c:order val="2"/>
          <c:tx>
            <c:strRef>
              <c:f>'Demographic Data'!$E$1</c:f>
              <c:strCache>
                <c:ptCount val="1"/>
                <c:pt idx="0">
                  <c:v>2016</c:v>
                </c:pt>
              </c:strCache>
            </c:strRef>
          </c:tx>
          <c:spPr>
            <a:ln w="28575" cap="rnd">
              <a:solidFill>
                <a:schemeClr val="accent3"/>
              </a:solidFill>
              <a:round/>
            </a:ln>
            <a:effectLst/>
          </c:spPr>
          <c:marker>
            <c:symbol val="none"/>
          </c:marker>
          <c:cat>
            <c:strRef>
              <c:f>'Demographic Data'!$B$91:$B$103</c:f>
              <c:strCache>
                <c:ptCount val="13"/>
                <c:pt idx="0">
                  <c:v>15-19</c:v>
                </c:pt>
                <c:pt idx="1">
                  <c:v>20-24</c:v>
                </c:pt>
                <c:pt idx="2">
                  <c:v>25-29</c:v>
                </c:pt>
                <c:pt idx="3">
                  <c:v>30-34</c:v>
                </c:pt>
                <c:pt idx="4">
                  <c:v>35-39</c:v>
                </c:pt>
                <c:pt idx="5">
                  <c:v>40-44</c:v>
                </c:pt>
                <c:pt idx="6">
                  <c:v>45-49</c:v>
                </c:pt>
                <c:pt idx="7">
                  <c:v>50-54</c:v>
                </c:pt>
                <c:pt idx="8">
                  <c:v>55-59</c:v>
                </c:pt>
                <c:pt idx="9">
                  <c:v>60-64</c:v>
                </c:pt>
                <c:pt idx="10">
                  <c:v>65-69</c:v>
                </c:pt>
                <c:pt idx="11">
                  <c:v>70-74</c:v>
                </c:pt>
                <c:pt idx="12">
                  <c:v>75-79</c:v>
                </c:pt>
              </c:strCache>
            </c:strRef>
          </c:cat>
          <c:val>
            <c:numRef>
              <c:f>'Demographic Data'!$E$91:$E$103</c:f>
              <c:numCache>
                <c:formatCode>0%</c:formatCode>
                <c:ptCount val="13"/>
                <c:pt idx="0">
                  <c:v>6.0606060606060608E-2</c:v>
                </c:pt>
                <c:pt idx="1">
                  <c:v>0.13131313131313133</c:v>
                </c:pt>
                <c:pt idx="2">
                  <c:v>0.20707070707070707</c:v>
                </c:pt>
                <c:pt idx="3">
                  <c:v>0.19696969696969696</c:v>
                </c:pt>
                <c:pt idx="4">
                  <c:v>0.16161616161616163</c:v>
                </c:pt>
                <c:pt idx="5">
                  <c:v>5.5555555555555552E-2</c:v>
                </c:pt>
                <c:pt idx="6">
                  <c:v>7.0707070707070704E-2</c:v>
                </c:pt>
                <c:pt idx="7">
                  <c:v>6.0606060606060608E-2</c:v>
                </c:pt>
                <c:pt idx="8">
                  <c:v>2.0202020202020204E-2</c:v>
                </c:pt>
                <c:pt idx="9">
                  <c:v>2.5252525252525252E-2</c:v>
                </c:pt>
                <c:pt idx="10">
                  <c:v>1.0101010101010102E-2</c:v>
                </c:pt>
                <c:pt idx="11">
                  <c:v>0</c:v>
                </c:pt>
                <c:pt idx="12">
                  <c:v>0</c:v>
                </c:pt>
              </c:numCache>
            </c:numRef>
          </c:val>
          <c:smooth val="0"/>
          <c:extLst>
            <c:ext xmlns:c16="http://schemas.microsoft.com/office/drawing/2014/chart" uri="{C3380CC4-5D6E-409C-BE32-E72D297353CC}">
              <c16:uniqueId val="{00000002-FF10-44CF-BE9F-CD5BD9E2A758}"/>
            </c:ext>
          </c:extLst>
        </c:ser>
        <c:ser>
          <c:idx val="3"/>
          <c:order val="3"/>
          <c:tx>
            <c:strRef>
              <c:f>'Demographic Data'!$F$1</c:f>
              <c:strCache>
                <c:ptCount val="1"/>
                <c:pt idx="0">
                  <c:v>2017</c:v>
                </c:pt>
              </c:strCache>
            </c:strRef>
          </c:tx>
          <c:spPr>
            <a:ln w="28575" cap="rnd">
              <a:solidFill>
                <a:schemeClr val="accent4"/>
              </a:solidFill>
              <a:round/>
            </a:ln>
            <a:effectLst/>
          </c:spPr>
          <c:marker>
            <c:symbol val="none"/>
          </c:marker>
          <c:cat>
            <c:strRef>
              <c:f>'Demographic Data'!$B$91:$B$103</c:f>
              <c:strCache>
                <c:ptCount val="13"/>
                <c:pt idx="0">
                  <c:v>15-19</c:v>
                </c:pt>
                <c:pt idx="1">
                  <c:v>20-24</c:v>
                </c:pt>
                <c:pt idx="2">
                  <c:v>25-29</c:v>
                </c:pt>
                <c:pt idx="3">
                  <c:v>30-34</c:v>
                </c:pt>
                <c:pt idx="4">
                  <c:v>35-39</c:v>
                </c:pt>
                <c:pt idx="5">
                  <c:v>40-44</c:v>
                </c:pt>
                <c:pt idx="6">
                  <c:v>45-49</c:v>
                </c:pt>
                <c:pt idx="7">
                  <c:v>50-54</c:v>
                </c:pt>
                <c:pt idx="8">
                  <c:v>55-59</c:v>
                </c:pt>
                <c:pt idx="9">
                  <c:v>60-64</c:v>
                </c:pt>
                <c:pt idx="10">
                  <c:v>65-69</c:v>
                </c:pt>
                <c:pt idx="11">
                  <c:v>70-74</c:v>
                </c:pt>
                <c:pt idx="12">
                  <c:v>75-79</c:v>
                </c:pt>
              </c:strCache>
            </c:strRef>
          </c:cat>
          <c:val>
            <c:numRef>
              <c:f>'Demographic Data'!$F$91:$F$103</c:f>
              <c:numCache>
                <c:formatCode>0%</c:formatCode>
                <c:ptCount val="13"/>
                <c:pt idx="0">
                  <c:v>1.6304347826086956E-2</c:v>
                </c:pt>
                <c:pt idx="1">
                  <c:v>0.10326086956521739</c:v>
                </c:pt>
                <c:pt idx="2">
                  <c:v>0.2608695652173913</c:v>
                </c:pt>
                <c:pt idx="3">
                  <c:v>0.22826086956521738</c:v>
                </c:pt>
                <c:pt idx="4">
                  <c:v>0.125</c:v>
                </c:pt>
                <c:pt idx="5">
                  <c:v>7.0652173913043473E-2</c:v>
                </c:pt>
                <c:pt idx="6">
                  <c:v>9.2391304347826081E-2</c:v>
                </c:pt>
                <c:pt idx="7">
                  <c:v>4.8913043478260872E-2</c:v>
                </c:pt>
                <c:pt idx="8">
                  <c:v>2.717391304347826E-2</c:v>
                </c:pt>
                <c:pt idx="9">
                  <c:v>1.6304347826086956E-2</c:v>
                </c:pt>
                <c:pt idx="10">
                  <c:v>5.434782608695652E-3</c:v>
                </c:pt>
                <c:pt idx="11">
                  <c:v>0</c:v>
                </c:pt>
                <c:pt idx="12">
                  <c:v>5.434782608695652E-3</c:v>
                </c:pt>
              </c:numCache>
            </c:numRef>
          </c:val>
          <c:smooth val="0"/>
          <c:extLst>
            <c:ext xmlns:c16="http://schemas.microsoft.com/office/drawing/2014/chart" uri="{C3380CC4-5D6E-409C-BE32-E72D297353CC}">
              <c16:uniqueId val="{00000003-FF10-44CF-BE9F-CD5BD9E2A758}"/>
            </c:ext>
          </c:extLst>
        </c:ser>
        <c:ser>
          <c:idx val="4"/>
          <c:order val="4"/>
          <c:tx>
            <c:strRef>
              <c:f>'Demographic Data'!$G$1</c:f>
              <c:strCache>
                <c:ptCount val="1"/>
                <c:pt idx="0">
                  <c:v>2018</c:v>
                </c:pt>
              </c:strCache>
            </c:strRef>
          </c:tx>
          <c:spPr>
            <a:ln w="28575" cap="rnd">
              <a:solidFill>
                <a:schemeClr val="accent5"/>
              </a:solidFill>
              <a:round/>
            </a:ln>
            <a:effectLst/>
          </c:spPr>
          <c:marker>
            <c:symbol val="none"/>
          </c:marker>
          <c:cat>
            <c:strRef>
              <c:f>'Demographic Data'!$B$91:$B$103</c:f>
              <c:strCache>
                <c:ptCount val="13"/>
                <c:pt idx="0">
                  <c:v>15-19</c:v>
                </c:pt>
                <c:pt idx="1">
                  <c:v>20-24</c:v>
                </c:pt>
                <c:pt idx="2">
                  <c:v>25-29</c:v>
                </c:pt>
                <c:pt idx="3">
                  <c:v>30-34</c:v>
                </c:pt>
                <c:pt idx="4">
                  <c:v>35-39</c:v>
                </c:pt>
                <c:pt idx="5">
                  <c:v>40-44</c:v>
                </c:pt>
                <c:pt idx="6">
                  <c:v>45-49</c:v>
                </c:pt>
                <c:pt idx="7">
                  <c:v>50-54</c:v>
                </c:pt>
                <c:pt idx="8">
                  <c:v>55-59</c:v>
                </c:pt>
                <c:pt idx="9">
                  <c:v>60-64</c:v>
                </c:pt>
                <c:pt idx="10">
                  <c:v>65-69</c:v>
                </c:pt>
                <c:pt idx="11">
                  <c:v>70-74</c:v>
                </c:pt>
                <c:pt idx="12">
                  <c:v>75-79</c:v>
                </c:pt>
              </c:strCache>
            </c:strRef>
          </c:cat>
          <c:val>
            <c:numRef>
              <c:f>'Demographic Data'!$G$91:$G$103</c:f>
              <c:numCache>
                <c:formatCode>0%</c:formatCode>
                <c:ptCount val="13"/>
                <c:pt idx="0">
                  <c:v>2.575107296137339E-2</c:v>
                </c:pt>
                <c:pt idx="1">
                  <c:v>0.1072961373390558</c:v>
                </c:pt>
                <c:pt idx="2">
                  <c:v>0.21030042918454936</c:v>
                </c:pt>
                <c:pt idx="3">
                  <c:v>0.20600858369098712</c:v>
                </c:pt>
                <c:pt idx="4">
                  <c:v>0.20171673819742489</c:v>
                </c:pt>
                <c:pt idx="5">
                  <c:v>9.8712446351931327E-2</c:v>
                </c:pt>
                <c:pt idx="6">
                  <c:v>6.0085836909871244E-2</c:v>
                </c:pt>
                <c:pt idx="7">
                  <c:v>6.0085836909871244E-2</c:v>
                </c:pt>
                <c:pt idx="8">
                  <c:v>1.7167381974248927E-2</c:v>
                </c:pt>
                <c:pt idx="9">
                  <c:v>4.2918454935622317E-3</c:v>
                </c:pt>
                <c:pt idx="10">
                  <c:v>8.5836909871244635E-3</c:v>
                </c:pt>
                <c:pt idx="11">
                  <c:v>0</c:v>
                </c:pt>
                <c:pt idx="12">
                  <c:v>0</c:v>
                </c:pt>
              </c:numCache>
            </c:numRef>
          </c:val>
          <c:smooth val="0"/>
          <c:extLst>
            <c:ext xmlns:c16="http://schemas.microsoft.com/office/drawing/2014/chart" uri="{C3380CC4-5D6E-409C-BE32-E72D297353CC}">
              <c16:uniqueId val="{00000004-FF10-44CF-BE9F-CD5BD9E2A758}"/>
            </c:ext>
          </c:extLst>
        </c:ser>
        <c:ser>
          <c:idx val="5"/>
          <c:order val="5"/>
          <c:tx>
            <c:strRef>
              <c:f>'Demographic Data'!$H$1</c:f>
              <c:strCache>
                <c:ptCount val="1"/>
                <c:pt idx="0">
                  <c:v>2019</c:v>
                </c:pt>
              </c:strCache>
            </c:strRef>
          </c:tx>
          <c:spPr>
            <a:ln w="28575" cap="rnd">
              <a:solidFill>
                <a:schemeClr val="accent6"/>
              </a:solidFill>
              <a:round/>
            </a:ln>
            <a:effectLst/>
          </c:spPr>
          <c:marker>
            <c:symbol val="none"/>
          </c:marker>
          <c:cat>
            <c:strRef>
              <c:f>'Demographic Data'!$B$91:$B$103</c:f>
              <c:strCache>
                <c:ptCount val="13"/>
                <c:pt idx="0">
                  <c:v>15-19</c:v>
                </c:pt>
                <c:pt idx="1">
                  <c:v>20-24</c:v>
                </c:pt>
                <c:pt idx="2">
                  <c:v>25-29</c:v>
                </c:pt>
                <c:pt idx="3">
                  <c:v>30-34</c:v>
                </c:pt>
                <c:pt idx="4">
                  <c:v>35-39</c:v>
                </c:pt>
                <c:pt idx="5">
                  <c:v>40-44</c:v>
                </c:pt>
                <c:pt idx="6">
                  <c:v>45-49</c:v>
                </c:pt>
                <c:pt idx="7">
                  <c:v>50-54</c:v>
                </c:pt>
                <c:pt idx="8">
                  <c:v>55-59</c:v>
                </c:pt>
                <c:pt idx="9">
                  <c:v>60-64</c:v>
                </c:pt>
                <c:pt idx="10">
                  <c:v>65-69</c:v>
                </c:pt>
                <c:pt idx="11">
                  <c:v>70-74</c:v>
                </c:pt>
                <c:pt idx="12">
                  <c:v>75-79</c:v>
                </c:pt>
              </c:strCache>
            </c:strRef>
          </c:cat>
          <c:val>
            <c:numRef>
              <c:f>'Demographic Data'!$H$91:$H$103</c:f>
              <c:numCache>
                <c:formatCode>0%</c:formatCode>
                <c:ptCount val="13"/>
                <c:pt idx="0">
                  <c:v>3.614457831325301E-2</c:v>
                </c:pt>
                <c:pt idx="1">
                  <c:v>8.4337349397590355E-2</c:v>
                </c:pt>
                <c:pt idx="2">
                  <c:v>0.20080321285140562</c:v>
                </c:pt>
                <c:pt idx="3">
                  <c:v>0.1646586345381526</c:v>
                </c:pt>
                <c:pt idx="4">
                  <c:v>0.17269076305220885</c:v>
                </c:pt>
                <c:pt idx="5">
                  <c:v>0.10040160642570281</c:v>
                </c:pt>
                <c:pt idx="6">
                  <c:v>8.8353413654618476E-2</c:v>
                </c:pt>
                <c:pt idx="7">
                  <c:v>6.4257028112449793E-2</c:v>
                </c:pt>
                <c:pt idx="8">
                  <c:v>4.0160642570281124E-2</c:v>
                </c:pt>
                <c:pt idx="9">
                  <c:v>3.2128514056224897E-2</c:v>
                </c:pt>
                <c:pt idx="10">
                  <c:v>1.6064257028112448E-2</c:v>
                </c:pt>
                <c:pt idx="11">
                  <c:v>0</c:v>
                </c:pt>
                <c:pt idx="12">
                  <c:v>0</c:v>
                </c:pt>
              </c:numCache>
            </c:numRef>
          </c:val>
          <c:smooth val="0"/>
          <c:extLst>
            <c:ext xmlns:c16="http://schemas.microsoft.com/office/drawing/2014/chart" uri="{C3380CC4-5D6E-409C-BE32-E72D297353CC}">
              <c16:uniqueId val="{00000005-FF10-44CF-BE9F-CD5BD9E2A758}"/>
            </c:ext>
          </c:extLst>
        </c:ser>
        <c:ser>
          <c:idx val="6"/>
          <c:order val="6"/>
          <c:tx>
            <c:strRef>
              <c:f>'Demographic Data'!$I$1</c:f>
              <c:strCache>
                <c:ptCount val="1"/>
                <c:pt idx="0">
                  <c:v>2020</c:v>
                </c:pt>
              </c:strCache>
            </c:strRef>
          </c:tx>
          <c:spPr>
            <a:ln w="28575" cap="rnd">
              <a:solidFill>
                <a:schemeClr val="accent1">
                  <a:lumMod val="60000"/>
                </a:schemeClr>
              </a:solidFill>
              <a:round/>
            </a:ln>
            <a:effectLst/>
          </c:spPr>
          <c:marker>
            <c:symbol val="none"/>
          </c:marker>
          <c:cat>
            <c:strRef>
              <c:f>'Demographic Data'!$B$91:$B$103</c:f>
              <c:strCache>
                <c:ptCount val="13"/>
                <c:pt idx="0">
                  <c:v>15-19</c:v>
                </c:pt>
                <c:pt idx="1">
                  <c:v>20-24</c:v>
                </c:pt>
                <c:pt idx="2">
                  <c:v>25-29</c:v>
                </c:pt>
                <c:pt idx="3">
                  <c:v>30-34</c:v>
                </c:pt>
                <c:pt idx="4">
                  <c:v>35-39</c:v>
                </c:pt>
                <c:pt idx="5">
                  <c:v>40-44</c:v>
                </c:pt>
                <c:pt idx="6">
                  <c:v>45-49</c:v>
                </c:pt>
                <c:pt idx="7">
                  <c:v>50-54</c:v>
                </c:pt>
                <c:pt idx="8">
                  <c:v>55-59</c:v>
                </c:pt>
                <c:pt idx="9">
                  <c:v>60-64</c:v>
                </c:pt>
                <c:pt idx="10">
                  <c:v>65-69</c:v>
                </c:pt>
                <c:pt idx="11">
                  <c:v>70-74</c:v>
                </c:pt>
                <c:pt idx="12">
                  <c:v>75-79</c:v>
                </c:pt>
              </c:strCache>
            </c:strRef>
          </c:cat>
          <c:val>
            <c:numRef>
              <c:f>'Demographic Data'!$I$91:$I$103</c:f>
              <c:numCache>
                <c:formatCode>0%</c:formatCode>
                <c:ptCount val="13"/>
                <c:pt idx="0">
                  <c:v>3.2967032967032968E-2</c:v>
                </c:pt>
                <c:pt idx="1">
                  <c:v>0.11721611721611722</c:v>
                </c:pt>
                <c:pt idx="2">
                  <c:v>0.15384615384615385</c:v>
                </c:pt>
                <c:pt idx="3">
                  <c:v>0.19780219780219779</c:v>
                </c:pt>
                <c:pt idx="4">
                  <c:v>0.17216117216117216</c:v>
                </c:pt>
                <c:pt idx="5">
                  <c:v>0.13553113553113552</c:v>
                </c:pt>
                <c:pt idx="6">
                  <c:v>8.4249084249084255E-2</c:v>
                </c:pt>
                <c:pt idx="7">
                  <c:v>4.0293040293040296E-2</c:v>
                </c:pt>
                <c:pt idx="8">
                  <c:v>2.197802197802198E-2</c:v>
                </c:pt>
                <c:pt idx="9">
                  <c:v>2.197802197802198E-2</c:v>
                </c:pt>
                <c:pt idx="10">
                  <c:v>1.4652014652014652E-2</c:v>
                </c:pt>
                <c:pt idx="11">
                  <c:v>3.663003663003663E-3</c:v>
                </c:pt>
                <c:pt idx="12">
                  <c:v>3.663003663003663E-3</c:v>
                </c:pt>
              </c:numCache>
            </c:numRef>
          </c:val>
          <c:smooth val="0"/>
          <c:extLst>
            <c:ext xmlns:c16="http://schemas.microsoft.com/office/drawing/2014/chart" uri="{C3380CC4-5D6E-409C-BE32-E72D297353CC}">
              <c16:uniqueId val="{00000006-FF10-44CF-BE9F-CD5BD9E2A758}"/>
            </c:ext>
          </c:extLst>
        </c:ser>
        <c:dLbls>
          <c:showLegendKey val="0"/>
          <c:showVal val="0"/>
          <c:showCatName val="0"/>
          <c:showSerName val="0"/>
          <c:showPercent val="0"/>
          <c:showBubbleSize val="0"/>
        </c:dLbls>
        <c:smooth val="0"/>
        <c:axId val="1921818799"/>
        <c:axId val="1921835855"/>
      </c:lineChart>
      <c:catAx>
        <c:axId val="1921818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835855"/>
        <c:crosses val="autoZero"/>
        <c:auto val="1"/>
        <c:lblAlgn val="ctr"/>
        <c:lblOffset val="100"/>
        <c:noMultiLvlLbl val="0"/>
      </c:catAx>
      <c:valAx>
        <c:axId val="1921835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818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2015-2020 Total Contacts by 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'Demographic Data'!$B$55</c:f>
              <c:strCache>
                <c:ptCount val="1"/>
                <c:pt idx="0">
                  <c:v>Female</c:v>
                </c:pt>
              </c:strCache>
            </c:strRef>
          </c:tx>
          <c:spPr>
            <a:ln w="28575" cap="rnd">
              <a:solidFill>
                <a:schemeClr val="accent1"/>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Data'!$C$55:$I$55</c:f>
              <c:numCache>
                <c:formatCode>General</c:formatCode>
                <c:ptCount val="6"/>
                <c:pt idx="0">
                  <c:v>39</c:v>
                </c:pt>
                <c:pt idx="1">
                  <c:v>40</c:v>
                </c:pt>
                <c:pt idx="2">
                  <c:v>39</c:v>
                </c:pt>
                <c:pt idx="3">
                  <c:v>57</c:v>
                </c:pt>
                <c:pt idx="4">
                  <c:v>46</c:v>
                </c:pt>
                <c:pt idx="5">
                  <c:v>31</c:v>
                </c:pt>
              </c:numCache>
            </c:numRef>
          </c:val>
          <c:smooth val="0"/>
          <c:extLst>
            <c:ext xmlns:c16="http://schemas.microsoft.com/office/drawing/2014/chart" uri="{C3380CC4-5D6E-409C-BE32-E72D297353CC}">
              <c16:uniqueId val="{00000000-4D35-4534-99A3-91A0CF609AB0}"/>
            </c:ext>
          </c:extLst>
        </c:ser>
        <c:ser>
          <c:idx val="1"/>
          <c:order val="1"/>
          <c:tx>
            <c:strRef>
              <c:f>'Demographic Data'!$B$56</c:f>
              <c:strCache>
                <c:ptCount val="1"/>
                <c:pt idx="0">
                  <c:v>Male</c:v>
                </c:pt>
              </c:strCache>
            </c:strRef>
          </c:tx>
          <c:spPr>
            <a:ln w="28575" cap="rnd">
              <a:solidFill>
                <a:schemeClr val="accent2"/>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Data'!$C$56:$I$56</c:f>
              <c:numCache>
                <c:formatCode>General</c:formatCode>
                <c:ptCount val="6"/>
                <c:pt idx="0">
                  <c:v>147</c:v>
                </c:pt>
                <c:pt idx="1">
                  <c:v>158</c:v>
                </c:pt>
                <c:pt idx="2">
                  <c:v>145</c:v>
                </c:pt>
                <c:pt idx="3">
                  <c:v>175</c:v>
                </c:pt>
                <c:pt idx="4">
                  <c:v>203</c:v>
                </c:pt>
                <c:pt idx="5">
                  <c:v>241</c:v>
                </c:pt>
              </c:numCache>
            </c:numRef>
          </c:val>
          <c:smooth val="0"/>
          <c:extLst>
            <c:ext xmlns:c16="http://schemas.microsoft.com/office/drawing/2014/chart" uri="{C3380CC4-5D6E-409C-BE32-E72D297353CC}">
              <c16:uniqueId val="{00000001-4D35-4534-99A3-91A0CF609AB0}"/>
            </c:ext>
          </c:extLst>
        </c:ser>
        <c:ser>
          <c:idx val="2"/>
          <c:order val="2"/>
          <c:tx>
            <c:strRef>
              <c:f>'Demographic Data'!$B$57</c:f>
              <c:strCache>
                <c:ptCount val="1"/>
                <c:pt idx="0">
                  <c:v>Other</c:v>
                </c:pt>
              </c:strCache>
            </c:strRef>
          </c:tx>
          <c:spPr>
            <a:ln w="28575" cap="rnd">
              <a:solidFill>
                <a:schemeClr val="accent3"/>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Data'!$C$57:$I$57</c:f>
              <c:numCache>
                <c:formatCode>0</c:formatCode>
                <c:ptCount val="6"/>
                <c:pt idx="0">
                  <c:v>0</c:v>
                </c:pt>
                <c:pt idx="1">
                  <c:v>0</c:v>
                </c:pt>
                <c:pt idx="2">
                  <c:v>0</c:v>
                </c:pt>
                <c:pt idx="3">
                  <c:v>1</c:v>
                </c:pt>
                <c:pt idx="4">
                  <c:v>0</c:v>
                </c:pt>
                <c:pt idx="5">
                  <c:v>1</c:v>
                </c:pt>
              </c:numCache>
            </c:numRef>
          </c:val>
          <c:smooth val="0"/>
          <c:extLst>
            <c:ext xmlns:c16="http://schemas.microsoft.com/office/drawing/2014/chart" uri="{C3380CC4-5D6E-409C-BE32-E72D297353CC}">
              <c16:uniqueId val="{00000002-4D35-4534-99A3-91A0CF609AB0}"/>
            </c:ext>
          </c:extLst>
        </c:ser>
        <c:dLbls>
          <c:showLegendKey val="0"/>
          <c:showVal val="0"/>
          <c:showCatName val="0"/>
          <c:showSerName val="0"/>
          <c:showPercent val="0"/>
          <c:showBubbleSize val="0"/>
        </c:dLbls>
        <c:smooth val="0"/>
        <c:axId val="2036055295"/>
        <c:axId val="2036043231"/>
      </c:lineChart>
      <c:catAx>
        <c:axId val="203605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6043231"/>
        <c:crosses val="autoZero"/>
        <c:auto val="1"/>
        <c:lblAlgn val="ctr"/>
        <c:lblOffset val="100"/>
        <c:noMultiLvlLbl val="0"/>
      </c:catAx>
      <c:valAx>
        <c:axId val="2036043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6055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2015-2020 Occupation</a:t>
            </a:r>
            <a:r>
              <a:rPr lang="en-GB" baseline="0"/>
              <a:t> Type by </a:t>
            </a:r>
            <a:r>
              <a:rPr lang="en-GB"/>
              <a:t>Percentage of Contacts per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'Demographic Data'!$B$70</c:f>
              <c:strCache>
                <c:ptCount val="1"/>
                <c:pt idx="0">
                  <c:v>Clerical</c:v>
                </c:pt>
              </c:strCache>
            </c:strRef>
          </c:tx>
          <c:spPr>
            <a:ln w="28575" cap="rnd">
              <a:solidFill>
                <a:schemeClr val="accent1"/>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Data'!$C$70:$I$70</c:f>
              <c:numCache>
                <c:formatCode>0%</c:formatCode>
                <c:ptCount val="6"/>
                <c:pt idx="0">
                  <c:v>7.5949367088607597E-2</c:v>
                </c:pt>
                <c:pt idx="1">
                  <c:v>7.3529411764705885E-2</c:v>
                </c:pt>
                <c:pt idx="2">
                  <c:v>6.569343065693431E-2</c:v>
                </c:pt>
                <c:pt idx="3">
                  <c:v>7.6530612244897961E-2</c:v>
                </c:pt>
                <c:pt idx="4">
                  <c:v>5.7692307692307696E-2</c:v>
                </c:pt>
                <c:pt idx="5">
                  <c:v>6.8085106382978725E-2</c:v>
                </c:pt>
              </c:numCache>
            </c:numRef>
          </c:val>
          <c:smooth val="0"/>
          <c:extLst>
            <c:ext xmlns:c16="http://schemas.microsoft.com/office/drawing/2014/chart" uri="{C3380CC4-5D6E-409C-BE32-E72D297353CC}">
              <c16:uniqueId val="{00000000-3FF2-4750-86BA-4DE19DB4A249}"/>
            </c:ext>
          </c:extLst>
        </c:ser>
        <c:ser>
          <c:idx val="1"/>
          <c:order val="1"/>
          <c:tx>
            <c:strRef>
              <c:f>'Demographic Data'!$B$71</c:f>
              <c:strCache>
                <c:ptCount val="1"/>
                <c:pt idx="0">
                  <c:v>Managerial</c:v>
                </c:pt>
              </c:strCache>
            </c:strRef>
          </c:tx>
          <c:spPr>
            <a:ln w="28575" cap="rnd">
              <a:solidFill>
                <a:schemeClr val="accent2"/>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Data'!$C$71:$I$71</c:f>
              <c:numCache>
                <c:formatCode>0%</c:formatCode>
                <c:ptCount val="6"/>
                <c:pt idx="0">
                  <c:v>0.13291139240506328</c:v>
                </c:pt>
                <c:pt idx="1">
                  <c:v>0.11764705882352941</c:v>
                </c:pt>
                <c:pt idx="2">
                  <c:v>0.20437956204379562</c:v>
                </c:pt>
                <c:pt idx="3">
                  <c:v>0.13775510204081631</c:v>
                </c:pt>
                <c:pt idx="4">
                  <c:v>0.1875</c:v>
                </c:pt>
                <c:pt idx="5">
                  <c:v>0.1276595744680851</c:v>
                </c:pt>
              </c:numCache>
            </c:numRef>
          </c:val>
          <c:smooth val="0"/>
          <c:extLst>
            <c:ext xmlns:c16="http://schemas.microsoft.com/office/drawing/2014/chart" uri="{C3380CC4-5D6E-409C-BE32-E72D297353CC}">
              <c16:uniqueId val="{00000001-3FF2-4750-86BA-4DE19DB4A249}"/>
            </c:ext>
          </c:extLst>
        </c:ser>
        <c:ser>
          <c:idx val="2"/>
          <c:order val="2"/>
          <c:tx>
            <c:strRef>
              <c:f>'Demographic Data'!$B$72</c:f>
              <c:strCache>
                <c:ptCount val="1"/>
                <c:pt idx="0">
                  <c:v>Manual</c:v>
                </c:pt>
              </c:strCache>
            </c:strRef>
          </c:tx>
          <c:spPr>
            <a:ln w="28575" cap="rnd">
              <a:solidFill>
                <a:schemeClr val="accent3"/>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Data'!$C$72:$I$72</c:f>
              <c:numCache>
                <c:formatCode>0%</c:formatCode>
                <c:ptCount val="6"/>
                <c:pt idx="0">
                  <c:v>3.1645569620253167E-2</c:v>
                </c:pt>
                <c:pt idx="1">
                  <c:v>2.2058823529411766E-2</c:v>
                </c:pt>
                <c:pt idx="2">
                  <c:v>5.8394160583941604E-2</c:v>
                </c:pt>
                <c:pt idx="3">
                  <c:v>9.6938775510204078E-2</c:v>
                </c:pt>
                <c:pt idx="4">
                  <c:v>0.13461538461538461</c:v>
                </c:pt>
                <c:pt idx="5">
                  <c:v>0.18297872340425531</c:v>
                </c:pt>
              </c:numCache>
            </c:numRef>
          </c:val>
          <c:smooth val="0"/>
          <c:extLst>
            <c:ext xmlns:c16="http://schemas.microsoft.com/office/drawing/2014/chart" uri="{C3380CC4-5D6E-409C-BE32-E72D297353CC}">
              <c16:uniqueId val="{00000002-3FF2-4750-86BA-4DE19DB4A249}"/>
            </c:ext>
          </c:extLst>
        </c:ser>
        <c:ser>
          <c:idx val="3"/>
          <c:order val="3"/>
          <c:tx>
            <c:strRef>
              <c:f>'Demographic Data'!$B$73</c:f>
              <c:strCache>
                <c:ptCount val="1"/>
                <c:pt idx="0">
                  <c:v>Never Worked</c:v>
                </c:pt>
              </c:strCache>
            </c:strRef>
          </c:tx>
          <c:spPr>
            <a:ln w="28575" cap="rnd">
              <a:solidFill>
                <a:schemeClr val="accent4"/>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Data'!$C$73:$I$73</c:f>
              <c:numCache>
                <c:formatCode>0%</c:formatCode>
                <c:ptCount val="6"/>
                <c:pt idx="0">
                  <c:v>6.3291139240506328E-3</c:v>
                </c:pt>
                <c:pt idx="1">
                  <c:v>1.4705882352941176E-2</c:v>
                </c:pt>
                <c:pt idx="2">
                  <c:v>0</c:v>
                </c:pt>
                <c:pt idx="3">
                  <c:v>5.1020408163265302E-3</c:v>
                </c:pt>
                <c:pt idx="4">
                  <c:v>1.9230769230769232E-2</c:v>
                </c:pt>
                <c:pt idx="5">
                  <c:v>8.5106382978723406E-3</c:v>
                </c:pt>
              </c:numCache>
            </c:numRef>
          </c:val>
          <c:smooth val="0"/>
          <c:extLst>
            <c:ext xmlns:c16="http://schemas.microsoft.com/office/drawing/2014/chart" uri="{C3380CC4-5D6E-409C-BE32-E72D297353CC}">
              <c16:uniqueId val="{00000003-3FF2-4750-86BA-4DE19DB4A249}"/>
            </c:ext>
          </c:extLst>
        </c:ser>
        <c:ser>
          <c:idx val="4"/>
          <c:order val="4"/>
          <c:tx>
            <c:strRef>
              <c:f>'Demographic Data'!$B$74</c:f>
              <c:strCache>
                <c:ptCount val="1"/>
                <c:pt idx="0">
                  <c:v>Professional</c:v>
                </c:pt>
              </c:strCache>
            </c:strRef>
          </c:tx>
          <c:spPr>
            <a:ln w="28575" cap="rnd">
              <a:solidFill>
                <a:schemeClr val="accent5"/>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Data'!$C$74:$I$74</c:f>
              <c:numCache>
                <c:formatCode>0%</c:formatCode>
                <c:ptCount val="6"/>
                <c:pt idx="0">
                  <c:v>0.17088607594936708</c:v>
                </c:pt>
                <c:pt idx="1">
                  <c:v>0.17647058823529413</c:v>
                </c:pt>
                <c:pt idx="2">
                  <c:v>0.15328467153284672</c:v>
                </c:pt>
                <c:pt idx="3">
                  <c:v>0.24489795918367346</c:v>
                </c:pt>
                <c:pt idx="4">
                  <c:v>0.15865384615384615</c:v>
                </c:pt>
                <c:pt idx="5">
                  <c:v>0.1574468085106383</c:v>
                </c:pt>
              </c:numCache>
            </c:numRef>
          </c:val>
          <c:smooth val="0"/>
          <c:extLst>
            <c:ext xmlns:c16="http://schemas.microsoft.com/office/drawing/2014/chart" uri="{C3380CC4-5D6E-409C-BE32-E72D297353CC}">
              <c16:uniqueId val="{00000004-3FF2-4750-86BA-4DE19DB4A249}"/>
            </c:ext>
          </c:extLst>
        </c:ser>
        <c:ser>
          <c:idx val="5"/>
          <c:order val="5"/>
          <c:tx>
            <c:strRef>
              <c:f>'Demographic Data'!$B$75</c:f>
              <c:strCache>
                <c:ptCount val="1"/>
                <c:pt idx="0">
                  <c:v>Skilled Labour</c:v>
                </c:pt>
              </c:strCache>
            </c:strRef>
          </c:tx>
          <c:spPr>
            <a:ln w="28575" cap="rnd">
              <a:solidFill>
                <a:schemeClr val="accent6"/>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Data'!$C$75:$I$75</c:f>
              <c:numCache>
                <c:formatCode>0%</c:formatCode>
                <c:ptCount val="6"/>
                <c:pt idx="0">
                  <c:v>0.310126582278481</c:v>
                </c:pt>
                <c:pt idx="1">
                  <c:v>0.25735294117647056</c:v>
                </c:pt>
                <c:pt idx="2">
                  <c:v>0.31386861313868614</c:v>
                </c:pt>
                <c:pt idx="3">
                  <c:v>0.27040816326530615</c:v>
                </c:pt>
                <c:pt idx="4">
                  <c:v>0.19711538461538461</c:v>
                </c:pt>
                <c:pt idx="5">
                  <c:v>0.25106382978723402</c:v>
                </c:pt>
              </c:numCache>
            </c:numRef>
          </c:val>
          <c:smooth val="0"/>
          <c:extLst>
            <c:ext xmlns:c16="http://schemas.microsoft.com/office/drawing/2014/chart" uri="{C3380CC4-5D6E-409C-BE32-E72D297353CC}">
              <c16:uniqueId val="{00000005-3FF2-4750-86BA-4DE19DB4A249}"/>
            </c:ext>
          </c:extLst>
        </c:ser>
        <c:ser>
          <c:idx val="6"/>
          <c:order val="6"/>
          <c:tx>
            <c:strRef>
              <c:f>'Demographic Data'!$B$76</c:f>
              <c:strCache>
                <c:ptCount val="1"/>
                <c:pt idx="0">
                  <c:v>Unskilled Labour</c:v>
                </c:pt>
              </c:strCache>
            </c:strRef>
          </c:tx>
          <c:spPr>
            <a:ln w="28575" cap="rnd">
              <a:solidFill>
                <a:schemeClr val="accent1">
                  <a:lumMod val="60000"/>
                </a:schemeClr>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Data'!$C$76:$I$76</c:f>
              <c:numCache>
                <c:formatCode>0%</c:formatCode>
                <c:ptCount val="6"/>
                <c:pt idx="0">
                  <c:v>0.27215189873417722</c:v>
                </c:pt>
                <c:pt idx="1">
                  <c:v>0.33823529411764708</c:v>
                </c:pt>
                <c:pt idx="2">
                  <c:v>0.20437956204379562</c:v>
                </c:pt>
                <c:pt idx="3">
                  <c:v>0.1683673469387755</c:v>
                </c:pt>
                <c:pt idx="4">
                  <c:v>0.24519230769230768</c:v>
                </c:pt>
                <c:pt idx="5">
                  <c:v>0.20425531914893616</c:v>
                </c:pt>
              </c:numCache>
            </c:numRef>
          </c:val>
          <c:smooth val="0"/>
          <c:extLst>
            <c:ext xmlns:c16="http://schemas.microsoft.com/office/drawing/2014/chart" uri="{C3380CC4-5D6E-409C-BE32-E72D297353CC}">
              <c16:uniqueId val="{00000006-3FF2-4750-86BA-4DE19DB4A249}"/>
            </c:ext>
          </c:extLst>
        </c:ser>
        <c:dLbls>
          <c:showLegendKey val="0"/>
          <c:showVal val="0"/>
          <c:showCatName val="0"/>
          <c:showSerName val="0"/>
          <c:showPercent val="0"/>
          <c:showBubbleSize val="0"/>
        </c:dLbls>
        <c:smooth val="0"/>
        <c:axId val="1921873711"/>
        <c:axId val="1921872047"/>
      </c:lineChart>
      <c:catAx>
        <c:axId val="1921873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872047"/>
        <c:crosses val="autoZero"/>
        <c:auto val="1"/>
        <c:lblAlgn val="ctr"/>
        <c:lblOffset val="100"/>
        <c:noMultiLvlLbl val="0"/>
      </c:catAx>
      <c:valAx>
        <c:axId val="192187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873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2015-2020 Contacts by Highest Schooling Completed Percentage per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'Demographic Data'!$B$112</c:f>
              <c:strCache>
                <c:ptCount val="1"/>
                <c:pt idx="0">
                  <c:v>Primary</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Data'!$C$112:$I$112</c:f>
              <c:numCache>
                <c:formatCode>0%</c:formatCode>
                <c:ptCount val="6"/>
                <c:pt idx="0">
                  <c:v>0.15</c:v>
                </c:pt>
                <c:pt idx="1">
                  <c:v>0.17435897435897435</c:v>
                </c:pt>
                <c:pt idx="2">
                  <c:v>6.1111111111111109E-2</c:v>
                </c:pt>
                <c:pt idx="3">
                  <c:v>0.10869565217391304</c:v>
                </c:pt>
                <c:pt idx="4">
                  <c:v>0.18106995884773663</c:v>
                </c:pt>
                <c:pt idx="5">
                  <c:v>0.16104868913857678</c:v>
                </c:pt>
              </c:numCache>
            </c:numRef>
          </c:val>
          <c:smooth val="0"/>
          <c:extLst>
            <c:ext xmlns:c16="http://schemas.microsoft.com/office/drawing/2014/chart" uri="{C3380CC4-5D6E-409C-BE32-E72D297353CC}">
              <c16:uniqueId val="{00000000-5BD0-49C6-8618-EA1BD588BD0C}"/>
            </c:ext>
          </c:extLst>
        </c:ser>
        <c:ser>
          <c:idx val="1"/>
          <c:order val="1"/>
          <c:tx>
            <c:strRef>
              <c:f>'Demographic Data'!$B$113</c:f>
              <c:strCache>
                <c:ptCount val="1"/>
                <c:pt idx="0">
                  <c:v>Secondary</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Data'!$C$113:$I$113</c:f>
              <c:numCache>
                <c:formatCode>0%</c:formatCode>
                <c:ptCount val="6"/>
                <c:pt idx="0">
                  <c:v>0.42222222222222222</c:v>
                </c:pt>
                <c:pt idx="1">
                  <c:v>0.37948717948717947</c:v>
                </c:pt>
                <c:pt idx="2">
                  <c:v>0.26666666666666666</c:v>
                </c:pt>
                <c:pt idx="3">
                  <c:v>0.29130434782608694</c:v>
                </c:pt>
                <c:pt idx="4">
                  <c:v>0.46090534979423869</c:v>
                </c:pt>
                <c:pt idx="5">
                  <c:v>0.5056179775280899</c:v>
                </c:pt>
              </c:numCache>
            </c:numRef>
          </c:val>
          <c:smooth val="0"/>
          <c:extLst>
            <c:ext xmlns:c16="http://schemas.microsoft.com/office/drawing/2014/chart" uri="{C3380CC4-5D6E-409C-BE32-E72D297353CC}">
              <c16:uniqueId val="{00000001-5BD0-49C6-8618-EA1BD588BD0C}"/>
            </c:ext>
          </c:extLst>
        </c:ser>
        <c:ser>
          <c:idx val="2"/>
          <c:order val="2"/>
          <c:tx>
            <c:strRef>
              <c:f>'Demographic Data'!$B$114</c:f>
              <c:strCache>
                <c:ptCount val="1"/>
                <c:pt idx="0">
                  <c:v>Sixth Form</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Data'!$C$114:$I$114</c:f>
              <c:numCache>
                <c:formatCode>0%</c:formatCode>
                <c:ptCount val="6"/>
                <c:pt idx="0">
                  <c:v>7.2222222222222215E-2</c:v>
                </c:pt>
                <c:pt idx="1">
                  <c:v>8.7179487179487175E-2</c:v>
                </c:pt>
                <c:pt idx="2">
                  <c:v>6.6666666666666666E-2</c:v>
                </c:pt>
                <c:pt idx="3">
                  <c:v>5.6521739130434782E-2</c:v>
                </c:pt>
                <c:pt idx="4">
                  <c:v>6.584362139917696E-2</c:v>
                </c:pt>
                <c:pt idx="5">
                  <c:v>8.2397003745318345E-2</c:v>
                </c:pt>
              </c:numCache>
            </c:numRef>
          </c:val>
          <c:smooth val="0"/>
          <c:extLst>
            <c:ext xmlns:c16="http://schemas.microsoft.com/office/drawing/2014/chart" uri="{C3380CC4-5D6E-409C-BE32-E72D297353CC}">
              <c16:uniqueId val="{00000002-5BD0-49C6-8618-EA1BD588BD0C}"/>
            </c:ext>
          </c:extLst>
        </c:ser>
        <c:ser>
          <c:idx val="3"/>
          <c:order val="3"/>
          <c:tx>
            <c:strRef>
              <c:f>'Demographic Data'!$B$115</c:f>
              <c:strCache>
                <c:ptCount val="1"/>
                <c:pt idx="0">
                  <c:v>University</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Data'!$C$115:$I$115</c:f>
              <c:numCache>
                <c:formatCode>0%</c:formatCode>
                <c:ptCount val="6"/>
                <c:pt idx="0">
                  <c:v>8.8888888888888892E-2</c:v>
                </c:pt>
                <c:pt idx="1">
                  <c:v>0.11794871794871795</c:v>
                </c:pt>
                <c:pt idx="2">
                  <c:v>6.1111111111111109E-2</c:v>
                </c:pt>
                <c:pt idx="3">
                  <c:v>9.1304347826086957E-2</c:v>
                </c:pt>
                <c:pt idx="4">
                  <c:v>0.12345679012345678</c:v>
                </c:pt>
                <c:pt idx="5">
                  <c:v>0.11610486891385768</c:v>
                </c:pt>
              </c:numCache>
            </c:numRef>
          </c:val>
          <c:smooth val="0"/>
          <c:extLst>
            <c:ext xmlns:c16="http://schemas.microsoft.com/office/drawing/2014/chart" uri="{C3380CC4-5D6E-409C-BE32-E72D297353CC}">
              <c16:uniqueId val="{00000003-5BD0-49C6-8618-EA1BD588BD0C}"/>
            </c:ext>
          </c:extLst>
        </c:ser>
        <c:ser>
          <c:idx val="4"/>
          <c:order val="4"/>
          <c:tx>
            <c:strRef>
              <c:f>'Demographic Data'!$B$116</c:f>
              <c:strCache>
                <c:ptCount val="1"/>
                <c:pt idx="0">
                  <c:v>Technical/Vocational</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Data'!$C$116:$I$116</c:f>
              <c:numCache>
                <c:formatCode>0%</c:formatCode>
                <c:ptCount val="6"/>
                <c:pt idx="0">
                  <c:v>0.11666666666666667</c:v>
                </c:pt>
                <c:pt idx="1">
                  <c:v>0.12307692307692308</c:v>
                </c:pt>
                <c:pt idx="2">
                  <c:v>0.11666666666666667</c:v>
                </c:pt>
                <c:pt idx="3">
                  <c:v>0.11304347826086956</c:v>
                </c:pt>
                <c:pt idx="4">
                  <c:v>0.1111111111111111</c:v>
                </c:pt>
                <c:pt idx="5">
                  <c:v>0.11235955056179775</c:v>
                </c:pt>
              </c:numCache>
            </c:numRef>
          </c:val>
          <c:smooth val="0"/>
          <c:extLst>
            <c:ext xmlns:c16="http://schemas.microsoft.com/office/drawing/2014/chart" uri="{C3380CC4-5D6E-409C-BE32-E72D297353CC}">
              <c16:uniqueId val="{00000004-5BD0-49C6-8618-EA1BD588BD0C}"/>
            </c:ext>
          </c:extLst>
        </c:ser>
        <c:ser>
          <c:idx val="6"/>
          <c:order val="6"/>
          <c:tx>
            <c:strRef>
              <c:f>'Demographic Data'!$B$118</c:f>
              <c:strCache>
                <c:ptCount val="1"/>
                <c:pt idx="0">
                  <c:v>None</c:v>
                </c:pt>
              </c:strCache>
            </c:strRef>
          </c:tx>
          <c:spPr>
            <a:ln w="28575" cap="rnd">
              <a:solidFill>
                <a:schemeClr val="accent1">
                  <a:lumMod val="60000"/>
                </a:schemeClr>
              </a:solidFill>
              <a:round/>
            </a:ln>
            <a:effectLst/>
          </c:spPr>
          <c:marker>
            <c:symbol val="none"/>
          </c:marker>
          <c:cat>
            <c:numRef>
              <c:f>'Demographic Data'!$D$1:$I$1</c:f>
              <c:numCache>
                <c:formatCode>General</c:formatCode>
                <c:ptCount val="6"/>
                <c:pt idx="0">
                  <c:v>2015</c:v>
                </c:pt>
                <c:pt idx="1">
                  <c:v>2016</c:v>
                </c:pt>
                <c:pt idx="2">
                  <c:v>2017</c:v>
                </c:pt>
                <c:pt idx="3">
                  <c:v>2018</c:v>
                </c:pt>
                <c:pt idx="4">
                  <c:v>2019</c:v>
                </c:pt>
                <c:pt idx="5">
                  <c:v>2020</c:v>
                </c:pt>
              </c:numCache>
            </c:numRef>
          </c:cat>
          <c:val>
            <c:numRef>
              <c:f>'Demographic Data'!$C$118:$I$118</c:f>
              <c:numCache>
                <c:formatCode>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05-5BD0-49C6-8618-EA1BD588BD0C}"/>
            </c:ext>
          </c:extLst>
        </c:ser>
        <c:dLbls>
          <c:showLegendKey val="0"/>
          <c:showVal val="0"/>
          <c:showCatName val="0"/>
          <c:showSerName val="0"/>
          <c:showPercent val="0"/>
          <c:showBubbleSize val="0"/>
        </c:dLbls>
        <c:smooth val="0"/>
        <c:axId val="1921845007"/>
        <c:axId val="1921837935"/>
        <c:extLst>
          <c:ext xmlns:c15="http://schemas.microsoft.com/office/drawing/2012/chart" uri="{02D57815-91ED-43cb-92C2-25804820EDAC}">
            <c15:filteredLineSeries>
              <c15:ser>
                <c:idx val="5"/>
                <c:order val="5"/>
                <c:tx>
                  <c:strRef>
                    <c:extLst>
                      <c:ext uri="{02D57815-91ED-43cb-92C2-25804820EDAC}">
                        <c15:formulaRef>
                          <c15:sqref>'Demographic Data'!$B$117</c15:sqref>
                        </c15:formulaRef>
                      </c:ext>
                    </c:extLst>
                    <c:strCache>
                      <c:ptCount val="1"/>
                      <c:pt idx="0">
                        <c:v>Not Known</c:v>
                      </c:pt>
                    </c:strCache>
                  </c:strRef>
                </c:tx>
                <c:spPr>
                  <a:ln w="28575" cap="rnd">
                    <a:solidFill>
                      <a:schemeClr val="accent6"/>
                    </a:solidFill>
                    <a:round/>
                  </a:ln>
                  <a:effectLst/>
                </c:spPr>
                <c:marker>
                  <c:symbol val="none"/>
                </c:marker>
                <c:cat>
                  <c:numRef>
                    <c:extLst>
                      <c:ext uri="{02D57815-91ED-43cb-92C2-25804820EDAC}">
                        <c15:formulaRef>
                          <c15:sqref>'Demographic Data'!$D$1:$I$1</c15:sqref>
                        </c15:formulaRef>
                      </c:ext>
                    </c:extLst>
                    <c:numCache>
                      <c:formatCode>General</c:formatCode>
                      <c:ptCount val="6"/>
                      <c:pt idx="0">
                        <c:v>2015</c:v>
                      </c:pt>
                      <c:pt idx="1">
                        <c:v>2016</c:v>
                      </c:pt>
                      <c:pt idx="2">
                        <c:v>2017</c:v>
                      </c:pt>
                      <c:pt idx="3">
                        <c:v>2018</c:v>
                      </c:pt>
                      <c:pt idx="4">
                        <c:v>2019</c:v>
                      </c:pt>
                      <c:pt idx="5">
                        <c:v>2020</c:v>
                      </c:pt>
                    </c:numCache>
                  </c:numRef>
                </c:cat>
                <c:val>
                  <c:numRef>
                    <c:extLst>
                      <c:ext uri="{02D57815-91ED-43cb-92C2-25804820EDAC}">
                        <c15:formulaRef>
                          <c15:sqref>'Demographic Data'!$C$117:$I$117</c15:sqref>
                        </c15:formulaRef>
                      </c:ext>
                    </c:extLst>
                    <c:numCache>
                      <c:formatCode>0%</c:formatCode>
                      <c:ptCount val="6"/>
                      <c:pt idx="0">
                        <c:v>0.15</c:v>
                      </c:pt>
                      <c:pt idx="1">
                        <c:v>0.11794871794871795</c:v>
                      </c:pt>
                      <c:pt idx="2">
                        <c:v>0.42777777777777776</c:v>
                      </c:pt>
                      <c:pt idx="3">
                        <c:v>0.33913043478260868</c:v>
                      </c:pt>
                      <c:pt idx="4">
                        <c:v>5.7613168724279837E-2</c:v>
                      </c:pt>
                      <c:pt idx="5">
                        <c:v>2.247191011235955E-2</c:v>
                      </c:pt>
                    </c:numCache>
                  </c:numRef>
                </c:val>
                <c:smooth val="0"/>
                <c:extLst>
                  <c:ext xmlns:c16="http://schemas.microsoft.com/office/drawing/2014/chart" uri="{C3380CC4-5D6E-409C-BE32-E72D297353CC}">
                    <c16:uniqueId val="{00000006-5BD0-49C6-8618-EA1BD588BD0C}"/>
                  </c:ext>
                </c:extLst>
              </c15:ser>
            </c15:filteredLineSeries>
          </c:ext>
        </c:extLst>
      </c:lineChart>
      <c:catAx>
        <c:axId val="192184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837935"/>
        <c:crosses val="autoZero"/>
        <c:auto val="1"/>
        <c:lblAlgn val="ctr"/>
        <c:lblOffset val="100"/>
        <c:noMultiLvlLbl val="0"/>
      </c:catAx>
      <c:valAx>
        <c:axId val="1921837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845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0B5C4-9E6C-4736-88DE-6E40422E0E4A}" type="datetimeFigureOut">
              <a:rPr lang="en-GB" smtClean="0"/>
              <a:t>27/04/2021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EEBFC-24BC-4638-916B-6FECA123107B}" type="slidenum">
              <a:rPr lang="en-GB" smtClean="0"/>
              <a:t>‹#›</a:t>
            </a:fld>
            <a:endParaRPr lang="en-GB"/>
          </a:p>
        </p:txBody>
      </p:sp>
    </p:spTree>
    <p:extLst>
      <p:ext uri="{BB962C8B-B14F-4D97-AF65-F5344CB8AC3E}">
        <p14:creationId xmlns:p14="http://schemas.microsoft.com/office/powerpoint/2010/main" val="335180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Read,</a:t>
            </a:r>
            <a:r>
              <a:rPr lang="en-US" sz="1200" b="0" i="0" kern="1200" baseline="0" dirty="0">
                <a:solidFill>
                  <a:schemeClr val="tx1"/>
                </a:solidFill>
                <a:effectLst/>
                <a:latin typeface="+mn-lt"/>
                <a:ea typeface="+mn-ea"/>
                <a:cs typeface="+mn-cs"/>
              </a:rPr>
              <a:t> understand and write the pamphlet.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 people advanced through the stages of physical growth without shedding this so-called “King Baby” attitude.</a:t>
            </a:r>
          </a:p>
          <a:p>
            <a:r>
              <a:rPr lang="en-US" sz="1200" b="0" i="0" kern="1200" dirty="0">
                <a:solidFill>
                  <a:schemeClr val="tx1"/>
                </a:solidFill>
                <a:effectLst/>
                <a:latin typeface="+mn-lt"/>
                <a:ea typeface="+mn-ea"/>
                <a:cs typeface="+mn-cs"/>
              </a:rPr>
              <a:t>When addicts suffer from “King Baby Syndrome” they want the same level of </a:t>
            </a:r>
            <a:r>
              <a:rPr lang="en-US" sz="1200" b="0" i="0" kern="1200" dirty="0" err="1">
                <a:solidFill>
                  <a:schemeClr val="tx1"/>
                </a:solidFill>
                <a:effectLst/>
                <a:latin typeface="+mn-lt"/>
                <a:ea typeface="+mn-ea"/>
                <a:cs typeface="+mn-cs"/>
              </a:rPr>
              <a:t>self-centred</a:t>
            </a:r>
            <a:r>
              <a:rPr lang="en-US" sz="1200" b="0" i="0" kern="1200" dirty="0">
                <a:solidFill>
                  <a:schemeClr val="tx1"/>
                </a:solidFill>
                <a:effectLst/>
                <a:latin typeface="+mn-lt"/>
                <a:ea typeface="+mn-ea"/>
                <a:cs typeface="+mn-cs"/>
              </a:rPr>
              <a:t> gratification that babies and young children need. Addicts must be especially aware of King Baby drives and characteristics, for these attitudes and </a:t>
            </a:r>
            <a:r>
              <a:rPr lang="en-US" sz="1200" b="0" i="0" kern="1200" dirty="0" err="1">
                <a:solidFill>
                  <a:schemeClr val="tx1"/>
                </a:solidFill>
                <a:effectLst/>
                <a:latin typeface="+mn-lt"/>
                <a:ea typeface="+mn-ea"/>
                <a:cs typeface="+mn-cs"/>
              </a:rPr>
              <a:t>behaviours</a:t>
            </a:r>
            <a:r>
              <a:rPr lang="en-US" sz="1200" b="0" i="0" kern="1200" dirty="0">
                <a:solidFill>
                  <a:schemeClr val="tx1"/>
                </a:solidFill>
                <a:effectLst/>
                <a:latin typeface="+mn-lt"/>
                <a:ea typeface="+mn-ea"/>
                <a:cs typeface="+mn-cs"/>
              </a:rPr>
              <a:t> can continue to show up after we achieve abstinence.</a:t>
            </a:r>
          </a:p>
        </p:txBody>
      </p:sp>
      <p:sp>
        <p:nvSpPr>
          <p:cNvPr id="4" name="Slide Number Placeholder 3"/>
          <p:cNvSpPr>
            <a:spLocks noGrp="1"/>
          </p:cNvSpPr>
          <p:nvPr>
            <p:ph type="sldNum" sz="quarter" idx="10"/>
          </p:nvPr>
        </p:nvSpPr>
        <p:spPr/>
        <p:txBody>
          <a:bodyPr/>
          <a:lstStyle/>
          <a:p>
            <a:fld id="{27D99922-9979-4AE8-835B-1DF1D41660AB}" type="slidenum">
              <a:rPr lang="en-US" smtClean="0"/>
              <a:t>18</a:t>
            </a:fld>
            <a:endParaRPr lang="en-US"/>
          </a:p>
        </p:txBody>
      </p:sp>
    </p:spTree>
    <p:extLst>
      <p:ext uri="{BB962C8B-B14F-4D97-AF65-F5344CB8AC3E}">
        <p14:creationId xmlns:p14="http://schemas.microsoft.com/office/powerpoint/2010/main" val="294578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354242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200397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54392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1887093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84396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1106090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3938458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266447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469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B1A3BA-6C62-4B55-9E93-3E6414F265D3}"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1747219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B1A3BA-6C62-4B55-9E93-3E6414F265D3}"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2956368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B1A3BA-6C62-4B55-9E93-3E6414F265D3}" type="datetimeFigureOut">
              <a:rPr lang="en-GB" smtClean="0"/>
              <a:t>27/04/2021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254019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B1A3BA-6C62-4B55-9E93-3E6414F265D3}" type="datetimeFigureOut">
              <a:rPr lang="en-GB" smtClean="0"/>
              <a:t>27/04/2021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236726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1A3BA-6C62-4B55-9E93-3E6414F265D3}" type="datetimeFigureOut">
              <a:rPr lang="en-GB" smtClean="0"/>
              <a:t>27/04/2021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226606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B1A3BA-6C62-4B55-9E93-3E6414F265D3}"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254594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B1A3BA-6C62-4B55-9E93-3E6414F265D3}"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CEC27D-6CE2-40DB-9838-D50BCEB02AE2}" type="slidenum">
              <a:rPr lang="en-GB" smtClean="0"/>
              <a:t>‹#›</a:t>
            </a:fld>
            <a:endParaRPr lang="en-GB"/>
          </a:p>
        </p:txBody>
      </p:sp>
    </p:spTree>
    <p:extLst>
      <p:ext uri="{BB962C8B-B14F-4D97-AF65-F5344CB8AC3E}">
        <p14:creationId xmlns:p14="http://schemas.microsoft.com/office/powerpoint/2010/main" val="163439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B1A3BA-6C62-4B55-9E93-3E6414F265D3}" type="datetimeFigureOut">
              <a:rPr lang="en-GB" smtClean="0"/>
              <a:t>27/04/2021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CEC27D-6CE2-40DB-9838-D50BCEB02AE2}" type="slidenum">
              <a:rPr lang="en-GB" smtClean="0"/>
              <a:t>‹#›</a:t>
            </a:fld>
            <a:endParaRPr lang="en-GB"/>
          </a:p>
        </p:txBody>
      </p:sp>
    </p:spTree>
    <p:extLst>
      <p:ext uri="{BB962C8B-B14F-4D97-AF65-F5344CB8AC3E}">
        <p14:creationId xmlns:p14="http://schemas.microsoft.com/office/powerpoint/2010/main" val="40590049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34BA65-5D4C-4A2A-8782-30619DBFA14C}"/>
              </a:ext>
            </a:extLst>
          </p:cNvPr>
          <p:cNvSpPr>
            <a:spLocks noGrp="1"/>
          </p:cNvSpPr>
          <p:nvPr>
            <p:ph type="subTitle" idx="1"/>
          </p:nvPr>
        </p:nvSpPr>
        <p:spPr>
          <a:xfrm>
            <a:off x="5643402" y="5759866"/>
            <a:ext cx="3352800" cy="728529"/>
          </a:xfrm>
        </p:spPr>
        <p:txBody>
          <a:bodyPr>
            <a:normAutofit fontScale="92500" lnSpcReduction="10000"/>
          </a:bodyPr>
          <a:lstStyle/>
          <a:p>
            <a:r>
              <a:rPr lang="en-GB" dirty="0"/>
              <a:t>N. Xerri</a:t>
            </a:r>
          </a:p>
          <a:p>
            <a:r>
              <a:rPr lang="en-GB" dirty="0"/>
              <a:t>28/04/2021</a:t>
            </a:r>
          </a:p>
        </p:txBody>
      </p:sp>
      <p:pic>
        <p:nvPicPr>
          <p:cNvPr id="5" name="Picture 4">
            <a:extLst>
              <a:ext uri="{FF2B5EF4-FFF2-40B4-BE49-F238E27FC236}">
                <a16:creationId xmlns:a16="http://schemas.microsoft.com/office/drawing/2014/main" id="{963A0919-1F06-45C8-856C-12DC2F9E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523" y="1201630"/>
            <a:ext cx="6301757" cy="4454739"/>
          </a:xfrm>
          <a:prstGeom prst="rect">
            <a:avLst/>
          </a:prstGeom>
        </p:spPr>
      </p:pic>
    </p:spTree>
    <p:extLst>
      <p:ext uri="{BB962C8B-B14F-4D97-AF65-F5344CB8AC3E}">
        <p14:creationId xmlns:p14="http://schemas.microsoft.com/office/powerpoint/2010/main" val="1553514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Aqua Fun Day</a:t>
            </a:r>
            <a:endParaRPr lang="mt-MT" dirty="0"/>
          </a:p>
        </p:txBody>
      </p:sp>
      <p:sp>
        <p:nvSpPr>
          <p:cNvPr id="3" name="Content Placeholder 2"/>
          <p:cNvSpPr>
            <a:spLocks noGrp="1"/>
          </p:cNvSpPr>
          <p:nvPr>
            <p:ph idx="1"/>
          </p:nvPr>
        </p:nvSpPr>
        <p:spPr>
          <a:xfrm>
            <a:off x="1024128" y="2286000"/>
            <a:ext cx="5546005" cy="4023360"/>
          </a:xfrm>
        </p:spPr>
        <p:txBody>
          <a:bodyPr>
            <a:normAutofit/>
          </a:bodyPr>
          <a:lstStyle/>
          <a:p>
            <a:r>
              <a:rPr lang="en-GB" dirty="0"/>
              <a:t>New activity happening for the first time on the 30</a:t>
            </a:r>
            <a:r>
              <a:rPr lang="en-GB" baseline="30000" dirty="0"/>
              <a:t>th</a:t>
            </a:r>
            <a:r>
              <a:rPr lang="en-GB" dirty="0"/>
              <a:t> of June. </a:t>
            </a:r>
          </a:p>
          <a:p>
            <a:endParaRPr lang="en-GB" dirty="0"/>
          </a:p>
          <a:p>
            <a:r>
              <a:rPr lang="en-GB" dirty="0"/>
              <a:t>Idea is to make use of the sea around us as a means of substance prevention. </a:t>
            </a:r>
          </a:p>
          <a:p>
            <a:endParaRPr lang="en-GB" dirty="0"/>
          </a:p>
          <a:p>
            <a:r>
              <a:rPr lang="en-GB" dirty="0"/>
              <a:t>Various activities such as keeping fit, water polo, chess games, sailing, water races.</a:t>
            </a:r>
            <a:endParaRPr lang="mt-MT" dirty="0"/>
          </a:p>
        </p:txBody>
      </p:sp>
      <p:pic>
        <p:nvPicPr>
          <p:cNvPr id="5" name="Picture 4">
            <a:extLst>
              <a:ext uri="{FF2B5EF4-FFF2-40B4-BE49-F238E27FC236}">
                <a16:creationId xmlns:a16="http://schemas.microsoft.com/office/drawing/2014/main" id="{66788FC1-86AB-4E05-B07E-477E02F089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049" y="298027"/>
            <a:ext cx="4249850" cy="6011333"/>
          </a:xfrm>
          <a:prstGeom prst="rect">
            <a:avLst/>
          </a:prstGeom>
        </p:spPr>
      </p:pic>
    </p:spTree>
    <p:extLst>
      <p:ext uri="{BB962C8B-B14F-4D97-AF65-F5344CB8AC3E}">
        <p14:creationId xmlns:p14="http://schemas.microsoft.com/office/powerpoint/2010/main" val="131302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FBD-061F-4FB7-A292-8311A7AD0F37}"/>
              </a:ext>
            </a:extLst>
          </p:cNvPr>
          <p:cNvSpPr>
            <a:spLocks noGrp="1"/>
          </p:cNvSpPr>
          <p:nvPr>
            <p:ph type="title"/>
          </p:nvPr>
        </p:nvSpPr>
        <p:spPr/>
        <p:txBody>
          <a:bodyPr>
            <a:normAutofit/>
          </a:bodyPr>
          <a:lstStyle/>
          <a:p>
            <a:r>
              <a:rPr lang="en-GB" dirty="0"/>
              <a:t>Jump for Life </a:t>
            </a:r>
            <a:endParaRPr lang="en-MT" dirty="0"/>
          </a:p>
        </p:txBody>
      </p:sp>
      <p:sp>
        <p:nvSpPr>
          <p:cNvPr id="3" name="Content Placeholder 2">
            <a:extLst>
              <a:ext uri="{FF2B5EF4-FFF2-40B4-BE49-F238E27FC236}">
                <a16:creationId xmlns:a16="http://schemas.microsoft.com/office/drawing/2014/main" id="{A671A5F7-555F-4A81-B77B-88323C6E982F}"/>
              </a:ext>
            </a:extLst>
          </p:cNvPr>
          <p:cNvSpPr>
            <a:spLocks noGrp="1"/>
          </p:cNvSpPr>
          <p:nvPr>
            <p:ph idx="1"/>
          </p:nvPr>
        </p:nvSpPr>
        <p:spPr>
          <a:xfrm>
            <a:off x="677334" y="2104318"/>
            <a:ext cx="8354124" cy="3880773"/>
          </a:xfrm>
        </p:spPr>
        <p:txBody>
          <a:bodyPr>
            <a:normAutofit/>
          </a:bodyPr>
          <a:lstStyle/>
          <a:p>
            <a:r>
              <a:rPr lang="en-GB" dirty="0"/>
              <a:t>Greasy pole (</a:t>
            </a:r>
            <a:r>
              <a:rPr lang="en-GB" dirty="0" err="1"/>
              <a:t>Gostra</a:t>
            </a:r>
            <a:r>
              <a:rPr lang="en-GB" dirty="0"/>
              <a:t>) competition and a jump in the sea in December.</a:t>
            </a:r>
          </a:p>
          <a:p>
            <a:r>
              <a:rPr lang="en-GB" dirty="0"/>
              <a:t>A sign of support and encouragement to those who need to make that jump to improve their life by asking for help regarding their substance abuse – hence the name of the activity – Jump for Life.</a:t>
            </a:r>
          </a:p>
          <a:p>
            <a:r>
              <a:rPr lang="en-GB" dirty="0"/>
              <a:t>This activity also serves to promote water sports – an effective preventive means of staying away from substance abuse and addictive behaviours.</a:t>
            </a:r>
          </a:p>
          <a:p>
            <a:endParaRPr lang="en-MT" dirty="0"/>
          </a:p>
        </p:txBody>
      </p:sp>
      <p:pic>
        <p:nvPicPr>
          <p:cNvPr id="5" name="Picture 4">
            <a:extLst>
              <a:ext uri="{FF2B5EF4-FFF2-40B4-BE49-F238E27FC236}">
                <a16:creationId xmlns:a16="http://schemas.microsoft.com/office/drawing/2014/main" id="{868E6ABC-48CA-4CCF-93ED-24BA34A8A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1458" y="2104318"/>
            <a:ext cx="2967030" cy="3951920"/>
          </a:xfrm>
          <a:prstGeom prst="rect">
            <a:avLst/>
          </a:prstGeom>
        </p:spPr>
      </p:pic>
    </p:spTree>
    <p:extLst>
      <p:ext uri="{BB962C8B-B14F-4D97-AF65-F5344CB8AC3E}">
        <p14:creationId xmlns:p14="http://schemas.microsoft.com/office/powerpoint/2010/main" val="363424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21270" y="4018313"/>
            <a:ext cx="3418608" cy="1973789"/>
          </a:xfrm>
          <a:prstGeom prst="rect">
            <a:avLst/>
          </a:prstGeom>
        </p:spPr>
      </p:pic>
      <p:sp>
        <p:nvSpPr>
          <p:cNvPr id="2" name="Title 1"/>
          <p:cNvSpPr>
            <a:spLocks noGrp="1"/>
          </p:cNvSpPr>
          <p:nvPr>
            <p:ph type="title"/>
          </p:nvPr>
        </p:nvSpPr>
        <p:spPr/>
        <p:txBody>
          <a:bodyPr>
            <a:normAutofit/>
          </a:bodyPr>
          <a:lstStyle/>
          <a:p>
            <a:r>
              <a:rPr lang="en-US" dirty="0" err="1"/>
              <a:t>OASI.kom</a:t>
            </a:r>
            <a:r>
              <a:rPr lang="en-US" dirty="0"/>
              <a:t> </a:t>
            </a:r>
          </a:p>
        </p:txBody>
      </p:sp>
      <p:sp>
        <p:nvSpPr>
          <p:cNvPr id="3" name="Content Placeholder 2"/>
          <p:cNvSpPr>
            <a:spLocks noGrp="1"/>
          </p:cNvSpPr>
          <p:nvPr>
            <p:ph idx="1"/>
          </p:nvPr>
        </p:nvSpPr>
        <p:spPr>
          <a:xfrm>
            <a:off x="685800" y="2063397"/>
            <a:ext cx="10394707" cy="2290890"/>
          </a:xfrm>
        </p:spPr>
        <p:txBody>
          <a:bodyPr/>
          <a:lstStyle/>
          <a:p>
            <a:r>
              <a:rPr lang="en-US" dirty="0"/>
              <a:t>It is a periodic magazine that is published every 6 months and delivered to all </a:t>
            </a:r>
            <a:r>
              <a:rPr lang="en-US" dirty="0" err="1"/>
              <a:t>Gozitan</a:t>
            </a:r>
            <a:r>
              <a:rPr lang="en-US" dirty="0"/>
              <a:t> residents and some places in Malta too.  It contains educational information that targets both children and adults and news about the Foundation.</a:t>
            </a:r>
          </a:p>
          <a:p>
            <a:endParaRPr lang="en-US" dirty="0"/>
          </a:p>
        </p:txBody>
      </p:sp>
    </p:spTree>
    <p:extLst>
      <p:ext uri="{BB962C8B-B14F-4D97-AF65-F5344CB8AC3E}">
        <p14:creationId xmlns:p14="http://schemas.microsoft.com/office/powerpoint/2010/main" val="41337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209-F11D-4995-A70F-4D3753F1605E}"/>
              </a:ext>
            </a:extLst>
          </p:cNvPr>
          <p:cNvSpPr>
            <a:spLocks noGrp="1"/>
          </p:cNvSpPr>
          <p:nvPr>
            <p:ph type="title"/>
          </p:nvPr>
        </p:nvSpPr>
        <p:spPr>
          <a:xfrm>
            <a:off x="1484311" y="685800"/>
            <a:ext cx="10018713" cy="1109749"/>
          </a:xfrm>
        </p:spPr>
        <p:txBody>
          <a:bodyPr>
            <a:normAutofit fontScale="90000"/>
          </a:bodyPr>
          <a:lstStyle/>
          <a:p>
            <a:r>
              <a:rPr lang="en-GB" dirty="0"/>
              <a:t>Daily Use and Perceived Risk Inverse Relationship</a:t>
            </a:r>
          </a:p>
        </p:txBody>
      </p:sp>
      <p:pic>
        <p:nvPicPr>
          <p:cNvPr id="5" name="Content Placeholder 4">
            <a:extLst>
              <a:ext uri="{FF2B5EF4-FFF2-40B4-BE49-F238E27FC236}">
                <a16:creationId xmlns:a16="http://schemas.microsoft.com/office/drawing/2014/main" id="{BBE46487-1495-4934-B883-DDE2BC69FA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062" y="1410056"/>
            <a:ext cx="10975962" cy="5225519"/>
          </a:xfrm>
        </p:spPr>
      </p:pic>
    </p:spTree>
    <p:extLst>
      <p:ext uri="{BB962C8B-B14F-4D97-AF65-F5344CB8AC3E}">
        <p14:creationId xmlns:p14="http://schemas.microsoft.com/office/powerpoint/2010/main" val="1289318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Immediate Intervention </a:t>
            </a:r>
          </a:p>
        </p:txBody>
      </p:sp>
      <p:sp>
        <p:nvSpPr>
          <p:cNvPr id="3" name="Content Placeholder 2"/>
          <p:cNvSpPr>
            <a:spLocks noGrp="1"/>
          </p:cNvSpPr>
          <p:nvPr>
            <p:ph idx="1"/>
          </p:nvPr>
        </p:nvSpPr>
        <p:spPr/>
        <p:txBody>
          <a:bodyPr>
            <a:normAutofit fontScale="92500" lnSpcReduction="20000"/>
          </a:bodyPr>
          <a:lstStyle/>
          <a:p>
            <a:pPr algn="just"/>
            <a:r>
              <a:rPr lang="en-US" dirty="0"/>
              <a:t>Immediate Intervention is an attempt by OASI Foundation to </a:t>
            </a:r>
            <a:r>
              <a:rPr lang="en-US" b="1" dirty="0">
                <a:solidFill>
                  <a:schemeClr val="accent3">
                    <a:lumMod val="75000"/>
                  </a:schemeClr>
                </a:solidFill>
              </a:rPr>
              <a:t>prevent individuals in distress from reverting to alcohol or drugs as a means to ‘solve’ their life’s ordinary troubles</a:t>
            </a:r>
            <a:r>
              <a:rPr lang="en-US" dirty="0">
                <a:solidFill>
                  <a:schemeClr val="accent3">
                    <a:lumMod val="75000"/>
                  </a:schemeClr>
                </a:solidFill>
              </a:rPr>
              <a:t>. </a:t>
            </a:r>
          </a:p>
          <a:p>
            <a:pPr algn="just"/>
            <a:r>
              <a:rPr lang="en-US" dirty="0"/>
              <a:t>Anyone can seek this remedial therapy at OASI Immediate Intervention Programme. This therapeutic remedy opens up in clients a process of honesty, release and change and in due time develops a support therapy that assists them in the recovery of their self-esteem, self-confidence and the gaining of a positive attitude towards life.</a:t>
            </a:r>
          </a:p>
          <a:p>
            <a:pPr algn="just"/>
            <a:r>
              <a:rPr lang="en-US" dirty="0"/>
              <a:t>Immediate intervention deals with issues such </a:t>
            </a:r>
            <a:r>
              <a:rPr lang="en-US" b="1" u="sng" dirty="0"/>
              <a:t>as inner-conflicts, inter-personal relations, family problems, “different” lifestyles, emotional pain and difficulties related to stress. Through therapeutic sessions people are facilitated to regain trust and communication with their significant others.</a:t>
            </a:r>
          </a:p>
          <a:p>
            <a:pPr algn="just"/>
            <a:r>
              <a:rPr lang="en-GB" dirty="0">
                <a:solidFill>
                  <a:schemeClr val="accent1"/>
                </a:solidFill>
              </a:rPr>
              <a:t>Tackling the problem before it becomes bigger!</a:t>
            </a:r>
          </a:p>
          <a:p>
            <a:pPr marL="0" indent="0" algn="just">
              <a:buNone/>
            </a:pPr>
            <a:endParaRPr lang="en-GB" dirty="0"/>
          </a:p>
          <a:p>
            <a:pPr marL="0" indent="0" algn="just">
              <a:buNone/>
            </a:pPr>
            <a:r>
              <a:rPr lang="en-GB" dirty="0"/>
              <a:t>Shared Staff</a:t>
            </a:r>
          </a:p>
        </p:txBody>
      </p:sp>
    </p:spTree>
    <p:extLst>
      <p:ext uri="{BB962C8B-B14F-4D97-AF65-F5344CB8AC3E}">
        <p14:creationId xmlns:p14="http://schemas.microsoft.com/office/powerpoint/2010/main" val="41197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happens in immediate intervention?</a:t>
            </a:r>
          </a:p>
        </p:txBody>
      </p:sp>
      <p:sp>
        <p:nvSpPr>
          <p:cNvPr id="3" name="Content Placeholder 2"/>
          <p:cNvSpPr>
            <a:spLocks noGrp="1"/>
          </p:cNvSpPr>
          <p:nvPr>
            <p:ph idx="1"/>
          </p:nvPr>
        </p:nvSpPr>
        <p:spPr>
          <a:xfrm>
            <a:off x="1024128" y="1615155"/>
            <a:ext cx="9720073" cy="4694205"/>
          </a:xfrm>
        </p:spPr>
        <p:txBody>
          <a:bodyPr numCol="2">
            <a:normAutofit/>
          </a:bodyPr>
          <a:lstStyle/>
          <a:p>
            <a:pPr marL="457200" indent="-457200">
              <a:buFont typeface="+mj-lt"/>
              <a:buAutoNum type="arabicPeriod"/>
            </a:pPr>
            <a:r>
              <a:rPr lang="en-US" sz="2000" dirty="0"/>
              <a:t>Meetings are held between the therapist and client, were clients are assisted to explore various life coping skills and encourage alternative and healthier life styles. </a:t>
            </a:r>
          </a:p>
          <a:p>
            <a:pPr marL="457200" indent="-457200">
              <a:buFont typeface="+mj-lt"/>
              <a:buAutoNum type="arabicPeriod"/>
            </a:pPr>
            <a:r>
              <a:rPr lang="en-US" sz="2000" dirty="0"/>
              <a:t>Besides individual sessions, the therapist or the client may request a therapy session in a group. Group Therapy often contributes to a speedy solution and a better result because of the valuable input of all those involved in the matter.</a:t>
            </a:r>
          </a:p>
          <a:p>
            <a:pPr marL="0" indent="0">
              <a:buNone/>
            </a:pPr>
            <a:endParaRPr lang="en-US" sz="2000" dirty="0"/>
          </a:p>
          <a:p>
            <a:pPr marL="0" indent="0">
              <a:buNone/>
            </a:pPr>
            <a:endParaRPr lang="en-US" sz="2000" dirty="0"/>
          </a:p>
          <a:p>
            <a:pPr marL="0" indent="0">
              <a:buNone/>
            </a:pPr>
            <a:endParaRPr lang="en-US" sz="2000" dirty="0"/>
          </a:p>
          <a:p>
            <a:pPr marL="717550" indent="0">
              <a:buNone/>
            </a:pPr>
            <a:r>
              <a:rPr lang="en-US" sz="2000" dirty="0"/>
              <a:t>Certain people may need assistance to facilitate their liaison with other agencies, social services or professionals. Often people may only need immediate intervention in this particular way just to get rid of their tensions or conflicts.</a:t>
            </a:r>
          </a:p>
          <a:p>
            <a:endParaRPr lang="en-US" sz="2000" dirty="0"/>
          </a:p>
        </p:txBody>
      </p:sp>
      <p:pic>
        <p:nvPicPr>
          <p:cNvPr id="5" name="Picture 4"/>
          <p:cNvPicPr>
            <a:picLocks noChangeAspect="1"/>
          </p:cNvPicPr>
          <p:nvPr/>
        </p:nvPicPr>
        <p:blipFill>
          <a:blip r:embed="rId2"/>
          <a:stretch>
            <a:fillRect/>
          </a:stretch>
        </p:blipFill>
        <p:spPr>
          <a:xfrm>
            <a:off x="7364101" y="3949010"/>
            <a:ext cx="3151498" cy="2426153"/>
          </a:xfrm>
          <a:prstGeom prst="rect">
            <a:avLst/>
          </a:prstGeom>
        </p:spPr>
      </p:pic>
    </p:spTree>
    <p:extLst>
      <p:ext uri="{BB962C8B-B14F-4D97-AF65-F5344CB8AC3E}">
        <p14:creationId xmlns:p14="http://schemas.microsoft.com/office/powerpoint/2010/main" val="42229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11028-8C07-418C-A8DE-63E6B41B3452}"/>
              </a:ext>
            </a:extLst>
          </p:cNvPr>
          <p:cNvSpPr>
            <a:spLocks noGrp="1"/>
          </p:cNvSpPr>
          <p:nvPr>
            <p:ph type="title"/>
          </p:nvPr>
        </p:nvSpPr>
        <p:spPr/>
        <p:txBody>
          <a:bodyPr>
            <a:normAutofit/>
          </a:bodyPr>
          <a:lstStyle/>
          <a:p>
            <a:r>
              <a:rPr lang="en-GB" dirty="0"/>
              <a:t>Addiction Treatment &amp; Rehab</a:t>
            </a:r>
          </a:p>
        </p:txBody>
      </p:sp>
      <p:sp>
        <p:nvSpPr>
          <p:cNvPr id="3" name="Content Placeholder 2">
            <a:extLst>
              <a:ext uri="{FF2B5EF4-FFF2-40B4-BE49-F238E27FC236}">
                <a16:creationId xmlns:a16="http://schemas.microsoft.com/office/drawing/2014/main" id="{137279AC-0617-469D-B1FE-5243B2713E4E}"/>
              </a:ext>
            </a:extLst>
          </p:cNvPr>
          <p:cNvSpPr>
            <a:spLocks noGrp="1"/>
          </p:cNvSpPr>
          <p:nvPr>
            <p:ph idx="1"/>
          </p:nvPr>
        </p:nvSpPr>
        <p:spPr/>
        <p:txBody>
          <a:bodyPr>
            <a:normAutofit/>
          </a:bodyPr>
          <a:lstStyle/>
          <a:p>
            <a:pPr algn="ctr"/>
            <a:r>
              <a:rPr lang="en-US" dirty="0"/>
              <a:t>Treat the dependent person</a:t>
            </a:r>
          </a:p>
          <a:p>
            <a:pPr algn="ctr"/>
            <a:r>
              <a:rPr lang="en-US" dirty="0"/>
              <a:t>Treat with Dignity</a:t>
            </a:r>
          </a:p>
          <a:p>
            <a:pPr algn="ctr"/>
            <a:r>
              <a:rPr lang="en-US" dirty="0"/>
              <a:t>Treat as whole – Body, Mind and Spirit</a:t>
            </a:r>
          </a:p>
          <a:p>
            <a:endParaRPr lang="en-US" dirty="0"/>
          </a:p>
          <a:p>
            <a:r>
              <a:rPr lang="en-US" dirty="0"/>
              <a:t>Community Based Services</a:t>
            </a:r>
          </a:p>
          <a:p>
            <a:r>
              <a:rPr lang="en-US" dirty="0"/>
              <a:t>Residential Based Services</a:t>
            </a:r>
          </a:p>
          <a:p>
            <a:endParaRPr lang="en-US" dirty="0"/>
          </a:p>
          <a:p>
            <a:pPr marL="0" indent="0">
              <a:buNone/>
            </a:pPr>
            <a:r>
              <a:rPr lang="en-US" sz="2000" dirty="0"/>
              <a:t>7 Full-timers, 11 Part-Timers, 11 Volunteers</a:t>
            </a:r>
          </a:p>
          <a:p>
            <a:endParaRPr lang="en-GB" dirty="0"/>
          </a:p>
        </p:txBody>
      </p:sp>
    </p:spTree>
    <p:extLst>
      <p:ext uri="{BB962C8B-B14F-4D97-AF65-F5344CB8AC3E}">
        <p14:creationId xmlns:p14="http://schemas.microsoft.com/office/powerpoint/2010/main" val="361248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Treatment &amp; Rehab </a:t>
            </a:r>
            <a:br>
              <a:rPr lang="en-US" dirty="0"/>
            </a:br>
            <a:r>
              <a:rPr lang="en-US" b="1" dirty="0"/>
              <a:t> </a:t>
            </a:r>
            <a:r>
              <a:rPr lang="en-US" sz="2000" b="1" dirty="0"/>
              <a:t>The Aims </a:t>
            </a:r>
            <a:endParaRPr lang="en-US" sz="4800" b="1" dirty="0"/>
          </a:p>
        </p:txBody>
      </p:sp>
      <p:sp>
        <p:nvSpPr>
          <p:cNvPr id="3" name="Content Placeholder 2"/>
          <p:cNvSpPr>
            <a:spLocks noGrp="1"/>
          </p:cNvSpPr>
          <p:nvPr>
            <p:ph idx="1"/>
          </p:nvPr>
        </p:nvSpPr>
        <p:spPr/>
        <p:txBody>
          <a:bodyPr>
            <a:normAutofit/>
          </a:bodyPr>
          <a:lstStyle/>
          <a:p>
            <a:r>
              <a:rPr lang="en-US" dirty="0"/>
              <a:t>Safe Place</a:t>
            </a:r>
          </a:p>
          <a:p>
            <a:r>
              <a:rPr lang="en-US" dirty="0"/>
              <a:t>Supportive Environment</a:t>
            </a:r>
          </a:p>
          <a:p>
            <a:r>
              <a:rPr lang="en-US" dirty="0"/>
              <a:t>Gain Strength – Physically, Emotionally and Spiritually </a:t>
            </a:r>
          </a:p>
          <a:p>
            <a:r>
              <a:rPr lang="en-US" dirty="0"/>
              <a:t>Self-Awareness</a:t>
            </a:r>
          </a:p>
          <a:p>
            <a:r>
              <a:rPr lang="en-US" dirty="0"/>
              <a:t>Encourage Change and Improve Life</a:t>
            </a:r>
          </a:p>
          <a:p>
            <a:r>
              <a:rPr lang="en-US" dirty="0"/>
              <a:t>Plan for the Future &amp; Work the Plan</a:t>
            </a:r>
          </a:p>
          <a:p>
            <a:endParaRPr lang="en-US" dirty="0"/>
          </a:p>
          <a:p>
            <a:pPr marL="0" indent="0">
              <a:buNone/>
            </a:pPr>
            <a:r>
              <a:rPr lang="en-US" dirty="0"/>
              <a:t>This offers our beneficiaries the possibility to work on themselves.</a:t>
            </a:r>
          </a:p>
        </p:txBody>
      </p:sp>
      <p:pic>
        <p:nvPicPr>
          <p:cNvPr id="4" name="Picture 3"/>
          <p:cNvPicPr>
            <a:picLocks noChangeAspect="1"/>
          </p:cNvPicPr>
          <p:nvPr/>
        </p:nvPicPr>
        <p:blipFill>
          <a:blip r:embed="rId2"/>
          <a:stretch>
            <a:fillRect/>
          </a:stretch>
        </p:blipFill>
        <p:spPr>
          <a:xfrm>
            <a:off x="8645236" y="1932710"/>
            <a:ext cx="3073978" cy="1808018"/>
          </a:xfrm>
          <a:prstGeom prst="rect">
            <a:avLst/>
          </a:prstGeom>
        </p:spPr>
      </p:pic>
      <p:pic>
        <p:nvPicPr>
          <p:cNvPr id="5" name="Picture 4"/>
          <p:cNvPicPr>
            <a:picLocks noChangeAspect="1"/>
          </p:cNvPicPr>
          <p:nvPr/>
        </p:nvPicPr>
        <p:blipFill>
          <a:blip r:embed="rId3"/>
          <a:stretch>
            <a:fillRect/>
          </a:stretch>
        </p:blipFill>
        <p:spPr>
          <a:xfrm>
            <a:off x="9690389" y="3972791"/>
            <a:ext cx="2028825" cy="1524000"/>
          </a:xfrm>
          <a:prstGeom prst="rect">
            <a:avLst/>
          </a:prstGeom>
        </p:spPr>
      </p:pic>
    </p:spTree>
    <p:extLst>
      <p:ext uri="{BB962C8B-B14F-4D97-AF65-F5344CB8AC3E}">
        <p14:creationId xmlns:p14="http://schemas.microsoft.com/office/powerpoint/2010/main" val="1284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down)">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wipe(down)">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wipe(down)">
                                      <p:cBhvr>
                                        <p:cTn id="5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During the time spent with us, beneficiaries have a busy Schedule…</a:t>
            </a:r>
            <a:endParaRPr lang="en-US" dirty="0"/>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
            </a:pPr>
            <a:r>
              <a:rPr lang="en-GB" dirty="0"/>
              <a:t>Group Therapy sessions</a:t>
            </a:r>
          </a:p>
          <a:p>
            <a:pPr>
              <a:buFont typeface="Wingdings" panose="05000000000000000000" pitchFamily="2" charset="2"/>
              <a:buChar char="§"/>
            </a:pPr>
            <a:r>
              <a:rPr lang="en-GB" dirty="0"/>
              <a:t>Individual Therapy sessions</a:t>
            </a:r>
          </a:p>
          <a:p>
            <a:pPr>
              <a:buFont typeface="Wingdings" panose="05000000000000000000" pitchFamily="2" charset="2"/>
              <a:buChar char="§"/>
            </a:pPr>
            <a:r>
              <a:rPr lang="en-GB" dirty="0"/>
              <a:t>Lectures on Addiction Related Areas</a:t>
            </a:r>
          </a:p>
          <a:p>
            <a:pPr>
              <a:buFont typeface="Wingdings" panose="05000000000000000000" pitchFamily="2" charset="2"/>
              <a:buChar char="§"/>
            </a:pPr>
            <a:r>
              <a:rPr lang="en-GB" dirty="0"/>
              <a:t>Daily Living Skills</a:t>
            </a:r>
          </a:p>
          <a:p>
            <a:pPr>
              <a:buFont typeface="Wingdings" panose="05000000000000000000" pitchFamily="2" charset="2"/>
              <a:buChar char="§"/>
            </a:pPr>
            <a:r>
              <a:rPr lang="en-GB" dirty="0"/>
              <a:t>Yoga</a:t>
            </a:r>
          </a:p>
          <a:p>
            <a:pPr>
              <a:buFont typeface="Wingdings" panose="05000000000000000000" pitchFamily="2" charset="2"/>
              <a:buChar char="§"/>
            </a:pPr>
            <a:r>
              <a:rPr lang="en-GB" dirty="0"/>
              <a:t>Walks in Nature</a:t>
            </a:r>
          </a:p>
          <a:p>
            <a:pPr>
              <a:buFont typeface="Wingdings" panose="05000000000000000000" pitchFamily="2" charset="2"/>
              <a:buChar char="§"/>
            </a:pPr>
            <a:r>
              <a:rPr lang="en-GB" dirty="0"/>
              <a:t>Gym and physical exercise</a:t>
            </a:r>
          </a:p>
          <a:p>
            <a:endParaRPr lang="en-US" dirty="0"/>
          </a:p>
        </p:txBody>
      </p:sp>
      <p:sp>
        <p:nvSpPr>
          <p:cNvPr id="4" name="Content Placeholder 3">
            <a:extLst>
              <a:ext uri="{FF2B5EF4-FFF2-40B4-BE49-F238E27FC236}">
                <a16:creationId xmlns:a16="http://schemas.microsoft.com/office/drawing/2014/main" id="{7ACF6644-08F8-4E03-9C5F-6DAE7F85E51F}"/>
              </a:ext>
            </a:extLst>
          </p:cNvPr>
          <p:cNvSpPr>
            <a:spLocks noGrp="1"/>
          </p:cNvSpPr>
          <p:nvPr>
            <p:ph sz="half" idx="2"/>
          </p:nvPr>
        </p:nvSpPr>
        <p:spPr/>
        <p:txBody>
          <a:bodyPr>
            <a:normAutofit/>
          </a:bodyPr>
          <a:lstStyle/>
          <a:p>
            <a:pPr>
              <a:buFont typeface="Wingdings" panose="05000000000000000000" pitchFamily="2" charset="2"/>
              <a:buChar char="§"/>
            </a:pPr>
            <a:r>
              <a:rPr lang="en-GB" dirty="0"/>
              <a:t>Self-Help Groups</a:t>
            </a:r>
          </a:p>
          <a:p>
            <a:pPr>
              <a:buFont typeface="Wingdings" panose="05000000000000000000" pitchFamily="2" charset="2"/>
              <a:buChar char="§"/>
            </a:pPr>
            <a:r>
              <a:rPr lang="en-GB" dirty="0"/>
              <a:t>CBT, DBT, Bibliotherapy, etc</a:t>
            </a:r>
          </a:p>
          <a:p>
            <a:pPr>
              <a:buFont typeface="Wingdings" panose="05000000000000000000" pitchFamily="2" charset="2"/>
              <a:buChar char="§"/>
            </a:pPr>
            <a:r>
              <a:rPr lang="en-GB" dirty="0"/>
              <a:t>Reflective methods such as assignments</a:t>
            </a:r>
          </a:p>
          <a:p>
            <a:pPr>
              <a:buFont typeface="Wingdings" panose="05000000000000000000" pitchFamily="2" charset="2"/>
              <a:buChar char="§"/>
            </a:pPr>
            <a:r>
              <a:rPr lang="en-GB" dirty="0"/>
              <a:t>Discuss behaviours and triggers which might lead to relapse.</a:t>
            </a:r>
          </a:p>
          <a:p>
            <a:endParaRPr lang="en-GB" dirty="0"/>
          </a:p>
        </p:txBody>
      </p:sp>
    </p:spTree>
    <p:extLst>
      <p:ext uri="{BB962C8B-B14F-4D97-AF65-F5344CB8AC3E}">
        <p14:creationId xmlns:p14="http://schemas.microsoft.com/office/powerpoint/2010/main" val="312054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39152"/>
            <a:ext cx="9720072" cy="854710"/>
          </a:xfrm>
        </p:spPr>
        <p:txBody>
          <a:bodyPr>
            <a:normAutofit/>
          </a:bodyPr>
          <a:lstStyle/>
          <a:p>
            <a:r>
              <a:rPr lang="en-US" dirty="0"/>
              <a:t>A Multidisciplinary Team approach</a:t>
            </a:r>
            <a:endParaRPr lang="en-US" sz="2000" dirty="0">
              <a:latin typeface="+mn-lt"/>
            </a:endParaRPr>
          </a:p>
        </p:txBody>
      </p:sp>
      <p:pic>
        <p:nvPicPr>
          <p:cNvPr id="4" name="Content Placeholder 3"/>
          <p:cNvPicPr>
            <a:picLocks noGrp="1" noChangeAspect="1"/>
          </p:cNvPicPr>
          <p:nvPr>
            <p:ph idx="1"/>
          </p:nvPr>
        </p:nvPicPr>
        <p:blipFill>
          <a:blip r:embed="rId2"/>
          <a:stretch>
            <a:fillRect/>
          </a:stretch>
        </p:blipFill>
        <p:spPr>
          <a:xfrm>
            <a:off x="1430319" y="1410056"/>
            <a:ext cx="7091400" cy="4768553"/>
          </a:xfrm>
          <a:prstGeom prst="rect">
            <a:avLst/>
          </a:prstGeom>
          <a:effectLst>
            <a:glow rad="101600">
              <a:schemeClr val="tx1">
                <a:alpha val="40000"/>
              </a:schemeClr>
            </a:glow>
          </a:effectLst>
        </p:spPr>
      </p:pic>
    </p:spTree>
    <p:extLst>
      <p:ext uri="{BB962C8B-B14F-4D97-AF65-F5344CB8AC3E}">
        <p14:creationId xmlns:p14="http://schemas.microsoft.com/office/powerpoint/2010/main" val="1804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6E44-A790-4AEB-BD34-73BD2FEE887A}"/>
              </a:ext>
            </a:extLst>
          </p:cNvPr>
          <p:cNvSpPr>
            <a:spLocks noGrp="1"/>
          </p:cNvSpPr>
          <p:nvPr>
            <p:ph type="title"/>
          </p:nvPr>
        </p:nvSpPr>
        <p:spPr/>
        <p:txBody>
          <a:bodyPr>
            <a:normAutofit/>
          </a:bodyPr>
          <a:lstStyle/>
          <a:p>
            <a:r>
              <a:rPr lang="en-GB" dirty="0"/>
              <a:t>Mission Statement</a:t>
            </a:r>
          </a:p>
        </p:txBody>
      </p:sp>
      <p:sp>
        <p:nvSpPr>
          <p:cNvPr id="3" name="Content Placeholder 2">
            <a:extLst>
              <a:ext uri="{FF2B5EF4-FFF2-40B4-BE49-F238E27FC236}">
                <a16:creationId xmlns:a16="http://schemas.microsoft.com/office/drawing/2014/main" id="{5A8030AB-70A2-4E54-84A4-3357BC0CCDB7}"/>
              </a:ext>
            </a:extLst>
          </p:cNvPr>
          <p:cNvSpPr>
            <a:spLocks noGrp="1"/>
          </p:cNvSpPr>
          <p:nvPr>
            <p:ph idx="1"/>
          </p:nvPr>
        </p:nvSpPr>
        <p:spPr>
          <a:xfrm>
            <a:off x="1882923" y="2098541"/>
            <a:ext cx="8426153" cy="2660917"/>
          </a:xfrm>
        </p:spPr>
        <p:txBody>
          <a:bodyPr/>
          <a:lstStyle/>
          <a:p>
            <a:pPr marL="0" indent="0" algn="ctr">
              <a:buNone/>
            </a:pPr>
            <a:r>
              <a:rPr lang="en-GB" sz="2400" dirty="0">
                <a:effectLst/>
              </a:rPr>
              <a:t>The OASI Foundation promises a commitment to assist people in their continuous life-long education to enhance their self awareness, mature growth and happy life, to accompany them in personal distress from desperation into hope and eventually to treat and lead those with the disease of addiction or alcoholism towards a recovery touched with a serene future.</a:t>
            </a:r>
          </a:p>
          <a:p>
            <a:endParaRPr lang="en-GB" dirty="0"/>
          </a:p>
        </p:txBody>
      </p:sp>
    </p:spTree>
    <p:extLst>
      <p:ext uri="{BB962C8B-B14F-4D97-AF65-F5344CB8AC3E}">
        <p14:creationId xmlns:p14="http://schemas.microsoft.com/office/powerpoint/2010/main" val="1985340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8186F8F-FF68-4339-A9B0-529689588FE9}"/>
              </a:ext>
            </a:extLst>
          </p:cNvPr>
          <p:cNvGraphicFramePr>
            <a:graphicFrameLocks noGrp="1"/>
          </p:cNvGraphicFramePr>
          <p:nvPr>
            <p:ph idx="1"/>
            <p:extLst>
              <p:ext uri="{D42A27DB-BD31-4B8C-83A1-F6EECF244321}">
                <p14:modId xmlns:p14="http://schemas.microsoft.com/office/powerpoint/2010/main" val="828396267"/>
              </p:ext>
            </p:extLst>
          </p:nvPr>
        </p:nvGraphicFramePr>
        <p:xfrm>
          <a:off x="989695" y="386697"/>
          <a:ext cx="10212610" cy="60846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207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581F016-7B27-44AD-94A4-9B52B27DE394}"/>
              </a:ext>
            </a:extLst>
          </p:cNvPr>
          <p:cNvGraphicFramePr>
            <a:graphicFrameLocks noGrp="1"/>
          </p:cNvGraphicFramePr>
          <p:nvPr/>
        </p:nvGraphicFramePr>
        <p:xfrm>
          <a:off x="1447474" y="392397"/>
          <a:ext cx="9297051" cy="6073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4970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486DB01-D514-4104-8E72-A9524CEAA709}"/>
              </a:ext>
            </a:extLst>
          </p:cNvPr>
          <p:cNvGraphicFramePr>
            <a:graphicFrameLocks noGrp="1"/>
          </p:cNvGraphicFramePr>
          <p:nvPr/>
        </p:nvGraphicFramePr>
        <p:xfrm>
          <a:off x="1447474" y="392397"/>
          <a:ext cx="9297051" cy="6073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217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BC541E5-04AB-4387-B9D4-E51AFA851961}"/>
              </a:ext>
            </a:extLst>
          </p:cNvPr>
          <p:cNvGraphicFramePr>
            <a:graphicFrameLocks noGrp="1"/>
          </p:cNvGraphicFramePr>
          <p:nvPr/>
        </p:nvGraphicFramePr>
        <p:xfrm>
          <a:off x="1447474" y="392397"/>
          <a:ext cx="9297051" cy="6073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453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FCF0E10-AD97-412A-B60B-80D83071B2E0}"/>
              </a:ext>
            </a:extLst>
          </p:cNvPr>
          <p:cNvGraphicFramePr>
            <a:graphicFrameLocks noGrp="1"/>
          </p:cNvGraphicFramePr>
          <p:nvPr/>
        </p:nvGraphicFramePr>
        <p:xfrm>
          <a:off x="1447474" y="392397"/>
          <a:ext cx="9297051" cy="6073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4578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5E1DB09-C951-4F70-AE10-F2CBF3B67B76}"/>
              </a:ext>
            </a:extLst>
          </p:cNvPr>
          <p:cNvGraphicFramePr>
            <a:graphicFrameLocks noGrp="1"/>
          </p:cNvGraphicFramePr>
          <p:nvPr/>
        </p:nvGraphicFramePr>
        <p:xfrm>
          <a:off x="1447474" y="392397"/>
          <a:ext cx="9297051" cy="6073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7875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F4B4-268B-4319-ACBD-12BC70EF4363}"/>
              </a:ext>
            </a:extLst>
          </p:cNvPr>
          <p:cNvSpPr>
            <a:spLocks noGrp="1"/>
          </p:cNvSpPr>
          <p:nvPr>
            <p:ph type="title"/>
          </p:nvPr>
        </p:nvSpPr>
        <p:spPr/>
        <p:txBody>
          <a:bodyPr>
            <a:normAutofit/>
          </a:bodyPr>
          <a:lstStyle/>
          <a:p>
            <a:r>
              <a:rPr lang="en-GB" dirty="0"/>
              <a:t>Depenalisation</a:t>
            </a:r>
          </a:p>
        </p:txBody>
      </p:sp>
      <p:sp>
        <p:nvSpPr>
          <p:cNvPr id="3" name="Content Placeholder 2">
            <a:extLst>
              <a:ext uri="{FF2B5EF4-FFF2-40B4-BE49-F238E27FC236}">
                <a16:creationId xmlns:a16="http://schemas.microsoft.com/office/drawing/2014/main" id="{4D63B31A-0675-4272-8EFC-8E4FE31FBC86}"/>
              </a:ext>
            </a:extLst>
          </p:cNvPr>
          <p:cNvSpPr>
            <a:spLocks noGrp="1"/>
          </p:cNvSpPr>
          <p:nvPr>
            <p:ph idx="1"/>
          </p:nvPr>
        </p:nvSpPr>
        <p:spPr/>
        <p:txBody>
          <a:bodyPr/>
          <a:lstStyle/>
          <a:p>
            <a:pPr algn="l"/>
            <a:endParaRPr lang="en-GB" sz="1800" b="0" i="0" u="none" strike="noStrike" baseline="0" dirty="0">
              <a:solidFill>
                <a:srgbClr val="000000"/>
              </a:solidFill>
              <a:latin typeface="Trivia Sans Medium"/>
            </a:endParaRPr>
          </a:p>
          <a:p>
            <a:pPr algn="just"/>
            <a:r>
              <a:rPr lang="en-GB" b="0" i="0" u="none" strike="noStrike" baseline="0" dirty="0">
                <a:solidFill>
                  <a:srgbClr val="000000"/>
                </a:solidFill>
                <a:latin typeface="Trivia Sans Medium"/>
              </a:rPr>
              <a:t>Depenalisation </a:t>
            </a:r>
            <a:r>
              <a:rPr lang="en-GB" b="0" i="0" u="none" strike="noStrike" baseline="0" dirty="0">
                <a:solidFill>
                  <a:srgbClr val="000000"/>
                </a:solidFill>
                <a:latin typeface="Trivia Sans Book"/>
              </a:rPr>
              <a:t>refers to the introduction of the possibility or policy of closing a criminal case without imposing punishment, for example because the case is considered ‘minor’ or prosecution of it is ‘not in the public interest’. </a:t>
            </a:r>
          </a:p>
          <a:p>
            <a:endParaRPr lang="en-GB" dirty="0"/>
          </a:p>
        </p:txBody>
      </p:sp>
      <p:sp>
        <p:nvSpPr>
          <p:cNvPr id="4" name="TextBox 3">
            <a:extLst>
              <a:ext uri="{FF2B5EF4-FFF2-40B4-BE49-F238E27FC236}">
                <a16:creationId xmlns:a16="http://schemas.microsoft.com/office/drawing/2014/main" id="{0100D671-27E2-42DC-900D-7214EE5E8FC7}"/>
              </a:ext>
            </a:extLst>
          </p:cNvPr>
          <p:cNvSpPr txBox="1"/>
          <p:nvPr/>
        </p:nvSpPr>
        <p:spPr>
          <a:xfrm>
            <a:off x="5584095" y="5791200"/>
            <a:ext cx="5918928" cy="369332"/>
          </a:xfrm>
          <a:prstGeom prst="rect">
            <a:avLst/>
          </a:prstGeom>
          <a:noFill/>
        </p:spPr>
        <p:txBody>
          <a:bodyPr wrap="none" rtlCol="0">
            <a:spAutoFit/>
          </a:bodyPr>
          <a:lstStyle/>
          <a:p>
            <a:r>
              <a:rPr lang="en-GB" dirty="0"/>
              <a:t>Cannabis Legislation in Europe – an overview, EMDDA, 2017 </a:t>
            </a:r>
          </a:p>
        </p:txBody>
      </p:sp>
    </p:spTree>
    <p:extLst>
      <p:ext uri="{BB962C8B-B14F-4D97-AF65-F5344CB8AC3E}">
        <p14:creationId xmlns:p14="http://schemas.microsoft.com/office/powerpoint/2010/main" val="358670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A6F9-A8B2-47A3-8C64-C222053E1DC4}"/>
              </a:ext>
            </a:extLst>
          </p:cNvPr>
          <p:cNvSpPr>
            <a:spLocks noGrp="1"/>
          </p:cNvSpPr>
          <p:nvPr>
            <p:ph type="title"/>
          </p:nvPr>
        </p:nvSpPr>
        <p:spPr/>
        <p:txBody>
          <a:bodyPr>
            <a:normAutofit/>
          </a:bodyPr>
          <a:lstStyle/>
          <a:p>
            <a:r>
              <a:rPr lang="en-GB" dirty="0"/>
              <a:t>Decriminalisation</a:t>
            </a:r>
          </a:p>
        </p:txBody>
      </p:sp>
      <p:sp>
        <p:nvSpPr>
          <p:cNvPr id="3" name="Content Placeholder 2">
            <a:extLst>
              <a:ext uri="{FF2B5EF4-FFF2-40B4-BE49-F238E27FC236}">
                <a16:creationId xmlns:a16="http://schemas.microsoft.com/office/drawing/2014/main" id="{D39A7BB5-1557-4322-9A70-90D08EE201B6}"/>
              </a:ext>
            </a:extLst>
          </p:cNvPr>
          <p:cNvSpPr>
            <a:spLocks noGrp="1"/>
          </p:cNvSpPr>
          <p:nvPr>
            <p:ph idx="1"/>
          </p:nvPr>
        </p:nvSpPr>
        <p:spPr/>
        <p:txBody>
          <a:bodyPr>
            <a:normAutofit fontScale="92500"/>
          </a:bodyPr>
          <a:lstStyle/>
          <a:p>
            <a:pPr algn="l"/>
            <a:endParaRPr lang="en-GB" sz="1800" b="0" i="0" u="none" strike="noStrike" baseline="0" dirty="0">
              <a:solidFill>
                <a:srgbClr val="000000"/>
              </a:solidFill>
              <a:latin typeface="Trivia Sans Medium"/>
            </a:endParaRPr>
          </a:p>
          <a:p>
            <a:pPr algn="just"/>
            <a:r>
              <a:rPr lang="en-GB" sz="3200" b="0" i="0" u="none" strike="noStrike" baseline="0" dirty="0">
                <a:solidFill>
                  <a:srgbClr val="000000"/>
                </a:solidFill>
                <a:latin typeface="Trivia Sans Medium"/>
              </a:rPr>
              <a:t>Decriminalisation </a:t>
            </a:r>
            <a:r>
              <a:rPr lang="en-GB" sz="3200" b="0" i="0" u="none" strike="noStrike" baseline="0" dirty="0">
                <a:solidFill>
                  <a:srgbClr val="000000"/>
                </a:solidFill>
                <a:latin typeface="Trivia Sans Book"/>
              </a:rPr>
              <a:t>refers to the removal of criminal status from a certain behaviour or action. This does not mean that the behaviour is legal, as drugs can be confiscated and non-criminal penalties may still be applied. In the drug debate, this term is usually used to describe laws related to personal possession or use rather than drug supply. </a:t>
            </a:r>
          </a:p>
          <a:p>
            <a:endParaRPr lang="en-GB" dirty="0"/>
          </a:p>
        </p:txBody>
      </p:sp>
      <p:sp>
        <p:nvSpPr>
          <p:cNvPr id="4" name="TextBox 3">
            <a:extLst>
              <a:ext uri="{FF2B5EF4-FFF2-40B4-BE49-F238E27FC236}">
                <a16:creationId xmlns:a16="http://schemas.microsoft.com/office/drawing/2014/main" id="{FDB08DF1-94E0-4343-BA63-376B73F7982D}"/>
              </a:ext>
            </a:extLst>
          </p:cNvPr>
          <p:cNvSpPr txBox="1"/>
          <p:nvPr/>
        </p:nvSpPr>
        <p:spPr>
          <a:xfrm>
            <a:off x="5584095" y="5791200"/>
            <a:ext cx="5918928" cy="369332"/>
          </a:xfrm>
          <a:prstGeom prst="rect">
            <a:avLst/>
          </a:prstGeom>
          <a:noFill/>
        </p:spPr>
        <p:txBody>
          <a:bodyPr wrap="none" rtlCol="0">
            <a:spAutoFit/>
          </a:bodyPr>
          <a:lstStyle/>
          <a:p>
            <a:r>
              <a:rPr lang="en-GB" dirty="0"/>
              <a:t>Cannabis Legislation in Europe – an overview, EMDDA, 2017 </a:t>
            </a:r>
          </a:p>
        </p:txBody>
      </p:sp>
    </p:spTree>
    <p:extLst>
      <p:ext uri="{BB962C8B-B14F-4D97-AF65-F5344CB8AC3E}">
        <p14:creationId xmlns:p14="http://schemas.microsoft.com/office/powerpoint/2010/main" val="88124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D036A-A425-49CF-84B8-B616D4237392}"/>
              </a:ext>
            </a:extLst>
          </p:cNvPr>
          <p:cNvSpPr>
            <a:spLocks noGrp="1"/>
          </p:cNvSpPr>
          <p:nvPr>
            <p:ph type="title"/>
          </p:nvPr>
        </p:nvSpPr>
        <p:spPr/>
        <p:txBody>
          <a:bodyPr>
            <a:normAutofit/>
          </a:bodyPr>
          <a:lstStyle/>
          <a:p>
            <a:r>
              <a:rPr lang="en-GB" dirty="0"/>
              <a:t>Legalisation</a:t>
            </a:r>
          </a:p>
        </p:txBody>
      </p:sp>
      <p:sp>
        <p:nvSpPr>
          <p:cNvPr id="3" name="Content Placeholder 2">
            <a:extLst>
              <a:ext uri="{FF2B5EF4-FFF2-40B4-BE49-F238E27FC236}">
                <a16:creationId xmlns:a16="http://schemas.microsoft.com/office/drawing/2014/main" id="{1F133F53-C90C-4133-AC09-7A037E6AC076}"/>
              </a:ext>
            </a:extLst>
          </p:cNvPr>
          <p:cNvSpPr>
            <a:spLocks noGrp="1"/>
          </p:cNvSpPr>
          <p:nvPr>
            <p:ph idx="1"/>
          </p:nvPr>
        </p:nvSpPr>
        <p:spPr/>
        <p:txBody>
          <a:bodyPr/>
          <a:lstStyle/>
          <a:p>
            <a:pPr algn="l"/>
            <a:endParaRPr lang="en-GB" sz="1800" b="0" i="0" u="none" strike="noStrike" baseline="0" dirty="0">
              <a:solidFill>
                <a:srgbClr val="000000"/>
              </a:solidFill>
              <a:latin typeface="Trivia Sans Medium"/>
            </a:endParaRPr>
          </a:p>
          <a:p>
            <a:pPr algn="just"/>
            <a:r>
              <a:rPr lang="en-GB" b="0" i="0" u="none" strike="noStrike" baseline="0" dirty="0">
                <a:solidFill>
                  <a:srgbClr val="000000"/>
                </a:solidFill>
                <a:latin typeface="Trivia Sans Medium"/>
              </a:rPr>
              <a:t>Legalisation </a:t>
            </a:r>
            <a:r>
              <a:rPr lang="en-GB" b="0" i="0" u="none" strike="noStrike" baseline="0" dirty="0">
                <a:solidFill>
                  <a:srgbClr val="000000"/>
                </a:solidFill>
                <a:latin typeface="Trivia Sans Book"/>
              </a:rPr>
              <a:t>refers to making an act lawful that was previously prohibited. In the context of the drug debate, this usually refers to removing all criminal and non-criminal sanctions, although regulations may limit the extent of the permission, as is the case for alcohol and tobacco. Penalties for breaching these regulations may be criminal or non-criminal. </a:t>
            </a:r>
          </a:p>
          <a:p>
            <a:endParaRPr lang="en-GB" dirty="0"/>
          </a:p>
        </p:txBody>
      </p:sp>
      <p:sp>
        <p:nvSpPr>
          <p:cNvPr id="4" name="TextBox 3">
            <a:extLst>
              <a:ext uri="{FF2B5EF4-FFF2-40B4-BE49-F238E27FC236}">
                <a16:creationId xmlns:a16="http://schemas.microsoft.com/office/drawing/2014/main" id="{23197B3D-4581-4B68-993A-F1359979A794}"/>
              </a:ext>
            </a:extLst>
          </p:cNvPr>
          <p:cNvSpPr txBox="1"/>
          <p:nvPr/>
        </p:nvSpPr>
        <p:spPr>
          <a:xfrm>
            <a:off x="5584095" y="5791200"/>
            <a:ext cx="5918928" cy="369332"/>
          </a:xfrm>
          <a:prstGeom prst="rect">
            <a:avLst/>
          </a:prstGeom>
          <a:noFill/>
        </p:spPr>
        <p:txBody>
          <a:bodyPr wrap="none" rtlCol="0">
            <a:spAutoFit/>
          </a:bodyPr>
          <a:lstStyle/>
          <a:p>
            <a:r>
              <a:rPr lang="en-GB" dirty="0"/>
              <a:t>Cannabis Legislation in Europe – an overview, EMDDA, 2017 </a:t>
            </a:r>
          </a:p>
        </p:txBody>
      </p:sp>
    </p:spTree>
    <p:extLst>
      <p:ext uri="{BB962C8B-B14F-4D97-AF65-F5344CB8AC3E}">
        <p14:creationId xmlns:p14="http://schemas.microsoft.com/office/powerpoint/2010/main" val="517297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5E97-0EE6-42A1-AA9C-0C0D985A9880}"/>
              </a:ext>
            </a:extLst>
          </p:cNvPr>
          <p:cNvSpPr>
            <a:spLocks noGrp="1"/>
          </p:cNvSpPr>
          <p:nvPr>
            <p:ph type="title"/>
          </p:nvPr>
        </p:nvSpPr>
        <p:spPr/>
        <p:txBody>
          <a:bodyPr>
            <a:normAutofit/>
          </a:bodyPr>
          <a:lstStyle/>
          <a:p>
            <a:r>
              <a:rPr lang="en-GB" dirty="0"/>
              <a:t>Questions</a:t>
            </a:r>
          </a:p>
        </p:txBody>
      </p:sp>
      <p:sp>
        <p:nvSpPr>
          <p:cNvPr id="3" name="Content Placeholder 2">
            <a:extLst>
              <a:ext uri="{FF2B5EF4-FFF2-40B4-BE49-F238E27FC236}">
                <a16:creationId xmlns:a16="http://schemas.microsoft.com/office/drawing/2014/main" id="{4C8500BF-BE23-4EAE-BCB1-559856C0FA9A}"/>
              </a:ext>
            </a:extLst>
          </p:cNvPr>
          <p:cNvSpPr>
            <a:spLocks noGrp="1"/>
          </p:cNvSpPr>
          <p:nvPr>
            <p:ph idx="1"/>
          </p:nvPr>
        </p:nvSpPr>
        <p:spPr/>
        <p:txBody>
          <a:bodyPr/>
          <a:lstStyle/>
          <a:p>
            <a:pPr marL="0" indent="0" algn="ctr">
              <a:buNone/>
            </a:pPr>
            <a:r>
              <a:rPr lang="en-GB" sz="4800" dirty="0"/>
              <a:t>Thank you</a:t>
            </a:r>
          </a:p>
          <a:p>
            <a:pPr marL="1162050"/>
            <a:r>
              <a:rPr lang="en-GB" dirty="0"/>
              <a:t>E: ce@oasi.org.mt</a:t>
            </a:r>
          </a:p>
          <a:p>
            <a:pPr marL="1162050"/>
            <a:r>
              <a:rPr lang="en-GB" dirty="0"/>
              <a:t>T: 21563333</a:t>
            </a:r>
          </a:p>
          <a:p>
            <a:pPr marL="1162050"/>
            <a:r>
              <a:rPr lang="en-GB" dirty="0"/>
              <a:t>M: 99877139</a:t>
            </a:r>
          </a:p>
          <a:p>
            <a:pPr marL="1162050"/>
            <a:r>
              <a:rPr lang="en-GB" dirty="0"/>
              <a:t>W: www.oasi.g.mt</a:t>
            </a:r>
          </a:p>
        </p:txBody>
      </p:sp>
    </p:spTree>
    <p:extLst>
      <p:ext uri="{BB962C8B-B14F-4D97-AF65-F5344CB8AC3E}">
        <p14:creationId xmlns:p14="http://schemas.microsoft.com/office/powerpoint/2010/main" val="196155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CDA-2AB2-42D0-9A3A-EAF3CA0C342D}"/>
              </a:ext>
            </a:extLst>
          </p:cNvPr>
          <p:cNvSpPr>
            <a:spLocks noGrp="1"/>
          </p:cNvSpPr>
          <p:nvPr>
            <p:ph type="title"/>
          </p:nvPr>
        </p:nvSpPr>
        <p:spPr/>
        <p:txBody>
          <a:bodyPr>
            <a:normAutofit/>
          </a:bodyPr>
          <a:lstStyle/>
          <a:p>
            <a:r>
              <a:rPr lang="mt-MT" dirty="0"/>
              <a:t>OASI Foundation</a:t>
            </a:r>
            <a:endParaRPr lang="en-GB" dirty="0"/>
          </a:p>
        </p:txBody>
      </p:sp>
      <p:sp>
        <p:nvSpPr>
          <p:cNvPr id="3" name="Content Placeholder 2">
            <a:extLst>
              <a:ext uri="{FF2B5EF4-FFF2-40B4-BE49-F238E27FC236}">
                <a16:creationId xmlns:a16="http://schemas.microsoft.com/office/drawing/2014/main" id="{058F0F0E-3794-4396-9D4A-605996774CE8}"/>
              </a:ext>
            </a:extLst>
          </p:cNvPr>
          <p:cNvSpPr>
            <a:spLocks noGrp="1"/>
          </p:cNvSpPr>
          <p:nvPr>
            <p:ph idx="1"/>
          </p:nvPr>
        </p:nvSpPr>
        <p:spPr/>
        <p:txBody>
          <a:bodyPr/>
          <a:lstStyle/>
          <a:p>
            <a:r>
              <a:rPr lang="en-GB" dirty="0"/>
              <a:t>Founded 26</a:t>
            </a:r>
            <a:r>
              <a:rPr lang="en-GB" baseline="30000" dirty="0"/>
              <a:t>th</a:t>
            </a:r>
            <a:r>
              <a:rPr lang="en-GB" dirty="0"/>
              <a:t> June 1991 (World Day against Drug Abuse and Trafficking)</a:t>
            </a:r>
          </a:p>
          <a:p>
            <a:r>
              <a:rPr lang="en-GB" dirty="0"/>
              <a:t>NGO</a:t>
            </a:r>
          </a:p>
          <a:p>
            <a:r>
              <a:rPr lang="en-GB" dirty="0"/>
              <a:t>Autonomous</a:t>
            </a:r>
          </a:p>
          <a:p>
            <a:r>
              <a:rPr lang="en-GB" dirty="0"/>
              <a:t>Prevention, Intervention and Treatment &amp; Rehabilitation</a:t>
            </a:r>
          </a:p>
          <a:p>
            <a:endParaRPr lang="en-GB" dirty="0"/>
          </a:p>
        </p:txBody>
      </p:sp>
      <p:graphicFrame>
        <p:nvGraphicFramePr>
          <p:cNvPr id="4" name="Table 3">
            <a:extLst>
              <a:ext uri="{FF2B5EF4-FFF2-40B4-BE49-F238E27FC236}">
                <a16:creationId xmlns:a16="http://schemas.microsoft.com/office/drawing/2014/main" id="{3B5BC246-7EEB-485F-AB4D-E96AB729697E}"/>
              </a:ext>
            </a:extLst>
          </p:cNvPr>
          <p:cNvGraphicFramePr>
            <a:graphicFrameLocks noGrp="1"/>
          </p:cNvGraphicFramePr>
          <p:nvPr>
            <p:extLst>
              <p:ext uri="{D42A27DB-BD31-4B8C-83A1-F6EECF244321}">
                <p14:modId xmlns:p14="http://schemas.microsoft.com/office/powerpoint/2010/main" val="2883819480"/>
              </p:ext>
            </p:extLst>
          </p:nvPr>
        </p:nvGraphicFramePr>
        <p:xfrm>
          <a:off x="2350093" y="4631821"/>
          <a:ext cx="6400799" cy="1298959"/>
        </p:xfrm>
        <a:graphic>
          <a:graphicData uri="http://schemas.openxmlformats.org/drawingml/2006/table">
            <a:tbl>
              <a:tblPr/>
              <a:tblGrid>
                <a:gridCol w="2010032">
                  <a:extLst>
                    <a:ext uri="{9D8B030D-6E8A-4147-A177-3AD203B41FA5}">
                      <a16:colId xmlns:a16="http://schemas.microsoft.com/office/drawing/2014/main" val="1192382371"/>
                    </a:ext>
                  </a:extLst>
                </a:gridCol>
                <a:gridCol w="2141839">
                  <a:extLst>
                    <a:ext uri="{9D8B030D-6E8A-4147-A177-3AD203B41FA5}">
                      <a16:colId xmlns:a16="http://schemas.microsoft.com/office/drawing/2014/main" val="2127752874"/>
                    </a:ext>
                  </a:extLst>
                </a:gridCol>
                <a:gridCol w="2248928">
                  <a:extLst>
                    <a:ext uri="{9D8B030D-6E8A-4147-A177-3AD203B41FA5}">
                      <a16:colId xmlns:a16="http://schemas.microsoft.com/office/drawing/2014/main" val="3649551275"/>
                    </a:ext>
                  </a:extLst>
                </a:gridCol>
              </a:tblGrid>
              <a:tr h="687628">
                <a:tc>
                  <a:txBody>
                    <a:bodyPr/>
                    <a:lstStyle/>
                    <a:p>
                      <a:pPr algn="ctr" fontAlgn="b"/>
                      <a:r>
                        <a:rPr lang="en-GB" sz="2400" b="1" i="0" u="none" strike="noStrike">
                          <a:solidFill>
                            <a:srgbClr val="000000"/>
                          </a:solidFill>
                          <a:effectLst/>
                          <a:latin typeface="Calibri" panose="020F0502020204030204" pitchFamily="34" charset="0"/>
                        </a:rPr>
                        <a:t>Full-Time</a:t>
                      </a:r>
                    </a:p>
                  </a:txBody>
                  <a:tcPr marL="9525" marR="9525" marT="9525" marB="0" anchor="b">
                    <a:lnL w="6350" cap="flat" cmpd="sng" algn="ctr">
                      <a:solidFill>
                        <a:srgbClr val="70AD47"/>
                      </a:solidFill>
                      <a:prstDash val="solid"/>
                      <a:round/>
                      <a:headEnd type="none" w="med" len="med"/>
                      <a:tailEnd type="none" w="med" len="med"/>
                    </a:lnL>
                    <a:lnR w="6350" cap="flat" cmpd="sng" algn="ctr">
                      <a:solidFill>
                        <a:srgbClr val="70AD47"/>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ctr" fontAlgn="b"/>
                      <a:r>
                        <a:rPr lang="en-GB" sz="2400" b="1" i="0" u="none" strike="noStrike">
                          <a:solidFill>
                            <a:srgbClr val="000000"/>
                          </a:solidFill>
                          <a:effectLst/>
                          <a:latin typeface="Calibri" panose="020F0502020204030204" pitchFamily="34" charset="0"/>
                        </a:rPr>
                        <a:t>Part-Time </a:t>
                      </a:r>
                    </a:p>
                  </a:txBody>
                  <a:tcPr marL="9525" marR="9525" marT="9525" marB="0" anchor="b">
                    <a:lnL w="6350" cap="flat" cmpd="sng" algn="ctr">
                      <a:solidFill>
                        <a:srgbClr val="70AD47"/>
                      </a:solidFill>
                      <a:prstDash val="solid"/>
                      <a:round/>
                      <a:headEnd type="none" w="med" len="med"/>
                      <a:tailEnd type="none" w="med" len="med"/>
                    </a:lnL>
                    <a:lnR w="6350" cap="flat" cmpd="sng" algn="ctr">
                      <a:solidFill>
                        <a:srgbClr val="70AD47"/>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ctr" fontAlgn="b"/>
                      <a:r>
                        <a:rPr lang="en-GB" sz="2400" b="1" i="0" u="none" strike="noStrike">
                          <a:solidFill>
                            <a:srgbClr val="000000"/>
                          </a:solidFill>
                          <a:effectLst/>
                          <a:latin typeface="Calibri" panose="020F0502020204030204" pitchFamily="34" charset="0"/>
                        </a:rPr>
                        <a:t>Volunteers</a:t>
                      </a:r>
                    </a:p>
                  </a:txBody>
                  <a:tcPr marL="9525" marR="9525" marT="9525" marB="0" anchor="b">
                    <a:lnL w="6350" cap="flat" cmpd="sng" algn="ctr">
                      <a:solidFill>
                        <a:srgbClr val="70AD47"/>
                      </a:solidFill>
                      <a:prstDash val="solid"/>
                      <a:round/>
                      <a:headEnd type="none" w="med" len="med"/>
                      <a:tailEnd type="none" w="med" len="med"/>
                    </a:lnL>
                    <a:lnR w="6350" cap="flat" cmpd="sng" algn="ctr">
                      <a:solidFill>
                        <a:srgbClr val="70AD47"/>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450260060"/>
                  </a:ext>
                </a:extLst>
              </a:tr>
              <a:tr h="611331">
                <a:tc>
                  <a:txBody>
                    <a:bodyPr/>
                    <a:lstStyle/>
                    <a:p>
                      <a:pPr algn="ctr" fontAlgn="b"/>
                      <a:r>
                        <a:rPr lang="en-GB" sz="24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70AD47"/>
                      </a:solidFill>
                      <a:prstDash val="solid"/>
                      <a:round/>
                      <a:headEnd type="none" w="med" len="med"/>
                      <a:tailEnd type="none" w="med" len="med"/>
                    </a:lnL>
                    <a:lnR w="6350" cap="flat" cmpd="sng" algn="ctr">
                      <a:solidFill>
                        <a:srgbClr val="70AD47"/>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solidFill>
                      <a:srgbClr val="E2EFDA"/>
                    </a:solidFill>
                  </a:tcPr>
                </a:tc>
                <a:tc>
                  <a:txBody>
                    <a:bodyPr/>
                    <a:lstStyle/>
                    <a:p>
                      <a:pPr algn="ctr" fontAlgn="b"/>
                      <a:r>
                        <a:rPr lang="en-GB" sz="2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70AD47"/>
                      </a:solidFill>
                      <a:prstDash val="solid"/>
                      <a:round/>
                      <a:headEnd type="none" w="med" len="med"/>
                      <a:tailEnd type="none" w="med" len="med"/>
                    </a:lnL>
                    <a:lnR w="6350" cap="flat" cmpd="sng" algn="ctr">
                      <a:solidFill>
                        <a:srgbClr val="70AD47"/>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solidFill>
                      <a:srgbClr val="E2EFDA"/>
                    </a:solidFill>
                  </a:tcPr>
                </a:tc>
                <a:tc>
                  <a:txBody>
                    <a:bodyPr/>
                    <a:lstStyle/>
                    <a:p>
                      <a:pPr algn="ctr" fontAlgn="b"/>
                      <a:r>
                        <a:rPr lang="en-GB" sz="24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70AD47"/>
                      </a:solidFill>
                      <a:prstDash val="solid"/>
                      <a:round/>
                      <a:headEnd type="none" w="med" len="med"/>
                      <a:tailEnd type="none" w="med" len="med"/>
                    </a:lnL>
                    <a:lnR w="6350" cap="flat" cmpd="sng" algn="ctr">
                      <a:solidFill>
                        <a:srgbClr val="70AD47"/>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solidFill>
                      <a:srgbClr val="E2EFDA"/>
                    </a:solidFill>
                  </a:tcPr>
                </a:tc>
                <a:extLst>
                  <a:ext uri="{0D108BD9-81ED-4DB2-BD59-A6C34878D82A}">
                    <a16:rowId xmlns:a16="http://schemas.microsoft.com/office/drawing/2014/main" val="3128759886"/>
                  </a:ext>
                </a:extLst>
              </a:tr>
            </a:tbl>
          </a:graphicData>
        </a:graphic>
      </p:graphicFrame>
    </p:spTree>
    <p:extLst>
      <p:ext uri="{BB962C8B-B14F-4D97-AF65-F5344CB8AC3E}">
        <p14:creationId xmlns:p14="http://schemas.microsoft.com/office/powerpoint/2010/main" val="1563219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9859-74F2-49A0-A7BC-F6CCCFC13B38}"/>
              </a:ext>
            </a:extLst>
          </p:cNvPr>
          <p:cNvSpPr>
            <a:spLocks noGrp="1"/>
          </p:cNvSpPr>
          <p:nvPr>
            <p:ph type="title"/>
          </p:nvPr>
        </p:nvSpPr>
        <p:spPr/>
        <p:txBody>
          <a:bodyPr>
            <a:normAutofit/>
          </a:bodyPr>
          <a:lstStyle/>
          <a:p>
            <a:r>
              <a:rPr lang="en-GB" dirty="0"/>
              <a:t>Social Awareness </a:t>
            </a:r>
            <a:r>
              <a:rPr lang="en-GB" sz="2800" dirty="0"/>
              <a:t>(Prevention)</a:t>
            </a:r>
            <a:endParaRPr lang="en-GB" dirty="0"/>
          </a:p>
        </p:txBody>
      </p:sp>
      <p:sp>
        <p:nvSpPr>
          <p:cNvPr id="3" name="Content Placeholder 2">
            <a:extLst>
              <a:ext uri="{FF2B5EF4-FFF2-40B4-BE49-F238E27FC236}">
                <a16:creationId xmlns:a16="http://schemas.microsoft.com/office/drawing/2014/main" id="{7D02A170-4BC1-49F4-8766-2CA8142D310D}"/>
              </a:ext>
            </a:extLst>
          </p:cNvPr>
          <p:cNvSpPr>
            <a:spLocks noGrp="1"/>
          </p:cNvSpPr>
          <p:nvPr>
            <p:ph idx="1"/>
          </p:nvPr>
        </p:nvSpPr>
        <p:spPr/>
        <p:txBody>
          <a:bodyPr>
            <a:normAutofit fontScale="77500" lnSpcReduction="20000"/>
          </a:bodyPr>
          <a:lstStyle/>
          <a:p>
            <a:pPr marL="0" indent="0">
              <a:buNone/>
            </a:pPr>
            <a:r>
              <a:rPr lang="en-US" sz="2800" dirty="0"/>
              <a:t>We believe prevention is better than cure!</a:t>
            </a:r>
          </a:p>
          <a:p>
            <a:pPr marL="0" indent="0">
              <a:buNone/>
            </a:pPr>
            <a:endParaRPr lang="en-US" sz="2800" dirty="0"/>
          </a:p>
          <a:p>
            <a:pPr marL="0" indent="0">
              <a:buNone/>
            </a:pPr>
            <a:r>
              <a:rPr lang="en-US" sz="2800" dirty="0"/>
              <a:t>We seeks to enhance in people self awareness and self respect, to proudly identify themselves with measures which will improve their health, and consequently to reject those actions that will have adverse effects on their life.</a:t>
            </a:r>
          </a:p>
          <a:p>
            <a:pPr marL="0" indent="0">
              <a:buNone/>
            </a:pPr>
            <a:endParaRPr lang="en-US" sz="2800" dirty="0"/>
          </a:p>
          <a:p>
            <a:pPr marL="0" indent="0">
              <a:buNone/>
            </a:pPr>
            <a:r>
              <a:rPr lang="en-US" sz="2800" dirty="0"/>
              <a:t>Mainly the primary prevention unit gives its teaching through </a:t>
            </a:r>
            <a:r>
              <a:rPr lang="en-US" sz="2800" u="sng" dirty="0"/>
              <a:t>edutainment</a:t>
            </a:r>
            <a:r>
              <a:rPr lang="en-US" sz="2800" dirty="0"/>
              <a:t> (entertainment combined with education).</a:t>
            </a:r>
          </a:p>
          <a:p>
            <a:pPr marL="0" indent="0">
              <a:buNone/>
            </a:pPr>
            <a:endParaRPr lang="en-US" sz="2800" dirty="0"/>
          </a:p>
          <a:p>
            <a:pPr marL="0" indent="0">
              <a:buNone/>
            </a:pPr>
            <a:r>
              <a:rPr lang="mt-MT" sz="2200" dirty="0"/>
              <a:t>1 </a:t>
            </a:r>
            <a:r>
              <a:rPr lang="en-US" sz="2200" dirty="0"/>
              <a:t>Full-timer &amp; </a:t>
            </a:r>
            <a:r>
              <a:rPr lang="mt-MT" sz="2200" dirty="0"/>
              <a:t>1 </a:t>
            </a:r>
            <a:r>
              <a:rPr lang="en-US" sz="2200" dirty="0"/>
              <a:t>Part-Timer</a:t>
            </a:r>
          </a:p>
          <a:p>
            <a:endParaRPr lang="en-US" sz="2400" dirty="0"/>
          </a:p>
          <a:p>
            <a:endParaRPr lang="en-GB" dirty="0"/>
          </a:p>
        </p:txBody>
      </p:sp>
    </p:spTree>
    <p:extLst>
      <p:ext uri="{BB962C8B-B14F-4D97-AF65-F5344CB8AC3E}">
        <p14:creationId xmlns:p14="http://schemas.microsoft.com/office/powerpoint/2010/main" val="64243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C4B9-E0A4-4EE4-ACC1-A7D3E21C0660}"/>
              </a:ext>
            </a:extLst>
          </p:cNvPr>
          <p:cNvSpPr>
            <a:spLocks noGrp="1"/>
          </p:cNvSpPr>
          <p:nvPr>
            <p:ph type="title"/>
          </p:nvPr>
        </p:nvSpPr>
        <p:spPr/>
        <p:txBody>
          <a:bodyPr>
            <a:normAutofit/>
          </a:bodyPr>
          <a:lstStyle/>
          <a:p>
            <a:r>
              <a:rPr lang="en-GB" dirty="0"/>
              <a:t>Social Awareness </a:t>
            </a:r>
            <a:r>
              <a:rPr lang="en-GB" sz="2400" dirty="0"/>
              <a:t>(</a:t>
            </a:r>
            <a:r>
              <a:rPr lang="en-GB" sz="2400" dirty="0" err="1"/>
              <a:t>Cont</a:t>
            </a:r>
            <a:r>
              <a:rPr lang="en-GB" sz="2400" dirty="0"/>
              <a:t>)</a:t>
            </a:r>
          </a:p>
        </p:txBody>
      </p:sp>
      <p:sp>
        <p:nvSpPr>
          <p:cNvPr id="3" name="Content Placeholder 2">
            <a:extLst>
              <a:ext uri="{FF2B5EF4-FFF2-40B4-BE49-F238E27FC236}">
                <a16:creationId xmlns:a16="http://schemas.microsoft.com/office/drawing/2014/main" id="{311D7DF5-A1DB-4B62-AEF2-5302B85B63A1}"/>
              </a:ext>
            </a:extLst>
          </p:cNvPr>
          <p:cNvSpPr>
            <a:spLocks noGrp="1"/>
          </p:cNvSpPr>
          <p:nvPr>
            <p:ph idx="1"/>
          </p:nvPr>
        </p:nvSpPr>
        <p:spPr/>
        <p:txBody>
          <a:bodyPr/>
          <a:lstStyle/>
          <a:p>
            <a:pPr marL="0" indent="0" algn="ctr">
              <a:buNone/>
            </a:pPr>
            <a:r>
              <a:rPr lang="en-US" sz="2800" dirty="0"/>
              <a:t>Our action plan targets:</a:t>
            </a:r>
          </a:p>
          <a:p>
            <a:pPr marL="0" indent="0" algn="ctr">
              <a:buNone/>
            </a:pPr>
            <a:endParaRPr lang="en-US" sz="2800" dirty="0"/>
          </a:p>
          <a:p>
            <a:pPr algn="ctr">
              <a:buFont typeface="Wingdings" panose="05000000000000000000" pitchFamily="2" charset="2"/>
              <a:buChar char="ü"/>
            </a:pPr>
            <a:r>
              <a:rPr lang="en-US" sz="2800" dirty="0"/>
              <a:t>Families </a:t>
            </a:r>
          </a:p>
          <a:p>
            <a:pPr algn="ctr">
              <a:buFont typeface="Wingdings" panose="05000000000000000000" pitchFamily="2" charset="2"/>
              <a:buChar char="ü"/>
            </a:pPr>
            <a:r>
              <a:rPr lang="en-US" sz="2800" dirty="0"/>
              <a:t>Schools</a:t>
            </a:r>
          </a:p>
          <a:p>
            <a:pPr algn="ctr">
              <a:buFont typeface="Wingdings" panose="05000000000000000000" pitchFamily="2" charset="2"/>
              <a:buChar char="ü"/>
            </a:pPr>
            <a:r>
              <a:rPr lang="en-US" sz="2800" dirty="0"/>
              <a:t>Workplaces</a:t>
            </a:r>
          </a:p>
          <a:p>
            <a:pPr algn="ctr">
              <a:buFont typeface="Wingdings" panose="05000000000000000000" pitchFamily="2" charset="2"/>
              <a:buChar char="ü"/>
            </a:pPr>
            <a:r>
              <a:rPr lang="en-US" sz="2800" dirty="0"/>
              <a:t>Youths</a:t>
            </a:r>
          </a:p>
          <a:p>
            <a:pPr algn="ctr">
              <a:buFont typeface="Wingdings" panose="05000000000000000000" pitchFamily="2" charset="2"/>
              <a:buChar char="ü"/>
            </a:pPr>
            <a:r>
              <a:rPr lang="en-US" sz="2800" dirty="0"/>
              <a:t>Media</a:t>
            </a:r>
          </a:p>
          <a:p>
            <a:endParaRPr lang="en-GB" dirty="0"/>
          </a:p>
        </p:txBody>
      </p:sp>
    </p:spTree>
    <p:extLst>
      <p:ext uri="{BB962C8B-B14F-4D97-AF65-F5344CB8AC3E}">
        <p14:creationId xmlns:p14="http://schemas.microsoft.com/office/powerpoint/2010/main" val="2210898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796A-C3D5-450C-B2C4-3D6D2E1F5B68}"/>
              </a:ext>
            </a:extLst>
          </p:cNvPr>
          <p:cNvSpPr>
            <a:spLocks noGrp="1"/>
          </p:cNvSpPr>
          <p:nvPr>
            <p:ph type="title"/>
          </p:nvPr>
        </p:nvSpPr>
        <p:spPr/>
        <p:txBody>
          <a:bodyPr>
            <a:normAutofit/>
          </a:bodyPr>
          <a:lstStyle/>
          <a:p>
            <a:r>
              <a:rPr lang="en-GB" dirty="0"/>
              <a:t>Schools Awareness</a:t>
            </a:r>
          </a:p>
        </p:txBody>
      </p:sp>
      <p:sp>
        <p:nvSpPr>
          <p:cNvPr id="3" name="Content Placeholder 2">
            <a:extLst>
              <a:ext uri="{FF2B5EF4-FFF2-40B4-BE49-F238E27FC236}">
                <a16:creationId xmlns:a16="http://schemas.microsoft.com/office/drawing/2014/main" id="{1B725505-2774-4892-BF97-0263AFA381D5}"/>
              </a:ext>
            </a:extLst>
          </p:cNvPr>
          <p:cNvSpPr>
            <a:spLocks noGrp="1"/>
          </p:cNvSpPr>
          <p:nvPr>
            <p:ph idx="1"/>
          </p:nvPr>
        </p:nvSpPr>
        <p:spPr/>
        <p:txBody>
          <a:bodyPr>
            <a:normAutofit fontScale="92500" lnSpcReduction="20000"/>
          </a:bodyPr>
          <a:lstStyle/>
          <a:p>
            <a:r>
              <a:rPr lang="en-US" dirty="0"/>
              <a:t>Parents sessions and talks are organized in collaboration with parishes and local councils.</a:t>
            </a:r>
          </a:p>
          <a:p>
            <a:r>
              <a:rPr lang="en-US" dirty="0"/>
              <a:t>Various sessions are held in different localities around Gozo with youths such as in schools. </a:t>
            </a:r>
          </a:p>
          <a:p>
            <a:r>
              <a:rPr lang="en-US" dirty="0"/>
              <a:t>All schools in Gozo are targeted and different subjects are discussed according to the age </a:t>
            </a:r>
            <a:r>
              <a:rPr lang="en-US" sz="1500" dirty="0"/>
              <a:t>(but stopped from Secondary Schools in 2015)</a:t>
            </a:r>
            <a:endParaRPr lang="en-GB" sz="1500" dirty="0">
              <a:solidFill>
                <a:schemeClr val="accent1">
                  <a:lumMod val="75000"/>
                </a:schemeClr>
              </a:solidFill>
              <a:latin typeface="Arial" pitchFamily="34" charset="0"/>
              <a:cs typeface="Arial" pitchFamily="34"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Year 1 - Ghandi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habib</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Year 2 - L-</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effetti</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tat-</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teknologija</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Year 3 - Il-</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Hbiberija</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u t-</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teknologija</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Year 4 - Il-</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Pressjoni</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mill-</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Hbieb</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u l-</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effetti</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tat-</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teknologija</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Year 5 - Time Management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Year 6 – Dependence – Sugar, Caffeine, Nicotine, Alcohol. </a:t>
            </a:r>
          </a:p>
          <a:p>
            <a:endParaRPr lang="en-GB" dirty="0"/>
          </a:p>
        </p:txBody>
      </p:sp>
      <p:pic>
        <p:nvPicPr>
          <p:cNvPr id="4" name="Picture 3">
            <a:extLst>
              <a:ext uri="{FF2B5EF4-FFF2-40B4-BE49-F238E27FC236}">
                <a16:creationId xmlns:a16="http://schemas.microsoft.com/office/drawing/2014/main" id="{78AE97BF-8466-49EE-9F03-3562771BA49A}"/>
              </a:ext>
            </a:extLst>
          </p:cNvPr>
          <p:cNvPicPr>
            <a:picLocks noChangeAspect="1"/>
          </p:cNvPicPr>
          <p:nvPr/>
        </p:nvPicPr>
        <p:blipFill>
          <a:blip r:embed="rId2"/>
          <a:stretch>
            <a:fillRect/>
          </a:stretch>
        </p:blipFill>
        <p:spPr>
          <a:xfrm>
            <a:off x="7164678" y="4151172"/>
            <a:ext cx="1974014" cy="1480507"/>
          </a:xfrm>
          <a:prstGeom prst="rect">
            <a:avLst/>
          </a:prstGeom>
        </p:spPr>
      </p:pic>
      <p:pic>
        <p:nvPicPr>
          <p:cNvPr id="5" name="Content Placeholder 4" descr="DSC01511.JPG">
            <a:extLst>
              <a:ext uri="{FF2B5EF4-FFF2-40B4-BE49-F238E27FC236}">
                <a16:creationId xmlns:a16="http://schemas.microsoft.com/office/drawing/2014/main" id="{F6DAFDA3-92DB-4EF7-B3BA-6FA0344454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6426" y="4151172"/>
            <a:ext cx="2106885" cy="148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93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240714-6DBD-4151-ABF9-593CAC079902}"/>
              </a:ext>
            </a:extLst>
          </p:cNvPr>
          <p:cNvPicPr>
            <a:picLocks noChangeAspect="1"/>
          </p:cNvPicPr>
          <p:nvPr/>
        </p:nvPicPr>
        <p:blipFill>
          <a:blip r:embed="rId2"/>
          <a:stretch>
            <a:fillRect/>
          </a:stretch>
        </p:blipFill>
        <p:spPr>
          <a:xfrm>
            <a:off x="8394262" y="2827224"/>
            <a:ext cx="1759480" cy="2630467"/>
          </a:xfrm>
          <a:prstGeom prst="rect">
            <a:avLst/>
          </a:prstGeom>
        </p:spPr>
      </p:pic>
      <p:sp>
        <p:nvSpPr>
          <p:cNvPr id="2" name="Title 1"/>
          <p:cNvSpPr>
            <a:spLocks noGrp="1"/>
          </p:cNvSpPr>
          <p:nvPr>
            <p:ph type="title"/>
          </p:nvPr>
        </p:nvSpPr>
        <p:spPr/>
        <p:txBody>
          <a:bodyPr>
            <a:normAutofit/>
          </a:bodyPr>
          <a:lstStyle/>
          <a:p>
            <a:r>
              <a:rPr lang="en-GB" dirty="0"/>
              <a:t>Conferences</a:t>
            </a:r>
            <a:endParaRPr lang="en-US" dirty="0"/>
          </a:p>
        </p:txBody>
      </p:sp>
      <p:sp>
        <p:nvSpPr>
          <p:cNvPr id="3" name="Content Placeholder 2"/>
          <p:cNvSpPr>
            <a:spLocks noGrp="1"/>
          </p:cNvSpPr>
          <p:nvPr>
            <p:ph idx="1"/>
          </p:nvPr>
        </p:nvSpPr>
        <p:spPr>
          <a:xfrm>
            <a:off x="643468" y="1975556"/>
            <a:ext cx="10100734" cy="4333804"/>
          </a:xfrm>
        </p:spPr>
        <p:txBody>
          <a:bodyPr>
            <a:normAutofit/>
          </a:bodyPr>
          <a:lstStyle/>
          <a:p>
            <a:r>
              <a:rPr lang="en-GB" dirty="0"/>
              <a:t>WE COME UP WITH A NEW AND CURRENT TITLE FOR A CONFERENCE annually.</a:t>
            </a:r>
          </a:p>
          <a:p>
            <a:r>
              <a:rPr lang="en-GB" dirty="0"/>
              <a:t>Invite professionals.</a:t>
            </a:r>
          </a:p>
          <a:p>
            <a:r>
              <a:rPr lang="en-GB" dirty="0"/>
              <a:t>Create a debate – the idea is to increase awareness and consequently </a:t>
            </a:r>
          </a:p>
          <a:p>
            <a:r>
              <a:rPr lang="en-GB" dirty="0"/>
              <a:t>make  a change!</a:t>
            </a:r>
          </a:p>
          <a:p>
            <a:endParaRPr lang="en-GB" dirty="0"/>
          </a:p>
          <a:p>
            <a:r>
              <a:rPr lang="en-GB" dirty="0"/>
              <a:t>2016 – Drugs reform law – one year after</a:t>
            </a:r>
          </a:p>
          <a:p>
            <a:r>
              <a:rPr lang="en-GB" dirty="0"/>
              <a:t>2017 – Illum </a:t>
            </a:r>
            <a:r>
              <a:rPr lang="en-GB" dirty="0" err="1"/>
              <a:t>Jien</a:t>
            </a:r>
            <a:r>
              <a:rPr lang="en-GB" dirty="0"/>
              <a:t> Ghada Int … Id-</a:t>
            </a:r>
            <a:r>
              <a:rPr lang="en-GB" dirty="0" err="1"/>
              <a:t>Droga</a:t>
            </a:r>
            <a:r>
              <a:rPr lang="en-GB" dirty="0"/>
              <a:t> </a:t>
            </a:r>
            <a:r>
              <a:rPr lang="en-GB" dirty="0" err="1"/>
              <a:t>Wara</a:t>
            </a:r>
            <a:r>
              <a:rPr lang="en-GB" dirty="0"/>
              <a:t> </a:t>
            </a:r>
            <a:r>
              <a:rPr lang="en-GB" dirty="0" err="1"/>
              <a:t>Biebna</a:t>
            </a:r>
            <a:endParaRPr lang="en-GB" dirty="0"/>
          </a:p>
          <a:p>
            <a:r>
              <a:rPr lang="en-GB" dirty="0"/>
              <a:t>2018 – Addiction and Women – Is the World of Addiction a Sexist One?</a:t>
            </a:r>
          </a:p>
          <a:p>
            <a:r>
              <a:rPr lang="en-GB" dirty="0"/>
              <a:t>2019 - Drugs...and Mental Health? Reality, Health and Prevention.</a:t>
            </a:r>
          </a:p>
        </p:txBody>
      </p:sp>
      <p:pic>
        <p:nvPicPr>
          <p:cNvPr id="5" name="Picture 4">
            <a:extLst>
              <a:ext uri="{FF2B5EF4-FFF2-40B4-BE49-F238E27FC236}">
                <a16:creationId xmlns:a16="http://schemas.microsoft.com/office/drawing/2014/main" id="{6D641849-D2E0-425B-B40A-F603A5DFF474}"/>
              </a:ext>
            </a:extLst>
          </p:cNvPr>
          <p:cNvPicPr>
            <a:picLocks noChangeAspect="1"/>
          </p:cNvPicPr>
          <p:nvPr/>
        </p:nvPicPr>
        <p:blipFill>
          <a:blip r:embed="rId3"/>
          <a:stretch>
            <a:fillRect/>
          </a:stretch>
        </p:blipFill>
        <p:spPr>
          <a:xfrm>
            <a:off x="10323974" y="1693650"/>
            <a:ext cx="1832858" cy="2504818"/>
          </a:xfrm>
          <a:prstGeom prst="rect">
            <a:avLst/>
          </a:prstGeom>
        </p:spPr>
      </p:pic>
      <p:pic>
        <p:nvPicPr>
          <p:cNvPr id="6" name="Picture 5">
            <a:extLst>
              <a:ext uri="{FF2B5EF4-FFF2-40B4-BE49-F238E27FC236}">
                <a16:creationId xmlns:a16="http://schemas.microsoft.com/office/drawing/2014/main" id="{E63CA220-2A0C-4C3F-9F71-BB5CBE69F66E}"/>
              </a:ext>
            </a:extLst>
          </p:cNvPr>
          <p:cNvPicPr>
            <a:picLocks noChangeAspect="1"/>
          </p:cNvPicPr>
          <p:nvPr/>
        </p:nvPicPr>
        <p:blipFill>
          <a:blip r:embed="rId4"/>
          <a:stretch>
            <a:fillRect/>
          </a:stretch>
        </p:blipFill>
        <p:spPr>
          <a:xfrm>
            <a:off x="10350490" y="4268543"/>
            <a:ext cx="1798623" cy="2544367"/>
          </a:xfrm>
          <a:prstGeom prst="rect">
            <a:avLst/>
          </a:prstGeom>
        </p:spPr>
      </p:pic>
      <p:pic>
        <p:nvPicPr>
          <p:cNvPr id="7" name="Picture 6">
            <a:extLst>
              <a:ext uri="{FF2B5EF4-FFF2-40B4-BE49-F238E27FC236}">
                <a16:creationId xmlns:a16="http://schemas.microsoft.com/office/drawing/2014/main" id="{57AD9F1D-5348-4290-99B9-16E05D13F1F4}"/>
              </a:ext>
            </a:extLst>
          </p:cNvPr>
          <p:cNvPicPr>
            <a:picLocks noChangeAspect="1"/>
          </p:cNvPicPr>
          <p:nvPr/>
        </p:nvPicPr>
        <p:blipFill>
          <a:blip r:embed="rId5"/>
          <a:stretch>
            <a:fillRect/>
          </a:stretch>
        </p:blipFill>
        <p:spPr>
          <a:xfrm>
            <a:off x="9695387" y="92587"/>
            <a:ext cx="2296482" cy="1530988"/>
          </a:xfrm>
          <a:prstGeom prst="rect">
            <a:avLst/>
          </a:prstGeom>
        </p:spPr>
      </p:pic>
    </p:spTree>
    <p:extLst>
      <p:ext uri="{BB962C8B-B14F-4D97-AF65-F5344CB8AC3E}">
        <p14:creationId xmlns:p14="http://schemas.microsoft.com/office/powerpoint/2010/main" val="143462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additive="base">
                                        <p:cTn id="66" dur="500" fill="hold"/>
                                        <p:tgtEl>
                                          <p:spTgt spid="5"/>
                                        </p:tgtEl>
                                        <p:attrNameLst>
                                          <p:attrName>ppt_x</p:attrName>
                                        </p:attrNameLst>
                                      </p:cBhvr>
                                      <p:tavLst>
                                        <p:tav tm="0">
                                          <p:val>
                                            <p:strVal val="#ppt_x"/>
                                          </p:val>
                                        </p:tav>
                                        <p:tav tm="100000">
                                          <p:val>
                                            <p:strVal val="#ppt_x"/>
                                          </p:val>
                                        </p:tav>
                                      </p:tavLst>
                                    </p:anim>
                                    <p:anim calcmode="lin" valueType="num">
                                      <p:cBhvr additive="base">
                                        <p:cTn id="6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ppt_x"/>
                                          </p:val>
                                        </p:tav>
                                        <p:tav tm="100000">
                                          <p:val>
                                            <p:strVal val="#ppt_x"/>
                                          </p:val>
                                        </p:tav>
                                      </p:tavLst>
                                    </p:anim>
                                    <p:anim calcmode="lin" valueType="num">
                                      <p:cBhvr additive="base">
                                        <p:cTn id="7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Media </a:t>
            </a:r>
          </a:p>
        </p:txBody>
      </p:sp>
      <p:sp>
        <p:nvSpPr>
          <p:cNvPr id="3" name="Content Placeholder 2"/>
          <p:cNvSpPr>
            <a:spLocks noGrp="1"/>
          </p:cNvSpPr>
          <p:nvPr>
            <p:ph idx="1"/>
          </p:nvPr>
        </p:nvSpPr>
        <p:spPr/>
        <p:txBody>
          <a:bodyPr/>
          <a:lstStyle/>
          <a:p>
            <a:pPr marL="365760" indent="-256032" algn="ctr" fontAlgn="auto">
              <a:spcAft>
                <a:spcPts val="0"/>
              </a:spcAft>
              <a:buFont typeface="Arial" pitchFamily="34" charset="0"/>
              <a:buNone/>
              <a:defRPr/>
            </a:pPr>
            <a:r>
              <a:rPr lang="en-US" dirty="0">
                <a:solidFill>
                  <a:schemeClr val="tx1"/>
                </a:solidFill>
                <a:cs typeface="Arial" pitchFamily="34" charset="0"/>
              </a:rPr>
              <a:t>Media is a good source to divulge teaching and awareness. </a:t>
            </a:r>
            <a:r>
              <a:rPr lang="en-GB" dirty="0">
                <a:solidFill>
                  <a:schemeClr val="tx1"/>
                </a:solidFill>
                <a:cs typeface="Arial" pitchFamily="34" charset="0"/>
              </a:rPr>
              <a:t>The OASI Foundation tries to appear on local media as frequently as possible.</a:t>
            </a:r>
          </a:p>
          <a:p>
            <a:pPr marL="365760" indent="-256032" fontAlgn="auto">
              <a:spcAft>
                <a:spcPts val="0"/>
              </a:spcAft>
              <a:buFont typeface="Arial" pitchFamily="34" charset="0"/>
              <a:buNone/>
              <a:defRPr/>
            </a:pPr>
            <a:endParaRPr lang="en-GB" dirty="0">
              <a:solidFill>
                <a:schemeClr val="tx1"/>
              </a:solidFill>
              <a:cs typeface="Arial" pitchFamily="34" charset="0"/>
            </a:endParaRPr>
          </a:p>
          <a:p>
            <a:pPr marL="365760" indent="-256032" fontAlgn="auto">
              <a:spcAft>
                <a:spcPts val="0"/>
              </a:spcAft>
              <a:buFont typeface="Arial" pitchFamily="34" charset="0"/>
              <a:buChar char="•"/>
              <a:defRPr/>
            </a:pPr>
            <a:r>
              <a:rPr lang="en-GB" dirty="0">
                <a:solidFill>
                  <a:schemeClr val="tx1"/>
                </a:solidFill>
                <a:cs typeface="Arial" pitchFamily="34" charset="0"/>
              </a:rPr>
              <a:t>Radio Stations </a:t>
            </a:r>
          </a:p>
          <a:p>
            <a:pPr marL="365760" indent="-256032" fontAlgn="auto">
              <a:spcAft>
                <a:spcPts val="0"/>
              </a:spcAft>
              <a:buFont typeface="Arial" pitchFamily="34" charset="0"/>
              <a:buChar char="•"/>
              <a:defRPr/>
            </a:pPr>
            <a:r>
              <a:rPr lang="en-GB" dirty="0">
                <a:solidFill>
                  <a:schemeClr val="tx1"/>
                </a:solidFill>
                <a:cs typeface="Arial" pitchFamily="34" charset="0"/>
              </a:rPr>
              <a:t>T.V.</a:t>
            </a:r>
          </a:p>
          <a:p>
            <a:pPr marL="365760" indent="-256032" fontAlgn="auto">
              <a:spcAft>
                <a:spcPts val="0"/>
              </a:spcAft>
              <a:buFont typeface="Arial" pitchFamily="34" charset="0"/>
              <a:buChar char="•"/>
              <a:defRPr/>
            </a:pPr>
            <a:r>
              <a:rPr lang="en-GB" dirty="0">
                <a:solidFill>
                  <a:schemeClr val="tx1"/>
                </a:solidFill>
                <a:cs typeface="Arial" pitchFamily="34" charset="0"/>
              </a:rPr>
              <a:t>Newspapers</a:t>
            </a:r>
          </a:p>
          <a:p>
            <a:pPr marL="365760" indent="-256032" fontAlgn="auto">
              <a:spcAft>
                <a:spcPts val="0"/>
              </a:spcAft>
              <a:buFont typeface="Arial" pitchFamily="34" charset="0"/>
              <a:buChar char="•"/>
              <a:defRPr/>
            </a:pPr>
            <a:r>
              <a:rPr lang="en-GB" dirty="0">
                <a:solidFill>
                  <a:schemeClr val="tx1"/>
                </a:solidFill>
                <a:cs typeface="Arial" pitchFamily="34" charset="0"/>
              </a:rPr>
              <a:t>Internet: Website, Facebook, Instagram</a:t>
            </a:r>
          </a:p>
          <a:p>
            <a:endParaRPr lang="en-US" dirty="0"/>
          </a:p>
        </p:txBody>
      </p:sp>
    </p:spTree>
    <p:extLst>
      <p:ext uri="{BB962C8B-B14F-4D97-AF65-F5344CB8AC3E}">
        <p14:creationId xmlns:p14="http://schemas.microsoft.com/office/powerpoint/2010/main" val="192579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OASI CUP RUN</a:t>
            </a:r>
          </a:p>
        </p:txBody>
      </p:sp>
      <p:sp>
        <p:nvSpPr>
          <p:cNvPr id="7" name="Content Placeholder 6"/>
          <p:cNvSpPr>
            <a:spLocks noGrp="1"/>
          </p:cNvSpPr>
          <p:nvPr>
            <p:ph idx="1"/>
          </p:nvPr>
        </p:nvSpPr>
        <p:spPr>
          <a:xfrm>
            <a:off x="685801" y="2063396"/>
            <a:ext cx="7588956" cy="2410633"/>
          </a:xfrm>
        </p:spPr>
        <p:txBody>
          <a:bodyPr/>
          <a:lstStyle/>
          <a:p>
            <a:r>
              <a:rPr lang="en-US" dirty="0"/>
              <a:t>A run and a walk for various ages with the aim to promote exercise and include it in our lives.</a:t>
            </a:r>
          </a:p>
          <a:p>
            <a:r>
              <a:rPr lang="en-US" dirty="0"/>
              <a:t>We believe that sports in general has the ability to deter addictions. </a:t>
            </a:r>
          </a:p>
          <a:p>
            <a:endParaRPr lang="en-US" dirty="0"/>
          </a:p>
        </p:txBody>
      </p:sp>
      <p:pic>
        <p:nvPicPr>
          <p:cNvPr id="3" name="Picture 2"/>
          <p:cNvPicPr>
            <a:picLocks noChangeAspect="1"/>
          </p:cNvPicPr>
          <p:nvPr/>
        </p:nvPicPr>
        <p:blipFill>
          <a:blip r:embed="rId2"/>
          <a:stretch>
            <a:fillRect/>
          </a:stretch>
        </p:blipFill>
        <p:spPr>
          <a:xfrm>
            <a:off x="2268128" y="3960634"/>
            <a:ext cx="3616036" cy="2312150"/>
          </a:xfrm>
          <a:prstGeom prst="rect">
            <a:avLst/>
          </a:prstGeom>
        </p:spPr>
      </p:pic>
      <p:pic>
        <p:nvPicPr>
          <p:cNvPr id="5" name="Picture 4">
            <a:extLst>
              <a:ext uri="{FF2B5EF4-FFF2-40B4-BE49-F238E27FC236}">
                <a16:creationId xmlns:a16="http://schemas.microsoft.com/office/drawing/2014/main" id="{86970EDD-4DDF-4C7D-8463-2BA2ADDB61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4757" y="768097"/>
            <a:ext cx="3705577" cy="5687568"/>
          </a:xfrm>
          <a:prstGeom prst="rect">
            <a:avLst/>
          </a:prstGeom>
        </p:spPr>
      </p:pic>
    </p:spTree>
    <p:extLst>
      <p:ext uri="{BB962C8B-B14F-4D97-AF65-F5344CB8AC3E}">
        <p14:creationId xmlns:p14="http://schemas.microsoft.com/office/powerpoint/2010/main" val="20607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1000"/>
                                        <p:tgtEl>
                                          <p:spTgt spid="7">
                                            <p:txEl>
                                              <p:pRg st="1" end="1"/>
                                            </p:txEl>
                                          </p:spTgt>
                                        </p:tgtEl>
                                      </p:cBhvr>
                                    </p:animEffect>
                                    <p:anim calcmode="lin" valueType="num">
                                      <p:cBhvr>
                                        <p:cTn id="3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203</TotalTime>
  <Words>1379</Words>
  <Application>Microsoft Office PowerPoint</Application>
  <PresentationFormat>Widescreen</PresentationFormat>
  <Paragraphs>148</Paragraphs>
  <Slides>29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Trebuchet MS</vt:lpstr>
      <vt:lpstr>Trivia Sans Book</vt:lpstr>
      <vt:lpstr>Trivia Sans Medium</vt:lpstr>
      <vt:lpstr>Wingdings</vt:lpstr>
      <vt:lpstr>Wingdings 3</vt:lpstr>
      <vt:lpstr>Facet</vt:lpstr>
      <vt:lpstr>PowerPoint Presentation</vt:lpstr>
      <vt:lpstr>Mission Statement</vt:lpstr>
      <vt:lpstr>OASI Foundation</vt:lpstr>
      <vt:lpstr>Social Awareness (Prevention)</vt:lpstr>
      <vt:lpstr>Social Awareness (Cont)</vt:lpstr>
      <vt:lpstr>Schools Awareness</vt:lpstr>
      <vt:lpstr>Conferences</vt:lpstr>
      <vt:lpstr>Media </vt:lpstr>
      <vt:lpstr>OASI CUP RUN</vt:lpstr>
      <vt:lpstr>Aqua Fun Day</vt:lpstr>
      <vt:lpstr>Jump for Life </vt:lpstr>
      <vt:lpstr>OASI.kom </vt:lpstr>
      <vt:lpstr>Daily Use and Perceived Risk Inverse Relationship</vt:lpstr>
      <vt:lpstr>Immediate Intervention </vt:lpstr>
      <vt:lpstr>What happens in immediate intervention?</vt:lpstr>
      <vt:lpstr>Addiction Treatment &amp; Rehab</vt:lpstr>
      <vt:lpstr>Treatment &amp; Rehab   The Aims </vt:lpstr>
      <vt:lpstr>During the time spent with us, beneficiaries have a busy Schedule…</vt:lpstr>
      <vt:lpstr>A Multidisciplinary Team approach</vt:lpstr>
      <vt:lpstr>PowerPoint Presentation</vt:lpstr>
      <vt:lpstr>PowerPoint Presentation</vt:lpstr>
      <vt:lpstr>PowerPoint Presentation</vt:lpstr>
      <vt:lpstr>PowerPoint Presentation</vt:lpstr>
      <vt:lpstr>PowerPoint Presentation</vt:lpstr>
      <vt:lpstr>PowerPoint Presentation</vt:lpstr>
      <vt:lpstr>Depenalisation</vt:lpstr>
      <vt:lpstr>Decriminalisation</vt:lpstr>
      <vt:lpstr>Legalisation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OASI Foundation</dc:title>
  <dc:creator>Noel Xerri</dc:creator>
  <cp:lastModifiedBy>Noel Xerri</cp:lastModifiedBy>
  <cp:revision>14</cp:revision>
  <dcterms:created xsi:type="dcterms:W3CDTF">2021-04-27T07:36:19Z</dcterms:created>
  <dcterms:modified xsi:type="dcterms:W3CDTF">2021-04-27T20:01:21Z</dcterms:modified>
</cp:coreProperties>
</file>