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63" r:id="rId3"/>
    <p:sldId id="276" r:id="rId4"/>
    <p:sldId id="283" r:id="rId5"/>
    <p:sldId id="284" r:id="rId6"/>
    <p:sldId id="285" r:id="rId7"/>
    <p:sldId id="275" r:id="rId8"/>
    <p:sldId id="277" r:id="rId9"/>
    <p:sldId id="281" r:id="rId10"/>
    <p:sldId id="272" r:id="rId11"/>
    <p:sldId id="258" r:id="rId12"/>
    <p:sldId id="280" r:id="rId13"/>
    <p:sldId id="261" r:id="rId14"/>
    <p:sldId id="268" r:id="rId15"/>
  </p:sldIdLst>
  <p:sldSz cx="12192000" cy="6858000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5FD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3/17/2021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3/17/2021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3/17/2021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3/17/2021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3/17/2021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3/17/2021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3/17/2021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3/17/2021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3/17/2021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F47E20B-1205-4238-A82B-90EF577F3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13567AC-EB9A-47A9-B6EC-B5BDB73B11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3464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F04BC4-80FE-4011-94C7-34C11B100C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0515" y="769545"/>
            <a:ext cx="5952765" cy="1983815"/>
          </a:xfrm>
          <a:noFill/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sz="3700" dirty="0">
                <a:solidFill>
                  <a:schemeClr val="bg1"/>
                </a:solidFill>
              </a:rPr>
              <a:t>Enabling</a:t>
            </a:r>
            <a:br>
              <a:rPr lang="en-US" sz="3700" dirty="0">
                <a:solidFill>
                  <a:schemeClr val="bg1"/>
                </a:solidFill>
              </a:rPr>
            </a:br>
            <a:r>
              <a:rPr lang="en-US" sz="3700" dirty="0">
                <a:solidFill>
                  <a:schemeClr val="bg1"/>
                </a:solidFill>
              </a:rPr>
              <a:t> survival</a:t>
            </a:r>
            <a:br>
              <a:rPr lang="en-US" sz="3700" dirty="0">
                <a:solidFill>
                  <a:schemeClr val="bg1"/>
                </a:solidFill>
              </a:rPr>
            </a:br>
            <a:endParaRPr lang="en-MT" sz="37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92EF1D-9AFD-4464-A6F0-D2128B6D76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0515" y="3136173"/>
            <a:ext cx="5952765" cy="3121985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</a:rPr>
              <a:t>Presentation to the Social Affairs Committee, Parliament of Malta, Wednesday, 17</a:t>
            </a:r>
            <a:r>
              <a:rPr lang="en-US" sz="2400" baseline="30000" dirty="0">
                <a:solidFill>
                  <a:schemeClr val="bg1"/>
                </a:solidFill>
              </a:rPr>
              <a:t>th</a:t>
            </a:r>
            <a:r>
              <a:rPr lang="en-US" sz="2400" dirty="0">
                <a:solidFill>
                  <a:schemeClr val="bg1"/>
                </a:solidFill>
              </a:rPr>
              <a:t> March, 2021</a:t>
            </a: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</a:rPr>
              <a:t> Request for the inclusion of Daratumumab as part of the formulary for free </a:t>
            </a:r>
            <a:r>
              <a:rPr lang="en-US" sz="2400" dirty="0" err="1">
                <a:solidFill>
                  <a:schemeClr val="bg1"/>
                </a:solidFill>
              </a:rPr>
              <a:t>medicinals</a:t>
            </a:r>
            <a:endParaRPr lang="en-US" sz="24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700" dirty="0">
                <a:solidFill>
                  <a:schemeClr val="bg1"/>
                </a:solidFill>
              </a:rPr>
              <a:t>by Lara Said </a:t>
            </a:r>
          </a:p>
          <a:p>
            <a:pPr>
              <a:lnSpc>
                <a:spcPct val="90000"/>
              </a:lnSpc>
            </a:pPr>
            <a:endParaRPr lang="en-US" sz="17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en-US" sz="17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en-MT" sz="17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AD0414-D6E7-4BF2-A218-50A8D778F6B1}"/>
              </a:ext>
            </a:extLst>
          </p:cNvPr>
          <p:cNvSpPr txBox="1"/>
          <p:nvPr/>
        </p:nvSpPr>
        <p:spPr>
          <a:xfrm>
            <a:off x="7533794" y="258140"/>
            <a:ext cx="4658206" cy="4401205"/>
          </a:xfrm>
          <a:prstGeom prst="rect">
            <a:avLst/>
          </a:prstGeom>
          <a:gradFill>
            <a:gsLst>
              <a:gs pos="0">
                <a:srgbClr val="FF9900">
                  <a:lumMod val="94000"/>
                </a:srgb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</a:gradFill>
        </p:spPr>
        <p:txBody>
          <a:bodyPr wrap="square" rtlCol="0">
            <a:spAutoFit/>
          </a:bodyPr>
          <a:lstStyle/>
          <a:p>
            <a:r>
              <a:rPr lang="en-US" sz="2400" b="1" dirty="0"/>
              <a:t>Thank you </a:t>
            </a:r>
            <a:endParaRPr lang="en-US" sz="2400" dirty="0"/>
          </a:p>
          <a:p>
            <a:r>
              <a:rPr lang="en-US" sz="2400" dirty="0"/>
              <a:t>Hon. Silvio </a:t>
            </a:r>
            <a:r>
              <a:rPr lang="en-US" sz="2400" dirty="0" err="1"/>
              <a:t>Parnis</a:t>
            </a:r>
            <a:endParaRPr lang="en-US" sz="2400" dirty="0"/>
          </a:p>
          <a:p>
            <a:r>
              <a:rPr lang="en-US" sz="2400" dirty="0"/>
              <a:t>Hon. Ivan </a:t>
            </a:r>
            <a:r>
              <a:rPr lang="en-US" sz="2400" dirty="0" err="1"/>
              <a:t>Bartolo</a:t>
            </a:r>
            <a:endParaRPr lang="en-US" sz="2400" dirty="0"/>
          </a:p>
          <a:p>
            <a:endParaRPr lang="en-US" sz="2400" dirty="0"/>
          </a:p>
          <a:p>
            <a:r>
              <a:rPr lang="en-US" sz="2400" b="1" dirty="0"/>
              <a:t>Then in alphabetical order</a:t>
            </a:r>
          </a:p>
          <a:p>
            <a:r>
              <a:rPr lang="en-US" sz="2400" dirty="0"/>
              <a:t>Hon. David </a:t>
            </a:r>
            <a:r>
              <a:rPr lang="en-US" sz="2400" dirty="0" err="1"/>
              <a:t>Agius</a:t>
            </a:r>
            <a:endParaRPr lang="en-US" sz="2400" dirty="0"/>
          </a:p>
          <a:p>
            <a:r>
              <a:rPr lang="en-US" sz="2400" dirty="0"/>
              <a:t>Hon. </a:t>
            </a:r>
            <a:r>
              <a:rPr lang="en-US" sz="2400" dirty="0" err="1"/>
              <a:t>Justyne</a:t>
            </a:r>
            <a:r>
              <a:rPr lang="en-US" sz="2400" dirty="0"/>
              <a:t> Caruana</a:t>
            </a:r>
          </a:p>
          <a:p>
            <a:r>
              <a:rPr lang="en-US" sz="2400" dirty="0"/>
              <a:t>Hon. </a:t>
            </a:r>
            <a:r>
              <a:rPr lang="en-US" sz="2400" dirty="0" err="1"/>
              <a:t>Rosienne</a:t>
            </a:r>
            <a:r>
              <a:rPr lang="en-US" sz="2400" dirty="0"/>
              <a:t> </a:t>
            </a:r>
            <a:r>
              <a:rPr lang="en-US" sz="2400" dirty="0" err="1"/>
              <a:t>Cutajar</a:t>
            </a:r>
            <a:endParaRPr lang="en-US" sz="2400" dirty="0"/>
          </a:p>
          <a:p>
            <a:r>
              <a:rPr lang="en-US" sz="2400" dirty="0"/>
              <a:t>Hon. Maria </a:t>
            </a:r>
            <a:r>
              <a:rPr lang="en-US" sz="2400" dirty="0" err="1"/>
              <a:t>Deguara</a:t>
            </a:r>
            <a:endParaRPr lang="en-US" sz="2400" dirty="0"/>
          </a:p>
          <a:p>
            <a:r>
              <a:rPr lang="en-US" sz="2400" dirty="0"/>
              <a:t>Hon. Silvio Grixti</a:t>
            </a:r>
          </a:p>
          <a:p>
            <a:endParaRPr lang="en-US" sz="2000" dirty="0"/>
          </a:p>
          <a:p>
            <a:r>
              <a:rPr lang="en-US" sz="2000" b="1" dirty="0"/>
              <a:t> </a:t>
            </a:r>
            <a:endParaRPr lang="en-MT" sz="20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B931C9-D643-4368-9D2F-20345E1888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3795" y="4013200"/>
            <a:ext cx="4658204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3826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F47E20B-1205-4238-A82B-90EF577F3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13567AC-EB9A-47A9-B6EC-B5BDB73B11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3464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F04BC4-80FE-4011-94C7-34C11B100C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616" y="225030"/>
            <a:ext cx="5142925" cy="1529055"/>
          </a:xfrm>
          <a:noFill/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en-US" sz="3700" dirty="0">
                <a:solidFill>
                  <a:schemeClr val="bg1"/>
                </a:solidFill>
                <a:latin typeface="Bradley Hand ITC" panose="03070402050302030203" pitchFamily="66" charset="0"/>
              </a:rPr>
              <a:t>CANCER WILL KILL MORE THAN COVID</a:t>
            </a:r>
            <a:endParaRPr lang="en-MT" sz="37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92EF1D-9AFD-4464-A6F0-D2128B6D76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0511" y="4307841"/>
            <a:ext cx="5911155" cy="85344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sz="17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en-MT" sz="17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8A5ED7-4C39-4E52-9C9B-DA3DF4C205CF}"/>
              </a:ext>
            </a:extLst>
          </p:cNvPr>
          <p:cNvSpPr txBox="1"/>
          <p:nvPr/>
        </p:nvSpPr>
        <p:spPr>
          <a:xfrm>
            <a:off x="5597561" y="0"/>
            <a:ext cx="6273824" cy="667875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Malta’s healthcare system ranks 5</a:t>
            </a:r>
            <a:r>
              <a:rPr lang="en-US" sz="24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worldwide.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 average  of GDP spending on healthcare was 9.8% (2,940 euros)  per capita for 2019.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Malta’s spending stood at an average 9.3%  (2,930 euros)  per capita of GDP for 2019.  Income stood at 14.9 billion.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COVID impacted on cancer funding; est. 100 million spent by June 2020? On virus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Approximately 66% of  ‘relapsed’ people on  the POM. DEX, DARA protocol are still alive a year later.</a:t>
            </a:r>
          </a:p>
          <a:p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243F067-0966-4E7F-9222-B01A36F0B8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20" y="1820303"/>
            <a:ext cx="2422584" cy="2072069"/>
          </a:xfrm>
          <a:prstGeom prst="rect">
            <a:avLst/>
          </a:prstGeom>
        </p:spPr>
      </p:pic>
      <p:pic>
        <p:nvPicPr>
          <p:cNvPr id="15" name="Picture 2" descr="More than 6,900 new coronavirus cases reported across Michigan Wednesday |  News | theoaklandpress.com">
            <a:extLst>
              <a:ext uri="{FF2B5EF4-FFF2-40B4-BE49-F238E27FC236}">
                <a16:creationId xmlns:a16="http://schemas.microsoft.com/office/drawing/2014/main" id="{A219FAD1-46FB-4581-8857-C10CDFB5A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104" y="3958591"/>
            <a:ext cx="2780447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2350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57300-136F-45DE-A2F2-AC0E1B851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920" y="536246"/>
            <a:ext cx="11236960" cy="1249172"/>
          </a:xfrm>
        </p:spPr>
        <p:txBody>
          <a:bodyPr/>
          <a:lstStyle/>
          <a:p>
            <a:r>
              <a:rPr lang="en-US" b="1" dirty="0"/>
              <a:t>inclusion, CONSISTENCY, REGULATION &amp; values</a:t>
            </a:r>
            <a:endParaRPr lang="en-MT" b="1" dirty="0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5429EB0E-85F1-44A9-9C4F-A3E85A0DA932}"/>
              </a:ext>
            </a:extLst>
          </p:cNvPr>
          <p:cNvSpPr/>
          <p:nvPr/>
        </p:nvSpPr>
        <p:spPr>
          <a:xfrm>
            <a:off x="1371600" y="2265817"/>
            <a:ext cx="4053840" cy="3800348"/>
          </a:xfrm>
          <a:prstGeom prst="triangle">
            <a:avLst>
              <a:gd name="adj" fmla="val 46374"/>
            </a:avLst>
          </a:prstGeom>
          <a:gradFill flip="none" rotWithShape="1">
            <a:gsLst>
              <a:gs pos="0">
                <a:srgbClr val="FF9900">
                  <a:lumMod val="94000"/>
                </a:srgb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T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4F8897-8B47-4C98-9CB6-70CFC60614DC}"/>
              </a:ext>
            </a:extLst>
          </p:cNvPr>
          <p:cNvSpPr txBox="1"/>
          <p:nvPr/>
        </p:nvSpPr>
        <p:spPr>
          <a:xfrm>
            <a:off x="904240" y="3059546"/>
            <a:ext cx="10302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Consistent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accessible funding for critical treatment including novel and/or orphan drugs; as these increasingly gain EU approval.</a:t>
            </a:r>
            <a:endParaRPr lang="en-MT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C4BB2A-79B6-4F24-B1A9-AB7879EE908B}"/>
              </a:ext>
            </a:extLst>
          </p:cNvPr>
          <p:cNvSpPr txBox="1"/>
          <p:nvPr/>
        </p:nvSpPr>
        <p:spPr>
          <a:xfrm>
            <a:off x="772160" y="2065762"/>
            <a:ext cx="10302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Inclusion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Daratumumab as part of the Government formulary for free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medicinals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1C8970-0053-4E14-A0E3-0AFB9302A6E9}"/>
              </a:ext>
            </a:extLst>
          </p:cNvPr>
          <p:cNvSpPr txBox="1"/>
          <p:nvPr/>
        </p:nvSpPr>
        <p:spPr>
          <a:xfrm>
            <a:off x="1371600" y="4049692"/>
            <a:ext cx="101701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Independent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regulation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about the funding/provision of  free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medicinals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 as led by science/inter-disciplinary expertise and open to public scrutiny.</a:t>
            </a:r>
          </a:p>
          <a:p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34B60E-CA29-4611-A8E3-D1DFAC35E886}"/>
              </a:ext>
            </a:extLst>
          </p:cNvPr>
          <p:cNvSpPr txBox="1"/>
          <p:nvPr/>
        </p:nvSpPr>
        <p:spPr>
          <a:xfrm>
            <a:off x="970280" y="5323820"/>
            <a:ext cx="1017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Positive, principled and ethical  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values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about the right of each individual for a chance at extended overall survival.</a:t>
            </a:r>
            <a:endParaRPr lang="en-MT" dirty="0"/>
          </a:p>
        </p:txBody>
      </p:sp>
    </p:spTree>
    <p:extLst>
      <p:ext uri="{BB962C8B-B14F-4D97-AF65-F5344CB8AC3E}">
        <p14:creationId xmlns:p14="http://schemas.microsoft.com/office/powerpoint/2010/main" val="2864347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57300-136F-45DE-A2F2-AC0E1B851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920" y="424346"/>
            <a:ext cx="11236960" cy="1249172"/>
          </a:xfrm>
        </p:spPr>
        <p:txBody>
          <a:bodyPr>
            <a:normAutofit/>
          </a:bodyPr>
          <a:lstStyle/>
          <a:p>
            <a:r>
              <a:rPr lang="en-US" b="1" dirty="0"/>
              <a:t>LET ME SPEAK FINANCIALLY STRAIGHT! </a:t>
            </a:r>
            <a:br>
              <a:rPr lang="en-US" b="1" dirty="0"/>
            </a:br>
            <a:endParaRPr lang="en-MT" sz="2400" b="1" dirty="0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5429EB0E-85F1-44A9-9C4F-A3E85A0DA932}"/>
              </a:ext>
            </a:extLst>
          </p:cNvPr>
          <p:cNvSpPr/>
          <p:nvPr/>
        </p:nvSpPr>
        <p:spPr>
          <a:xfrm>
            <a:off x="1351280" y="2212344"/>
            <a:ext cx="4053840" cy="3800348"/>
          </a:xfrm>
          <a:prstGeom prst="triangle">
            <a:avLst>
              <a:gd name="adj" fmla="val 46374"/>
            </a:avLst>
          </a:prstGeom>
          <a:gradFill flip="none" rotWithShape="1">
            <a:gsLst>
              <a:gs pos="0">
                <a:srgbClr val="FF9900">
                  <a:lumMod val="94000"/>
                </a:srgb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T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4F8897-8B47-4C98-9CB6-70CFC60614DC}"/>
              </a:ext>
            </a:extLst>
          </p:cNvPr>
          <p:cNvSpPr txBox="1"/>
          <p:nvPr/>
        </p:nvSpPr>
        <p:spPr>
          <a:xfrm>
            <a:off x="1107440" y="2878245"/>
            <a:ext cx="10302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Consistent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organization/management  is likely to identify financial paths and mechanisms to break financially even, at worst, or offer, value-added at best.</a:t>
            </a:r>
            <a:endParaRPr lang="en-MT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C4BB2A-79B6-4F24-B1A9-AB7879EE908B}"/>
              </a:ext>
            </a:extLst>
          </p:cNvPr>
          <p:cNvSpPr txBox="1"/>
          <p:nvPr/>
        </p:nvSpPr>
        <p:spPr>
          <a:xfrm>
            <a:off x="843280" y="2212344"/>
            <a:ext cx="10302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Inclusion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Daratumumab is likely to increase expenditure and ‘my cost burden’.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1C8970-0053-4E14-A0E3-0AFB9302A6E9}"/>
              </a:ext>
            </a:extLst>
          </p:cNvPr>
          <p:cNvSpPr txBox="1"/>
          <p:nvPr/>
        </p:nvSpPr>
        <p:spPr>
          <a:xfrm>
            <a:off x="1442720" y="3944818"/>
            <a:ext cx="101701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Independent regulation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likely to follow best value for money approaches and empower government to negotiate with pharmaceutical companies for the best price.</a:t>
            </a:r>
          </a:p>
          <a:p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34B60E-CA29-4611-A8E3-D1DFAC35E886}"/>
              </a:ext>
            </a:extLst>
          </p:cNvPr>
          <p:cNvSpPr txBox="1"/>
          <p:nvPr/>
        </p:nvSpPr>
        <p:spPr>
          <a:xfrm>
            <a:off x="1701802" y="4965225"/>
            <a:ext cx="1017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Societal  values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means that the lives of everyone matters; even if this comes at an added cost.</a:t>
            </a:r>
            <a:endParaRPr lang="en-MT" dirty="0"/>
          </a:p>
        </p:txBody>
      </p:sp>
    </p:spTree>
    <p:extLst>
      <p:ext uri="{BB962C8B-B14F-4D97-AF65-F5344CB8AC3E}">
        <p14:creationId xmlns:p14="http://schemas.microsoft.com/office/powerpoint/2010/main" val="2779450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57300-136F-45DE-A2F2-AC0E1B851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120" y="701040"/>
            <a:ext cx="10840720" cy="1249172"/>
          </a:xfrm>
        </p:spPr>
        <p:txBody>
          <a:bodyPr/>
          <a:lstStyle/>
          <a:p>
            <a:r>
              <a:rPr lang="en-US" b="1" dirty="0"/>
              <a:t>WHY should I EXPECT YOU TO LISTEN TO ME?</a:t>
            </a:r>
            <a:endParaRPr lang="en-MT" b="1" dirty="0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5429EB0E-85F1-44A9-9C4F-A3E85A0DA932}"/>
              </a:ext>
            </a:extLst>
          </p:cNvPr>
          <p:cNvSpPr/>
          <p:nvPr/>
        </p:nvSpPr>
        <p:spPr>
          <a:xfrm>
            <a:off x="1148080" y="2207739"/>
            <a:ext cx="4053840" cy="4401205"/>
          </a:xfrm>
          <a:prstGeom prst="triangle">
            <a:avLst>
              <a:gd name="adj" fmla="val 46374"/>
            </a:avLst>
          </a:prstGeom>
          <a:gradFill flip="none" rotWithShape="1">
            <a:gsLst>
              <a:gs pos="0">
                <a:srgbClr val="FF9900">
                  <a:lumMod val="94000"/>
                </a:srgb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T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4F8897-8B47-4C98-9CB6-70CFC60614DC}"/>
              </a:ext>
            </a:extLst>
          </p:cNvPr>
          <p:cNvSpPr txBox="1"/>
          <p:nvPr/>
        </p:nvSpPr>
        <p:spPr>
          <a:xfrm>
            <a:off x="675640" y="2146183"/>
            <a:ext cx="53238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Fulfillment of 4:55 of the 2017-2021  National Cancer Plan.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Parliament  to safeguard the health of Maltese citizens and consider this in a value-added manner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3E17D75-B743-4461-BE48-9F56E225F216}"/>
              </a:ext>
            </a:extLst>
          </p:cNvPr>
          <p:cNvSpPr txBox="1">
            <a:spLocks/>
          </p:cNvSpPr>
          <p:nvPr/>
        </p:nvSpPr>
        <p:spPr>
          <a:xfrm>
            <a:off x="5872480" y="3184785"/>
            <a:ext cx="5720080" cy="1849120"/>
          </a:xfrm>
          <a:prstGeom prst="rect">
            <a:avLst/>
          </a:prstGeom>
          <a:gradFill>
            <a:gsLst>
              <a:gs pos="0">
                <a:srgbClr val="FFF5FD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‘All patients should have access to a uniformly high quality of care in the community or hospital wherever they may live to ensure the maximum possible cure rates and best quality of life…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Calman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-Hine report, 1995).’</a:t>
            </a:r>
            <a:endParaRPr lang="LID4096" b="1" dirty="0"/>
          </a:p>
        </p:txBody>
      </p:sp>
    </p:spTree>
    <p:extLst>
      <p:ext uri="{BB962C8B-B14F-4D97-AF65-F5344CB8AC3E}">
        <p14:creationId xmlns:p14="http://schemas.microsoft.com/office/powerpoint/2010/main" val="1307781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F47E20B-1205-4238-A82B-90EF577F3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13567AC-EB9A-47A9-B6EC-B5BDB73B11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3464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F04BC4-80FE-4011-94C7-34C11B100C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9945" y="393626"/>
            <a:ext cx="6806055" cy="1059598"/>
          </a:xfrm>
          <a:noFill/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en-US" sz="3700" dirty="0">
                <a:solidFill>
                  <a:schemeClr val="bg1"/>
                </a:solidFill>
              </a:rPr>
              <a:t>MAKING LIFE BETTER</a:t>
            </a:r>
            <a:br>
              <a:rPr lang="en-US" sz="37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rgbClr val="FFC000"/>
                </a:solidFill>
              </a:rPr>
              <a:t>Thank you for your time and attention</a:t>
            </a:r>
            <a:endParaRPr lang="en-MT" sz="3700" dirty="0">
              <a:solidFill>
                <a:srgbClr val="FFC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92EF1D-9AFD-4464-A6F0-D2128B6D76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0511" y="4392754"/>
            <a:ext cx="5911155" cy="169570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700" dirty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endParaRPr lang="en-US" sz="17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en-US" sz="17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en-US" sz="17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en-MT" sz="17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0404B5-596E-4851-BEFF-2F5BF960F5DC}"/>
              </a:ext>
            </a:extLst>
          </p:cNvPr>
          <p:cNvSpPr txBox="1"/>
          <p:nvPr/>
        </p:nvSpPr>
        <p:spPr>
          <a:xfrm>
            <a:off x="559945" y="1632282"/>
            <a:ext cx="10893490" cy="4832092"/>
          </a:xfrm>
          <a:prstGeom prst="rect">
            <a:avLst/>
          </a:prstGeom>
          <a:gradFill>
            <a:gsLst>
              <a:gs pos="0">
                <a:srgbClr val="FF9900">
                  <a:lumMod val="94000"/>
                </a:srgb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</a:gradFill>
        </p:spPr>
        <p:txBody>
          <a:bodyPr wrap="square" rtlCol="0">
            <a:spAutoFit/>
          </a:bodyPr>
          <a:lstStyle/>
          <a:p>
            <a:r>
              <a:rPr lang="en-US" sz="2400" b="1" dirty="0"/>
              <a:t>My life depends on Dara!</a:t>
            </a:r>
            <a:r>
              <a:rPr lang="en-US" sz="2400" dirty="0"/>
              <a:t>  (short-term)</a:t>
            </a:r>
          </a:p>
          <a:p>
            <a:r>
              <a:rPr lang="en-US" sz="2400" dirty="0"/>
              <a:t>Action: inclusion of Daratumumab in the Government formulary for free </a:t>
            </a:r>
            <a:r>
              <a:rPr lang="en-US" sz="2400" dirty="0" err="1"/>
              <a:t>medicinals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sz="2400" b="1" dirty="0"/>
              <a:t>The lives of others equally matter too! </a:t>
            </a:r>
            <a:r>
              <a:rPr lang="en-US" sz="2400" dirty="0"/>
              <a:t>(medium-term)</a:t>
            </a:r>
          </a:p>
          <a:p>
            <a:r>
              <a:rPr lang="en-US" sz="2400" dirty="0"/>
              <a:t>Action: all patients need more than one source of funding for their treatment.</a:t>
            </a:r>
          </a:p>
          <a:p>
            <a:endParaRPr lang="en-US" sz="2400" b="1" dirty="0"/>
          </a:p>
          <a:p>
            <a:r>
              <a:rPr lang="en-US" sz="2400" b="1" dirty="0"/>
              <a:t>Future generations matter! </a:t>
            </a:r>
            <a:r>
              <a:rPr lang="en-US" sz="2400" dirty="0"/>
              <a:t>(long-term)</a:t>
            </a:r>
          </a:p>
          <a:p>
            <a:r>
              <a:rPr lang="en-US" sz="2400" dirty="0"/>
              <a:t>Action: Malta and </a:t>
            </a:r>
            <a:r>
              <a:rPr lang="en-US" sz="2400" dirty="0" err="1"/>
              <a:t>Gozo</a:t>
            </a:r>
            <a:r>
              <a:rPr lang="en-US" sz="2400" dirty="0"/>
              <a:t> need independent regulation, ongoing monitoring, the maintenance of key figures and research about the implementation of healthcare standards, regulation and policy.</a:t>
            </a:r>
          </a:p>
          <a:p>
            <a:endParaRPr lang="en-US" sz="2400" b="1" dirty="0"/>
          </a:p>
          <a:p>
            <a:r>
              <a:rPr lang="en-US" sz="2400" b="1" dirty="0"/>
              <a:t>Together we can make a difference! </a:t>
            </a:r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8035564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F47E20B-1205-4238-A82B-90EF577F3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13567AC-EB9A-47A9-B6EC-B5BDB73B11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3464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F04BC4-80FE-4011-94C7-34C11B100C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0515" y="769545"/>
            <a:ext cx="5952765" cy="1303095"/>
          </a:xfrm>
          <a:noFill/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en-US" sz="3700" dirty="0">
                <a:solidFill>
                  <a:schemeClr val="bg1"/>
                </a:solidFill>
                <a:latin typeface="Bradley Hand ITC" panose="03070402050302030203" pitchFamily="66" charset="0"/>
              </a:rPr>
              <a:t> WHAT IS MULTIPLE MYELOMA?</a:t>
            </a:r>
            <a:endParaRPr lang="en-MT" sz="37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95FD1B-8436-40FA-AC9E-ACBF22490D86}"/>
              </a:ext>
            </a:extLst>
          </p:cNvPr>
          <p:cNvSpPr txBox="1"/>
          <p:nvPr/>
        </p:nvSpPr>
        <p:spPr>
          <a:xfrm>
            <a:off x="7149680" y="689909"/>
            <a:ext cx="4832304" cy="5632311"/>
          </a:xfrm>
          <a:prstGeom prst="rect">
            <a:avLst/>
          </a:prstGeom>
          <a:gradFill flip="none" rotWithShape="1">
            <a:gsLst>
              <a:gs pos="0">
                <a:srgbClr val="FF9900">
                  <a:lumMod val="94000"/>
                </a:srgb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Multiple myeloma (MM) is a type of bone marrow cancer. 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MM affects several areas such as the spine, skull, pelvis and ribs.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Significant variation in life expectancy: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nature of the disease,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quality of care,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timely and consistent access to best treatment;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patient involvement.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7CEF79-4D25-4576-9A10-1EB95320C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515" y="2178679"/>
            <a:ext cx="6110348" cy="4143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7444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F47E20B-1205-4238-A82B-90EF577F3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13567AC-EB9A-47A9-B6EC-B5BDB73B11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3464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F04BC4-80FE-4011-94C7-34C11B100C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0901" y="0"/>
            <a:ext cx="5772845" cy="1303095"/>
          </a:xfrm>
          <a:noFill/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en-US" sz="3700">
                <a:solidFill>
                  <a:schemeClr val="bg1"/>
                </a:solidFill>
                <a:latin typeface="Bradley Hand ITC" panose="03070402050302030203" pitchFamily="66" charset="0"/>
              </a:rPr>
              <a:t> why is dara social?</a:t>
            </a:r>
            <a:endParaRPr lang="en-MT" sz="37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95FD1B-8436-40FA-AC9E-ACBF22490D86}"/>
              </a:ext>
            </a:extLst>
          </p:cNvPr>
          <p:cNvSpPr txBox="1"/>
          <p:nvPr/>
        </p:nvSpPr>
        <p:spPr>
          <a:xfrm>
            <a:off x="880901" y="1509193"/>
            <a:ext cx="6653748" cy="5201424"/>
          </a:xfrm>
          <a:prstGeom prst="rect">
            <a:avLst/>
          </a:prstGeom>
          <a:gradFill flip="none" rotWithShape="1">
            <a:gsLst>
              <a:gs pos="0">
                <a:srgbClr val="FF9900">
                  <a:lumMod val="94000"/>
                </a:srgb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Daratumumab is increasingly the second line of treatment in EU member states.</a:t>
            </a:r>
          </a:p>
          <a:p>
            <a:pPr marL="457200" indent="-457200">
              <a:buFont typeface="+mj-lt"/>
              <a:buAutoNum type="arabicPeriod"/>
            </a:pPr>
            <a:endParaRPr lang="en-US" sz="2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 EU mission to ‘conquer cancer’ by 2030 (1</a:t>
            </a:r>
            <a:r>
              <a:rPr lang="en-US" sz="2400" baseline="30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</a:t>
            </a:r>
            <a:r>
              <a:rPr lang="en-US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plan June, 2020; ENVI policy July 2020).  Focus on prevention, diagnosis, </a:t>
            </a:r>
            <a:r>
              <a:rPr lang="en-US" sz="2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treatment</a:t>
            </a:r>
            <a:r>
              <a:rPr lang="en-US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quality of life and </a:t>
            </a:r>
            <a:r>
              <a:rPr lang="en-US" sz="2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equitable access</a:t>
            </a:r>
            <a:r>
              <a:rPr lang="en-US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endParaRPr lang="en-US" sz="2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Increasingly ‘replacing’/‘delaying’  autologous stem cell transplantation. </a:t>
            </a:r>
          </a:p>
          <a:p>
            <a:pPr marL="457200" indent="-457200">
              <a:buFont typeface="+mj-lt"/>
              <a:buAutoNum type="arabicPeriod"/>
            </a:pPr>
            <a:endParaRPr lang="en-US" sz="2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Keeps people as active and gainfully occupied members of society for longer. </a:t>
            </a:r>
          </a:p>
          <a:p>
            <a:endParaRPr lang="en-US" sz="20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FC994B8-C4DF-4EDF-8830-494CD0C2DB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399" y="1509193"/>
            <a:ext cx="3982721" cy="5084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6521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F47E20B-1205-4238-A82B-90EF577F3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13567AC-EB9A-47A9-B6EC-B5BDB73B11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3464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Content Placeholder 4">
            <a:extLst>
              <a:ext uri="{FF2B5EF4-FFF2-40B4-BE49-F238E27FC236}">
                <a16:creationId xmlns:a16="http://schemas.microsoft.com/office/drawing/2014/main" id="{FC95C023-661D-4484-8938-7D3B18C00C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784485" y="-14171"/>
            <a:ext cx="3352804" cy="3852476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460E5E8-0585-4E96-B060-70DA967BE4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290" y="235667"/>
            <a:ext cx="3185757" cy="33528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AACF8A-4335-481B-B26D-36393B3477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3049" y="235666"/>
            <a:ext cx="3911600" cy="33528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3066569-B754-443C-AE71-E1C66EFFB3BD}"/>
              </a:ext>
            </a:extLst>
          </p:cNvPr>
          <p:cNvSpPr txBox="1"/>
          <p:nvPr/>
        </p:nvSpPr>
        <p:spPr>
          <a:xfrm>
            <a:off x="203200" y="3846440"/>
            <a:ext cx="3419847" cy="1015663"/>
          </a:xfrm>
          <a:prstGeom prst="rect">
            <a:avLst/>
          </a:prstGeom>
          <a:gradFill>
            <a:gsLst>
              <a:gs pos="0">
                <a:srgbClr val="FF9900">
                  <a:lumMod val="94000"/>
                </a:srgb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</a:gradFill>
        </p:spPr>
        <p:txBody>
          <a:bodyPr wrap="square" rtlCol="0">
            <a:spAutoFit/>
          </a:bodyPr>
          <a:lstStyle/>
          <a:p>
            <a:r>
              <a:rPr lang="en-US" sz="2000" b="1" dirty="0"/>
              <a:t>CLONE 1</a:t>
            </a:r>
          </a:p>
          <a:p>
            <a:r>
              <a:rPr lang="en-US" sz="2000" dirty="0"/>
              <a:t>ITALIAN - RECEIVES ‘NHS’ DARA</a:t>
            </a:r>
            <a:r>
              <a:rPr lang="en-US" sz="2000" b="1" dirty="0"/>
              <a:t> </a:t>
            </a:r>
            <a:endParaRPr lang="en-MT" sz="20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9D55C0-A76A-4B82-91BF-7522F64B4C83}"/>
              </a:ext>
            </a:extLst>
          </p:cNvPr>
          <p:cNvSpPr txBox="1"/>
          <p:nvPr/>
        </p:nvSpPr>
        <p:spPr>
          <a:xfrm>
            <a:off x="3681972" y="3854204"/>
            <a:ext cx="3793751" cy="1323439"/>
          </a:xfrm>
          <a:prstGeom prst="rect">
            <a:avLst/>
          </a:prstGeom>
          <a:gradFill>
            <a:gsLst>
              <a:gs pos="0">
                <a:srgbClr val="FF9900">
                  <a:lumMod val="94000"/>
                </a:srgb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</a:gradFill>
        </p:spPr>
        <p:txBody>
          <a:bodyPr wrap="square" rtlCol="0">
            <a:spAutoFit/>
          </a:bodyPr>
          <a:lstStyle/>
          <a:p>
            <a:r>
              <a:rPr lang="en-US" sz="2000" b="1" dirty="0"/>
              <a:t>CLONE 2</a:t>
            </a:r>
          </a:p>
          <a:p>
            <a:r>
              <a:rPr lang="en-US" sz="2000" dirty="0"/>
              <a:t>MALTESE -  PAID FOR THROUGH PRIVATE INSURANCE</a:t>
            </a:r>
            <a:endParaRPr lang="en-MT" sz="20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AEA280-41B5-4FDA-A572-56C47AC29463}"/>
              </a:ext>
            </a:extLst>
          </p:cNvPr>
          <p:cNvSpPr txBox="1"/>
          <p:nvPr/>
        </p:nvSpPr>
        <p:spPr>
          <a:xfrm>
            <a:off x="7534649" y="3854204"/>
            <a:ext cx="3852476" cy="1015663"/>
          </a:xfrm>
          <a:prstGeom prst="rect">
            <a:avLst/>
          </a:prstGeom>
          <a:gradFill>
            <a:gsLst>
              <a:gs pos="0">
                <a:srgbClr val="FF9900">
                  <a:lumMod val="94000"/>
                </a:srgb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</a:gradFill>
        </p:spPr>
        <p:txBody>
          <a:bodyPr wrap="square" rtlCol="0">
            <a:spAutoFit/>
          </a:bodyPr>
          <a:lstStyle/>
          <a:p>
            <a:r>
              <a:rPr lang="en-US" sz="2000" b="1" dirty="0"/>
              <a:t>CLONE 3</a:t>
            </a:r>
          </a:p>
          <a:p>
            <a:r>
              <a:rPr lang="en-US" sz="2000" dirty="0"/>
              <a:t>MALTESE - CHARITY FUNDED TREATMENT UNTIL JUNE 21</a:t>
            </a:r>
            <a:endParaRPr lang="en-MT" sz="2000" b="1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611A012-677B-4077-990F-72442A70BB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200" y="5231237"/>
            <a:ext cx="6616125" cy="1303095"/>
          </a:xfrm>
          <a:noFill/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en-US" sz="3700" dirty="0">
                <a:solidFill>
                  <a:schemeClr val="bg1"/>
                </a:solidFill>
                <a:latin typeface="Bradley Hand ITC" panose="03070402050302030203" pitchFamily="66" charset="0"/>
              </a:rPr>
              <a:t> why is access to </a:t>
            </a:r>
            <a:r>
              <a:rPr lang="en-US" sz="3700" dirty="0" err="1">
                <a:solidFill>
                  <a:schemeClr val="bg1"/>
                </a:solidFill>
                <a:latin typeface="Bradley Hand ITC" panose="03070402050302030203" pitchFamily="66" charset="0"/>
              </a:rPr>
              <a:t>dara</a:t>
            </a:r>
            <a:r>
              <a:rPr lang="en-US" sz="3700" dirty="0">
                <a:solidFill>
                  <a:schemeClr val="bg1"/>
                </a:solidFill>
                <a:latin typeface="Bradley Hand ITC" panose="03070402050302030203" pitchFamily="66" charset="0"/>
              </a:rPr>
              <a:t> CURRENTLY  unjust?</a:t>
            </a:r>
            <a:endParaRPr lang="en-MT" sz="3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8317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F47E20B-1205-4238-A82B-90EF577F3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13567AC-EB9A-47A9-B6EC-B5BDB73B11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3464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Content Placeholder 4">
            <a:extLst>
              <a:ext uri="{FF2B5EF4-FFF2-40B4-BE49-F238E27FC236}">
                <a16:creationId xmlns:a16="http://schemas.microsoft.com/office/drawing/2014/main" id="{FC95C023-661D-4484-8938-7D3B18C00C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864219" y="-93904"/>
            <a:ext cx="3193336" cy="3852476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460E5E8-0585-4E96-B060-70DA967BE4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290" y="235667"/>
            <a:ext cx="3185757" cy="31537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AACF8A-4335-481B-B26D-36393B3477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3049" y="235667"/>
            <a:ext cx="3911600" cy="315375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3066569-B754-443C-AE71-E1C66EFFB3BD}"/>
              </a:ext>
            </a:extLst>
          </p:cNvPr>
          <p:cNvSpPr txBox="1"/>
          <p:nvPr/>
        </p:nvSpPr>
        <p:spPr>
          <a:xfrm>
            <a:off x="203200" y="3445120"/>
            <a:ext cx="3419847" cy="1323439"/>
          </a:xfrm>
          <a:prstGeom prst="rect">
            <a:avLst/>
          </a:prstGeom>
          <a:gradFill>
            <a:gsLst>
              <a:gs pos="0">
                <a:srgbClr val="FF9900">
                  <a:lumMod val="94000"/>
                </a:srgb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</a:gradFill>
        </p:spPr>
        <p:txBody>
          <a:bodyPr wrap="square" rtlCol="0">
            <a:spAutoFit/>
          </a:bodyPr>
          <a:lstStyle/>
          <a:p>
            <a:r>
              <a:rPr lang="en-US" sz="2000" b="1" dirty="0"/>
              <a:t>CLONE 1</a:t>
            </a:r>
          </a:p>
          <a:p>
            <a:r>
              <a:rPr lang="en-US" sz="2000" dirty="0"/>
              <a:t>RECEIVES DARA MONTHLY. </a:t>
            </a:r>
          </a:p>
          <a:p>
            <a:r>
              <a:rPr lang="en-US" sz="2000" dirty="0"/>
              <a:t>CASE REVIEWED EVERY THREE MONTHS.</a:t>
            </a:r>
            <a:endParaRPr lang="en-MT" sz="20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9D55C0-A76A-4B82-91BF-7522F64B4C83}"/>
              </a:ext>
            </a:extLst>
          </p:cNvPr>
          <p:cNvSpPr txBox="1"/>
          <p:nvPr/>
        </p:nvSpPr>
        <p:spPr>
          <a:xfrm>
            <a:off x="3521449" y="3424532"/>
            <a:ext cx="4114799" cy="1631216"/>
          </a:xfrm>
          <a:prstGeom prst="rect">
            <a:avLst/>
          </a:prstGeom>
          <a:gradFill>
            <a:gsLst>
              <a:gs pos="0">
                <a:srgbClr val="FF9900">
                  <a:lumMod val="94000"/>
                </a:srgb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</a:gradFill>
        </p:spPr>
        <p:txBody>
          <a:bodyPr wrap="square" rtlCol="0">
            <a:spAutoFit/>
          </a:bodyPr>
          <a:lstStyle/>
          <a:p>
            <a:r>
              <a:rPr lang="en-US" sz="2000" b="1" dirty="0"/>
              <a:t>CLONE 2</a:t>
            </a:r>
          </a:p>
          <a:p>
            <a:r>
              <a:rPr lang="en-US" sz="2000" dirty="0"/>
              <a:t>UNABLE TO WORK/PAY PREMIUM</a:t>
            </a:r>
          </a:p>
          <a:p>
            <a:r>
              <a:rPr lang="en-US" sz="2000" dirty="0"/>
              <a:t>TOO FRAIL FOR CHARITY FUNDING</a:t>
            </a:r>
          </a:p>
          <a:p>
            <a:r>
              <a:rPr lang="en-US" sz="2000" dirty="0"/>
              <a:t>SELLING HER HOME</a:t>
            </a:r>
            <a:endParaRPr lang="en-MT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AEA280-41B5-4FDA-A572-56C47AC29463}"/>
              </a:ext>
            </a:extLst>
          </p:cNvPr>
          <p:cNvSpPr txBox="1"/>
          <p:nvPr/>
        </p:nvSpPr>
        <p:spPr>
          <a:xfrm>
            <a:off x="7585449" y="3424532"/>
            <a:ext cx="3649277" cy="3170099"/>
          </a:xfrm>
          <a:prstGeom prst="rect">
            <a:avLst/>
          </a:prstGeom>
          <a:gradFill>
            <a:gsLst>
              <a:gs pos="0">
                <a:srgbClr val="FF9900">
                  <a:lumMod val="94000"/>
                </a:srgb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</a:gradFill>
        </p:spPr>
        <p:txBody>
          <a:bodyPr wrap="square" rtlCol="0">
            <a:spAutoFit/>
          </a:bodyPr>
          <a:lstStyle/>
          <a:p>
            <a:r>
              <a:rPr lang="en-US" sz="2000" b="1" dirty="0"/>
              <a:t>CLONE 3</a:t>
            </a:r>
          </a:p>
          <a:p>
            <a:r>
              <a:rPr lang="en-US" sz="2000" dirty="0"/>
              <a:t>STILL MAKING A BIG FUSS EVEN IF IT FEELS LIKE SPEAKING OUT TO ONESELF!</a:t>
            </a:r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r>
              <a:rPr lang="en-US" sz="2000" b="1" dirty="0"/>
              <a:t>LARA WANTS FAIRER ACCESS TO DARA FOR ALL!</a:t>
            </a:r>
            <a:endParaRPr lang="en-MT" sz="2000" b="1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C20F54B-C495-433E-899E-CA0ED60486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200" y="5362392"/>
            <a:ext cx="6616125" cy="1303095"/>
          </a:xfrm>
          <a:noFill/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en-US" sz="3700" dirty="0">
                <a:solidFill>
                  <a:schemeClr val="bg1"/>
                </a:solidFill>
                <a:latin typeface="Bradley Hand ITC" panose="03070402050302030203" pitchFamily="66" charset="0"/>
              </a:rPr>
              <a:t> why is access to </a:t>
            </a:r>
            <a:r>
              <a:rPr lang="en-US" sz="3700" dirty="0" err="1">
                <a:solidFill>
                  <a:schemeClr val="bg1"/>
                </a:solidFill>
                <a:latin typeface="Bradley Hand ITC" panose="03070402050302030203" pitchFamily="66" charset="0"/>
              </a:rPr>
              <a:t>dara</a:t>
            </a:r>
            <a:r>
              <a:rPr lang="en-US" sz="3700" dirty="0">
                <a:solidFill>
                  <a:schemeClr val="bg1"/>
                </a:solidFill>
                <a:latin typeface="Bradley Hand ITC" panose="03070402050302030203" pitchFamily="66" charset="0"/>
              </a:rPr>
              <a:t> CURRENTLY  ‘UNSOCIAL’?</a:t>
            </a:r>
            <a:endParaRPr lang="en-MT" sz="3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0764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F47E20B-1205-4238-A82B-90EF577F3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13567AC-EB9A-47A9-B6EC-B5BDB73B11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3464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6D74B74-88F7-4082-AEE1-F5022853C55B}"/>
              </a:ext>
            </a:extLst>
          </p:cNvPr>
          <p:cNvSpPr txBox="1">
            <a:spLocks/>
          </p:cNvSpPr>
          <p:nvPr/>
        </p:nvSpPr>
        <p:spPr bwMode="blackWhite">
          <a:xfrm>
            <a:off x="394274" y="585232"/>
            <a:ext cx="3984686" cy="5825728"/>
          </a:xfrm>
          <a:prstGeom prst="rect">
            <a:avLst/>
          </a:prstGeom>
          <a:noFill/>
          <a:ln w="38100" cap="sq">
            <a:solidFill>
              <a:schemeClr val="bg1"/>
            </a:solidFill>
            <a:miter lim="800000"/>
          </a:ln>
        </p:spPr>
        <p:txBody>
          <a:bodyPr vert="horz" lIns="274320" tIns="182880" rIns="274320" bIns="182880" rtlCol="0" anchor="ctr" anchorCtr="1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00" b="1" dirty="0">
                <a:solidFill>
                  <a:srgbClr val="FFC000"/>
                </a:solidFill>
                <a:latin typeface="Bradley Hand ITC" panose="03070402050302030203" pitchFamily="66" charset="0"/>
              </a:rPr>
              <a:t>…and I am not highlighting differences in: AGE, GENDER, EDUCATION, </a:t>
            </a:r>
            <a:r>
              <a:rPr lang="en-US" sz="3700" b="1" dirty="0" err="1">
                <a:solidFill>
                  <a:srgbClr val="FFC000"/>
                </a:solidFill>
                <a:latin typeface="Bradley Hand ITC" panose="03070402050302030203" pitchFamily="66" charset="0"/>
              </a:rPr>
              <a:t>iNCOME</a:t>
            </a:r>
            <a:r>
              <a:rPr lang="en-US" sz="3700" b="1" dirty="0">
                <a:solidFill>
                  <a:srgbClr val="FFC000"/>
                </a:solidFill>
                <a:latin typeface="Bradley Hand ITC" panose="03070402050302030203" pitchFamily="66" charset="0"/>
              </a:rPr>
              <a:t>, MOTIVATION,  family background, support…</a:t>
            </a:r>
            <a:endParaRPr lang="en-MT" sz="3700" b="1" dirty="0">
              <a:solidFill>
                <a:srgbClr val="FFC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F8185C-3730-48B9-AB69-5406D27ABD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7542" y="585232"/>
            <a:ext cx="7350184" cy="582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1563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F47E20B-1205-4238-A82B-90EF577F3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13567AC-EB9A-47A9-B6EC-B5BDB73B11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3464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F04BC4-80FE-4011-94C7-34C11B100C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4274" y="332665"/>
            <a:ext cx="6941245" cy="1089735"/>
          </a:xfrm>
          <a:noFill/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en-US" sz="3700">
                <a:solidFill>
                  <a:schemeClr val="bg1"/>
                </a:solidFill>
                <a:latin typeface="Bradley Hand ITC" panose="03070402050302030203" pitchFamily="66" charset="0"/>
              </a:rPr>
              <a:t>MY POM, DEX, DARA PROTOCOL AND COST</a:t>
            </a:r>
            <a:endParaRPr lang="en-MT" sz="37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95FD1B-8436-40FA-AC9E-ACBF22490D86}"/>
              </a:ext>
            </a:extLst>
          </p:cNvPr>
          <p:cNvSpPr txBox="1"/>
          <p:nvPr/>
        </p:nvSpPr>
        <p:spPr>
          <a:xfrm>
            <a:off x="394274" y="1477932"/>
            <a:ext cx="10944285" cy="4401205"/>
          </a:xfrm>
          <a:prstGeom prst="rect">
            <a:avLst/>
          </a:prstGeom>
          <a:gradFill flip="none" rotWithShape="1">
            <a:gsLst>
              <a:gs pos="0">
                <a:srgbClr val="FF9900">
                  <a:lumMod val="94000"/>
                </a:srgb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 on 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Pomalidomide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Dexamethsome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Daratumumab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other medication.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Pomalidomide is  ‘free’ but not yet on the Government formulary.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DARATUMUMAB costs 633 euros per vial; VAT included.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Weekly first 8 weeks  - between 6,200 to 6,500 per week. 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Every two weeks, weeks 9 up to 24  - 6,500 to 8,200 per Dara treatment.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Monthly – from week 24 onwards or on a complete response (for me this was at week 18) –  from June 2021 onwards my cost per session is around 8,200 and possibly up to 10,000 due to my increased body weight; a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Dexamethsome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side-effect.</a:t>
            </a:r>
          </a:p>
          <a:p>
            <a:endParaRPr lang="en-US" sz="20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8594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F47E20B-1205-4238-A82B-90EF577F3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13567AC-EB9A-47A9-B6EC-B5BDB73B11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3464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6D74B74-88F7-4082-AEE1-F5022853C55B}"/>
              </a:ext>
            </a:extLst>
          </p:cNvPr>
          <p:cNvSpPr txBox="1">
            <a:spLocks/>
          </p:cNvSpPr>
          <p:nvPr/>
        </p:nvSpPr>
        <p:spPr bwMode="blackWhite">
          <a:xfrm>
            <a:off x="394274" y="585232"/>
            <a:ext cx="6941246" cy="1866800"/>
          </a:xfrm>
          <a:prstGeom prst="rect">
            <a:avLst/>
          </a:prstGeom>
          <a:noFill/>
          <a:ln w="38100" cap="sq">
            <a:solidFill>
              <a:schemeClr val="bg1"/>
            </a:solidFill>
            <a:miter lim="800000"/>
          </a:ln>
        </p:spPr>
        <p:txBody>
          <a:bodyPr vert="horz" lIns="274320" tIns="182880" rIns="274320" bIns="182880" rtlCol="0" anchor="ctr" anchorCtr="1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00">
                <a:solidFill>
                  <a:schemeClr val="bg1"/>
                </a:solidFill>
                <a:latin typeface="Bradley Hand ITC" panose="03070402050302030203" pitchFamily="66" charset="0"/>
              </a:rPr>
              <a:t>I qualify FOR  ‘nhs’ funding for daratumumab… </a:t>
            </a:r>
            <a:endParaRPr lang="en-MT" sz="37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8409C0-976B-4E37-9E2B-00FEE33BD73B}"/>
              </a:ext>
            </a:extLst>
          </p:cNvPr>
          <p:cNvSpPr txBox="1"/>
          <p:nvPr/>
        </p:nvSpPr>
        <p:spPr>
          <a:xfrm>
            <a:off x="6989004" y="1109424"/>
            <a:ext cx="4808722" cy="1938992"/>
          </a:xfrm>
          <a:prstGeom prst="rect">
            <a:avLst/>
          </a:prstGeom>
          <a:gradFill flip="none" rotWithShape="1">
            <a:gsLst>
              <a:gs pos="0">
                <a:srgbClr val="FF9900">
                  <a:lumMod val="94000"/>
                </a:srgb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endParaRPr lang="en-US" sz="2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I were residing in EU member states Spain, Italy, France, Germany, Portugal; besides  non-EU countries such as the UK and Turkey.</a:t>
            </a:r>
          </a:p>
          <a:p>
            <a:endParaRPr lang="en-US" sz="20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7B206A2-E86B-4E4B-A8E0-FB6D19466D6D}"/>
              </a:ext>
            </a:extLst>
          </p:cNvPr>
          <p:cNvSpPr txBox="1">
            <a:spLocks/>
          </p:cNvSpPr>
          <p:nvPr/>
        </p:nvSpPr>
        <p:spPr bwMode="blackWhite">
          <a:xfrm>
            <a:off x="350521" y="2570480"/>
            <a:ext cx="6365239" cy="3413760"/>
          </a:xfrm>
          <a:prstGeom prst="rect">
            <a:avLst/>
          </a:prstGeom>
          <a:noFill/>
          <a:ln w="38100" cap="sq">
            <a:solidFill>
              <a:schemeClr val="bg1"/>
            </a:solidFill>
            <a:miter lim="800000"/>
          </a:ln>
        </p:spPr>
        <p:txBody>
          <a:bodyPr vert="horz" lIns="274320" tIns="182880" rIns="274320" bIns="182880" rtlCol="0" anchor="ctr" anchorCtr="1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00" dirty="0">
                <a:solidFill>
                  <a:schemeClr val="bg1"/>
                </a:solidFill>
                <a:latin typeface="Bradley Hand ITC" panose="03070402050302030203" pitchFamily="66" charset="0"/>
              </a:rPr>
              <a:t>YET I AM UNABLE TO ACCESS DARA UNDER THE CROSS-BORDER TREATMENT PROTOCOL…</a:t>
            </a:r>
            <a:endParaRPr lang="en-MT" sz="37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260C29-BA94-433A-933A-73A07875BDA9}"/>
              </a:ext>
            </a:extLst>
          </p:cNvPr>
          <p:cNvSpPr txBox="1"/>
          <p:nvPr/>
        </p:nvSpPr>
        <p:spPr>
          <a:xfrm>
            <a:off x="7011409" y="3561456"/>
            <a:ext cx="4808722" cy="1631216"/>
          </a:xfrm>
          <a:prstGeom prst="rect">
            <a:avLst/>
          </a:prstGeom>
          <a:gradFill flip="none" rotWithShape="1">
            <a:gsLst>
              <a:gs pos="0">
                <a:srgbClr val="FF9900">
                  <a:lumMod val="94000"/>
                </a:srgb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because of inequality of access to treatment within Malta in relation to some other EU member states.</a:t>
            </a:r>
          </a:p>
          <a:p>
            <a:endParaRPr lang="en-US" sz="20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8178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F47E20B-1205-4238-A82B-90EF577F3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13567AC-EB9A-47A9-B6EC-B5BDB73B11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3464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6D74B74-88F7-4082-AEE1-F5022853C55B}"/>
              </a:ext>
            </a:extLst>
          </p:cNvPr>
          <p:cNvSpPr txBox="1">
            <a:spLocks/>
          </p:cNvSpPr>
          <p:nvPr/>
        </p:nvSpPr>
        <p:spPr bwMode="blackWhite">
          <a:xfrm>
            <a:off x="394274" y="585232"/>
            <a:ext cx="6941246" cy="5825728"/>
          </a:xfrm>
          <a:prstGeom prst="rect">
            <a:avLst/>
          </a:prstGeom>
          <a:noFill/>
          <a:ln w="38100" cap="sq">
            <a:solidFill>
              <a:schemeClr val="bg1"/>
            </a:solidFill>
            <a:miter lim="800000"/>
          </a:ln>
        </p:spPr>
        <p:txBody>
          <a:bodyPr vert="horz" lIns="274320" tIns="182880" rIns="274320" bIns="182880" rtlCol="0" anchor="ctr" anchorCtr="1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FFC000"/>
                </a:solidFill>
                <a:latin typeface="Bradley Hand ITC" panose="03070402050302030203" pitchFamily="66" charset="0"/>
              </a:rPr>
              <a:t>CHARITIES ARE LESS LIKELY TO HAVE THE ORGANISATIONAL RESOURCES AND INTER-DISCIPLINARY EXPERTISE TO SAFEGUARD, INSTEAD OF GOVERNMENT, CONSISTENCY OF critical TREATMENT</a:t>
            </a:r>
            <a:endParaRPr lang="en-MT" sz="4000" b="1" dirty="0">
              <a:solidFill>
                <a:srgbClr val="FFC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8409C0-976B-4E37-9E2B-00FEE33BD73B}"/>
              </a:ext>
            </a:extLst>
          </p:cNvPr>
          <p:cNvSpPr txBox="1"/>
          <p:nvPr/>
        </p:nvSpPr>
        <p:spPr>
          <a:xfrm>
            <a:off x="7152640" y="651103"/>
            <a:ext cx="4947849" cy="2985433"/>
          </a:xfrm>
          <a:prstGeom prst="rect">
            <a:avLst/>
          </a:prstGeom>
          <a:gradFill flip="none" rotWithShape="1">
            <a:gsLst>
              <a:gs pos="0">
                <a:srgbClr val="FF9900">
                  <a:lumMod val="94000"/>
                </a:srgb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Charities/Associations/Foundations are a plausible additional source of funding for critical treatment. 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Charities cannot solely offer primary critical care provision; the responsibility of Government.</a:t>
            </a:r>
            <a:endParaRPr lang="en-US" sz="2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3DA0F7A-8C30-43EE-8C6D-F3565B477D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2641" y="3636536"/>
            <a:ext cx="4947848" cy="293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680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6289</TotalTime>
  <Words>1036</Words>
  <Application>Microsoft Office PowerPoint</Application>
  <PresentationFormat>Widescreen</PresentationFormat>
  <Paragraphs>128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Bradley Hand ITC</vt:lpstr>
      <vt:lpstr>Gill Sans MT</vt:lpstr>
      <vt:lpstr>Tahoma</vt:lpstr>
      <vt:lpstr>Parcel</vt:lpstr>
      <vt:lpstr>Enabling  survival </vt:lpstr>
      <vt:lpstr> WHAT IS MULTIPLE MYELOMA?</vt:lpstr>
      <vt:lpstr> why is dara social?</vt:lpstr>
      <vt:lpstr> why is access to dara CURRENTLY  unjust?</vt:lpstr>
      <vt:lpstr> why is access to dara CURRENTLY  ‘UNSOCIAL’?</vt:lpstr>
      <vt:lpstr>PowerPoint Presentation</vt:lpstr>
      <vt:lpstr>MY POM, DEX, DARA PROTOCOL AND COST</vt:lpstr>
      <vt:lpstr>PowerPoint Presentation</vt:lpstr>
      <vt:lpstr>PowerPoint Presentation</vt:lpstr>
      <vt:lpstr>CANCER WILL KILL MORE THAN COVID</vt:lpstr>
      <vt:lpstr>inclusion, CONSISTENCY, REGULATION &amp; values</vt:lpstr>
      <vt:lpstr>LET ME SPEAK FINANCIALLY STRAIGHT!  </vt:lpstr>
      <vt:lpstr>WHY should I EXPECT YOU TO LISTEN TO ME?</vt:lpstr>
      <vt:lpstr>MAKING LIFE BETTER Thank you for your time and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Enabling  survival</dc:title>
  <dc:creator>LARA</dc:creator>
  <cp:lastModifiedBy>Grech Stephen at Parlament-MT</cp:lastModifiedBy>
  <cp:revision>178</cp:revision>
  <cp:lastPrinted>2021-03-17T06:59:17Z</cp:lastPrinted>
  <dcterms:created xsi:type="dcterms:W3CDTF">2020-11-01T07:24:10Z</dcterms:created>
  <dcterms:modified xsi:type="dcterms:W3CDTF">2021-03-17T06:59:59Z</dcterms:modified>
</cp:coreProperties>
</file>