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7" r:id="rId4"/>
    <p:sldId id="294" r:id="rId5"/>
    <p:sldId id="303" r:id="rId6"/>
    <p:sldId id="305" r:id="rId7"/>
    <p:sldId id="306" r:id="rId8"/>
    <p:sldId id="291" r:id="rId9"/>
    <p:sldId id="293" r:id="rId10"/>
    <p:sldId id="295" r:id="rId11"/>
    <p:sldId id="297" r:id="rId12"/>
    <p:sldId id="308" r:id="rId13"/>
    <p:sldId id="283" r:id="rId14"/>
    <p:sldId id="284" r:id="rId15"/>
    <p:sldId id="307" r:id="rId16"/>
    <p:sldId id="316" r:id="rId17"/>
    <p:sldId id="318" r:id="rId18"/>
    <p:sldId id="319" r:id="rId19"/>
    <p:sldId id="309" r:id="rId20"/>
    <p:sldId id="310" r:id="rId21"/>
    <p:sldId id="311" r:id="rId22"/>
    <p:sldId id="312" r:id="rId23"/>
    <p:sldId id="313" r:id="rId24"/>
    <p:sldId id="317" r:id="rId25"/>
    <p:sldId id="314" r:id="rId26"/>
    <p:sldId id="263" r:id="rId27"/>
    <p:sldId id="262" r:id="rId28"/>
    <p:sldId id="29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47C5-F7CD-4039-A215-F3B46F4930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D7E25D0-8305-42E1-8E86-B82CAEADD5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3EB152-EAF4-4174-888F-75E7BFA0B339}"/>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5" name="Footer Placeholder 4">
            <a:extLst>
              <a:ext uri="{FF2B5EF4-FFF2-40B4-BE49-F238E27FC236}">
                <a16:creationId xmlns:a16="http://schemas.microsoft.com/office/drawing/2014/main" id="{525D7CA4-A14B-4D2C-B957-5020C087AE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2F014-B5D5-4F27-8AA7-DF982C3F2FD4}"/>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390682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D364-4D70-4C77-A89D-6C425F9FC3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366EA9-5087-428C-996C-9D052EFB95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3D37E7-36AF-462B-8DEC-64F087A67532}"/>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5" name="Footer Placeholder 4">
            <a:extLst>
              <a:ext uri="{FF2B5EF4-FFF2-40B4-BE49-F238E27FC236}">
                <a16:creationId xmlns:a16="http://schemas.microsoft.com/office/drawing/2014/main" id="{0BB042F2-1583-4430-8AA1-733228D6F2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B67137-ACE3-481E-AE40-453C055E7809}"/>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2102736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0F80D0-6382-4CB9-9F00-8836030B9F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ABC83D-1937-423E-9E0D-36D331FA61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741ADD-7789-4364-9636-38A547681B70}"/>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5" name="Footer Placeholder 4">
            <a:extLst>
              <a:ext uri="{FF2B5EF4-FFF2-40B4-BE49-F238E27FC236}">
                <a16:creationId xmlns:a16="http://schemas.microsoft.com/office/drawing/2014/main" id="{1A9CD6FE-1755-4920-BDFC-E94F6FF21C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20121A-1C47-462F-AE76-77A9B35E13C3}"/>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230678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D7AB-767C-4B9A-808C-591CF8BE29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63118A-B863-4E5B-936F-9877A04B4E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68C0D0-0A44-467E-B48D-C1166EB1CEE2}"/>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5" name="Footer Placeholder 4">
            <a:extLst>
              <a:ext uri="{FF2B5EF4-FFF2-40B4-BE49-F238E27FC236}">
                <a16:creationId xmlns:a16="http://schemas.microsoft.com/office/drawing/2014/main" id="{250F7C9B-582C-49BB-BA4A-4C6D445349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FF42E6-A219-4527-ADD7-F0DA85B1C68C}"/>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350382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C150-E8F3-4DA0-8A43-1C70D9A16F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AE97BB-990D-4E4D-8053-A82E6F5BC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56F7AB-BA1C-441E-B94F-6534F4ADD790}"/>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5" name="Footer Placeholder 4">
            <a:extLst>
              <a:ext uri="{FF2B5EF4-FFF2-40B4-BE49-F238E27FC236}">
                <a16:creationId xmlns:a16="http://schemas.microsoft.com/office/drawing/2014/main" id="{C46E4668-086C-480A-868C-B5E1B7D2FC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C41D5D-1183-43E3-92C3-F38CB8029623}"/>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31365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90C7-F031-4F45-9DC2-4A9F78F784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5BD193-5AF6-4008-BF71-3585A334F3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A20B943-3308-4FFA-8898-2D5FDB457B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41DDCD-D276-46B8-A088-2DA3D78207B6}"/>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6" name="Footer Placeholder 5">
            <a:extLst>
              <a:ext uri="{FF2B5EF4-FFF2-40B4-BE49-F238E27FC236}">
                <a16:creationId xmlns:a16="http://schemas.microsoft.com/office/drawing/2014/main" id="{ABAFDC49-E3BE-4102-9485-2F5AE10851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1E4EB5-F366-41D1-8632-B71B6EFD9ACD}"/>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1151832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5E43-5533-4F40-A8C4-04E9F70090D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BA6EBF-E490-4F5E-9327-350AFFDAAF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86D2E6-2A06-4969-9FFA-27F3AB3F67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0DE130-DE9D-4C42-A99F-A51718D4F9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A8A0E8-4FBD-4B08-B50C-4EC4066F2B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8F066B4-3F1C-49AF-82A9-7E8161D19E4B}"/>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8" name="Footer Placeholder 7">
            <a:extLst>
              <a:ext uri="{FF2B5EF4-FFF2-40B4-BE49-F238E27FC236}">
                <a16:creationId xmlns:a16="http://schemas.microsoft.com/office/drawing/2014/main" id="{FE3E10F3-A002-4D3D-BCFA-162338F3AEA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47B06B8-E451-4216-90AE-099047BF6FCD}"/>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54805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4D1D-885E-4017-9C34-4BB30EA55F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C3C2FD4-D349-44F3-A62F-35E2B1294261}"/>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4" name="Footer Placeholder 3">
            <a:extLst>
              <a:ext uri="{FF2B5EF4-FFF2-40B4-BE49-F238E27FC236}">
                <a16:creationId xmlns:a16="http://schemas.microsoft.com/office/drawing/2014/main" id="{424F04F0-68EE-4D15-A6B0-E3D5717934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68465E-EBF9-4B85-95AA-928CBF2A99DD}"/>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171566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FB555A-8DA5-4113-8F0C-48DE577846FE}"/>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3" name="Footer Placeholder 2">
            <a:extLst>
              <a:ext uri="{FF2B5EF4-FFF2-40B4-BE49-F238E27FC236}">
                <a16:creationId xmlns:a16="http://schemas.microsoft.com/office/drawing/2014/main" id="{0E71313B-EED0-49B1-A81D-50A783CEF3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346726-51F4-4FD3-9C17-144439C908BC}"/>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3216611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2996-4694-42EA-95A8-776A502BD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978E72-AAB3-4662-B4A0-D4911F7FC5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4388AE-60B5-4380-AB3C-62CBC6DA9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0D712-C96B-4F88-B88A-DCFDD58ED223}"/>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6" name="Footer Placeholder 5">
            <a:extLst>
              <a:ext uri="{FF2B5EF4-FFF2-40B4-BE49-F238E27FC236}">
                <a16:creationId xmlns:a16="http://schemas.microsoft.com/office/drawing/2014/main" id="{01B670D2-4D9B-493D-907D-8F2067F87A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73CE61-BCBB-43C4-9A65-C7E1C6F64988}"/>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122333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4102-62A7-4204-8C46-60348BCDB5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4296F2-0D43-4E2B-B25C-1829229681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E9621CE-9E9E-40B6-9355-3605A0FF45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085A8-6DE4-432E-9D78-0AB3B31EEDE6}"/>
              </a:ext>
            </a:extLst>
          </p:cNvPr>
          <p:cNvSpPr>
            <a:spLocks noGrp="1"/>
          </p:cNvSpPr>
          <p:nvPr>
            <p:ph type="dt" sz="half" idx="10"/>
          </p:nvPr>
        </p:nvSpPr>
        <p:spPr/>
        <p:txBody>
          <a:bodyPr/>
          <a:lstStyle/>
          <a:p>
            <a:fld id="{431DFA6C-905D-4B8D-A4A3-F596C691C445}" type="datetimeFigureOut">
              <a:rPr lang="en-GB" smtClean="0"/>
              <a:t>03/03/2021</a:t>
            </a:fld>
            <a:endParaRPr lang="en-GB"/>
          </a:p>
        </p:txBody>
      </p:sp>
      <p:sp>
        <p:nvSpPr>
          <p:cNvPr id="6" name="Footer Placeholder 5">
            <a:extLst>
              <a:ext uri="{FF2B5EF4-FFF2-40B4-BE49-F238E27FC236}">
                <a16:creationId xmlns:a16="http://schemas.microsoft.com/office/drawing/2014/main" id="{0BB0FA72-9EC2-444D-924B-8A67723CD8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C54D17-23DA-4038-9C14-1EA882AC8F72}"/>
              </a:ext>
            </a:extLst>
          </p:cNvPr>
          <p:cNvSpPr>
            <a:spLocks noGrp="1"/>
          </p:cNvSpPr>
          <p:nvPr>
            <p:ph type="sldNum" sz="quarter" idx="12"/>
          </p:nvPr>
        </p:nvSpPr>
        <p:spPr/>
        <p:txBody>
          <a:bodyPr/>
          <a:lstStyle/>
          <a:p>
            <a:fld id="{CA13DB67-310C-4B8B-9F3A-9EC384976C02}" type="slidenum">
              <a:rPr lang="en-GB" smtClean="0"/>
              <a:t>‹#›</a:t>
            </a:fld>
            <a:endParaRPr lang="en-GB"/>
          </a:p>
        </p:txBody>
      </p:sp>
    </p:spTree>
    <p:extLst>
      <p:ext uri="{BB962C8B-B14F-4D97-AF65-F5344CB8AC3E}">
        <p14:creationId xmlns:p14="http://schemas.microsoft.com/office/powerpoint/2010/main" val="2440510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E59994-809B-4CA4-B33D-8D51BF644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C0F5F0-4535-4085-B91D-330D9814D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254E10-2235-4294-BB88-DAFA5454F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DFA6C-905D-4B8D-A4A3-F596C691C445}" type="datetimeFigureOut">
              <a:rPr lang="en-GB" smtClean="0"/>
              <a:t>03/03/2021</a:t>
            </a:fld>
            <a:endParaRPr lang="en-GB"/>
          </a:p>
        </p:txBody>
      </p:sp>
      <p:sp>
        <p:nvSpPr>
          <p:cNvPr id="5" name="Footer Placeholder 4">
            <a:extLst>
              <a:ext uri="{FF2B5EF4-FFF2-40B4-BE49-F238E27FC236}">
                <a16:creationId xmlns:a16="http://schemas.microsoft.com/office/drawing/2014/main" id="{17E80F41-26F9-49FD-8B76-ADF21140C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EC72BA-A095-4369-A7EE-5350F50D33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3DB67-310C-4B8B-9F3A-9EC384976C02}" type="slidenum">
              <a:rPr lang="en-GB" smtClean="0"/>
              <a:t>‹#›</a:t>
            </a:fld>
            <a:endParaRPr lang="en-GB"/>
          </a:p>
        </p:txBody>
      </p:sp>
    </p:spTree>
    <p:extLst>
      <p:ext uri="{BB962C8B-B14F-4D97-AF65-F5344CB8AC3E}">
        <p14:creationId xmlns:p14="http://schemas.microsoft.com/office/powerpoint/2010/main" val="3950609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utismparentsassociation.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9497"/>
          <a:stretch/>
        </p:blipFill>
        <p:spPr>
          <a:xfrm>
            <a:off x="-46265" y="9525"/>
            <a:ext cx="5831633" cy="684336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30543"/>
          <a:stretch/>
        </p:blipFill>
        <p:spPr>
          <a:xfrm>
            <a:off x="5638996" y="5114"/>
            <a:ext cx="6543673" cy="685288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100" y="2054452"/>
            <a:ext cx="4905000" cy="2753506"/>
          </a:xfrm>
          <a:prstGeom prst="rect">
            <a:avLst/>
          </a:prstGeom>
        </p:spPr>
      </p:pic>
    </p:spTree>
    <p:extLst>
      <p:ext uri="{BB962C8B-B14F-4D97-AF65-F5344CB8AC3E}">
        <p14:creationId xmlns:p14="http://schemas.microsoft.com/office/powerpoint/2010/main" val="50315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pic>
        <p:nvPicPr>
          <p:cNvPr id="3" name="Picture 2" descr="101065-98512.jpg">
            <a:extLst>
              <a:ext uri="{FF2B5EF4-FFF2-40B4-BE49-F238E27FC236}">
                <a16:creationId xmlns:a16="http://schemas.microsoft.com/office/drawing/2014/main" id="{DD05AA06-9E40-4805-BBCA-C6E7D8354F66}"/>
              </a:ext>
            </a:extLst>
          </p:cNvPr>
          <p:cNvPicPr>
            <a:picLocks noChangeAspect="1"/>
          </p:cNvPicPr>
          <p:nvPr/>
        </p:nvPicPr>
        <p:blipFill>
          <a:blip r:embed="rId3" cstate="print"/>
          <a:stretch>
            <a:fillRect/>
          </a:stretch>
        </p:blipFill>
        <p:spPr>
          <a:xfrm>
            <a:off x="5765110" y="1570384"/>
            <a:ext cx="5590075" cy="3908008"/>
          </a:xfrm>
          <a:prstGeom prst="round2DiagRect">
            <a:avLst>
              <a:gd name="adj1" fmla="val 0"/>
              <a:gd name="adj2" fmla="val 20574"/>
            </a:avLst>
          </a:prstGeom>
          <a:ln w="88900" cap="sq">
            <a:solidFill>
              <a:srgbClr val="FFFFFF"/>
            </a:solidFill>
            <a:miter lim="800000"/>
          </a:ln>
          <a:effectLst>
            <a:outerShdw blurRad="254000" algn="tl" rotWithShape="0">
              <a:srgbClr val="000000">
                <a:alpha val="43000"/>
              </a:srgbClr>
            </a:outerShdw>
          </a:effectLst>
        </p:spPr>
      </p:pic>
      <p:sp>
        <p:nvSpPr>
          <p:cNvPr id="5" name="Rectangle 4">
            <a:extLst>
              <a:ext uri="{FF2B5EF4-FFF2-40B4-BE49-F238E27FC236}">
                <a16:creationId xmlns:a16="http://schemas.microsoft.com/office/drawing/2014/main" id="{90367AA6-3BF0-4243-BBDB-4FA2431BA3D8}"/>
              </a:ext>
            </a:extLst>
          </p:cNvPr>
          <p:cNvSpPr/>
          <p:nvPr/>
        </p:nvSpPr>
        <p:spPr>
          <a:xfrm>
            <a:off x="602974" y="2050416"/>
            <a:ext cx="4777409" cy="3970318"/>
          </a:xfrm>
          <a:prstGeom prst="rect">
            <a:avLst/>
          </a:prstGeom>
        </p:spPr>
        <p:txBody>
          <a:bodyPr wrap="square">
            <a:spAutoFit/>
          </a:bodyPr>
          <a:lstStyle/>
          <a:p>
            <a:r>
              <a:rPr lang="en-US" sz="2800" dirty="0"/>
              <a:t>Never treat the child as if they are a burden. Never tell anyone, not them, not others and not even yourself, that the child is the source of your struggles. They’re not.  The child has struggles. You have struggles. The child is not one of them</a:t>
            </a:r>
          </a:p>
        </p:txBody>
      </p:sp>
      <p:sp>
        <p:nvSpPr>
          <p:cNvPr id="6" name="Title 1">
            <a:extLst>
              <a:ext uri="{FF2B5EF4-FFF2-40B4-BE49-F238E27FC236}">
                <a16:creationId xmlns:a16="http://schemas.microsoft.com/office/drawing/2014/main" id="{880DEFCE-70AB-420A-BA60-02DD4C28290F}"/>
              </a:ext>
            </a:extLst>
          </p:cNvPr>
          <p:cNvSpPr txBox="1">
            <a:spLocks/>
          </p:cNvSpPr>
          <p:nvPr/>
        </p:nvSpPr>
        <p:spPr>
          <a:xfrm>
            <a:off x="448056" y="681038"/>
            <a:ext cx="280450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2800" kern="1200" dirty="0">
                <a:ln w="6600">
                  <a:solidFill>
                    <a:srgbClr val="FF9933"/>
                  </a:solidFill>
                  <a:prstDash val="solid"/>
                </a:ln>
                <a:solidFill>
                  <a:schemeClr val="tx1"/>
                </a:solidFill>
                <a:effectLst>
                  <a:outerShdw dist="38100" dir="2700000" algn="tl" rotWithShape="0">
                    <a:schemeClr val="accent2"/>
                  </a:outerShdw>
                </a:effectLst>
                <a:latin typeface="+mj-lt"/>
                <a:ea typeface="+mj-ea"/>
                <a:cs typeface="+mj-cs"/>
              </a:rPr>
              <a:t>Our Struggles cont.</a:t>
            </a:r>
            <a:endParaRPr lang="en-US" sz="2800" kern="1200" dirty="0">
              <a:solidFill>
                <a:schemeClr val="tx1"/>
              </a:solidFill>
              <a:latin typeface="+mj-lt"/>
              <a:ea typeface="+mj-ea"/>
              <a:cs typeface="+mj-cs"/>
            </a:endParaRPr>
          </a:p>
        </p:txBody>
      </p:sp>
    </p:spTree>
    <p:extLst>
      <p:ext uri="{BB962C8B-B14F-4D97-AF65-F5344CB8AC3E}">
        <p14:creationId xmlns:p14="http://schemas.microsoft.com/office/powerpoint/2010/main" val="3729279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Struggle To Be - Open The Magazine">
            <a:extLst>
              <a:ext uri="{FF2B5EF4-FFF2-40B4-BE49-F238E27FC236}">
                <a16:creationId xmlns:a16="http://schemas.microsoft.com/office/drawing/2014/main" id="{5990BD63-1487-4F81-AC6C-0A4CAFD56C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73" t="11242" r="-229" b="7933"/>
          <a:stretch/>
        </p:blipFill>
        <p:spPr bwMode="auto">
          <a:xfrm>
            <a:off x="-5080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
        <p:nvSpPr>
          <p:cNvPr id="5" name="Rectangle 4">
            <a:extLst>
              <a:ext uri="{FF2B5EF4-FFF2-40B4-BE49-F238E27FC236}">
                <a16:creationId xmlns:a16="http://schemas.microsoft.com/office/drawing/2014/main" id="{0331FEA2-7457-486E-AFC7-487146062F7A}"/>
              </a:ext>
            </a:extLst>
          </p:cNvPr>
          <p:cNvSpPr/>
          <p:nvPr/>
        </p:nvSpPr>
        <p:spPr>
          <a:xfrm>
            <a:off x="838200" y="901241"/>
            <a:ext cx="7035800" cy="4467057"/>
          </a:xfrm>
          <a:prstGeom prst="rect">
            <a:avLst/>
          </a:prstGeom>
        </p:spPr>
        <p:txBody>
          <a:bodyPr wrap="square">
            <a:spAutoFit/>
          </a:bodyPr>
          <a:lstStyle/>
          <a:p>
            <a:pPr>
              <a:lnSpc>
                <a:spcPct val="150000"/>
              </a:lnSpc>
            </a:pPr>
            <a:r>
              <a:rPr lang="en-US" sz="2400" i="1" dirty="0"/>
              <a:t>When you think of someone as a struggle or a burden, you’re essentially reducing that person down to</a:t>
            </a:r>
          </a:p>
          <a:p>
            <a:pPr>
              <a:lnSpc>
                <a:spcPct val="150000"/>
              </a:lnSpc>
            </a:pPr>
            <a:r>
              <a:rPr lang="en-US" sz="2400" i="1" dirty="0"/>
              <a:t>some kind of a heavy load that will weigh you</a:t>
            </a:r>
          </a:p>
          <a:p>
            <a:pPr>
              <a:lnSpc>
                <a:spcPct val="150000"/>
              </a:lnSpc>
            </a:pPr>
            <a:r>
              <a:rPr lang="en-US" sz="2400" i="1" dirty="0"/>
              <a:t> down as you carry them with you. That’s </a:t>
            </a:r>
          </a:p>
          <a:p>
            <a:pPr>
              <a:lnSpc>
                <a:spcPct val="150000"/>
              </a:lnSpc>
            </a:pPr>
            <a:r>
              <a:rPr lang="en-US" sz="2400" i="1" dirty="0"/>
              <a:t>not really how you see them. </a:t>
            </a:r>
          </a:p>
          <a:p>
            <a:pPr>
              <a:lnSpc>
                <a:spcPct val="150000"/>
              </a:lnSpc>
            </a:pPr>
            <a:endParaRPr lang="en-US" sz="2400" i="1" dirty="0"/>
          </a:p>
          <a:p>
            <a:pPr>
              <a:lnSpc>
                <a:spcPct val="150000"/>
              </a:lnSpc>
            </a:pPr>
            <a:r>
              <a:rPr lang="en-US" sz="2400" i="1" dirty="0"/>
              <a:t>At least, I hope not. </a:t>
            </a:r>
          </a:p>
          <a:p>
            <a:pPr>
              <a:lnSpc>
                <a:spcPct val="150000"/>
              </a:lnSpc>
            </a:pPr>
            <a:r>
              <a:rPr lang="en-US" sz="2400" i="1" dirty="0"/>
              <a:t>Because they’re not.</a:t>
            </a:r>
          </a:p>
        </p:txBody>
      </p:sp>
    </p:spTree>
    <p:extLst>
      <p:ext uri="{BB962C8B-B14F-4D97-AF65-F5344CB8AC3E}">
        <p14:creationId xmlns:p14="http://schemas.microsoft.com/office/powerpoint/2010/main" val="4149956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for post">
            <a:extLst>
              <a:ext uri="{FF2B5EF4-FFF2-40B4-BE49-F238E27FC236}">
                <a16:creationId xmlns:a16="http://schemas.microsoft.com/office/drawing/2014/main" id="{1E1D6DA3-DA08-47F3-AAD5-4E43A201E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24"/>
          <a:stretch/>
        </p:blipFill>
        <p:spPr bwMode="auto">
          <a:xfrm>
            <a:off x="3835401" y="-1"/>
            <a:ext cx="8356600" cy="68854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
        <p:nvSpPr>
          <p:cNvPr id="3" name="Rectangle 2">
            <a:extLst>
              <a:ext uri="{FF2B5EF4-FFF2-40B4-BE49-F238E27FC236}">
                <a16:creationId xmlns:a16="http://schemas.microsoft.com/office/drawing/2014/main" id="{DD7386CD-307B-4394-967F-7A81F80F2054}"/>
              </a:ext>
            </a:extLst>
          </p:cNvPr>
          <p:cNvSpPr/>
          <p:nvPr/>
        </p:nvSpPr>
        <p:spPr>
          <a:xfrm flipH="1">
            <a:off x="609943" y="774715"/>
            <a:ext cx="3019425" cy="5159554"/>
          </a:xfrm>
          <a:prstGeom prst="rect">
            <a:avLst/>
          </a:prstGeom>
        </p:spPr>
        <p:txBody>
          <a:bodyPr wrap="square">
            <a:spAutoFit/>
          </a:bodyPr>
          <a:lstStyle/>
          <a:p>
            <a:pPr>
              <a:lnSpc>
                <a:spcPct val="200000"/>
              </a:lnSpc>
            </a:pPr>
            <a:r>
              <a:rPr lang="en-US" sz="2400" i="1" dirty="0">
                <a:solidFill>
                  <a:schemeClr val="bg2">
                    <a:lumMod val="10000"/>
                  </a:schemeClr>
                </a:solidFill>
              </a:rPr>
              <a:t>The people that actually have the disorder have even greater struggles, many of which they likely find themselves unable to explain….</a:t>
            </a:r>
          </a:p>
        </p:txBody>
      </p:sp>
    </p:spTree>
    <p:extLst>
      <p:ext uri="{BB962C8B-B14F-4D97-AF65-F5344CB8AC3E}">
        <p14:creationId xmlns:p14="http://schemas.microsoft.com/office/powerpoint/2010/main" val="376105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0C86981C-ADA3-4668-9051-ED2B307AA2A7}"/>
              </a:ext>
            </a:extLst>
          </p:cNvPr>
          <p:cNvSpPr txBox="1">
            <a:spLocks/>
          </p:cNvSpPr>
          <p:nvPr/>
        </p:nvSpPr>
        <p:spPr>
          <a:xfrm>
            <a:off x="477981" y="1122363"/>
            <a:ext cx="4023360"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400" kern="1200" dirty="0">
                <a:ln w="6600">
                  <a:solidFill>
                    <a:srgbClr val="FF9933"/>
                  </a:solidFill>
                  <a:prstDash val="solid"/>
                </a:ln>
                <a:solidFill>
                  <a:schemeClr val="tx1"/>
                </a:solidFill>
                <a:effectLst>
                  <a:outerShdw dist="38100" dir="2700000" algn="tl" rotWithShape="0">
                    <a:schemeClr val="accent2"/>
                  </a:outerShdw>
                </a:effectLst>
                <a:latin typeface="+mj-lt"/>
                <a:ea typeface="+mj-ea"/>
                <a:cs typeface="+mj-cs"/>
              </a:rPr>
              <a:t>Autistic </a:t>
            </a:r>
            <a:r>
              <a:rPr lang="en-US" sz="4400" kern="1200" dirty="0" err="1">
                <a:ln w="6600">
                  <a:solidFill>
                    <a:srgbClr val="FF9933"/>
                  </a:solidFill>
                  <a:prstDash val="solid"/>
                </a:ln>
                <a:solidFill>
                  <a:schemeClr val="tx1"/>
                </a:solidFill>
                <a:effectLst>
                  <a:outerShdw dist="38100" dir="2700000" algn="tl" rotWithShape="0">
                    <a:schemeClr val="accent2"/>
                  </a:outerShdw>
                </a:effectLst>
                <a:latin typeface="+mj-lt"/>
                <a:ea typeface="+mj-ea"/>
                <a:cs typeface="+mj-cs"/>
              </a:rPr>
              <a:t>Behaviour</a:t>
            </a:r>
            <a:endParaRPr lang="en-US" sz="4400" kern="1200" dirty="0">
              <a:solidFill>
                <a:schemeClr val="tx1"/>
              </a:solidFill>
              <a:latin typeface="+mj-lt"/>
              <a:ea typeface="+mj-ea"/>
              <a:cs typeface="+mj-cs"/>
            </a:endParaRPr>
          </a:p>
        </p:txBody>
      </p:sp>
      <p:pic>
        <p:nvPicPr>
          <p:cNvPr id="2" name="Picture 1" descr="photo (6).JPG"/>
          <p:cNvPicPr>
            <a:picLocks noChangeAspect="1"/>
          </p:cNvPicPr>
          <p:nvPr/>
        </p:nvPicPr>
        <p:blipFill>
          <a:blip r:embed="rId2" cstate="print"/>
          <a:stretch>
            <a:fillRect/>
          </a:stretch>
        </p:blipFill>
        <p:spPr>
          <a:xfrm>
            <a:off x="5414356" y="950060"/>
            <a:ext cx="6408836" cy="4806627"/>
          </a:xfrm>
          <a:prstGeom prst="rect">
            <a:avLst/>
          </a:prstGeom>
          <a:solidFill>
            <a:srgbClr val="FFFFFF">
              <a:shade val="85000"/>
            </a:srgbClr>
          </a:solidFill>
        </p:spPr>
      </p:pic>
      <p:pic>
        <p:nvPicPr>
          <p:cNvPr id="15" name="Picture 14" descr="Logo&#10;&#10;Description automatically generated">
            <a:extLst>
              <a:ext uri="{FF2B5EF4-FFF2-40B4-BE49-F238E27FC236}">
                <a16:creationId xmlns:a16="http://schemas.microsoft.com/office/drawing/2014/main" id="{C6D64BB2-3C3E-4855-916A-747C5EC29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Tree>
  </p:cSld>
  <p:clrMapOvr>
    <a:masterClrMapping/>
  </p:clrMapOvr>
  <p:transition>
    <p:wedg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9B9F33B-F0CC-4410-85D0-1B957DF4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5CB1B7E-4B0B-4E99-9560-9667270DA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p:cNvSpPr txBox="1"/>
          <p:nvPr/>
        </p:nvSpPr>
        <p:spPr>
          <a:xfrm>
            <a:off x="688093" y="1014103"/>
            <a:ext cx="5473038" cy="5641315"/>
          </a:xfrm>
          <a:prstGeom prst="rect">
            <a:avLst/>
          </a:prstGeom>
        </p:spPr>
        <p:txBody>
          <a:bodyPr vert="horz" lIns="91440" tIns="45720" rIns="91440" bIns="45720" rtlCol="0">
            <a:normAutofit/>
          </a:bodyPr>
          <a:lstStyle/>
          <a:p>
            <a:pPr>
              <a:lnSpc>
                <a:spcPct val="90000"/>
              </a:lnSpc>
              <a:spcAft>
                <a:spcPts val="600"/>
              </a:spcAft>
            </a:pPr>
            <a:r>
              <a:rPr lang="en-US" sz="4300" b="1" u="sng" dirty="0"/>
              <a:t>Patterns of Behavior</a:t>
            </a:r>
            <a:br>
              <a:rPr lang="en-US" dirty="0"/>
            </a:br>
            <a:endParaRPr lang="en-US" sz="2400" dirty="0"/>
          </a:p>
          <a:p>
            <a:pPr indent="-228600">
              <a:lnSpc>
                <a:spcPct val="90000"/>
              </a:lnSpc>
              <a:spcAft>
                <a:spcPts val="600"/>
              </a:spcAft>
              <a:buFont typeface="Arial" panose="020B0604020202020204" pitchFamily="34" charset="0"/>
              <a:buChar char="•"/>
            </a:pPr>
            <a:r>
              <a:rPr lang="en-US" sz="2400" dirty="0"/>
              <a:t>Difficulty with everyday changes - (substitute teachers, moving furniture, meeting new people)</a:t>
            </a:r>
          </a:p>
          <a:p>
            <a:pPr indent="-228600">
              <a:lnSpc>
                <a:spcPct val="90000"/>
              </a:lnSpc>
              <a:spcAft>
                <a:spcPts val="600"/>
              </a:spcAft>
              <a:buFont typeface="Arial" panose="020B0604020202020204" pitchFamily="34" charset="0"/>
              <a:buChar char="•"/>
            </a:pPr>
            <a:r>
              <a:rPr lang="en-US" sz="2400" dirty="0"/>
              <a:t>Difficulty with transitions - (between materials, activities, setting)</a:t>
            </a:r>
          </a:p>
          <a:p>
            <a:pPr indent="-228600">
              <a:lnSpc>
                <a:spcPct val="90000"/>
              </a:lnSpc>
              <a:spcAft>
                <a:spcPts val="600"/>
              </a:spcAft>
              <a:buFont typeface="Arial" panose="020B0604020202020204" pitchFamily="34" charset="0"/>
              <a:buChar char="•"/>
            </a:pPr>
            <a:r>
              <a:rPr lang="en-US" sz="2400" dirty="0"/>
              <a:t>Scripted routine play patterns </a:t>
            </a:r>
          </a:p>
          <a:p>
            <a:pPr marL="342900" indent="-228600">
              <a:lnSpc>
                <a:spcPct val="90000"/>
              </a:lnSpc>
              <a:spcAft>
                <a:spcPts val="600"/>
              </a:spcAft>
              <a:buFont typeface="Arial" panose="020B0604020202020204" pitchFamily="34" charset="0"/>
              <a:buChar char="•"/>
            </a:pPr>
            <a:r>
              <a:rPr lang="en-US" sz="2400" dirty="0"/>
              <a:t>Non-functional rituals and routine ways to do things Intense focus on and interest in certain topics, videos, characters </a:t>
            </a:r>
          </a:p>
          <a:p>
            <a:pPr marL="342900" indent="-228600">
              <a:lnSpc>
                <a:spcPct val="90000"/>
              </a:lnSpc>
              <a:spcAft>
                <a:spcPts val="600"/>
              </a:spcAft>
              <a:buFont typeface="Arial" panose="020B0604020202020204" pitchFamily="34" charset="0"/>
              <a:buChar char="•"/>
            </a:pPr>
            <a:r>
              <a:rPr lang="en-US" sz="2400" dirty="0"/>
              <a:t>Stereotypic behaviours (rocking, flapping, toe-walking) </a:t>
            </a:r>
          </a:p>
        </p:txBody>
      </p:sp>
      <p:sp>
        <p:nvSpPr>
          <p:cNvPr id="17" name="Oval 16">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700688"/>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591cbf7f523ecfd43e2799830f1394b.jpg"/>
          <p:cNvPicPr>
            <a:picLocks noChangeAspect="1"/>
          </p:cNvPicPr>
          <p:nvPr/>
        </p:nvPicPr>
        <p:blipFill rotWithShape="1">
          <a:blip r:embed="rId2" cstate="print"/>
          <a:srcRect l="10364" r="13274" b="2"/>
          <a:stretch/>
        </p:blipFill>
        <p:spPr>
          <a:xfrm>
            <a:off x="8219558" y="852372"/>
            <a:ext cx="3096807"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9" name="Freeform: Shape 18">
            <a:extLst>
              <a:ext uri="{FF2B5EF4-FFF2-40B4-BE49-F238E27FC236}">
                <a16:creationId xmlns:a16="http://schemas.microsoft.com/office/drawing/2014/main" id="{196DE3D2-178D-4017-842D-87C88CE92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881"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1" name="Straight Connector 2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descr="pw_edging_on_balls1.jpg"/>
          <p:cNvPicPr>
            <a:picLocks noChangeAspect="1"/>
          </p:cNvPicPr>
          <p:nvPr/>
        </p:nvPicPr>
        <p:blipFill rotWithShape="1">
          <a:blip r:embed="rId3" cstate="print"/>
          <a:srcRect r="8153" b="-1"/>
          <a:stretch/>
        </p:blipFill>
        <p:spPr>
          <a:xfrm>
            <a:off x="6723881" y="4685200"/>
            <a:ext cx="2733741" cy="2172801"/>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sp>
        <p:nvSpPr>
          <p:cNvPr id="23" name="Arc 22">
            <a:extLst>
              <a:ext uri="{FF2B5EF4-FFF2-40B4-BE49-F238E27FC236}">
                <a16:creationId xmlns:a16="http://schemas.microsoft.com/office/drawing/2014/main" id="{034ACCCC-54D4-4F78-9B85-4A34FEBAA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54998">
            <a:off x="6055857" y="4209253"/>
            <a:ext cx="3868217" cy="3868217"/>
          </a:xfrm>
          <a:prstGeom prst="arc">
            <a:avLst>
              <a:gd name="adj1" fmla="val 16200000"/>
              <a:gd name="adj2" fmla="val 20479261"/>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72413CFE-8B8A-45C9-B7BA-CF49986D4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8" name="Picture 7">
            <a:extLst>
              <a:ext uri="{FF2B5EF4-FFF2-40B4-BE49-F238E27FC236}">
                <a16:creationId xmlns:a16="http://schemas.microsoft.com/office/drawing/2014/main" id="{721302A8-7202-49AF-9C56-F25560DF7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Tree>
  </p:cSld>
  <p:clrMapOvr>
    <a:masterClrMapping/>
  </p:clrMapOvr>
  <p:transition>
    <p:wheel spokes="3"/>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hoto (3).JPG">
            <a:extLst>
              <a:ext uri="{FF2B5EF4-FFF2-40B4-BE49-F238E27FC236}">
                <a16:creationId xmlns:a16="http://schemas.microsoft.com/office/drawing/2014/main" id="{CCCF41C0-6880-4F2E-8457-0D4C2FE945D0}"/>
              </a:ext>
            </a:extLst>
          </p:cNvPr>
          <p:cNvPicPr>
            <a:picLocks noChangeAspect="1"/>
          </p:cNvPicPr>
          <p:nvPr/>
        </p:nvPicPr>
        <p:blipFill rotWithShape="1">
          <a:blip r:embed="rId2" cstate="print"/>
          <a:srcRect t="1368"/>
          <a:stretch/>
        </p:blipFill>
        <p:spPr>
          <a:xfrm>
            <a:off x="1460597" y="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descr="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Tree>
    <p:extLst>
      <p:ext uri="{BB962C8B-B14F-4D97-AF65-F5344CB8AC3E}">
        <p14:creationId xmlns:p14="http://schemas.microsoft.com/office/powerpoint/2010/main" val="1663691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37B8218-BDE6-4E91-A7CD-37FB68396327}"/>
              </a:ext>
            </a:extLst>
          </p:cNvPr>
          <p:cNvSpPr>
            <a:spLocks noGrp="1"/>
          </p:cNvSpPr>
          <p:nvPr>
            <p:ph type="title"/>
          </p:nvPr>
        </p:nvSpPr>
        <p:spPr>
          <a:xfrm>
            <a:off x="628651" y="2586043"/>
            <a:ext cx="4987912" cy="1717835"/>
          </a:xfrm>
        </p:spPr>
        <p:txBody>
          <a:bodyPr anchor="b">
            <a:normAutofit/>
          </a:bodyPr>
          <a:lstStyle/>
          <a:p>
            <a:pPr algn="ctr"/>
            <a:r>
              <a:rPr lang="en-US" sz="4800" dirty="0">
                <a:solidFill>
                  <a:schemeClr val="bg1"/>
                </a:solidFill>
              </a:rPr>
              <a:t>Our Published Guide New Parents</a:t>
            </a:r>
            <a:endParaRPr lang="en-MT" sz="4800" dirty="0">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09900F23-4735-4D7C-B29D-4FBC342547D0}"/>
              </a:ext>
            </a:extLst>
          </p:cNvPr>
          <p:cNvPicPr>
            <a:picLocks noChangeAspect="1"/>
          </p:cNvPicPr>
          <p:nvPr/>
        </p:nvPicPr>
        <p:blipFill rotWithShape="1">
          <a:blip r:embed="rId2"/>
          <a:srcRect t="1349" r="2" b="13631"/>
          <a:stretch/>
        </p:blipFill>
        <p:spPr>
          <a:xfrm>
            <a:off x="6525453" y="10"/>
            <a:ext cx="5666547" cy="6857990"/>
          </a:xfrm>
          <a:prstGeom prst="rect">
            <a:avLst/>
          </a:prstGeom>
        </p:spPr>
      </p:pic>
    </p:spTree>
    <p:extLst>
      <p:ext uri="{BB962C8B-B14F-4D97-AF65-F5344CB8AC3E}">
        <p14:creationId xmlns:p14="http://schemas.microsoft.com/office/powerpoint/2010/main" val="2978686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6F3EC-529A-4172-B2EF-CE41CCAC53E7}"/>
              </a:ext>
            </a:extLst>
          </p:cNvPr>
          <p:cNvSpPr>
            <a:spLocks noGrp="1"/>
          </p:cNvSpPr>
          <p:nvPr>
            <p:ph type="title"/>
          </p:nvPr>
        </p:nvSpPr>
        <p:spPr>
          <a:xfrm>
            <a:off x="6909228" y="1730950"/>
            <a:ext cx="5163502" cy="3066337"/>
          </a:xfrm>
        </p:spPr>
        <p:txBody>
          <a:bodyPr vert="horz" lIns="91440" tIns="45720" rIns="91440" bIns="45720" rtlCol="0" anchor="b">
            <a:normAutofit/>
          </a:bodyPr>
          <a:lstStyle/>
          <a:p>
            <a:pPr algn="ctr"/>
            <a:r>
              <a:rPr lang="en-US" sz="4800" b="1" dirty="0"/>
              <a:t>APA Resource Library for Parents/Caregivers</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Little Free Library® (@LtlFreeLibrary) | Twitter">
            <a:extLst>
              <a:ext uri="{FF2B5EF4-FFF2-40B4-BE49-F238E27FC236}">
                <a16:creationId xmlns:a16="http://schemas.microsoft.com/office/drawing/2014/main" id="{E65028E2-9546-4E13-A3AC-5CBB66BE55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566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CA681-2C0A-49F2-8EF8-5B7F18CB4D88}"/>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ctr"/>
            <a:r>
              <a:rPr lang="en-US" sz="5000" dirty="0"/>
              <a:t>Free Counselling Sessions for our Members</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looking at a drawing&#10;&#10;Description automatically generated with low confidence">
            <a:extLst>
              <a:ext uri="{FF2B5EF4-FFF2-40B4-BE49-F238E27FC236}">
                <a16:creationId xmlns:a16="http://schemas.microsoft.com/office/drawing/2014/main" id="{75B87A3F-EA6D-4DC7-B50E-1AA9DE0E9353}"/>
              </a:ext>
            </a:extLst>
          </p:cNvPr>
          <p:cNvPicPr>
            <a:picLocks noGrp="1" noChangeAspect="1"/>
          </p:cNvPicPr>
          <p:nvPr>
            <p:ph idx="1"/>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62561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84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E826B25-C6B8-4E44-9246-53FF10EF6810}"/>
              </a:ext>
            </a:extLst>
          </p:cNvPr>
          <p:cNvPicPr>
            <a:picLocks noGrp="1" noChangeAspect="1"/>
          </p:cNvPicPr>
          <p:nvPr>
            <p:ph idx="1"/>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1784401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3467" y="321734"/>
            <a:ext cx="10905066" cy="1135737"/>
          </a:xfrm>
        </p:spPr>
        <p:txBody>
          <a:bodyPr vert="horz" lIns="91440" tIns="45720" rIns="91440" bIns="45720" rtlCol="0" anchor="ctr">
            <a:normAutofit/>
          </a:bodyPr>
          <a:lstStyle/>
          <a:p>
            <a:pPr algn="l"/>
            <a:r>
              <a:rPr lang="en-US" sz="3600" kern="1200" dirty="0">
                <a:ln w="6600">
                  <a:solidFill>
                    <a:srgbClr val="FF9933"/>
                  </a:solidFill>
                  <a:prstDash val="solid"/>
                </a:ln>
                <a:solidFill>
                  <a:schemeClr val="tx1"/>
                </a:solidFill>
                <a:effectLst>
                  <a:outerShdw dist="38100" dir="2700000" algn="tl" rotWithShape="0">
                    <a:schemeClr val="accent2"/>
                  </a:outerShdw>
                </a:effectLst>
                <a:latin typeface="+mj-lt"/>
                <a:ea typeface="+mj-ea"/>
                <a:cs typeface="+mj-cs"/>
              </a:rPr>
              <a:t>About APA  </a:t>
            </a:r>
            <a:endParaRPr lang="en-US" sz="3600" kern="1200" dirty="0">
              <a:solidFill>
                <a:schemeClr val="tx1"/>
              </a:solidFill>
              <a:latin typeface="+mj-lt"/>
              <a:ea typeface="+mj-ea"/>
              <a:cs typeface="+mj-cs"/>
            </a:endParaRPr>
          </a:p>
        </p:txBody>
      </p:sp>
      <p:sp>
        <p:nvSpPr>
          <p:cNvPr id="7" name="Title 1"/>
          <p:cNvSpPr>
            <a:spLocks noGrp="1"/>
          </p:cNvSpPr>
          <p:nvPr>
            <p:ph type="subTitle" idx="1"/>
          </p:nvPr>
        </p:nvSpPr>
        <p:spPr>
          <a:xfrm>
            <a:off x="643467" y="1457471"/>
            <a:ext cx="10905066" cy="4719492"/>
          </a:xfrm>
        </p:spPr>
        <p:txBody>
          <a:bodyPr vert="horz" lIns="91440" tIns="45720" rIns="91440" bIns="45720" rtlCol="0">
            <a:normAutofit fontScale="85000" lnSpcReduction="10000"/>
          </a:bodyPr>
          <a:lstStyle/>
          <a:p>
            <a:pPr marL="457200" indent="-228600" algn="l">
              <a:buFont typeface="Arial" panose="020B0604020202020204" pitchFamily="34" charset="0"/>
              <a:buChar char="•"/>
            </a:pPr>
            <a:r>
              <a:rPr lang="en-US" sz="2800" dirty="0">
                <a:ln w="6600">
                  <a:noFill/>
                  <a:prstDash val="solid"/>
                </a:ln>
              </a:rPr>
              <a:t>Founded in 2008 by parents for parents</a:t>
            </a:r>
          </a:p>
          <a:p>
            <a:pPr marL="457200" indent="-228600" algn="l">
              <a:buFont typeface="Arial" panose="020B0604020202020204" pitchFamily="34" charset="0"/>
              <a:buChar char="•"/>
            </a:pPr>
            <a:r>
              <a:rPr lang="en-US" sz="2800" dirty="0">
                <a:ln w="6600">
                  <a:noFill/>
                  <a:prstDash val="solid"/>
                </a:ln>
              </a:rPr>
              <a:t>Currently over 300 official family members  - over 900 closed </a:t>
            </a:r>
            <a:r>
              <a:rPr lang="en-US" sz="2800" dirty="0" err="1">
                <a:ln w="6600">
                  <a:noFill/>
                  <a:prstDash val="solid"/>
                </a:ln>
              </a:rPr>
              <a:t>facebook</a:t>
            </a:r>
            <a:r>
              <a:rPr lang="en-US" sz="2800" dirty="0">
                <a:ln w="6600">
                  <a:noFill/>
                  <a:prstDash val="solid"/>
                </a:ln>
              </a:rPr>
              <a:t> members</a:t>
            </a:r>
          </a:p>
          <a:p>
            <a:pPr marL="457200" indent="-228600" algn="l">
              <a:buFont typeface="Arial" panose="020B0604020202020204" pitchFamily="34" charset="0"/>
              <a:buChar char="•"/>
            </a:pPr>
            <a:r>
              <a:rPr lang="en-US" sz="2800" dirty="0">
                <a:ln w="6600">
                  <a:noFill/>
                  <a:prstDash val="solid"/>
                </a:ln>
              </a:rPr>
              <a:t>Website – </a:t>
            </a:r>
            <a:r>
              <a:rPr lang="en-US" sz="2800" dirty="0">
                <a:ln w="6600">
                  <a:noFill/>
                  <a:prstDash val="solid"/>
                </a:ln>
                <a:hlinkClick r:id="rId2">
                  <a:extLst>
                    <a:ext uri="{A12FA001-AC4F-418D-AE19-62706E023703}">
                      <ahyp:hlinkClr xmlns:ahyp="http://schemas.microsoft.com/office/drawing/2018/hyperlinkcolor" val="tx"/>
                    </a:ext>
                  </a:extLst>
                </a:hlinkClick>
              </a:rPr>
              <a:t>www.autismparentsassociation.com</a:t>
            </a:r>
            <a:endParaRPr lang="en-US" sz="2800" dirty="0">
              <a:ln w="6600">
                <a:noFill/>
                <a:prstDash val="solid"/>
              </a:ln>
            </a:endParaRPr>
          </a:p>
          <a:p>
            <a:pPr marL="457200" indent="-228600" algn="l">
              <a:buFont typeface="Arial" panose="020B0604020202020204" pitchFamily="34" charset="0"/>
              <a:buChar char="•"/>
            </a:pPr>
            <a:r>
              <a:rPr lang="en-US" sz="2800" dirty="0">
                <a:ln w="6600">
                  <a:noFill/>
                  <a:prstDash val="solid"/>
                </a:ln>
              </a:rPr>
              <a:t>Our mission is to facilitate the journey of parents whose child is diagnosed with Autism</a:t>
            </a:r>
          </a:p>
          <a:p>
            <a:pPr marL="457200" indent="-228600" algn="l">
              <a:buFont typeface="Arial" panose="020B0604020202020204" pitchFamily="34" charset="0"/>
              <a:buChar char="•"/>
            </a:pPr>
            <a:r>
              <a:rPr lang="en-US" sz="2800" dirty="0">
                <a:ln w="6600">
                  <a:noFill/>
                  <a:prstDash val="solid"/>
                </a:ln>
              </a:rPr>
              <a:t>To support and guide parents and individuals with Autism Spectrum Disorder (ASD)</a:t>
            </a:r>
          </a:p>
          <a:p>
            <a:pPr marL="457200" indent="-228600" algn="l">
              <a:buFont typeface="Arial" panose="020B0604020202020204" pitchFamily="34" charset="0"/>
              <a:buChar char="•"/>
            </a:pPr>
            <a:r>
              <a:rPr lang="en-US" sz="2800" dirty="0">
                <a:ln w="6600">
                  <a:noFill/>
                  <a:prstDash val="solid"/>
                </a:ln>
              </a:rPr>
              <a:t>To break barriers in the community, educational settings and place of work</a:t>
            </a:r>
          </a:p>
          <a:p>
            <a:pPr marL="457200" indent="-228600" algn="l">
              <a:buFont typeface="Arial" panose="020B0604020202020204" pitchFamily="34" charset="0"/>
              <a:buChar char="•"/>
            </a:pPr>
            <a:r>
              <a:rPr lang="en-US" sz="2800" dirty="0">
                <a:ln w="6600">
                  <a:noFill/>
                  <a:prstDash val="solid"/>
                </a:ln>
              </a:rPr>
              <a:t>To create opportunities for people on the Spectrum in line with their potential</a:t>
            </a:r>
          </a:p>
          <a:p>
            <a:pPr marL="457200" indent="-228600" algn="l">
              <a:buFont typeface="Arial" panose="020B0604020202020204" pitchFamily="34" charset="0"/>
              <a:buChar char="•"/>
            </a:pPr>
            <a:r>
              <a:rPr lang="en-US" sz="2800" dirty="0">
                <a:ln w="6600">
                  <a:noFill/>
                  <a:prstDash val="solid"/>
                </a:ln>
              </a:rPr>
              <a:t>To be a point of reference on any new interventions or research </a:t>
            </a:r>
          </a:p>
          <a:p>
            <a:pPr marL="457200" indent="-228600" algn="l">
              <a:buFont typeface="Arial" panose="020B0604020202020204" pitchFamily="34" charset="0"/>
              <a:buChar char="•"/>
            </a:pPr>
            <a:r>
              <a:rPr lang="en-US" sz="2800" dirty="0">
                <a:ln w="6600">
                  <a:noFill/>
                  <a:prstDash val="solid"/>
                </a:ln>
              </a:rPr>
              <a:t>To ensure that people on the Autism Spectrum are not deprived of their rights</a:t>
            </a:r>
          </a:p>
          <a:p>
            <a:pPr marL="457200" indent="-228600" algn="l">
              <a:buFont typeface="Arial" panose="020B0604020202020204" pitchFamily="34" charset="0"/>
              <a:buChar char="•"/>
            </a:pPr>
            <a:r>
              <a:rPr lang="en-US" sz="2800" dirty="0">
                <a:ln w="6600">
                  <a:noFill/>
                  <a:prstDash val="solid"/>
                </a:ln>
              </a:rPr>
              <a:t>To identify gaps in service provision and lobby with the respective stakeholders </a:t>
            </a:r>
          </a:p>
          <a:p>
            <a:pPr algn="l"/>
            <a:endParaRPr lang="en-US" sz="2000" dirty="0">
              <a:ln w="6600">
                <a:noFill/>
                <a:prstDash val="solid"/>
              </a:ln>
            </a:endParaRPr>
          </a:p>
          <a:p>
            <a:pPr indent="-228600" algn="l">
              <a:buFont typeface="Arial" panose="020B0604020202020204" pitchFamily="34" charset="0"/>
              <a:buChar char="•"/>
            </a:pPr>
            <a:endParaRPr lang="en-US" sz="2000" dirty="0">
              <a:ln w="6600">
                <a:noFill/>
                <a:prstDash val="solid"/>
              </a:l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Tree>
    <p:extLst>
      <p:ext uri="{BB962C8B-B14F-4D97-AF65-F5344CB8AC3E}">
        <p14:creationId xmlns:p14="http://schemas.microsoft.com/office/powerpoint/2010/main" val="3138235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SC01595.jpg">
            <a:extLst>
              <a:ext uri="{FF2B5EF4-FFF2-40B4-BE49-F238E27FC236}">
                <a16:creationId xmlns:a16="http://schemas.microsoft.com/office/drawing/2014/main" id="{CC25A705-27EB-4277-8111-14440F8D63E5}"/>
              </a:ext>
            </a:extLst>
          </p:cNvPr>
          <p:cNvPicPr>
            <a:picLocks noChangeAspect="1"/>
          </p:cNvPicPr>
          <p:nvPr/>
        </p:nvPicPr>
        <p:blipFill rotWithShape="1">
          <a:blip r:embed="rId2" cstate="print"/>
          <a:srcRect r="30940" b="-1"/>
          <a:stretch/>
        </p:blipFill>
        <p:spPr>
          <a:xfrm>
            <a:off x="6421035" y="643467"/>
            <a:ext cx="5129784" cy="5571066"/>
          </a:xfrm>
          <a:prstGeom prst="rect">
            <a:avLst/>
          </a:prstGeom>
        </p:spPr>
      </p:pic>
      <p:sp>
        <p:nvSpPr>
          <p:cNvPr id="13" name="Rectangle 1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SC01602.jpg">
            <a:extLst>
              <a:ext uri="{FF2B5EF4-FFF2-40B4-BE49-F238E27FC236}">
                <a16:creationId xmlns:a16="http://schemas.microsoft.com/office/drawing/2014/main" id="{B77AA86E-E172-4647-85E2-B2CF37593C97}"/>
              </a:ext>
            </a:extLst>
          </p:cNvPr>
          <p:cNvPicPr>
            <a:picLocks noChangeAspect="1"/>
          </p:cNvPicPr>
          <p:nvPr/>
        </p:nvPicPr>
        <p:blipFill rotWithShape="1">
          <a:blip r:embed="rId3" cstate="print"/>
          <a:srcRect l="22861" r="6929" b="1"/>
          <a:stretch/>
        </p:blipFill>
        <p:spPr>
          <a:xfrm>
            <a:off x="641180" y="643467"/>
            <a:ext cx="5129784" cy="5571066"/>
          </a:xfrm>
          <a:prstGeom prst="rect">
            <a:avLst/>
          </a:prstGeom>
        </p:spPr>
      </p:pic>
    </p:spTree>
    <p:extLst>
      <p:ext uri="{BB962C8B-B14F-4D97-AF65-F5344CB8AC3E}">
        <p14:creationId xmlns:p14="http://schemas.microsoft.com/office/powerpoint/2010/main" val="2858739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8FF1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SC_0953.jpg">
            <a:extLst>
              <a:ext uri="{FF2B5EF4-FFF2-40B4-BE49-F238E27FC236}">
                <a16:creationId xmlns:a16="http://schemas.microsoft.com/office/drawing/2014/main" id="{1CE9D9AA-7D1D-4946-B9D3-E449B2E5B351}"/>
              </a:ext>
            </a:extLst>
          </p:cNvPr>
          <p:cNvPicPr>
            <a:picLocks noChangeAspect="1"/>
          </p:cNvPicPr>
          <p:nvPr/>
        </p:nvPicPr>
        <p:blipFill>
          <a:blip r:embed="rId2" cstate="print"/>
          <a:stretch>
            <a:fillRect/>
          </a:stretch>
        </p:blipFill>
        <p:spPr>
          <a:xfrm>
            <a:off x="681604" y="643467"/>
            <a:ext cx="3736834" cy="2475653"/>
          </a:xfrm>
          <a:prstGeom prst="rect">
            <a:avLst/>
          </a:prstGeom>
        </p:spPr>
      </p:pic>
      <p:sp>
        <p:nvSpPr>
          <p:cNvPr id="13" name="Rectangle 12">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8FF1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SC_0928.jpg">
            <a:extLst>
              <a:ext uri="{FF2B5EF4-FFF2-40B4-BE49-F238E27FC236}">
                <a16:creationId xmlns:a16="http://schemas.microsoft.com/office/drawing/2014/main" id="{0EE5A4E5-0950-41F8-B0D8-996BF62BF66A}"/>
              </a:ext>
            </a:extLst>
          </p:cNvPr>
          <p:cNvPicPr>
            <a:picLocks noChangeAspect="1"/>
          </p:cNvPicPr>
          <p:nvPr/>
        </p:nvPicPr>
        <p:blipFill>
          <a:blip r:embed="rId3" cstate="print"/>
          <a:stretch>
            <a:fillRect/>
          </a:stretch>
        </p:blipFill>
        <p:spPr>
          <a:xfrm>
            <a:off x="684640" y="3748194"/>
            <a:ext cx="3730763" cy="2471631"/>
          </a:xfrm>
          <a:prstGeom prst="rect">
            <a:avLst/>
          </a:prstGeom>
        </p:spPr>
      </p:pic>
      <p:sp>
        <p:nvSpPr>
          <p:cNvPr id="15" name="Rectangle 14">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72871_10151362731021681_1177973504_n.jpg">
            <a:extLst>
              <a:ext uri="{FF2B5EF4-FFF2-40B4-BE49-F238E27FC236}">
                <a16:creationId xmlns:a16="http://schemas.microsoft.com/office/drawing/2014/main" id="{CA2B174F-194B-470C-AA01-BCE119C146FB}"/>
              </a:ext>
            </a:extLst>
          </p:cNvPr>
          <p:cNvPicPr>
            <a:picLocks noChangeAspect="1"/>
          </p:cNvPicPr>
          <p:nvPr/>
        </p:nvPicPr>
        <p:blipFill>
          <a:blip r:embed="rId4" cstate="print"/>
          <a:stretch>
            <a:fillRect/>
          </a:stretch>
        </p:blipFill>
        <p:spPr>
          <a:xfrm>
            <a:off x="5144764" y="1312690"/>
            <a:ext cx="6410084" cy="4246680"/>
          </a:xfrm>
          <a:prstGeom prst="rect">
            <a:avLst/>
          </a:prstGeom>
        </p:spPr>
      </p:pic>
    </p:spTree>
    <p:extLst>
      <p:ext uri="{BB962C8B-B14F-4D97-AF65-F5344CB8AC3E}">
        <p14:creationId xmlns:p14="http://schemas.microsoft.com/office/powerpoint/2010/main" val="556214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1459158_10151782629726681_930461002_n.jpg">
            <a:extLst>
              <a:ext uri="{FF2B5EF4-FFF2-40B4-BE49-F238E27FC236}">
                <a16:creationId xmlns:a16="http://schemas.microsoft.com/office/drawing/2014/main" id="{2A868505-B406-471A-9C81-D3FDF4EE0C0D}"/>
              </a:ext>
            </a:extLst>
          </p:cNvPr>
          <p:cNvPicPr>
            <a:picLocks noChangeAspect="1"/>
          </p:cNvPicPr>
          <p:nvPr/>
        </p:nvPicPr>
        <p:blipFill>
          <a:blip r:embed="rId2" cstate="print"/>
          <a:stretch>
            <a:fillRect/>
          </a:stretch>
        </p:blipFill>
        <p:spPr>
          <a:xfrm>
            <a:off x="1314902" y="644229"/>
            <a:ext cx="3864633" cy="2560320"/>
          </a:xfrm>
          <a:prstGeom prst="rect">
            <a:avLst/>
          </a:prstGeom>
        </p:spPr>
      </p:pic>
      <p:sp>
        <p:nvSpPr>
          <p:cNvPr id="14" name="Rectangle 13">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1456544_10151782626506681_796299017_n.jpg">
            <a:extLst>
              <a:ext uri="{FF2B5EF4-FFF2-40B4-BE49-F238E27FC236}">
                <a16:creationId xmlns:a16="http://schemas.microsoft.com/office/drawing/2014/main" id="{883B1D6D-90BF-4638-96B9-5C5FEC809294}"/>
              </a:ext>
            </a:extLst>
          </p:cNvPr>
          <p:cNvPicPr>
            <a:picLocks noChangeAspect="1"/>
          </p:cNvPicPr>
          <p:nvPr/>
        </p:nvPicPr>
        <p:blipFill>
          <a:blip r:embed="rId3" cstate="print"/>
          <a:stretch>
            <a:fillRect/>
          </a:stretch>
        </p:blipFill>
        <p:spPr>
          <a:xfrm>
            <a:off x="7013392" y="644229"/>
            <a:ext cx="3864633" cy="2560320"/>
          </a:xfrm>
          <a:prstGeom prst="rect">
            <a:avLst/>
          </a:prstGeom>
        </p:spPr>
      </p:pic>
      <p:sp>
        <p:nvSpPr>
          <p:cNvPr id="16" name="Rectangle 15">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474442_10151792745156681_1035919152_n.jpg">
            <a:extLst>
              <a:ext uri="{FF2B5EF4-FFF2-40B4-BE49-F238E27FC236}">
                <a16:creationId xmlns:a16="http://schemas.microsoft.com/office/drawing/2014/main" id="{356FCC2F-7FAC-4D39-984E-6D12ECEE858D}"/>
              </a:ext>
            </a:extLst>
          </p:cNvPr>
          <p:cNvPicPr>
            <a:picLocks noChangeAspect="1"/>
          </p:cNvPicPr>
          <p:nvPr/>
        </p:nvPicPr>
        <p:blipFill>
          <a:blip r:embed="rId4" cstate="print"/>
          <a:stretch>
            <a:fillRect/>
          </a:stretch>
        </p:blipFill>
        <p:spPr>
          <a:xfrm>
            <a:off x="971379" y="3653451"/>
            <a:ext cx="4551680" cy="2560320"/>
          </a:xfrm>
          <a:prstGeom prst="rect">
            <a:avLst/>
          </a:prstGeom>
        </p:spPr>
      </p:pic>
      <p:sp>
        <p:nvSpPr>
          <p:cNvPr id="18" name="Rectangle 17">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on art Dec '13.jpg">
            <a:extLst>
              <a:ext uri="{FF2B5EF4-FFF2-40B4-BE49-F238E27FC236}">
                <a16:creationId xmlns:a16="http://schemas.microsoft.com/office/drawing/2014/main" id="{95E8D14A-F807-4672-8E5F-36E42CFA7F1A}"/>
              </a:ext>
            </a:extLst>
          </p:cNvPr>
          <p:cNvPicPr>
            <a:picLocks noChangeAspect="1"/>
          </p:cNvPicPr>
          <p:nvPr/>
        </p:nvPicPr>
        <p:blipFill>
          <a:blip r:embed="rId5" cstate="print"/>
          <a:stretch>
            <a:fillRect/>
          </a:stretch>
        </p:blipFill>
        <p:spPr>
          <a:xfrm>
            <a:off x="6669869" y="3672788"/>
            <a:ext cx="4551680" cy="2560320"/>
          </a:xfrm>
          <a:prstGeom prst="rect">
            <a:avLst/>
          </a:prstGeom>
        </p:spPr>
      </p:pic>
    </p:spTree>
    <p:extLst>
      <p:ext uri="{BB962C8B-B14F-4D97-AF65-F5344CB8AC3E}">
        <p14:creationId xmlns:p14="http://schemas.microsoft.com/office/powerpoint/2010/main" val="213956932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DSCF2600.jpg">
            <a:extLst>
              <a:ext uri="{FF2B5EF4-FFF2-40B4-BE49-F238E27FC236}">
                <a16:creationId xmlns:a16="http://schemas.microsoft.com/office/drawing/2014/main" id="{4B948B34-6E50-45FE-92F7-C6BC7C9F45E9}"/>
              </a:ext>
            </a:extLst>
          </p:cNvPr>
          <p:cNvPicPr>
            <a:picLocks noChangeAspect="1"/>
          </p:cNvPicPr>
          <p:nvPr/>
        </p:nvPicPr>
        <p:blipFill rotWithShape="1">
          <a:blip r:embed="rId2" cstate="print"/>
          <a:srcRect t="6215" r="-2" b="22889"/>
          <a:stretch/>
        </p:blipFill>
        <p:spPr>
          <a:xfrm>
            <a:off x="321730" y="321732"/>
            <a:ext cx="5674897" cy="3017405"/>
          </a:xfrm>
          <a:prstGeom prst="rect">
            <a:avLst/>
          </a:prstGeom>
        </p:spPr>
      </p:pic>
      <p:pic>
        <p:nvPicPr>
          <p:cNvPr id="3" name="Picture 2" descr="DSCF2585.jpg">
            <a:extLst>
              <a:ext uri="{FF2B5EF4-FFF2-40B4-BE49-F238E27FC236}">
                <a16:creationId xmlns:a16="http://schemas.microsoft.com/office/drawing/2014/main" id="{AE397DA6-0FF4-47CB-A9D8-3AC3FF2182DA}"/>
              </a:ext>
            </a:extLst>
          </p:cNvPr>
          <p:cNvPicPr>
            <a:picLocks noChangeAspect="1"/>
          </p:cNvPicPr>
          <p:nvPr/>
        </p:nvPicPr>
        <p:blipFill rotWithShape="1">
          <a:blip r:embed="rId3" cstate="print"/>
          <a:srcRect t="21893" r="-2" b="12555"/>
          <a:stretch/>
        </p:blipFill>
        <p:spPr>
          <a:xfrm>
            <a:off x="321730" y="3510853"/>
            <a:ext cx="5674897" cy="2789954"/>
          </a:xfrm>
          <a:prstGeom prst="rect">
            <a:avLst/>
          </a:prstGeom>
        </p:spPr>
      </p:pic>
      <p:pic>
        <p:nvPicPr>
          <p:cNvPr id="4" name="Picture 3" descr="DSCF2596.jpg">
            <a:extLst>
              <a:ext uri="{FF2B5EF4-FFF2-40B4-BE49-F238E27FC236}">
                <a16:creationId xmlns:a16="http://schemas.microsoft.com/office/drawing/2014/main" id="{8372E2E9-AD38-4D90-A2DE-B0B261D794FE}"/>
              </a:ext>
            </a:extLst>
          </p:cNvPr>
          <p:cNvPicPr>
            <a:picLocks noChangeAspect="1"/>
          </p:cNvPicPr>
          <p:nvPr/>
        </p:nvPicPr>
        <p:blipFill rotWithShape="1">
          <a:blip r:embed="rId4" cstate="print"/>
          <a:srcRect t="17459" r="-2" b="3519"/>
          <a:stretch/>
        </p:blipFill>
        <p:spPr>
          <a:xfrm>
            <a:off x="6195373" y="321733"/>
            <a:ext cx="5674897" cy="5979074"/>
          </a:xfrm>
          <a:prstGeom prst="rect">
            <a:avLst/>
          </a:prstGeom>
        </p:spPr>
      </p:pic>
    </p:spTree>
    <p:extLst>
      <p:ext uri="{BB962C8B-B14F-4D97-AF65-F5344CB8AC3E}">
        <p14:creationId xmlns:p14="http://schemas.microsoft.com/office/powerpoint/2010/main" val="3113945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AC39D16-F00F-4CAE-9845-F4C47464AC57}"/>
              </a:ext>
            </a:extLst>
          </p:cNvPr>
          <p:cNvPicPr>
            <a:picLocks noChangeAspect="1"/>
          </p:cNvPicPr>
          <p:nvPr/>
        </p:nvPicPr>
        <p:blipFill rotWithShape="1">
          <a:blip r:embed="rId2"/>
          <a:srcRect l="6169" r="23851" b="1"/>
          <a:stretch/>
        </p:blipFill>
        <p:spPr>
          <a:xfrm>
            <a:off x="6421035" y="643467"/>
            <a:ext cx="5129784" cy="5571066"/>
          </a:xfrm>
          <a:prstGeom prst="rect">
            <a:avLst/>
          </a:prstGeom>
        </p:spPr>
      </p:pic>
      <p:sp>
        <p:nvSpPr>
          <p:cNvPr id="20" name="Rectangle 19">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16EFF7-F766-44F6-9A87-246776999274}"/>
              </a:ext>
            </a:extLst>
          </p:cNvPr>
          <p:cNvPicPr>
            <a:picLocks noChangeAspect="1"/>
          </p:cNvPicPr>
          <p:nvPr/>
        </p:nvPicPr>
        <p:blipFill rotWithShape="1">
          <a:blip r:embed="rId3"/>
          <a:srcRect l="19016" r="19520" b="-2"/>
          <a:stretch/>
        </p:blipFill>
        <p:spPr>
          <a:xfrm>
            <a:off x="641180" y="643467"/>
            <a:ext cx="5129784" cy="5571066"/>
          </a:xfrm>
          <a:prstGeom prst="rect">
            <a:avLst/>
          </a:prstGeom>
        </p:spPr>
      </p:pic>
    </p:spTree>
    <p:extLst>
      <p:ext uri="{BB962C8B-B14F-4D97-AF65-F5344CB8AC3E}">
        <p14:creationId xmlns:p14="http://schemas.microsoft.com/office/powerpoint/2010/main" val="3330873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70">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0AEA6F19-3CA4-491B-95A7-16BE9BE22EC6}"/>
              </a:ext>
            </a:extLst>
          </p:cNvPr>
          <p:cNvPicPr>
            <a:picLocks noChangeAspect="1"/>
          </p:cNvPicPr>
          <p:nvPr/>
        </p:nvPicPr>
        <p:blipFill rotWithShape="1">
          <a:blip r:embed="rId2"/>
          <a:srcRect t="31932" b="27868"/>
          <a:stretch/>
        </p:blipFill>
        <p:spPr>
          <a:xfrm>
            <a:off x="2296" y="10"/>
            <a:ext cx="7395866" cy="4470857"/>
          </a:xfrm>
          <a:prstGeom prst="rect">
            <a:avLst/>
          </a:prstGeom>
        </p:spPr>
      </p:pic>
      <p:pic>
        <p:nvPicPr>
          <p:cNvPr id="10" name="Picture 9">
            <a:extLst>
              <a:ext uri="{FF2B5EF4-FFF2-40B4-BE49-F238E27FC236}">
                <a16:creationId xmlns:a16="http://schemas.microsoft.com/office/drawing/2014/main" id="{55F9030C-D2DB-4203-A30A-0B592BD2D603}"/>
              </a:ext>
            </a:extLst>
          </p:cNvPr>
          <p:cNvPicPr>
            <a:picLocks noChangeAspect="1"/>
          </p:cNvPicPr>
          <p:nvPr/>
        </p:nvPicPr>
        <p:blipFill rotWithShape="1">
          <a:blip r:embed="rId3"/>
          <a:srcRect t="27993" r="3" b="801"/>
          <a:stretch/>
        </p:blipFill>
        <p:spPr>
          <a:xfrm>
            <a:off x="7499230" y="-2"/>
            <a:ext cx="4689052" cy="2228757"/>
          </a:xfrm>
          <a:prstGeom prst="rect">
            <a:avLst/>
          </a:prstGeom>
        </p:spPr>
      </p:pic>
      <p:pic>
        <p:nvPicPr>
          <p:cNvPr id="8" name="Picture 7">
            <a:extLst>
              <a:ext uri="{FF2B5EF4-FFF2-40B4-BE49-F238E27FC236}">
                <a16:creationId xmlns:a16="http://schemas.microsoft.com/office/drawing/2014/main" id="{4CD0A6C9-0353-4296-AF49-8AC8D72D32AA}"/>
              </a:ext>
            </a:extLst>
          </p:cNvPr>
          <p:cNvPicPr>
            <a:picLocks noChangeAspect="1"/>
          </p:cNvPicPr>
          <p:nvPr/>
        </p:nvPicPr>
        <p:blipFill rotWithShape="1">
          <a:blip r:embed="rId4"/>
          <a:srcRect t="22889" r="-3" b="10115"/>
          <a:stretch/>
        </p:blipFill>
        <p:spPr>
          <a:xfrm>
            <a:off x="7499338" y="2324139"/>
            <a:ext cx="4682932" cy="2133380"/>
          </a:xfrm>
          <a:prstGeom prst="rect">
            <a:avLst/>
          </a:prstGeom>
        </p:spPr>
      </p:pic>
      <p:pic>
        <p:nvPicPr>
          <p:cNvPr id="3" name="Picture 2" descr="LightItUpBlue-logo.jpg">
            <a:extLst>
              <a:ext uri="{FF2B5EF4-FFF2-40B4-BE49-F238E27FC236}">
                <a16:creationId xmlns:a16="http://schemas.microsoft.com/office/drawing/2014/main" id="{C19E78D8-8BE7-4631-AA3D-01D49B347452}"/>
              </a:ext>
            </a:extLst>
          </p:cNvPr>
          <p:cNvPicPr>
            <a:picLocks noChangeAspect="1"/>
          </p:cNvPicPr>
          <p:nvPr/>
        </p:nvPicPr>
        <p:blipFill rotWithShape="1">
          <a:blip r:embed="rId5" cstate="print"/>
          <a:srcRect t="2414" r="3" b="3"/>
          <a:stretch/>
        </p:blipFill>
        <p:spPr>
          <a:xfrm>
            <a:off x="-3717" y="4566250"/>
            <a:ext cx="4627475" cy="2291750"/>
          </a:xfrm>
          <a:prstGeom prst="rect">
            <a:avLst/>
          </a:prstGeom>
        </p:spPr>
      </p:pic>
      <p:pic>
        <p:nvPicPr>
          <p:cNvPr id="7" name="Picture 6">
            <a:extLst>
              <a:ext uri="{FF2B5EF4-FFF2-40B4-BE49-F238E27FC236}">
                <a16:creationId xmlns:a16="http://schemas.microsoft.com/office/drawing/2014/main" id="{C4D96A7E-14C0-4681-9A00-D0B9955D8D1C}"/>
              </a:ext>
            </a:extLst>
          </p:cNvPr>
          <p:cNvPicPr>
            <a:picLocks noChangeAspect="1"/>
          </p:cNvPicPr>
          <p:nvPr/>
        </p:nvPicPr>
        <p:blipFill rotWithShape="1">
          <a:blip r:embed="rId6"/>
          <a:srcRect t="47721" r="1" b="1095"/>
          <a:stretch/>
        </p:blipFill>
        <p:spPr>
          <a:xfrm>
            <a:off x="4713920" y="4566250"/>
            <a:ext cx="7462341" cy="2291750"/>
          </a:xfrm>
          <a:prstGeom prst="rect">
            <a:avLst/>
          </a:prstGeom>
        </p:spPr>
      </p:pic>
    </p:spTree>
    <p:extLst>
      <p:ext uri="{BB962C8B-B14F-4D97-AF65-F5344CB8AC3E}">
        <p14:creationId xmlns:p14="http://schemas.microsoft.com/office/powerpoint/2010/main" val="575000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0549D-22B7-4948-BA86-8CFF3B765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pic>
        <p:nvPicPr>
          <p:cNvPr id="4" name="Picture 3">
            <a:extLst>
              <a:ext uri="{FF2B5EF4-FFF2-40B4-BE49-F238E27FC236}">
                <a16:creationId xmlns:a16="http://schemas.microsoft.com/office/drawing/2014/main" id="{3B835124-1F30-4AF2-8E5B-F902DC3BB670}"/>
              </a:ext>
            </a:extLst>
          </p:cNvPr>
          <p:cNvPicPr>
            <a:picLocks noChangeAspect="1"/>
          </p:cNvPicPr>
          <p:nvPr/>
        </p:nvPicPr>
        <p:blipFill>
          <a:blip r:embed="rId3"/>
          <a:stretch>
            <a:fillRect/>
          </a:stretch>
        </p:blipFill>
        <p:spPr>
          <a:xfrm>
            <a:off x="3138487" y="2124075"/>
            <a:ext cx="5915025" cy="2609850"/>
          </a:xfrm>
          <a:prstGeom prst="rect">
            <a:avLst/>
          </a:prstGeom>
        </p:spPr>
      </p:pic>
    </p:spTree>
    <p:extLst>
      <p:ext uri="{BB962C8B-B14F-4D97-AF65-F5344CB8AC3E}">
        <p14:creationId xmlns:p14="http://schemas.microsoft.com/office/powerpoint/2010/main" val="2370599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F2C428-07B9-4A20-A7C3-498F278AFCE4}"/>
              </a:ext>
            </a:extLst>
          </p:cNvPr>
          <p:cNvPicPr>
            <a:picLocks noChangeAspect="1"/>
          </p:cNvPicPr>
          <p:nvPr/>
        </p:nvPicPr>
        <p:blipFill>
          <a:blip r:embed="rId2"/>
          <a:stretch>
            <a:fillRect/>
          </a:stretch>
        </p:blipFill>
        <p:spPr>
          <a:xfrm>
            <a:off x="6491179" y="2556460"/>
            <a:ext cx="5173363" cy="3619846"/>
          </a:xfrm>
          <a:prstGeom prst="rect">
            <a:avLst/>
          </a:prstGeom>
        </p:spPr>
      </p:pic>
      <p:sp>
        <p:nvSpPr>
          <p:cNvPr id="2" name="Title 1"/>
          <p:cNvSpPr>
            <a:spLocks noGrp="1"/>
          </p:cNvSpPr>
          <p:nvPr>
            <p:ph type="ctrTitle"/>
          </p:nvPr>
        </p:nvSpPr>
        <p:spPr>
          <a:xfrm>
            <a:off x="0" y="0"/>
            <a:ext cx="12192000" cy="972589"/>
          </a:xfrm>
        </p:spPr>
        <p:txBody>
          <a:bodyPr>
            <a:noAutofit/>
          </a:bodyPr>
          <a:lstStyle/>
          <a:p>
            <a:r>
              <a:rPr lang="en-US" sz="3600" dirty="0">
                <a:ln w="6600">
                  <a:solidFill>
                    <a:srgbClr val="FF9933"/>
                  </a:solidFill>
                  <a:prstDash val="solid"/>
                </a:ln>
                <a:solidFill>
                  <a:srgbClr val="FFFFFF"/>
                </a:solidFill>
                <a:effectLst>
                  <a:outerShdw dist="38100" dir="2700000" algn="tl" rotWithShape="0">
                    <a:schemeClr val="accent2"/>
                  </a:outerShdw>
                </a:effectLst>
                <a:latin typeface="Century Gothic" panose="020B0502020202020204" pitchFamily="34" charset="0"/>
              </a:rPr>
              <a:t>Social Integration Program for Teens (SIPT)  </a:t>
            </a:r>
            <a:endParaRPr lang="en-GB" sz="1800" dirty="0">
              <a:latin typeface="Century Gothic" panose="020B0502020202020204" pitchFamily="34" charset="0"/>
            </a:endParaRPr>
          </a:p>
        </p:txBody>
      </p:sp>
      <p:sp>
        <p:nvSpPr>
          <p:cNvPr id="7" name="Title 1"/>
          <p:cNvSpPr>
            <a:spLocks noGrp="1"/>
          </p:cNvSpPr>
          <p:nvPr>
            <p:ph type="subTitle" idx="1"/>
          </p:nvPr>
        </p:nvSpPr>
        <p:spPr>
          <a:xfrm>
            <a:off x="815547" y="1256447"/>
            <a:ext cx="10560908" cy="4677822"/>
          </a:xfrm>
          <a:noFill/>
          <a:ln>
            <a:noFill/>
          </a:ln>
        </p:spPr>
        <p:txBody>
          <a:bodyPr>
            <a:noAutofit/>
          </a:bodyPr>
          <a:lstStyle/>
          <a:p>
            <a:pPr algn="l"/>
            <a:r>
              <a:rPr lang="en-US" sz="2000" dirty="0">
                <a:ln w="6600">
                  <a:noFill/>
                  <a:prstDash val="solid"/>
                </a:ln>
                <a:solidFill>
                  <a:schemeClr val="accent1">
                    <a:lumMod val="75000"/>
                  </a:schemeClr>
                </a:solidFill>
                <a:latin typeface="+mj-lt"/>
              </a:rPr>
              <a:t>APA identified a lack of integration of youths with Autism in the Community.  </a:t>
            </a:r>
          </a:p>
          <a:p>
            <a:pPr algn="l"/>
            <a:r>
              <a:rPr lang="en-US" sz="2000" dirty="0">
                <a:ln w="6600">
                  <a:noFill/>
                  <a:prstDash val="solid"/>
                </a:ln>
                <a:solidFill>
                  <a:schemeClr val="accent1">
                    <a:lumMod val="75000"/>
                  </a:schemeClr>
                </a:solidFill>
                <a:latin typeface="+mj-lt"/>
              </a:rPr>
              <a:t>APA embarked on a project where 25 youths aged 14 and over benefited from a fortnightly Saturday program.</a:t>
            </a:r>
          </a:p>
          <a:p>
            <a:pPr marL="342900" indent="-342900" algn="l">
              <a:buFont typeface="Arial" panose="020B0604020202020204" pitchFamily="34" charset="0"/>
              <a:buChar char="•"/>
            </a:pPr>
            <a:endParaRPr lang="en-US" sz="2000" dirty="0">
              <a:ln w="6600">
                <a:noFill/>
                <a:prstDash val="solid"/>
              </a:ln>
              <a:solidFill>
                <a:schemeClr val="accent1">
                  <a:lumMod val="75000"/>
                </a:schemeClr>
              </a:solidFill>
              <a:latin typeface="+mj-lt"/>
            </a:endParaRPr>
          </a:p>
          <a:p>
            <a:pPr algn="l"/>
            <a:r>
              <a:rPr lang="en-US" sz="2000" dirty="0">
                <a:ln w="6600">
                  <a:noFill/>
                  <a:prstDash val="solid"/>
                </a:ln>
                <a:solidFill>
                  <a:schemeClr val="accent1">
                    <a:lumMod val="75000"/>
                  </a:schemeClr>
                </a:solidFill>
                <a:latin typeface="+mj-lt"/>
              </a:rPr>
              <a:t> </a:t>
            </a:r>
          </a:p>
          <a:p>
            <a:pPr algn="l"/>
            <a:endParaRPr lang="en-US" sz="3600" dirty="0">
              <a:ln w="6600">
                <a:noFill/>
                <a:prstDash val="solid"/>
              </a:ln>
              <a:solidFill>
                <a:schemeClr val="accent1">
                  <a:lumMod val="75000"/>
                </a:schemeClr>
              </a:solidFill>
              <a:latin typeface="+mj-lt"/>
            </a:endParaRPr>
          </a:p>
        </p:txBody>
      </p:sp>
      <p:sp>
        <p:nvSpPr>
          <p:cNvPr id="5" name="TextBox 4">
            <a:extLst>
              <a:ext uri="{FF2B5EF4-FFF2-40B4-BE49-F238E27FC236}">
                <a16:creationId xmlns:a16="http://schemas.microsoft.com/office/drawing/2014/main" id="{4560C371-1D49-4842-BCAD-D14DADDB17BC}"/>
              </a:ext>
            </a:extLst>
          </p:cNvPr>
          <p:cNvSpPr txBox="1"/>
          <p:nvPr/>
        </p:nvSpPr>
        <p:spPr>
          <a:xfrm>
            <a:off x="815545" y="2377304"/>
            <a:ext cx="5635131"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ln w="6600">
                  <a:noFill/>
                  <a:prstDash val="solid"/>
                </a:ln>
                <a:solidFill>
                  <a:schemeClr val="accent1">
                    <a:lumMod val="75000"/>
                  </a:schemeClr>
                </a:solidFill>
                <a:latin typeface="+mj-lt"/>
              </a:rPr>
              <a:t>A pilot project launched 2016-2017 funded by the Voluntary Organizations Project Scheme</a:t>
            </a:r>
          </a:p>
          <a:p>
            <a:pPr marL="342900" indent="-342900">
              <a:buFont typeface="Arial" panose="020B0604020202020204" pitchFamily="34" charset="0"/>
              <a:buChar char="•"/>
            </a:pPr>
            <a:r>
              <a:rPr lang="en-US" sz="2000" dirty="0">
                <a:ln w="6600">
                  <a:noFill/>
                  <a:prstDash val="solid"/>
                </a:ln>
                <a:solidFill>
                  <a:schemeClr val="accent1">
                    <a:lumMod val="75000"/>
                  </a:schemeClr>
                </a:solidFill>
                <a:latin typeface="+mj-lt"/>
              </a:rPr>
              <a:t>A 2-year project followed from 2017-2019 funded the Malta Community Chest Fund</a:t>
            </a:r>
          </a:p>
          <a:p>
            <a:pPr marL="342900" indent="-342900">
              <a:buFont typeface="Arial" panose="020B0604020202020204" pitchFamily="34" charset="0"/>
              <a:buChar char="•"/>
            </a:pPr>
            <a:r>
              <a:rPr lang="en-US" sz="2000" dirty="0">
                <a:ln w="6600">
                  <a:noFill/>
                  <a:prstDash val="solid"/>
                </a:ln>
                <a:solidFill>
                  <a:schemeClr val="accent1">
                    <a:lumMod val="75000"/>
                  </a:schemeClr>
                </a:solidFill>
                <a:latin typeface="+mj-lt"/>
              </a:rPr>
              <a:t>From 2019 onwards we signed a JV with RMHC (Ronald McDonald House of Charities) </a:t>
            </a:r>
          </a:p>
          <a:p>
            <a:endParaRPr lang="en-US" sz="2000" dirty="0">
              <a:ln w="6600">
                <a:noFill/>
                <a:prstDash val="solid"/>
              </a:ln>
              <a:solidFill>
                <a:schemeClr val="accent1">
                  <a:lumMod val="75000"/>
                </a:schemeClr>
              </a:solidFill>
              <a:latin typeface="+mj-lt"/>
            </a:endParaRPr>
          </a:p>
          <a:p>
            <a:r>
              <a:rPr lang="en-US" sz="2000" dirty="0">
                <a:ln w="6600">
                  <a:noFill/>
                  <a:prstDash val="solid"/>
                </a:ln>
                <a:solidFill>
                  <a:schemeClr val="accent1">
                    <a:lumMod val="75000"/>
                  </a:schemeClr>
                </a:solidFill>
                <a:latin typeface="+mj-lt"/>
              </a:rPr>
              <a:t>Benefits and successes</a:t>
            </a:r>
          </a:p>
          <a:p>
            <a:endParaRPr lang="en-US" dirty="0">
              <a:ln w="6600">
                <a:noFill/>
                <a:prstDash val="solid"/>
              </a:ln>
              <a:solidFill>
                <a:schemeClr val="accent1">
                  <a:lumMod val="75000"/>
                </a:schemeClr>
              </a:solidFill>
              <a:latin typeface="+mj-lt"/>
            </a:endParaRPr>
          </a:p>
          <a:p>
            <a:pPr marL="342900" indent="-342900">
              <a:buFont typeface="Wingdings" panose="05000000000000000000" pitchFamily="2" charset="2"/>
              <a:buChar char="ü"/>
            </a:pPr>
            <a:r>
              <a:rPr lang="en-US" sz="2000" dirty="0">
                <a:ln w="6600">
                  <a:noFill/>
                  <a:prstDash val="solid"/>
                </a:ln>
                <a:solidFill>
                  <a:schemeClr val="accent1">
                    <a:lumMod val="75000"/>
                  </a:schemeClr>
                </a:solidFill>
                <a:latin typeface="+mj-lt"/>
              </a:rPr>
              <a:t>Improved mental health</a:t>
            </a:r>
          </a:p>
          <a:p>
            <a:pPr marL="342900" indent="-342900">
              <a:buFont typeface="Wingdings" panose="05000000000000000000" pitchFamily="2" charset="2"/>
              <a:buChar char="ü"/>
            </a:pPr>
            <a:r>
              <a:rPr lang="en-US" sz="2000" dirty="0">
                <a:ln w="6600">
                  <a:noFill/>
                  <a:prstDash val="solid"/>
                </a:ln>
                <a:solidFill>
                  <a:schemeClr val="accent1">
                    <a:lumMod val="75000"/>
                  </a:schemeClr>
                </a:solidFill>
                <a:latin typeface="+mj-lt"/>
              </a:rPr>
              <a:t>A sense of belonging - Improvement in behavior</a:t>
            </a:r>
          </a:p>
          <a:p>
            <a:pPr marL="342900" indent="-342900">
              <a:buFont typeface="Wingdings" panose="05000000000000000000" pitchFamily="2" charset="2"/>
              <a:buChar char="ü"/>
            </a:pPr>
            <a:r>
              <a:rPr lang="en-US" sz="2000" dirty="0">
                <a:ln w="6600">
                  <a:noFill/>
                  <a:prstDash val="solid"/>
                </a:ln>
                <a:solidFill>
                  <a:schemeClr val="accent1">
                    <a:lumMod val="75000"/>
                  </a:schemeClr>
                </a:solidFill>
                <a:latin typeface="+mj-lt"/>
              </a:rPr>
              <a:t>Empowered</a:t>
            </a:r>
          </a:p>
          <a:p>
            <a:pPr marL="342900" indent="-342900">
              <a:buFont typeface="Wingdings" panose="05000000000000000000" pitchFamily="2" charset="2"/>
              <a:buChar char="ü"/>
            </a:pPr>
            <a:r>
              <a:rPr lang="en-US" sz="2000" dirty="0">
                <a:ln w="6600">
                  <a:noFill/>
                  <a:prstDash val="solid"/>
                </a:ln>
                <a:solidFill>
                  <a:schemeClr val="accent1">
                    <a:lumMod val="75000"/>
                  </a:schemeClr>
                </a:solidFill>
                <a:latin typeface="+mj-lt"/>
              </a:rPr>
              <a:t>Interaction</a:t>
            </a:r>
          </a:p>
          <a:p>
            <a:pPr marL="342900" indent="-342900">
              <a:buFont typeface="Wingdings" panose="05000000000000000000" pitchFamily="2" charset="2"/>
              <a:buChar char="ü"/>
            </a:pPr>
            <a:r>
              <a:rPr lang="en-US" sz="2000" dirty="0">
                <a:ln w="6600">
                  <a:noFill/>
                  <a:prstDash val="solid"/>
                </a:ln>
                <a:solidFill>
                  <a:schemeClr val="accent1">
                    <a:lumMod val="75000"/>
                  </a:schemeClr>
                </a:solidFill>
                <a:latin typeface="+mj-lt"/>
              </a:rPr>
              <a:t>Learning and having fun in a safe environment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Tree>
    <p:extLst>
      <p:ext uri="{BB962C8B-B14F-4D97-AF65-F5344CB8AC3E}">
        <p14:creationId xmlns:p14="http://schemas.microsoft.com/office/powerpoint/2010/main" val="3471881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Thanks for your submission! | Belmont Neighbourhood Centre">
            <a:extLst>
              <a:ext uri="{FF2B5EF4-FFF2-40B4-BE49-F238E27FC236}">
                <a16:creationId xmlns:a16="http://schemas.microsoft.com/office/drawing/2014/main" id="{8615E065-60A7-4A01-8D22-590B204712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66" y="1746228"/>
            <a:ext cx="10229868" cy="38106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Tree>
    <p:extLst>
      <p:ext uri="{BB962C8B-B14F-4D97-AF65-F5344CB8AC3E}">
        <p14:creationId xmlns:p14="http://schemas.microsoft.com/office/powerpoint/2010/main" val="2703592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64" y="202582"/>
            <a:ext cx="12238264" cy="858417"/>
          </a:xfrm>
        </p:spPr>
        <p:txBody>
          <a:bodyPr>
            <a:noAutofit/>
          </a:bodyPr>
          <a:lstStyle/>
          <a:p>
            <a:r>
              <a:rPr lang="en-US" sz="3600" dirty="0">
                <a:ln w="6600">
                  <a:solidFill>
                    <a:srgbClr val="FF9933"/>
                  </a:solidFill>
                  <a:prstDash val="solid"/>
                </a:ln>
                <a:solidFill>
                  <a:srgbClr val="FFFFFF"/>
                </a:solidFill>
                <a:effectLst>
                  <a:outerShdw dist="38100" dir="2700000" algn="tl" rotWithShape="0">
                    <a:schemeClr val="accent2"/>
                  </a:outerShdw>
                </a:effectLst>
              </a:rPr>
              <a:t>What is Autism ? </a:t>
            </a:r>
            <a:endParaRPr lang="en-GB"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9497" r="50052"/>
          <a:stretch/>
        </p:blipFill>
        <p:spPr>
          <a:xfrm>
            <a:off x="-46264" y="9525"/>
            <a:ext cx="1007318" cy="6843360"/>
          </a:xfrm>
          <a:prstGeom prst="rect">
            <a:avLst/>
          </a:prstGeom>
        </p:spPr>
      </p:pic>
      <p:pic>
        <p:nvPicPr>
          <p:cNvPr id="13" name="Picture 12">
            <a:extLst>
              <a:ext uri="{FF2B5EF4-FFF2-40B4-BE49-F238E27FC236}">
                <a16:creationId xmlns:a16="http://schemas.microsoft.com/office/drawing/2014/main" id="{73A6884A-C376-4322-AE40-23B2276BFE7A}"/>
              </a:ext>
            </a:extLst>
          </p:cNvPr>
          <p:cNvPicPr>
            <a:picLocks noChangeAspect="1"/>
          </p:cNvPicPr>
          <p:nvPr/>
        </p:nvPicPr>
        <p:blipFill>
          <a:blip r:embed="rId4"/>
          <a:stretch>
            <a:fillRect/>
          </a:stretch>
        </p:blipFill>
        <p:spPr>
          <a:xfrm>
            <a:off x="1791477" y="1614488"/>
            <a:ext cx="9022702" cy="4184442"/>
          </a:xfrm>
          <a:prstGeom prst="rect">
            <a:avLst/>
          </a:prstGeom>
        </p:spPr>
      </p:pic>
    </p:spTree>
    <p:extLst>
      <p:ext uri="{BB962C8B-B14F-4D97-AF65-F5344CB8AC3E}">
        <p14:creationId xmlns:p14="http://schemas.microsoft.com/office/powerpoint/2010/main" val="2363530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A4FF6-3376-4011-8A8C-D59174581E99}"/>
              </a:ext>
            </a:extLst>
          </p:cNvPr>
          <p:cNvPicPr>
            <a:picLocks noChangeAspect="1"/>
          </p:cNvPicPr>
          <p:nvPr/>
        </p:nvPicPr>
        <p:blipFill rotWithShape="1">
          <a:blip r:embed="rId2"/>
          <a:srcRect t="9676" r="815"/>
          <a:stretch/>
        </p:blipFill>
        <p:spPr>
          <a:xfrm>
            <a:off x="2274855" y="1201174"/>
            <a:ext cx="7836553" cy="4866505"/>
          </a:xfrm>
          <a:prstGeom prst="rect">
            <a:avLst/>
          </a:prstGeom>
          <a:ln>
            <a:no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
        <p:nvSpPr>
          <p:cNvPr id="12" name="Title 1">
            <a:extLst>
              <a:ext uri="{FF2B5EF4-FFF2-40B4-BE49-F238E27FC236}">
                <a16:creationId xmlns:a16="http://schemas.microsoft.com/office/drawing/2014/main" id="{80796CF6-780B-4AF2-A66E-ACE9AF0BC219}"/>
              </a:ext>
            </a:extLst>
          </p:cNvPr>
          <p:cNvSpPr txBox="1">
            <a:spLocks/>
          </p:cNvSpPr>
          <p:nvPr/>
        </p:nvSpPr>
        <p:spPr>
          <a:xfrm>
            <a:off x="0" y="202836"/>
            <a:ext cx="12238264" cy="8584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n w="6600">
                  <a:solidFill>
                    <a:srgbClr val="FF9933"/>
                  </a:solidFill>
                  <a:prstDash val="solid"/>
                </a:ln>
                <a:solidFill>
                  <a:srgbClr val="FFFFFF"/>
                </a:solidFill>
                <a:effectLst>
                  <a:outerShdw dist="38100" dir="2700000" algn="tl" rotWithShape="0">
                    <a:schemeClr val="accent2"/>
                  </a:outerShdw>
                </a:effectLst>
              </a:rPr>
              <a:t>Symptoms of Autism </a:t>
            </a:r>
            <a:endParaRPr lang="en-GB" sz="1800" dirty="0"/>
          </a:p>
        </p:txBody>
      </p:sp>
    </p:spTree>
    <p:extLst>
      <p:ext uri="{BB962C8B-B14F-4D97-AF65-F5344CB8AC3E}">
        <p14:creationId xmlns:p14="http://schemas.microsoft.com/office/powerpoint/2010/main" val="128510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AD32B7-11CE-41C6-AD80-2189030343F6}"/>
              </a:ext>
            </a:extLst>
          </p:cNvPr>
          <p:cNvPicPr>
            <a:picLocks noChangeAspect="1"/>
          </p:cNvPicPr>
          <p:nvPr/>
        </p:nvPicPr>
        <p:blipFill rotWithShape="1">
          <a:blip r:embed="rId2"/>
          <a:srcRect t="1193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Tree>
    <p:extLst>
      <p:ext uri="{BB962C8B-B14F-4D97-AF65-F5344CB8AC3E}">
        <p14:creationId xmlns:p14="http://schemas.microsoft.com/office/powerpoint/2010/main" val="3555275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0796CF6-780B-4AF2-A66E-ACE9AF0BC219}"/>
              </a:ext>
            </a:extLst>
          </p:cNvPr>
          <p:cNvSpPr txBox="1">
            <a:spLocks/>
          </p:cNvSpPr>
          <p:nvPr/>
        </p:nvSpPr>
        <p:spPr>
          <a:xfrm>
            <a:off x="5297593" y="126937"/>
            <a:ext cx="6251110" cy="17830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5400" dirty="0">
                <a:ln w="6600">
                  <a:solidFill>
                    <a:srgbClr val="FF9933"/>
                  </a:solidFill>
                  <a:prstDash val="solid"/>
                </a:ln>
                <a:effectLst>
                  <a:outerShdw dist="38100" dir="2700000" algn="tl" rotWithShape="0">
                    <a:schemeClr val="accent2"/>
                  </a:outerShdw>
                </a:effectLst>
              </a:rPr>
              <a:t>Our Struggles</a:t>
            </a:r>
            <a:endParaRPr lang="en-US" sz="5400" dirty="0"/>
          </a:p>
        </p:txBody>
      </p:sp>
      <p:pic>
        <p:nvPicPr>
          <p:cNvPr id="16" name="Picture 15" descr="stellatofamily.jpeg.size.xxlarge.letterbox.jpeg">
            <a:extLst>
              <a:ext uri="{FF2B5EF4-FFF2-40B4-BE49-F238E27FC236}">
                <a16:creationId xmlns:a16="http://schemas.microsoft.com/office/drawing/2014/main" id="{3D7891FB-837E-4738-B7E6-06ED67F6D4F5}"/>
              </a:ext>
            </a:extLst>
          </p:cNvPr>
          <p:cNvPicPr>
            <a:picLocks noChangeAspect="1"/>
          </p:cNvPicPr>
          <p:nvPr/>
        </p:nvPicPr>
        <p:blipFill rotWithShape="1">
          <a:blip r:embed="rId2" cstate="print"/>
          <a:srcRect l="26376" r="28125"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023A5AF0-C603-480A-8D00-32F619D065BE}"/>
              </a:ext>
            </a:extLst>
          </p:cNvPr>
          <p:cNvSpPr/>
          <p:nvPr/>
        </p:nvSpPr>
        <p:spPr>
          <a:xfrm>
            <a:off x="5297762" y="2706624"/>
            <a:ext cx="6251110" cy="3483864"/>
          </a:xfrm>
          <a:prstGeom prst="rect">
            <a:avLst/>
          </a:prstGeom>
        </p:spPr>
        <p:txBody>
          <a:bodyPr vert="horz" lIns="91440" tIns="45720" rIns="91440" bIns="45720" rtlCol="0">
            <a:normAutofit/>
          </a:bodyPr>
          <a:lstStyle/>
          <a:p>
            <a:pPr indent="-228600" fontAlgn="base">
              <a:lnSpc>
                <a:spcPct val="90000"/>
              </a:lnSpc>
              <a:spcAft>
                <a:spcPts val="600"/>
              </a:spcAft>
              <a:buFont typeface="Arial" panose="020B0604020202020204" pitchFamily="34" charset="0"/>
              <a:buChar char="•"/>
            </a:pPr>
            <a:r>
              <a:rPr lang="en-US" sz="2400" dirty="0"/>
              <a:t>Normally a diagnosis comes at a very early age leaving parents to do what they feel is best as they attempt to make life altering decisions on their child’s behalf.</a:t>
            </a:r>
            <a:br>
              <a:rPr lang="en-US" sz="2400" dirty="0"/>
            </a:br>
            <a:endParaRPr lang="en-US" sz="2400" dirty="0"/>
          </a:p>
          <a:p>
            <a:pPr indent="-228600" fontAlgn="base">
              <a:lnSpc>
                <a:spcPct val="90000"/>
              </a:lnSpc>
              <a:spcAft>
                <a:spcPts val="600"/>
              </a:spcAft>
              <a:buFont typeface="Arial" panose="020B0604020202020204" pitchFamily="34" charset="0"/>
              <a:buChar char="•"/>
            </a:pPr>
            <a:r>
              <a:rPr lang="en-US" sz="2400" dirty="0"/>
              <a:t>This means finding therapists, finding the right school, maybe battling that school, trying, finding and setting diets that will not only help but that their child will actually eat, and the list goes 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Tree>
    <p:extLst>
      <p:ext uri="{BB962C8B-B14F-4D97-AF65-F5344CB8AC3E}">
        <p14:creationId xmlns:p14="http://schemas.microsoft.com/office/powerpoint/2010/main" val="3771563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DEFA259-E7F2-99DF-311007C6099FD8A2_1.jpg">
            <a:extLst>
              <a:ext uri="{FF2B5EF4-FFF2-40B4-BE49-F238E27FC236}">
                <a16:creationId xmlns:a16="http://schemas.microsoft.com/office/drawing/2014/main" id="{F229C41F-B046-486A-B757-F71CA0F42336}"/>
              </a:ext>
            </a:extLst>
          </p:cNvPr>
          <p:cNvPicPr>
            <a:picLocks noChangeAspect="1"/>
          </p:cNvPicPr>
          <p:nvPr/>
        </p:nvPicPr>
        <p:blipFill rotWithShape="1">
          <a:blip r:embed="rId2" cstate="print"/>
          <a:srcRect l="14537" r="15064" b="-1"/>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Picture 6" descr="photo-92--300x300.jpg">
            <a:extLst>
              <a:ext uri="{FF2B5EF4-FFF2-40B4-BE49-F238E27FC236}">
                <a16:creationId xmlns:a16="http://schemas.microsoft.com/office/drawing/2014/main" id="{C5F0041D-270A-4683-B964-7934D06ED31D}"/>
              </a:ext>
            </a:extLst>
          </p:cNvPr>
          <p:cNvPicPr>
            <a:picLocks noChangeAspect="1"/>
          </p:cNvPicPr>
          <p:nvPr/>
        </p:nvPicPr>
        <p:blipFill rotWithShape="1">
          <a:blip r:embed="rId3" cstate="print"/>
          <a:srcRect l="6374" r="21210"/>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E9D0AEC0-F24F-4298-927B-72FD3A10426D}"/>
              </a:ext>
            </a:extLst>
          </p:cNvPr>
          <p:cNvSpPr txBox="1">
            <a:spLocks/>
          </p:cNvSpPr>
          <p:nvPr/>
        </p:nvSpPr>
        <p:spPr>
          <a:xfrm>
            <a:off x="448056" y="681038"/>
            <a:ext cx="280450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endParaRPr lang="en-US" sz="2800"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D17DC64C-046D-4995-B6FD-D6F1873A98BE}"/>
              </a:ext>
            </a:extLst>
          </p:cNvPr>
          <p:cNvSpPr txBox="1"/>
          <p:nvPr/>
        </p:nvSpPr>
        <p:spPr>
          <a:xfrm>
            <a:off x="145774" y="1868556"/>
            <a:ext cx="3467100" cy="4308406"/>
          </a:xfrm>
          <a:prstGeom prst="rect">
            <a:avLst/>
          </a:prstGeom>
        </p:spPr>
        <p:txBody>
          <a:bodyPr vert="horz" lIns="91440" tIns="45720" rIns="91440" bIns="45720" rtlCol="0">
            <a:normAutofit fontScale="92500" lnSpcReduction="20000"/>
          </a:bodyPr>
          <a:lstStyle/>
          <a:p>
            <a:pPr indent="-228600">
              <a:lnSpc>
                <a:spcPct val="90000"/>
              </a:lnSpc>
              <a:spcAft>
                <a:spcPts val="600"/>
              </a:spcAft>
              <a:buFont typeface="Arial" panose="020B0604020202020204" pitchFamily="34" charset="0"/>
              <a:buChar char="•"/>
            </a:pPr>
            <a:r>
              <a:rPr lang="en-US" sz="2800" dirty="0"/>
              <a:t>If the child is unable to sleep at night, then the parent can’t either. If the child is unable to attend loud restaurants or other venues, the parent can’t either. </a:t>
            </a:r>
            <a:br>
              <a:rPr lang="en-US" sz="2800" dirty="0"/>
            </a:br>
            <a:endParaRPr lang="en-US" sz="2800" dirty="0"/>
          </a:p>
          <a:p>
            <a:pPr indent="-228600">
              <a:lnSpc>
                <a:spcPct val="90000"/>
              </a:lnSpc>
              <a:spcAft>
                <a:spcPts val="600"/>
              </a:spcAft>
              <a:buFont typeface="Arial" panose="020B0604020202020204" pitchFamily="34" charset="0"/>
              <a:buChar char="•"/>
            </a:pPr>
            <a:r>
              <a:rPr lang="en-US" sz="2800" dirty="0"/>
              <a:t>If the child is emotionally overwhelmed, whether anxiety or depression or what ever, then the parent likely will be too.</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Tree>
    <p:extLst>
      <p:ext uri="{BB962C8B-B14F-4D97-AF65-F5344CB8AC3E}">
        <p14:creationId xmlns:p14="http://schemas.microsoft.com/office/powerpoint/2010/main" val="3223024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e you an Overcautious Parent of an infant/toddler ?">
            <a:extLst>
              <a:ext uri="{FF2B5EF4-FFF2-40B4-BE49-F238E27FC236}">
                <a16:creationId xmlns:a16="http://schemas.microsoft.com/office/drawing/2014/main" id="{2813DB47-8BC7-42BD-9641-EB3619701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sp>
        <p:nvSpPr>
          <p:cNvPr id="13" name="TextBox 12">
            <a:extLst>
              <a:ext uri="{FF2B5EF4-FFF2-40B4-BE49-F238E27FC236}">
                <a16:creationId xmlns:a16="http://schemas.microsoft.com/office/drawing/2014/main" id="{DDA07118-CA83-4968-BA20-124A6018382F}"/>
              </a:ext>
            </a:extLst>
          </p:cNvPr>
          <p:cNvSpPr txBox="1"/>
          <p:nvPr/>
        </p:nvSpPr>
        <p:spPr>
          <a:xfrm>
            <a:off x="7986915" y="1264630"/>
            <a:ext cx="3443085" cy="4467057"/>
          </a:xfrm>
          <a:prstGeom prst="rect">
            <a:avLst/>
          </a:prstGeom>
          <a:noFill/>
        </p:spPr>
        <p:txBody>
          <a:bodyPr wrap="square">
            <a:spAutoFit/>
          </a:bodyPr>
          <a:lstStyle/>
          <a:p>
            <a:pPr algn="ctr">
              <a:lnSpc>
                <a:spcPct val="150000"/>
              </a:lnSpc>
            </a:pPr>
            <a:r>
              <a:rPr lang="en-US" sz="2400" dirty="0">
                <a:effectLst>
                  <a:outerShdw blurRad="38100" dist="38100" dir="2700000" algn="tl">
                    <a:srgbClr val="000000">
                      <a:alpha val="43137"/>
                    </a:srgbClr>
                  </a:outerShdw>
                </a:effectLst>
              </a:rPr>
              <a:t>I am tired…</a:t>
            </a:r>
          </a:p>
          <a:p>
            <a:pPr algn="ctr">
              <a:lnSpc>
                <a:spcPct val="150000"/>
              </a:lnSpc>
            </a:pPr>
            <a:r>
              <a:rPr lang="en-US" sz="2400" dirty="0">
                <a:effectLst>
                  <a:outerShdw blurRad="38100" dist="38100" dir="2700000" algn="tl">
                    <a:srgbClr val="000000">
                      <a:alpha val="43137"/>
                    </a:srgbClr>
                  </a:outerShdw>
                </a:effectLst>
              </a:rPr>
              <a:t>I am jealous…</a:t>
            </a:r>
          </a:p>
          <a:p>
            <a:pPr algn="ctr">
              <a:lnSpc>
                <a:spcPct val="150000"/>
              </a:lnSpc>
            </a:pPr>
            <a:r>
              <a:rPr lang="en-US" sz="2400" dirty="0">
                <a:effectLst>
                  <a:outerShdw blurRad="38100" dist="38100" dir="2700000" algn="tl">
                    <a:srgbClr val="000000">
                      <a:alpha val="43137"/>
                    </a:srgbClr>
                  </a:outerShdw>
                </a:effectLst>
              </a:rPr>
              <a:t>I am scared… </a:t>
            </a:r>
          </a:p>
          <a:p>
            <a:pPr algn="ctr">
              <a:lnSpc>
                <a:spcPct val="150000"/>
              </a:lnSpc>
            </a:pPr>
            <a:r>
              <a:rPr lang="en-US" sz="2400" dirty="0">
                <a:effectLst>
                  <a:outerShdw blurRad="38100" dist="38100" dir="2700000" algn="tl">
                    <a:srgbClr val="000000">
                      <a:alpha val="43137"/>
                    </a:srgbClr>
                  </a:outerShdw>
                </a:effectLst>
              </a:rPr>
              <a:t>I feel alone…</a:t>
            </a:r>
          </a:p>
          <a:p>
            <a:pPr algn="ctr">
              <a:lnSpc>
                <a:spcPct val="150000"/>
              </a:lnSpc>
            </a:pPr>
            <a:r>
              <a:rPr lang="en-US" sz="2400" dirty="0">
                <a:effectLst>
                  <a:outerShdw blurRad="38100" dist="38100" dir="2700000" algn="tl">
                    <a:srgbClr val="000000">
                      <a:alpha val="43137"/>
                    </a:srgbClr>
                  </a:outerShdw>
                </a:effectLst>
              </a:rPr>
              <a:t>I am human…</a:t>
            </a:r>
          </a:p>
          <a:p>
            <a:pPr algn="ctr">
              <a:lnSpc>
                <a:spcPct val="150000"/>
              </a:lnSpc>
            </a:pPr>
            <a:r>
              <a:rPr lang="en-US" sz="2400" dirty="0">
                <a:effectLst>
                  <a:outerShdw blurRad="38100" dist="38100" dir="2700000" algn="tl">
                    <a:srgbClr val="000000">
                      <a:alpha val="43137"/>
                    </a:srgbClr>
                  </a:outerShdw>
                </a:effectLst>
              </a:rPr>
              <a:t>I want to talk about</a:t>
            </a:r>
          </a:p>
          <a:p>
            <a:pPr algn="ctr">
              <a:lnSpc>
                <a:spcPct val="150000"/>
              </a:lnSpc>
            </a:pPr>
            <a:r>
              <a:rPr lang="en-US" sz="2400" dirty="0">
                <a:effectLst>
                  <a:outerShdw blurRad="38100" dist="38100" dir="2700000" algn="tl">
                    <a:srgbClr val="000000">
                      <a:alpha val="43137"/>
                    </a:srgbClr>
                  </a:outerShdw>
                </a:effectLst>
              </a:rPr>
              <a:t> my child but I find it </a:t>
            </a:r>
          </a:p>
          <a:p>
            <a:pPr algn="ctr">
              <a:lnSpc>
                <a:spcPct val="150000"/>
              </a:lnSpc>
            </a:pPr>
            <a:r>
              <a:rPr lang="en-US" sz="2400" dirty="0">
                <a:effectLst>
                  <a:outerShdw blurRad="38100" dist="38100" dir="2700000" algn="tl">
                    <a:srgbClr val="000000">
                      <a:alpha val="43137"/>
                    </a:srgbClr>
                  </a:outerShdw>
                </a:effectLst>
              </a:rPr>
              <a:t>hard sometimes…</a:t>
            </a:r>
          </a:p>
        </p:txBody>
      </p:sp>
      <p:sp>
        <p:nvSpPr>
          <p:cNvPr id="16" name="TextBox 15">
            <a:extLst>
              <a:ext uri="{FF2B5EF4-FFF2-40B4-BE49-F238E27FC236}">
                <a16:creationId xmlns:a16="http://schemas.microsoft.com/office/drawing/2014/main" id="{55A5A9AE-3893-4E0D-8CF7-C57DE10D84B2}"/>
              </a:ext>
            </a:extLst>
          </p:cNvPr>
          <p:cNvSpPr txBox="1"/>
          <p:nvPr/>
        </p:nvSpPr>
        <p:spPr>
          <a:xfrm>
            <a:off x="8010930" y="1239230"/>
            <a:ext cx="3443085" cy="4467057"/>
          </a:xfrm>
          <a:prstGeom prst="rect">
            <a:avLst/>
          </a:prstGeom>
          <a:noFill/>
        </p:spPr>
        <p:txBody>
          <a:bodyPr wrap="square">
            <a:spAutoFit/>
          </a:bodyPr>
          <a:lstStyle/>
          <a:p>
            <a:pPr algn="ctr">
              <a:lnSpc>
                <a:spcPct val="150000"/>
              </a:lnSpc>
            </a:pPr>
            <a:r>
              <a:rPr lang="en-US" sz="2400" dirty="0">
                <a:solidFill>
                  <a:schemeClr val="bg1"/>
                </a:solidFill>
              </a:rPr>
              <a:t>I am tired…</a:t>
            </a:r>
          </a:p>
          <a:p>
            <a:pPr algn="ctr">
              <a:lnSpc>
                <a:spcPct val="150000"/>
              </a:lnSpc>
            </a:pPr>
            <a:r>
              <a:rPr lang="en-US" sz="2400" dirty="0">
                <a:solidFill>
                  <a:schemeClr val="bg1"/>
                </a:solidFill>
              </a:rPr>
              <a:t>I am jealous…</a:t>
            </a:r>
          </a:p>
          <a:p>
            <a:pPr algn="ctr">
              <a:lnSpc>
                <a:spcPct val="150000"/>
              </a:lnSpc>
            </a:pPr>
            <a:r>
              <a:rPr lang="en-US" sz="2400" dirty="0">
                <a:solidFill>
                  <a:schemeClr val="bg1"/>
                </a:solidFill>
              </a:rPr>
              <a:t>I am scared… </a:t>
            </a:r>
          </a:p>
          <a:p>
            <a:pPr algn="ctr">
              <a:lnSpc>
                <a:spcPct val="150000"/>
              </a:lnSpc>
            </a:pPr>
            <a:r>
              <a:rPr lang="en-US" sz="2400" dirty="0">
                <a:solidFill>
                  <a:schemeClr val="bg1"/>
                </a:solidFill>
              </a:rPr>
              <a:t>I feel alone…</a:t>
            </a:r>
          </a:p>
          <a:p>
            <a:pPr algn="ctr">
              <a:lnSpc>
                <a:spcPct val="150000"/>
              </a:lnSpc>
            </a:pPr>
            <a:r>
              <a:rPr lang="en-US" sz="2400" dirty="0">
                <a:solidFill>
                  <a:schemeClr val="bg1"/>
                </a:solidFill>
              </a:rPr>
              <a:t>I am human…</a:t>
            </a:r>
          </a:p>
          <a:p>
            <a:pPr algn="ctr">
              <a:lnSpc>
                <a:spcPct val="150000"/>
              </a:lnSpc>
            </a:pPr>
            <a:r>
              <a:rPr lang="en-US" sz="2400" dirty="0">
                <a:solidFill>
                  <a:schemeClr val="bg1"/>
                </a:solidFill>
              </a:rPr>
              <a:t>I want to talk about</a:t>
            </a:r>
          </a:p>
          <a:p>
            <a:pPr algn="ctr">
              <a:lnSpc>
                <a:spcPct val="150000"/>
              </a:lnSpc>
            </a:pPr>
            <a:r>
              <a:rPr lang="en-US" sz="2400" dirty="0">
                <a:solidFill>
                  <a:schemeClr val="bg1"/>
                </a:solidFill>
              </a:rPr>
              <a:t> my child but I find it </a:t>
            </a:r>
          </a:p>
          <a:p>
            <a:pPr algn="ctr">
              <a:lnSpc>
                <a:spcPct val="150000"/>
              </a:lnSpc>
            </a:pPr>
            <a:r>
              <a:rPr lang="en-US" sz="2400" dirty="0">
                <a:solidFill>
                  <a:schemeClr val="bg1"/>
                </a:solidFill>
              </a:rPr>
              <a:t>hard sometimes…</a:t>
            </a:r>
          </a:p>
        </p:txBody>
      </p:sp>
    </p:spTree>
    <p:extLst>
      <p:ext uri="{BB962C8B-B14F-4D97-AF65-F5344CB8AC3E}">
        <p14:creationId xmlns:p14="http://schemas.microsoft.com/office/powerpoint/2010/main" val="3849343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5934269"/>
            <a:ext cx="1284630" cy="721149"/>
          </a:xfrm>
          <a:prstGeom prst="rect">
            <a:avLst/>
          </a:prstGeom>
        </p:spPr>
      </p:pic>
      <p:pic>
        <p:nvPicPr>
          <p:cNvPr id="3" name="Picture 2" descr="article-2542756-1AD4F46E00000578-541_634x417.jpg">
            <a:extLst>
              <a:ext uri="{FF2B5EF4-FFF2-40B4-BE49-F238E27FC236}">
                <a16:creationId xmlns:a16="http://schemas.microsoft.com/office/drawing/2014/main" id="{089D8D01-4182-410C-BAF0-D6286BC0A200}"/>
              </a:ext>
            </a:extLst>
          </p:cNvPr>
          <p:cNvPicPr>
            <a:picLocks noChangeAspect="1"/>
          </p:cNvPicPr>
          <p:nvPr/>
        </p:nvPicPr>
        <p:blipFill>
          <a:blip r:embed="rId3" cstate="print"/>
          <a:stretch>
            <a:fillRect/>
          </a:stretch>
        </p:blipFill>
        <p:spPr>
          <a:xfrm rot="20403290">
            <a:off x="1847574" y="2991277"/>
            <a:ext cx="4073865" cy="28807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a:extLst>
              <a:ext uri="{FF2B5EF4-FFF2-40B4-BE49-F238E27FC236}">
                <a16:creationId xmlns:a16="http://schemas.microsoft.com/office/drawing/2014/main" id="{C0631ACC-28BE-460A-B91B-088457C26FF4}"/>
              </a:ext>
            </a:extLst>
          </p:cNvPr>
          <p:cNvSpPr/>
          <p:nvPr/>
        </p:nvSpPr>
        <p:spPr>
          <a:xfrm>
            <a:off x="427383" y="444690"/>
            <a:ext cx="11420060" cy="1569660"/>
          </a:xfrm>
          <a:prstGeom prst="rect">
            <a:avLst/>
          </a:prstGeom>
        </p:spPr>
        <p:txBody>
          <a:bodyPr wrap="square">
            <a:spAutoFit/>
          </a:bodyPr>
          <a:lstStyle/>
          <a:p>
            <a:pPr algn="ctr" fontAlgn="base"/>
            <a:r>
              <a:rPr lang="en-US" sz="3600" dirty="0"/>
              <a:t>Persons with Autism are not the struggle.</a:t>
            </a:r>
          </a:p>
          <a:p>
            <a:pPr algn="ctr" fontAlgn="base"/>
            <a:endParaRPr lang="en-US" sz="1200" dirty="0"/>
          </a:p>
          <a:p>
            <a:pPr algn="ctr" fontAlgn="base"/>
            <a:r>
              <a:rPr lang="en-US" sz="2400" dirty="0"/>
              <a:t>You can classify autism itself as a struggle, if you want, but really, the real struggles are the situations and events that may or may not be due to the autism.</a:t>
            </a:r>
          </a:p>
        </p:txBody>
      </p:sp>
      <p:pic>
        <p:nvPicPr>
          <p:cNvPr id="6" name="Picture 5" descr="autism-working-with-professionals.jpg">
            <a:extLst>
              <a:ext uri="{FF2B5EF4-FFF2-40B4-BE49-F238E27FC236}">
                <a16:creationId xmlns:a16="http://schemas.microsoft.com/office/drawing/2014/main" id="{D326A6B3-E2EE-477F-87DD-0A2D93C3C17C}"/>
              </a:ext>
            </a:extLst>
          </p:cNvPr>
          <p:cNvPicPr>
            <a:picLocks noChangeAspect="1"/>
          </p:cNvPicPr>
          <p:nvPr/>
        </p:nvPicPr>
        <p:blipFill>
          <a:blip r:embed="rId4" cstate="print"/>
          <a:stretch>
            <a:fillRect/>
          </a:stretch>
        </p:blipFill>
        <p:spPr>
          <a:xfrm rot="20238612">
            <a:off x="6107741" y="3131451"/>
            <a:ext cx="4078823" cy="25956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71867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852</TotalTime>
  <Words>702</Words>
  <Application>Microsoft Office PowerPoint</Application>
  <PresentationFormat>Widescreen</PresentationFormat>
  <Paragraphs>73</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Century Gothic</vt:lpstr>
      <vt:lpstr>Wingdings</vt:lpstr>
      <vt:lpstr>Office Theme</vt:lpstr>
      <vt:lpstr>PowerPoint Presentation</vt:lpstr>
      <vt:lpstr>About APA  </vt:lpstr>
      <vt:lpstr>What is Autism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Published Guide New Parents</vt:lpstr>
      <vt:lpstr>APA Resource Library for Parents/Caregivers</vt:lpstr>
      <vt:lpstr>Free Counselling Sessions for our 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Integration Program for Teens (SIPT)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 Farrugia</dc:creator>
  <cp:lastModifiedBy>Valerie Brincat</cp:lastModifiedBy>
  <cp:revision>67</cp:revision>
  <dcterms:created xsi:type="dcterms:W3CDTF">2017-04-12T17:19:53Z</dcterms:created>
  <dcterms:modified xsi:type="dcterms:W3CDTF">2021-03-03T14:42:47Z</dcterms:modified>
</cp:coreProperties>
</file>