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7" r:id="rId2"/>
    <p:sldId id="318" r:id="rId3"/>
    <p:sldId id="257" r:id="rId4"/>
    <p:sldId id="272" r:id="rId5"/>
    <p:sldId id="264" r:id="rId6"/>
    <p:sldId id="259" r:id="rId7"/>
    <p:sldId id="311" r:id="rId8"/>
    <p:sldId id="256" r:id="rId9"/>
    <p:sldId id="269" r:id="rId10"/>
    <p:sldId id="260" r:id="rId11"/>
    <p:sldId id="320" r:id="rId12"/>
    <p:sldId id="310" r:id="rId13"/>
    <p:sldId id="261" r:id="rId14"/>
    <p:sldId id="316" r:id="rId15"/>
    <p:sldId id="315" r:id="rId16"/>
    <p:sldId id="275" r:id="rId17"/>
    <p:sldId id="313" r:id="rId18"/>
    <p:sldId id="270" r:id="rId19"/>
    <p:sldId id="265" r:id="rId20"/>
    <p:sldId id="277" r:id="rId21"/>
    <p:sldId id="278" r:id="rId22"/>
    <p:sldId id="274" r:id="rId23"/>
    <p:sldId id="263" r:id="rId24"/>
    <p:sldId id="285" r:id="rId25"/>
    <p:sldId id="284" r:id="rId26"/>
    <p:sldId id="280" r:id="rId27"/>
    <p:sldId id="3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AB4044-1944-7E49-956D-B95BA5686668}">
          <p14:sldIdLst>
            <p14:sldId id="317"/>
            <p14:sldId id="318"/>
            <p14:sldId id="257"/>
            <p14:sldId id="272"/>
            <p14:sldId id="264"/>
            <p14:sldId id="259"/>
            <p14:sldId id="311"/>
            <p14:sldId id="256"/>
            <p14:sldId id="269"/>
            <p14:sldId id="260"/>
            <p14:sldId id="320"/>
            <p14:sldId id="310"/>
            <p14:sldId id="261"/>
            <p14:sldId id="316"/>
            <p14:sldId id="315"/>
            <p14:sldId id="275"/>
            <p14:sldId id="313"/>
            <p14:sldId id="270"/>
            <p14:sldId id="265"/>
            <p14:sldId id="277"/>
            <p14:sldId id="278"/>
            <p14:sldId id="274"/>
            <p14:sldId id="263"/>
            <p14:sldId id="285"/>
            <p14:sldId id="284"/>
            <p14:sldId id="280"/>
            <p14:sldId id="319"/>
          </p14:sldIdLst>
        </p14:section>
        <p14:section name="Untitled Section" id="{E027BE89-C066-0246-8528-5E74F0BB0B0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EC15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1/21/2021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1/21/2021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A93E-D31C-4040-8AC4-48988BC360DB}" type="datetime1">
              <a:rPr lang="en-US" smtClean="0"/>
              <a:t>1/21/2021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A9F7-75DC-4DEC-8C86-52B8DCBBA955}" type="datetime1">
              <a:rPr lang="en-US" smtClean="0"/>
              <a:t>1/21/2021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75D9-7023-47E3-B22E-7ABA70A17D4E}" type="datetime1">
              <a:rPr lang="en-US" smtClean="0"/>
              <a:t>1/21/2021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43A3-7C2C-48AB-A660-496E0EE2B479}" type="datetime1">
              <a:rPr lang="en-US" smtClean="0"/>
              <a:t>1/21/2021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6805-6A62-422E-B6C1-E91B2B8FE74C}" type="datetime1">
              <a:rPr lang="en-US" smtClean="0"/>
              <a:t>1/21/2021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ABC3C-98FC-43B2-9343-093454CC4BD4}" type="datetime1">
              <a:rPr lang="en-US" smtClean="0"/>
              <a:t>1/21/2021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82A-4CFA-4E47-9D9A-92FA713DEC3C}" type="datetime1">
              <a:rPr lang="en-US" smtClean="0"/>
              <a:t>1/21/2021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5A0F-03EE-405D-BF62-A039C8B9F757}" type="datetime1">
              <a:rPr lang="en-US" smtClean="0"/>
              <a:t>1/21/2021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534C-1416-401B-98B6-82BAB7ED52BE}" type="datetime1">
              <a:rPr lang="en-US" smtClean="0"/>
              <a:t>1/21/2021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AD3D0-6701-497F-B61B-C38DCBC3062D}" type="datetime1">
              <a:rPr lang="en-US" smtClean="0"/>
              <a:t>1/21/2021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3CB-E36C-4232-931E-B38BE5E9B180}" type="datetime1">
              <a:rPr lang="en-US" smtClean="0"/>
              <a:t>1/21/2021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65A80A9-BFBB-4E82-963A-E0AFE97D28FC}" type="datetime1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Parent Alienation – Malta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3" name="Picture 2" descr="IMG_33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717"/>
            <a:ext cx="12192000" cy="7372264"/>
          </a:xfrm>
          <a:prstGeom prst="rect">
            <a:avLst/>
          </a:prstGeom>
        </p:spPr>
      </p:pic>
      <p:pic>
        <p:nvPicPr>
          <p:cNvPr id="4" name="Picture 3" descr="IMG_92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12" y="151863"/>
            <a:ext cx="3855697" cy="7230754"/>
          </a:xfrm>
          <a:prstGeom prst="rect">
            <a:avLst/>
          </a:prstGeom>
        </p:spPr>
      </p:pic>
      <p:pic>
        <p:nvPicPr>
          <p:cNvPr id="5" name="Picture 4" descr="IMG_33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063"/>
            <a:ext cx="12192000" cy="6338497"/>
          </a:xfrm>
          <a:prstGeom prst="rect">
            <a:avLst/>
          </a:prstGeom>
        </p:spPr>
      </p:pic>
      <p:pic>
        <p:nvPicPr>
          <p:cNvPr id="6" name="Picture 5" descr="LogoSli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561" cy="71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85379"/>
            <a:ext cx="12192000" cy="2660072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  Using a child as an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Object</a:t>
            </a:r>
            <a:r>
              <a:rPr lang="en-GB" sz="40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 is a </a:t>
            </a:r>
            <a:r>
              <a:rPr lang="en-GB" sz="4000" dirty="0">
                <a:latin typeface="Arial Rounded MT Bold" panose="020F0704030504030204" pitchFamily="34" charset="0"/>
              </a:rPr>
              <a:t>Cult Leader </a:t>
            </a:r>
            <a:r>
              <a:rPr lang="en-GB" sz="40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act,</a:t>
            </a:r>
          </a:p>
          <a:p>
            <a:pPr algn="ctr"/>
            <a:r>
              <a:rPr lang="en-GB" sz="40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 by using and abusing aimed at the Targeted </a:t>
            </a:r>
          </a:p>
          <a:p>
            <a:pPr algn="ctr"/>
            <a:r>
              <a:rPr lang="en-GB" sz="40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Parent and mainly the children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Themselves</a:t>
            </a:r>
            <a:r>
              <a:rPr lang="en-GB" sz="40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.</a:t>
            </a:r>
            <a:endParaRPr lang="en-US" sz="40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84525" y="2595954"/>
            <a:ext cx="10973692" cy="2660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00" b="1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40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KEEP CHILDREN OUT OF SUCH BATTLE.</a:t>
            </a:r>
            <a:endParaRPr lang="en-US" sz="4000" b="1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 Alienation in Malta</a:t>
            </a:r>
          </a:p>
        </p:txBody>
      </p:sp>
      <p:pic>
        <p:nvPicPr>
          <p:cNvPr id="8" name="Picture 7" descr="IMG_87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74944"/>
          </a:xfrm>
          <a:prstGeom prst="rect">
            <a:avLst/>
          </a:prstGeom>
        </p:spPr>
      </p:pic>
      <p:pic>
        <p:nvPicPr>
          <p:cNvPr id="9" name="Picture 8" descr="IMG_8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149"/>
            <a:ext cx="12192000" cy="33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Happy Parenting Malta for Happier Children re Parental Alienation in Malta</a:t>
            </a:r>
          </a:p>
        </p:txBody>
      </p:sp>
      <p:pic>
        <p:nvPicPr>
          <p:cNvPr id="3" name="y2mate.com - Dr Steven Miller Harvard Med School  95 Error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150" y="504196"/>
            <a:ext cx="10683759" cy="5340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8706" y="77634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tx2"/>
                </a:solidFill>
              </a:rPr>
              <a:t>Dr.</a:t>
            </a:r>
            <a:r>
              <a:rPr lang="en-GB" b="1" dirty="0">
                <a:solidFill>
                  <a:schemeClr val="tx2"/>
                </a:solidFill>
              </a:rPr>
              <a:t> Steve Miller</a:t>
            </a:r>
          </a:p>
        </p:txBody>
      </p:sp>
    </p:spTree>
    <p:extLst>
      <p:ext uri="{BB962C8B-B14F-4D97-AF65-F5344CB8AC3E}">
        <p14:creationId xmlns:p14="http://schemas.microsoft.com/office/powerpoint/2010/main" val="6354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Parental Alienation in Malta</a:t>
            </a:r>
          </a:p>
        </p:txBody>
      </p:sp>
      <p:pic>
        <p:nvPicPr>
          <p:cNvPr id="6" name="Why Courts Fail to Recognize Parental Alien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252" y="477945"/>
            <a:ext cx="8075050" cy="5448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8706" y="77634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tx2"/>
                </a:solidFill>
              </a:rPr>
              <a:t>Dr.</a:t>
            </a:r>
            <a:r>
              <a:rPr lang="en-GB" b="1" dirty="0">
                <a:solidFill>
                  <a:schemeClr val="tx2"/>
                </a:solidFill>
              </a:rPr>
              <a:t> Steve Miller</a:t>
            </a:r>
          </a:p>
        </p:txBody>
      </p:sp>
    </p:spTree>
    <p:extLst>
      <p:ext uri="{BB962C8B-B14F-4D97-AF65-F5344CB8AC3E}">
        <p14:creationId xmlns:p14="http://schemas.microsoft.com/office/powerpoint/2010/main" val="29507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73910" y="2049659"/>
            <a:ext cx="31516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Help raise </a:t>
            </a:r>
            <a:r>
              <a:rPr lang="en-GB" sz="4400" b="1" dirty="0">
                <a:solidFill>
                  <a:srgbClr val="FF0000"/>
                </a:solidFill>
              </a:rPr>
              <a:t>Parental</a:t>
            </a:r>
          </a:p>
          <a:p>
            <a:r>
              <a:rPr lang="en-GB" sz="4400" b="1" dirty="0">
                <a:solidFill>
                  <a:srgbClr val="FF0000"/>
                </a:solidFill>
              </a:rPr>
              <a:t>Child Alienation </a:t>
            </a:r>
            <a:r>
              <a:rPr lang="en-GB" sz="4400" b="1" dirty="0">
                <a:solidFill>
                  <a:srgbClr val="7030A0"/>
                </a:solidFill>
              </a:rPr>
              <a:t>Awareness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2155" y="474328"/>
            <a:ext cx="6877457" cy="10194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dirty="0">
                <a:solidFill>
                  <a:srgbClr val="7030A0"/>
                </a:solidFill>
                <a:latin typeface="Showcard Gothic" panose="04020904020102020604" pitchFamily="82" charset="0"/>
                <a:ea typeface="MingLiU_HKSCS-ExtB" panose="02020500000000000000" pitchFamily="18" charset="-120"/>
              </a:rPr>
              <a:t>Parental Alienation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Parental Alienation in Malta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5120" y="1412507"/>
            <a:ext cx="68223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2"/>
                </a:solidFill>
              </a:rPr>
              <a:t>  is a </a:t>
            </a:r>
            <a:r>
              <a:rPr lang="en-GB" sz="3200" dirty="0">
                <a:solidFill>
                  <a:srgbClr val="FF0000"/>
                </a:solidFill>
              </a:rPr>
              <a:t>Mental Health</a:t>
            </a:r>
            <a:r>
              <a:rPr lang="en-GB" sz="3200" dirty="0">
                <a:solidFill>
                  <a:schemeClr val="tx2"/>
                </a:solidFill>
              </a:rPr>
              <a:t> issue</a:t>
            </a:r>
            <a:r>
              <a:rPr lang="en-GB" sz="3200" dirty="0">
                <a:solidFill>
                  <a:srgbClr val="FF0000"/>
                </a:solidFill>
              </a:rPr>
              <a:t>!</a:t>
            </a:r>
            <a:r>
              <a:rPr lang="en-GB" sz="3200" dirty="0">
                <a:solidFill>
                  <a:schemeClr val="tx2"/>
                </a:solidFill>
              </a:rPr>
              <a:t>  </a:t>
            </a:r>
          </a:p>
          <a:p>
            <a:r>
              <a:rPr lang="en-GB" sz="3200" dirty="0">
                <a:solidFill>
                  <a:schemeClr val="tx2"/>
                </a:solidFill>
              </a:rPr>
              <a:t>- Narcissistic Personality Disorder</a:t>
            </a:r>
          </a:p>
          <a:p>
            <a:r>
              <a:rPr lang="en-GB" sz="3200" dirty="0">
                <a:solidFill>
                  <a:schemeClr val="tx2"/>
                </a:solidFill>
              </a:rPr>
              <a:t>- Borderline Personality Disorder</a:t>
            </a:r>
          </a:p>
          <a:p>
            <a:r>
              <a:rPr lang="en-GB" sz="3200" dirty="0">
                <a:solidFill>
                  <a:schemeClr val="tx2"/>
                </a:solidFill>
              </a:rPr>
              <a:t>- Antisocial Personality Disorder</a:t>
            </a:r>
          </a:p>
          <a:p>
            <a:r>
              <a:rPr lang="en-GB" sz="3200" dirty="0">
                <a:solidFill>
                  <a:schemeClr val="tx2"/>
                </a:solidFill>
              </a:rPr>
              <a:t>- Sociopathic Personality Disorder</a:t>
            </a:r>
          </a:p>
          <a:p>
            <a:r>
              <a:rPr lang="en-GB" sz="3200" dirty="0">
                <a:solidFill>
                  <a:schemeClr val="tx2"/>
                </a:solidFill>
              </a:rPr>
              <a:t>- Histrionic Personality Disorder</a:t>
            </a:r>
          </a:p>
          <a:p>
            <a:r>
              <a:rPr lang="en-GB" sz="3200" dirty="0">
                <a:solidFill>
                  <a:schemeClr val="tx2"/>
                </a:solidFill>
              </a:rPr>
              <a:t>- Parenting Intrusive/Controlling</a:t>
            </a:r>
          </a:p>
        </p:txBody>
      </p:sp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 Alienation in Malta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IMG_87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289"/>
          </a:xfrm>
          <a:prstGeom prst="rect">
            <a:avLst/>
          </a:prstGeom>
        </p:spPr>
      </p:pic>
      <p:pic>
        <p:nvPicPr>
          <p:cNvPr id="13" name="Picture 12" descr="IMG_87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9903"/>
            <a:ext cx="12192000" cy="38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3" name="Picture 2" descr="IMG_87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45" y="-443506"/>
            <a:ext cx="12453490" cy="73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6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3455"/>
            <a:ext cx="62613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trauma in an Alienated child lasts 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FOREVER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7963" y="0"/>
            <a:ext cx="41640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CHILDREN ARE THE ULTIMATE </a:t>
            </a:r>
            <a:r>
              <a:rPr lang="en-GB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VICTIMS</a:t>
            </a:r>
            <a:r>
              <a:rPr lang="en-GB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OF PARENTAL ALIENATION</a:t>
            </a:r>
          </a:p>
        </p:txBody>
      </p:sp>
      <p:pic>
        <p:nvPicPr>
          <p:cNvPr id="5" name="Picture 4" descr="IMG_87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413"/>
            <a:ext cx="12192000" cy="73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9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IMG_643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b="10544"/>
          <a:stretch>
            <a:fillRect/>
          </a:stretch>
        </p:blipFill>
        <p:spPr>
          <a:xfrm>
            <a:off x="1284306" y="513681"/>
            <a:ext cx="6878179" cy="4851433"/>
          </a:xfrm>
          <a:prstGeom prst="roundRect">
            <a:avLst>
              <a:gd name="adj" fmla="val 3725"/>
            </a:avLst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 Alienation in Malta</a:t>
            </a:r>
          </a:p>
        </p:txBody>
      </p:sp>
      <p:pic>
        <p:nvPicPr>
          <p:cNvPr id="7" name="Picture 6" descr="IMG_64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97" y="313404"/>
            <a:ext cx="3239308" cy="5398847"/>
          </a:xfrm>
          <a:prstGeom prst="rect">
            <a:avLst/>
          </a:prstGeom>
        </p:spPr>
      </p:pic>
      <p:pic>
        <p:nvPicPr>
          <p:cNvPr id="8" name="Picture 7" descr="IMG_87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267"/>
            <a:ext cx="12337730" cy="73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6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80159" y="6525899"/>
            <a:ext cx="6876415" cy="228600"/>
          </a:xfrm>
        </p:spPr>
        <p:txBody>
          <a:bodyPr/>
          <a:lstStyle/>
          <a:p>
            <a:r>
              <a:rPr lang="en-GB" dirty="0"/>
              <a:t>Parent Alienation – Malta</a:t>
            </a:r>
          </a:p>
        </p:txBody>
      </p:sp>
      <p:pic>
        <p:nvPicPr>
          <p:cNvPr id="4" name="Picture 3" descr="IMG_827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41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12768231" cy="643176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Alienating Parent will induce</a:t>
            </a:r>
          </a:p>
          <a:p>
            <a:pPr marL="45720" indent="0" algn="ctr">
              <a:buNone/>
            </a:pPr>
            <a:r>
              <a:rPr lang="en-US" sz="54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  <a:r>
              <a:rPr lang="en-US" sz="8000" dirty="0">
                <a:ln w="0"/>
                <a:solidFill>
                  <a:srgbClr val="FF0000"/>
                </a:solidFill>
                <a:latin typeface="Britannic Bold" panose="020B0903060703020204" pitchFamily="34" charset="0"/>
              </a:rPr>
              <a:t>Fear </a:t>
            </a: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into their child, to </a:t>
            </a:r>
            <a:r>
              <a:rPr lang="en-US" sz="6600" dirty="0">
                <a:ln w="0"/>
                <a:solidFill>
                  <a:srgbClr val="FF0000"/>
                </a:solidFill>
                <a:latin typeface="Britannic Bold" panose="020B0903060703020204" pitchFamily="34" charset="0"/>
              </a:rPr>
              <a:t>Reject</a:t>
            </a:r>
          </a:p>
          <a:p>
            <a:pPr marL="45720" indent="0" algn="ctr">
              <a:buNone/>
            </a:pP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and </a:t>
            </a:r>
            <a:r>
              <a:rPr lang="en-US" sz="6600" dirty="0">
                <a:ln w="0"/>
                <a:solidFill>
                  <a:srgbClr val="FF0000"/>
                </a:solidFill>
                <a:latin typeface="Britannic Bold" panose="020B0903060703020204" pitchFamily="34" charset="0"/>
              </a:rPr>
              <a:t>Hate </a:t>
            </a: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the Targeted Parent.</a:t>
            </a:r>
            <a:r>
              <a:rPr lang="en-US" sz="6600" dirty="0">
                <a:ln w="0"/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</a:p>
          <a:p>
            <a:pPr marL="45720" indent="0" algn="ctr">
              <a:buNone/>
            </a:pPr>
            <a:r>
              <a:rPr lang="en-US" sz="70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Child</a:t>
            </a:r>
            <a:r>
              <a:rPr lang="en-US" sz="80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  <a:r>
              <a:rPr lang="en-US" sz="8000" u="sng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feelings</a:t>
            </a:r>
            <a:r>
              <a:rPr lang="en-US" sz="80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of being</a:t>
            </a:r>
            <a:r>
              <a:rPr lang="en-US" sz="80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</a:p>
          <a:p>
            <a:pPr marL="45720" indent="0" algn="ctr">
              <a:buNone/>
            </a:pP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</a:t>
            </a: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fraid</a:t>
            </a:r>
            <a:r>
              <a:rPr lang="en-US" sz="72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,</a:t>
            </a: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n-US" sz="7200" dirty="0">
                <a:ln w="0"/>
                <a:solidFill>
                  <a:srgbClr val="FF0000"/>
                </a:solidFill>
                <a:latin typeface="Britannic Bold" panose="020B0903060703020204" pitchFamily="34" charset="0"/>
              </a:rPr>
              <a:t>Unlovable</a:t>
            </a:r>
            <a:r>
              <a:rPr lang="en-US" sz="72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by </a:t>
            </a:r>
          </a:p>
          <a:p>
            <a:pPr marL="45720" indent="0" algn="ctr">
              <a:buNone/>
            </a:pP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their Rejected Parent and is</a:t>
            </a:r>
          </a:p>
          <a:p>
            <a:pPr marL="45720" indent="0" algn="ctr">
              <a:buNone/>
            </a:pP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  <a:r>
              <a:rPr lang="en-US" sz="8000" dirty="0">
                <a:ln w="0"/>
                <a:solidFill>
                  <a:srgbClr val="FF0000"/>
                </a:solidFill>
                <a:latin typeface="Britannic Bold" panose="020B0903060703020204" pitchFamily="34" charset="0"/>
              </a:rPr>
              <a:t>Unavailable</a:t>
            </a:r>
            <a:r>
              <a:rPr lang="en-US" sz="66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.</a:t>
            </a:r>
            <a:r>
              <a:rPr lang="en-US" sz="5400" dirty="0">
                <a:ln w="0"/>
                <a:solidFill>
                  <a:schemeClr val="tx2"/>
                </a:solidFill>
                <a:latin typeface="Britannic Bold" panose="020B0903060703020204" pitchFamily="34" charset="0"/>
              </a:rPr>
              <a:t> </a:t>
            </a:r>
          </a:p>
          <a:p>
            <a:pPr marL="45720" indent="0">
              <a:buNone/>
            </a:pPr>
            <a:endParaRPr lang="en-US" sz="5400" dirty="0">
              <a:solidFill>
                <a:schemeClr val="tx2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4" name="Picture 3" descr="IMG_87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3" name="Picture 2" descr="MCVS Mary Gauci With the Administrators of Happy Parenting Malta for Happier Childr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9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314" y="0"/>
            <a:ext cx="1108602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The Targeted Parent and </a:t>
            </a:r>
            <a:r>
              <a:rPr lang="en-US" sz="4800" u="sng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others</a:t>
            </a:r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must make the child feel</a:t>
            </a:r>
          </a:p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Safe</a:t>
            </a:r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, 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Loved </a:t>
            </a:r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and be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Available</a:t>
            </a:r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.</a:t>
            </a:r>
          </a:p>
          <a:p>
            <a:pPr algn="ctr"/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The opposite</a:t>
            </a:r>
          </a:p>
          <a:p>
            <a:pPr algn="ctr"/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feelings from their Alienating Parent, </a:t>
            </a:r>
          </a:p>
          <a:p>
            <a:pPr algn="ctr"/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of Child feelings being</a:t>
            </a:r>
          </a:p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Scared</a:t>
            </a:r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,</a:t>
            </a: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Abandoned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and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Unloved</a:t>
            </a:r>
            <a:r>
              <a:rPr 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. </a:t>
            </a:r>
          </a:p>
          <a:p>
            <a:endParaRPr lang="en-GB" sz="4800" dirty="0">
              <a:solidFill>
                <a:schemeClr val="tx2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11" name="Picture 10" descr="IMG_87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415" cy="70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5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4" name="Picture 3" descr="IMG_34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1603" cy="6858000"/>
          </a:xfrm>
          <a:prstGeom prst="rect">
            <a:avLst/>
          </a:prstGeom>
        </p:spPr>
      </p:pic>
      <p:pic>
        <p:nvPicPr>
          <p:cNvPr id="5" name="Picture 4" descr="IMG_34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35" y="0"/>
            <a:ext cx="3529311" cy="6858000"/>
          </a:xfrm>
          <a:prstGeom prst="rect">
            <a:avLst/>
          </a:prstGeom>
        </p:spPr>
      </p:pic>
      <p:pic>
        <p:nvPicPr>
          <p:cNvPr id="6" name="Picture 5" descr="IMG_40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78" y="0"/>
            <a:ext cx="4173522" cy="6858000"/>
          </a:xfrm>
          <a:prstGeom prst="rect">
            <a:avLst/>
          </a:prstGeom>
        </p:spPr>
      </p:pic>
      <p:pic>
        <p:nvPicPr>
          <p:cNvPr id="9" name="Picture 8" descr="IMG_876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4087"/>
            <a:ext cx="12327415" cy="72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4" name="Picture 3" descr="IMG_4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96" y="0"/>
            <a:ext cx="6373804" cy="6858000"/>
          </a:xfrm>
          <a:prstGeom prst="rect">
            <a:avLst/>
          </a:prstGeom>
        </p:spPr>
      </p:pic>
      <p:pic>
        <p:nvPicPr>
          <p:cNvPr id="5" name="Picture 4" descr="IMG_42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633" cy="6858000"/>
          </a:xfrm>
          <a:prstGeom prst="rect">
            <a:avLst/>
          </a:prstGeom>
        </p:spPr>
      </p:pic>
      <p:pic>
        <p:nvPicPr>
          <p:cNvPr id="7" name="Picture 6" descr="IMG_876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739"/>
            <a:ext cx="12192000" cy="72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11923104" cy="6090773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The issue of Parental Alienation is</a:t>
            </a:r>
          </a:p>
          <a:p>
            <a:pPr marL="45720" indent="0" algn="ctr">
              <a:buNone/>
            </a:pP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Domestic Family Violence </a:t>
            </a: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and not being</a:t>
            </a:r>
          </a:p>
          <a:p>
            <a:pPr marL="45720" indent="0" algn="ctr">
              <a:buNone/>
            </a:pP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recognized by the current Family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and</a:t>
            </a:r>
          </a:p>
          <a:p>
            <a:pPr marL="45720" indent="0" algn="ctr">
              <a:buNone/>
            </a:pP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en-US" sz="5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Criminal Courts </a:t>
            </a:r>
          </a:p>
          <a:p>
            <a:pPr marL="45720" indent="0" algn="ctr">
              <a:buNone/>
            </a:pP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In fact giving more 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Power </a:t>
            </a: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and 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Control</a:t>
            </a:r>
          </a:p>
          <a:p>
            <a:pPr marL="45720" indent="0" algn="ctr">
              <a:buNone/>
            </a:pPr>
            <a:r>
              <a:rPr lang="en-US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to the Alienating Parent.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Parent Alienation – Malta</a:t>
            </a:r>
          </a:p>
        </p:txBody>
      </p:sp>
      <p:pic>
        <p:nvPicPr>
          <p:cNvPr id="4" name="Picture 3" descr="IMG_87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064"/>
            <a:ext cx="12476838" cy="73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"/>
          <a:stretch/>
        </p:blipFill>
        <p:spPr>
          <a:xfrm>
            <a:off x="576772" y="0"/>
            <a:ext cx="11111899" cy="685799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4" name="Picture 3" descr="IMG_9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5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r="56578" b="6462"/>
          <a:stretch/>
        </p:blipFill>
        <p:spPr>
          <a:xfrm>
            <a:off x="2089824" y="464233"/>
            <a:ext cx="4395384" cy="5992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14534" y="1125415"/>
            <a:ext cx="1294227" cy="30526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682354" y="1125415"/>
            <a:ext cx="457489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0" dirty="0">
                <a:solidFill>
                  <a:srgbClr val="FFFF00"/>
                </a:solidFill>
                <a:latin typeface="Bodoni MT Black" panose="02070A03080606020203" pitchFamily="18" charset="0"/>
              </a:rPr>
              <a:t>STOP</a:t>
            </a:r>
          </a:p>
          <a:p>
            <a:pPr algn="ctr"/>
            <a:r>
              <a:rPr lang="en-GB" sz="8000" dirty="0">
                <a:solidFill>
                  <a:srgbClr val="FFFF00"/>
                </a:solidFill>
                <a:latin typeface="Bodoni MT Black" panose="02070A03080606020203" pitchFamily="18" charset="0"/>
              </a:rPr>
              <a:t>THE</a:t>
            </a:r>
          </a:p>
          <a:p>
            <a:pPr algn="ctr"/>
            <a:r>
              <a:rPr lang="en-GB" sz="8000" dirty="0">
                <a:solidFill>
                  <a:srgbClr val="FFFF00"/>
                </a:solidFill>
                <a:latin typeface="Bodoni MT Black" panose="02070A03080606020203" pitchFamily="18" charset="0"/>
              </a:rPr>
              <a:t>SILENCE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</p:spTree>
    <p:extLst>
      <p:ext uri="{BB962C8B-B14F-4D97-AF65-F5344CB8AC3E}">
        <p14:creationId xmlns:p14="http://schemas.microsoft.com/office/powerpoint/2010/main" val="382806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r child loves both parents Mar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371" y="634914"/>
            <a:ext cx="11075995" cy="5322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9805" y="0"/>
            <a:ext cx="7089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Your Child Loves Both Parents.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261481" y="6486404"/>
            <a:ext cx="6876415" cy="228600"/>
          </a:xfrm>
        </p:spPr>
        <p:txBody>
          <a:bodyPr/>
          <a:lstStyle/>
          <a:p>
            <a:r>
              <a:rPr lang="en-GB" dirty="0"/>
              <a:t>Happy Parenting Malta for Happier Children re Parental Alienation in Malta</a:t>
            </a:r>
          </a:p>
        </p:txBody>
      </p:sp>
    </p:spTree>
    <p:extLst>
      <p:ext uri="{BB962C8B-B14F-4D97-AF65-F5344CB8AC3E}">
        <p14:creationId xmlns:p14="http://schemas.microsoft.com/office/powerpoint/2010/main" val="10271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Happy Parenting Malta for Happier Children re Parental Alienation in Malta</a:t>
            </a:r>
          </a:p>
        </p:txBody>
      </p:sp>
      <p:pic>
        <p:nvPicPr>
          <p:cNvPr id="8" name="Picture 7" descr="LogoSlide_Grazz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6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3" name="Picture 2" descr="4PilarsSl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Parental Alienation in Malta</a:t>
            </a:r>
          </a:p>
        </p:txBody>
      </p:sp>
      <p:pic>
        <p:nvPicPr>
          <p:cNvPr id="4" name="What is Parental Alienation April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625" y="666876"/>
            <a:ext cx="11169385" cy="5308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9603" y="0"/>
            <a:ext cx="6400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What is Parental Alienation?</a:t>
            </a:r>
            <a:endParaRPr lang="en-GB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9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5" name="Picture 4" descr="IMG_87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92" y="0"/>
            <a:ext cx="5341121" cy="6858000"/>
          </a:xfrm>
          <a:prstGeom prst="rect">
            <a:avLst/>
          </a:prstGeom>
        </p:spPr>
      </p:pic>
      <p:pic>
        <p:nvPicPr>
          <p:cNvPr id="15" name="Picture 14" descr="IMG_874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1300" cy="6858000"/>
          </a:xfrm>
          <a:prstGeom prst="rect">
            <a:avLst/>
          </a:prstGeom>
        </p:spPr>
      </p:pic>
      <p:pic>
        <p:nvPicPr>
          <p:cNvPr id="16" name="Picture 15" descr="IMG_874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07" y="0"/>
            <a:ext cx="4093493" cy="6858000"/>
          </a:xfrm>
          <a:prstGeom prst="rect">
            <a:avLst/>
          </a:prstGeom>
        </p:spPr>
      </p:pic>
      <p:pic>
        <p:nvPicPr>
          <p:cNvPr id="3" name="Picture 2" descr="IMG_83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38" y="5191352"/>
            <a:ext cx="4127817" cy="16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6098" y="5960305"/>
            <a:ext cx="6646692" cy="897695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“If you don’t encourage the child to have a relationship with the other parent, you’re a bad parent or a bad grandparent. </a:t>
            </a:r>
            <a:br>
              <a:rPr lang="en-GB" sz="4000" b="1" dirty="0">
                <a:solidFill>
                  <a:schemeClr val="bg1"/>
                </a:solidFill>
              </a:rPr>
            </a:b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You can either encourage it or discourage it.”</a:t>
            </a:r>
            <a:br>
              <a:rPr lang="en-GB" sz="4000" b="1" dirty="0">
                <a:solidFill>
                  <a:schemeClr val="bg1"/>
                </a:solidFill>
              </a:rPr>
            </a:br>
            <a:br>
              <a:rPr lang="en-GB" sz="4000" b="1" dirty="0">
                <a:solidFill>
                  <a:schemeClr val="bg1"/>
                </a:solidFill>
              </a:rPr>
            </a:b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                                       </a:t>
            </a:r>
            <a:r>
              <a:rPr lang="en-GB" sz="1400" b="1" dirty="0">
                <a:solidFill>
                  <a:schemeClr val="bg1"/>
                </a:solidFill>
              </a:rPr>
              <a:t>03/10/2015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Parent Alienation – Malta</a:t>
            </a:r>
          </a:p>
        </p:txBody>
      </p:sp>
      <p:pic>
        <p:nvPicPr>
          <p:cNvPr id="8" name="Picture 7" descr="support group ta' Happy Parenting - Malta for Happier Children jiltaqgħu fl-iSkola Primarja Gżira bil-kollaborazzjoni tal-Kunsill Lokali Gżira -blur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4387308"/>
          </a:xfrm>
          <a:prstGeom prst="rect">
            <a:avLst/>
          </a:prstGeom>
        </p:spPr>
      </p:pic>
      <p:pic>
        <p:nvPicPr>
          <p:cNvPr id="10" name="Picture 9" descr="Parental Alienation Support Group Mos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579"/>
            <a:ext cx="12192000" cy="35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Parental Alienation in Malta</a:t>
            </a:r>
          </a:p>
        </p:txBody>
      </p:sp>
      <p:pic>
        <p:nvPicPr>
          <p:cNvPr id="5" name="Amy Baker - The Dangers of Parental Alien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594" y="624637"/>
            <a:ext cx="8888857" cy="5259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7866" y="112201"/>
            <a:ext cx="5715275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2"/>
                </a:solidFill>
              </a:rPr>
              <a:t>Dr.</a:t>
            </a:r>
            <a:r>
              <a:rPr lang="en-GB" dirty="0">
                <a:solidFill>
                  <a:schemeClr val="tx2"/>
                </a:solidFill>
              </a:rPr>
              <a:t> Amy Baker - The Dangers of Parental Alienation</a:t>
            </a:r>
          </a:p>
        </p:txBody>
      </p:sp>
    </p:spTree>
    <p:extLst>
      <p:ext uri="{BB962C8B-B14F-4D97-AF65-F5344CB8AC3E}">
        <p14:creationId xmlns:p14="http://schemas.microsoft.com/office/powerpoint/2010/main" val="245142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3439" y="154265"/>
            <a:ext cx="7408690" cy="348778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prstClr val="black"/>
                </a:solidFill>
                <a:latin typeface="Bernard MT Condensed" panose="02050806060905020404" pitchFamily="18" charset="0"/>
                <a:ea typeface="+mn-ea"/>
                <a:cs typeface="+mn-cs"/>
              </a:rPr>
              <a:t>WHAT IS  </a:t>
            </a:r>
            <a:r>
              <a:rPr lang="en-US" sz="4000" dirty="0">
                <a:solidFill>
                  <a:prstClr val="black"/>
                </a:solidFill>
                <a:latin typeface="Bernard MT Condensed" panose="02050806060905020404" pitchFamily="18" charset="0"/>
                <a:ea typeface="+mn-ea"/>
                <a:cs typeface="+mn-cs"/>
              </a:rPr>
              <a:t> </a:t>
            </a:r>
            <a:br>
              <a:rPr lang="en-US" sz="4000" dirty="0">
                <a:solidFill>
                  <a:prstClr val="black"/>
                </a:solidFill>
                <a:latin typeface="Bernard MT Condensed" panose="02050806060905020404" pitchFamily="18" charset="0"/>
                <a:ea typeface="+mn-ea"/>
                <a:cs typeface="+mn-cs"/>
              </a:rPr>
            </a:br>
            <a:r>
              <a:rPr lang="en-US" sz="4000" dirty="0">
                <a:solidFill>
                  <a:prstClr val="black"/>
                </a:solidFill>
                <a:latin typeface="Bernard MT Condensed" panose="02050806060905020404" pitchFamily="18" charset="0"/>
                <a:ea typeface="+mn-ea"/>
                <a:cs typeface="+mn-cs"/>
              </a:rPr>
              <a:t> </a:t>
            </a:r>
            <a:r>
              <a:rPr lang="en-US" sz="6000" dirty="0">
                <a:solidFill>
                  <a:srgbClr val="DF5327"/>
                </a:solidFill>
                <a:latin typeface="Bernard MT Condensed" panose="02050806060905020404" pitchFamily="18" charset="0"/>
                <a:ea typeface="+mn-ea"/>
                <a:cs typeface="+mn-cs"/>
              </a:rPr>
              <a:t>PARENTAL ALIENATION</a:t>
            </a:r>
            <a:r>
              <a:rPr lang="en-US" sz="6000" dirty="0">
                <a:solidFill>
                  <a:prstClr val="black"/>
                </a:solidFill>
                <a:latin typeface="Bernard MT Condensed" panose="02050806060905020404" pitchFamily="18" charset="0"/>
                <a:ea typeface="+mn-ea"/>
                <a:cs typeface="+mn-cs"/>
              </a:rPr>
              <a:t>? </a:t>
            </a:r>
            <a:br>
              <a:rPr lang="en-US" sz="60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26507" y="2574602"/>
            <a:ext cx="6039394" cy="36967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prstClr val="black"/>
                </a:solidFill>
                <a:latin typeface="Britannic Bold" panose="020B0903060703020204" pitchFamily="34" charset="0"/>
              </a:rPr>
              <a:t>DO WE REALLY UNDERSTAND WHAT IT </a:t>
            </a:r>
            <a:r>
              <a:rPr lang="en-US" sz="5400" dirty="0">
                <a:solidFill>
                  <a:srgbClr val="DF5327"/>
                </a:solidFill>
                <a:latin typeface="Britannic Bold" panose="020B0903060703020204" pitchFamily="34" charset="0"/>
              </a:rPr>
              <a:t>MEANS</a:t>
            </a:r>
            <a:r>
              <a:rPr lang="en-US" sz="5400" dirty="0">
                <a:solidFill>
                  <a:prstClr val="black"/>
                </a:solidFill>
                <a:latin typeface="Britannic Bold" panose="020B0903060703020204" pitchFamily="34" charset="0"/>
              </a:rPr>
              <a:t>?</a:t>
            </a:r>
            <a:br>
              <a:rPr lang="x-none" sz="5400" dirty="0">
                <a:solidFill>
                  <a:prstClr val="black"/>
                </a:solidFill>
                <a:latin typeface="Britannic Bold" panose="020B0903060703020204" pitchFamily="34" charset="0"/>
              </a:rPr>
            </a:br>
            <a:endParaRPr lang="en-GB" dirty="0">
              <a:latin typeface="Britannic Bold" panose="020B0903060703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280159" y="6505078"/>
            <a:ext cx="6876415" cy="352922"/>
          </a:xfrm>
        </p:spPr>
        <p:txBody>
          <a:bodyPr/>
          <a:lstStyle/>
          <a:p>
            <a:r>
              <a:rPr lang="en-GB" dirty="0"/>
              <a:t>Happy Parenting Malta for Happier Children re Parent Alienation in Malta</a:t>
            </a:r>
          </a:p>
        </p:txBody>
      </p:sp>
      <p:pic>
        <p:nvPicPr>
          <p:cNvPr id="16" name="Picture 15" descr="IMG_87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12192000" cy="59501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7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Parental Alienation </a:t>
            </a: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effects</a:t>
            </a:r>
          </a:p>
          <a:p>
            <a:pPr marL="45720" indent="0" algn="ctr">
              <a:buNone/>
            </a:pPr>
            <a:r>
              <a:rPr lang="en-US" sz="7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Children and their Targeted </a:t>
            </a:r>
          </a:p>
          <a:p>
            <a:pPr marL="45720" indent="0" algn="ctr">
              <a:buNone/>
            </a:pPr>
            <a:r>
              <a:rPr lang="en-US" sz="7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Parent extended family </a:t>
            </a:r>
          </a:p>
          <a:p>
            <a:pPr marL="45720" indent="0" algn="ctr">
              <a:buNone/>
            </a:pPr>
            <a:r>
              <a:rPr lang="en-US" sz="7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members and the whole of </a:t>
            </a:r>
          </a:p>
          <a:p>
            <a:pPr marL="45720" indent="0" algn="ctr">
              <a:buNone/>
            </a:pPr>
            <a:r>
              <a:rPr lang="en-US" sz="7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our </a:t>
            </a: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Society</a:t>
            </a:r>
            <a:r>
              <a:rPr lang="en-US" sz="7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.</a:t>
            </a:r>
          </a:p>
          <a:p>
            <a:endParaRPr lang="en-US" sz="7200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Happy Parenting Malta for Happier Children re Parent Alienation in Malta</a:t>
            </a:r>
          </a:p>
        </p:txBody>
      </p:sp>
      <p:pic>
        <p:nvPicPr>
          <p:cNvPr id="7" name="Picture 6" descr="IMG_87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1640</TotalTime>
  <Words>502</Words>
  <Application>Microsoft Office PowerPoint</Application>
  <PresentationFormat>Widescreen</PresentationFormat>
  <Paragraphs>82</Paragraphs>
  <Slides>27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 Black</vt:lpstr>
      <vt:lpstr>Arial Rounded MT Bold</vt:lpstr>
      <vt:lpstr>Bernard MT Condensed</vt:lpstr>
      <vt:lpstr>Bodoni MT Black</vt:lpstr>
      <vt:lpstr>Britannic Bold</vt:lpstr>
      <vt:lpstr>Euphemia</vt:lpstr>
      <vt:lpstr>Showcard Gothic</vt:lpstr>
      <vt:lpstr>Wingdings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“If you don’t encourage the child to have a relationship with the other parent, you’re a bad parent or a bad grandparent.   You can either encourage it or discourage it.”                                          03/10/2015</vt:lpstr>
      <vt:lpstr>PowerPoint Presentation</vt:lpstr>
      <vt:lpstr>WHAT IS     PARENTAL ALIENATION?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MEANT BY PARENTAL ALIENATION?</dc:title>
  <dc:creator>Claude Degiorgio</dc:creator>
  <cp:lastModifiedBy>Grech Stephen at Parlament-MT</cp:lastModifiedBy>
  <cp:revision>151</cp:revision>
  <dcterms:created xsi:type="dcterms:W3CDTF">2019-04-26T19:33:58Z</dcterms:created>
  <dcterms:modified xsi:type="dcterms:W3CDTF">2021-01-21T07:31:50Z</dcterms:modified>
</cp:coreProperties>
</file>