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20"/>
  </p:notesMasterIdLst>
  <p:sldIdLst>
    <p:sldId id="262" r:id="rId2"/>
    <p:sldId id="336" r:id="rId3"/>
    <p:sldId id="354" r:id="rId4"/>
    <p:sldId id="347" r:id="rId5"/>
    <p:sldId id="423" r:id="rId6"/>
    <p:sldId id="424" r:id="rId7"/>
    <p:sldId id="425" r:id="rId8"/>
    <p:sldId id="426" r:id="rId9"/>
    <p:sldId id="427" r:id="rId10"/>
    <p:sldId id="429" r:id="rId11"/>
    <p:sldId id="430" r:id="rId12"/>
    <p:sldId id="428" r:id="rId13"/>
    <p:sldId id="434" r:id="rId14"/>
    <p:sldId id="432" r:id="rId15"/>
    <p:sldId id="433" r:id="rId16"/>
    <p:sldId id="431" r:id="rId17"/>
    <p:sldId id="435" r:id="rId18"/>
    <p:sldId id="436" r:id="rId19"/>
  </p:sldIdLst>
  <p:sldSz cx="9144000" cy="6858000" type="screen4x3"/>
  <p:notesSz cx="6808788" cy="9940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charset="0"/>
              </a:defRPr>
            </a:lvl1pPr>
          </a:lstStyle>
          <a:p>
            <a:pPr>
              <a:defRPr/>
            </a:pPr>
            <a:fld id="{2CA604D6-12B6-4C0C-BFEB-E6966BA19E04}" type="datetimeFigureOut">
              <a:rPr lang="en-US"/>
              <a:pPr>
                <a:defRPr/>
              </a:pPr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 charset="0"/>
              </a:defRPr>
            </a:lvl1pPr>
          </a:lstStyle>
          <a:p>
            <a:pPr>
              <a:defRPr/>
            </a:pPr>
            <a:fld id="{CCEA3D68-EE32-457A-BB50-4F7CE2DAD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235865-37A6-4339-89B1-238771668BBE}" type="slidenum">
              <a:rPr lang="en-US" smtClean="0">
                <a:latin typeface="Tahoma" pitchFamily="34" charset="0"/>
              </a:rPr>
              <a:pPr/>
              <a:t>1</a:t>
            </a:fld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509C8-02EF-4854-BCF9-DB3AF3404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71222-5D19-4DA8-9E7E-74E59FDFA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FC6BC-009A-47BB-837E-592A966AE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93888-B2AB-4F8C-9C16-9D91D987C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19EED-CFB9-47C1-B829-9F44C457C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50C35-9803-4FCE-BFAD-11265893A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453BF-C92A-4479-B0CA-73021A6B8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A37F8-46C6-40AA-9A2D-50104EA5C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2F93F-ED97-4EC5-B9AE-E575D10E3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2FB62-AA5F-4FD2-A9B4-00C404B83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D11FB-C5D7-4277-967B-A396FC8EE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</a:defRPr>
            </a:lvl1pPr>
          </a:lstStyle>
          <a:p>
            <a:pPr>
              <a:defRPr/>
            </a:pPr>
            <a:fld id="{73A29E75-B7E3-48BB-B8C2-67F049432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7630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71475" indent="-371475" algn="ctr" eaLnBrk="1" hangingPunct="1"/>
            <a:endParaRPr lang="en-GB" sz="2800" b="1" dirty="0">
              <a:solidFill>
                <a:srgbClr val="FFFF00"/>
              </a:solidFill>
              <a:latin typeface="Arial" charset="0"/>
            </a:endParaRPr>
          </a:p>
          <a:p>
            <a:pPr marL="371475" indent="-371475" algn="ctr" eaLnBrk="1" hangingPunct="1"/>
            <a:endParaRPr lang="en-GB" sz="2800" b="1" dirty="0">
              <a:solidFill>
                <a:srgbClr val="FFFF00"/>
              </a:solidFill>
              <a:latin typeface="Arial" charset="0"/>
            </a:endParaRPr>
          </a:p>
          <a:p>
            <a:pPr marL="371475" indent="-371475" algn="ctr" eaLnBrk="1" hangingPunct="1"/>
            <a:r>
              <a:rPr lang="mt-MT" sz="2800" b="1" dirty="0">
                <a:solidFill>
                  <a:srgbClr val="002060"/>
                </a:solidFill>
                <a:latin typeface="Arial" charset="0"/>
              </a:rPr>
              <a:t>Partial Review</a:t>
            </a:r>
            <a:r>
              <a:rPr lang="en-GB" sz="28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mt-MT" sz="2800" b="1" dirty="0">
                <a:solidFill>
                  <a:srgbClr val="002060"/>
                </a:solidFill>
                <a:latin typeface="Arial" charset="0"/>
              </a:rPr>
              <a:t>to </a:t>
            </a:r>
            <a:r>
              <a:rPr lang="en-GB" sz="2800" b="1" dirty="0">
                <a:solidFill>
                  <a:srgbClr val="002060"/>
                </a:solidFill>
                <a:latin typeface="Arial" charset="0"/>
              </a:rPr>
              <a:t>CMLP </a:t>
            </a:r>
            <a:r>
              <a:rPr lang="mt-MT" sz="2800" b="1" dirty="0">
                <a:solidFill>
                  <a:srgbClr val="002060"/>
                </a:solidFill>
                <a:latin typeface="Arial" charset="0"/>
              </a:rPr>
              <a:t>(</a:t>
            </a:r>
            <a:r>
              <a:rPr lang="en-GB" sz="2800" b="1" dirty="0">
                <a:solidFill>
                  <a:srgbClr val="002060"/>
                </a:solidFill>
                <a:latin typeface="Arial" charset="0"/>
              </a:rPr>
              <a:t>2006)</a:t>
            </a:r>
          </a:p>
          <a:p>
            <a:pPr marL="371475" indent="-371475" algn="ctr" eaLnBrk="1" hangingPunct="1"/>
            <a:endParaRPr lang="en-GB" sz="2800" b="1" dirty="0">
              <a:solidFill>
                <a:srgbClr val="002060"/>
              </a:solidFill>
              <a:latin typeface="Arial" charset="0"/>
            </a:endParaRPr>
          </a:p>
          <a:p>
            <a:pPr marL="371475" indent="-371475" algn="ctr" eaLnBrk="1" hangingPunct="1"/>
            <a:r>
              <a:rPr lang="en-GB" sz="2800" b="1" dirty="0">
                <a:solidFill>
                  <a:srgbClr val="002060"/>
                </a:solidFill>
                <a:latin typeface="Arial" charset="0"/>
              </a:rPr>
              <a:t>Tal-</a:t>
            </a:r>
            <a:r>
              <a:rPr lang="en-GB" sz="2800" b="1" dirty="0" err="1">
                <a:solidFill>
                  <a:srgbClr val="002060"/>
                </a:solidFill>
                <a:latin typeface="Arial" charset="0"/>
              </a:rPr>
              <a:t>Handaq</a:t>
            </a:r>
            <a:r>
              <a:rPr lang="en-GB" sz="2800" b="1" dirty="0">
                <a:solidFill>
                  <a:srgbClr val="002060"/>
                </a:solidFill>
                <a:latin typeface="Arial" charset="0"/>
              </a:rPr>
              <a:t> North, </a:t>
            </a:r>
            <a:r>
              <a:rPr lang="en-GB" sz="2800" b="1" dirty="0" err="1">
                <a:solidFill>
                  <a:srgbClr val="002060"/>
                </a:solidFill>
                <a:latin typeface="Arial" charset="0"/>
              </a:rPr>
              <a:t>Qormi</a:t>
            </a:r>
            <a:endParaRPr lang="en-GB" sz="2800" b="1" dirty="0">
              <a:solidFill>
                <a:srgbClr val="002060"/>
              </a:solidFill>
              <a:latin typeface="Arial" charset="0"/>
            </a:endParaRPr>
          </a:p>
          <a:p>
            <a:pPr marL="371475" indent="-371475" algn="ctr" eaLnBrk="1" hangingPunct="1"/>
            <a:r>
              <a:rPr lang="en-GB" sz="2800" b="1" dirty="0">
                <a:solidFill>
                  <a:srgbClr val="002060"/>
                </a:solidFill>
                <a:latin typeface="Arial" charset="0"/>
              </a:rPr>
              <a:t>Area of Containment</a:t>
            </a:r>
          </a:p>
          <a:p>
            <a:pPr marL="371475" indent="-371475" eaLnBrk="1" hangingPunct="1"/>
            <a:endParaRPr lang="en-GB" sz="2400" b="1" dirty="0">
              <a:solidFill>
                <a:srgbClr val="002060"/>
              </a:solidFill>
              <a:latin typeface="Arial" charset="0"/>
            </a:endParaRPr>
          </a:p>
          <a:p>
            <a:pPr marL="371475" indent="-371475" eaLnBrk="1" hangingPunct="1"/>
            <a:endParaRPr lang="en-GB" sz="2400" b="1" dirty="0">
              <a:solidFill>
                <a:srgbClr val="002060"/>
              </a:solidFill>
              <a:latin typeface="Arial" charset="0"/>
            </a:endParaRPr>
          </a:p>
          <a:p>
            <a:pPr marL="371475" indent="-371475" eaLnBrk="1" hangingPunct="1"/>
            <a:endParaRPr lang="en-GB" sz="2400" b="1" dirty="0">
              <a:solidFill>
                <a:srgbClr val="002060"/>
              </a:solidFill>
              <a:latin typeface="Arial" charset="0"/>
            </a:endParaRPr>
          </a:p>
          <a:p>
            <a:pPr marL="371475" indent="-371475" algn="ctr" eaLnBrk="1" hangingPunct="1"/>
            <a:endParaRPr lang="mt-MT" sz="2400" b="1" dirty="0">
              <a:solidFill>
                <a:srgbClr val="002060"/>
              </a:solidFill>
              <a:latin typeface="Arial" charset="0"/>
            </a:endParaRPr>
          </a:p>
          <a:p>
            <a:pPr marL="371475" indent="-371475" algn="ctr" eaLnBrk="1" hangingPunct="1"/>
            <a:endParaRPr lang="mt-MT" sz="2400" b="1" dirty="0">
              <a:solidFill>
                <a:srgbClr val="002060"/>
              </a:solidFill>
              <a:latin typeface="Arial" charset="0"/>
            </a:endParaRPr>
          </a:p>
          <a:p>
            <a:pPr marL="371475" indent="-371475" algn="ctr" eaLnBrk="1" hangingPunct="1"/>
            <a:endParaRPr lang="en-GB" sz="2000" b="1" dirty="0">
              <a:solidFill>
                <a:srgbClr val="002060"/>
              </a:solidFill>
              <a:latin typeface="Arial" charset="0"/>
            </a:endParaRPr>
          </a:p>
          <a:p>
            <a:pPr marL="371475" indent="-371475" algn="ctr" eaLnBrk="1" hangingPunct="1"/>
            <a:endParaRPr lang="en-GB" sz="2000" b="1" dirty="0">
              <a:solidFill>
                <a:srgbClr val="002060"/>
              </a:solidFill>
              <a:latin typeface="Arial" charset="0"/>
            </a:endParaRPr>
          </a:p>
          <a:p>
            <a:pPr marL="371475" indent="-371475" algn="ctr" eaLnBrk="1" hangingPunct="1"/>
            <a:r>
              <a:rPr lang="en-GB" sz="2000" b="1" dirty="0">
                <a:solidFill>
                  <a:srgbClr val="002060"/>
                </a:solidFill>
                <a:latin typeface="Arial" charset="0"/>
              </a:rPr>
              <a:t>Presentation to the Standing Committee on Environment and Development Planning </a:t>
            </a:r>
          </a:p>
          <a:p>
            <a:pPr marL="371475" indent="-371475" algn="ctr" eaLnBrk="1" hangingPunct="1"/>
            <a:r>
              <a:rPr lang="en-GB" sz="2000" b="1" dirty="0">
                <a:solidFill>
                  <a:srgbClr val="002060"/>
                </a:solidFill>
                <a:latin typeface="Arial" charset="0"/>
              </a:rPr>
              <a:t>20</a:t>
            </a:r>
            <a:r>
              <a:rPr lang="en-GB" sz="2000" b="1" baseline="30000" dirty="0">
                <a:solidFill>
                  <a:srgbClr val="002060"/>
                </a:solidFill>
                <a:latin typeface="Arial" charset="0"/>
              </a:rPr>
              <a:t>th</a:t>
            </a:r>
            <a:r>
              <a:rPr lang="en-GB" sz="2000" b="1" dirty="0">
                <a:solidFill>
                  <a:srgbClr val="002060"/>
                </a:solidFill>
                <a:latin typeface="Arial" charset="0"/>
              </a:rPr>
              <a:t> October 2021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/>
          <a:srcRect l="26215" t="29042" r="26112" b="32445"/>
          <a:stretch>
            <a:fillRect/>
          </a:stretch>
        </p:blipFill>
        <p:spPr bwMode="auto">
          <a:xfrm>
            <a:off x="3276600" y="3505200"/>
            <a:ext cx="251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FDE9B-942F-494C-A6E8-2EDB691E7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Minister’s Position Statement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597612-539D-4777-867C-CBF954AF4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219200"/>
            <a:ext cx="5029200" cy="46265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08CF09-27B5-4235-B32B-35901C36B41D}"/>
              </a:ext>
            </a:extLst>
          </p:cNvPr>
          <p:cNvSpPr txBox="1"/>
          <p:nvPr/>
        </p:nvSpPr>
        <p:spPr>
          <a:xfrm>
            <a:off x="1752600" y="61722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Submission HN2 004</a:t>
            </a:r>
          </a:p>
        </p:txBody>
      </p:sp>
    </p:spTree>
    <p:extLst>
      <p:ext uri="{BB962C8B-B14F-4D97-AF65-F5344CB8AC3E}">
        <p14:creationId xmlns:p14="http://schemas.microsoft.com/office/powerpoint/2010/main" val="2806456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2470A-FC9C-4953-974C-1865A9354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Amended</a:t>
            </a:r>
            <a:r>
              <a:rPr lang="en-GB" dirty="0"/>
              <a:t> </a:t>
            </a:r>
            <a:r>
              <a:rPr lang="en-GB" b="1" dirty="0">
                <a:solidFill>
                  <a:srgbClr val="002060"/>
                </a:solidFill>
              </a:rPr>
              <a:t>Final Draft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DB2FC7-2B1C-4007-AA08-DBD4C73FB5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066800"/>
            <a:ext cx="8229600" cy="5828556"/>
          </a:xfrm>
        </p:spPr>
      </p:pic>
    </p:spTree>
    <p:extLst>
      <p:ext uri="{BB962C8B-B14F-4D97-AF65-F5344CB8AC3E}">
        <p14:creationId xmlns:p14="http://schemas.microsoft.com/office/powerpoint/2010/main" val="3521722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75ADB-F3ED-4922-BB3D-B3DE1F6DB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Minister’s Position Statement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C55E19-42EA-4051-8037-95EF31E49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35437"/>
            <a:ext cx="6971829" cy="44557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0DA361-C217-4E25-88D1-C96CBA9FE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6029038"/>
            <a:ext cx="6251543" cy="55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15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A53A2-FDFD-4A87-A0EA-098D78D11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Amended Final Draft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B6ECE-8F61-4F2B-85E0-DC9DA9ECF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Revised Design Parameters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5457FC-83F0-43AA-8216-EDBAAD29D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319728"/>
            <a:ext cx="7924799" cy="133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97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9D4DE-8CB9-48E2-A21C-93106CB61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Amended Final Draft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B3584-C29F-4C54-94E7-BB69F3908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en-GB" dirty="0"/>
              <a:t>Redistribution of floorspaces due to revised layout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Redistribution of office floorspaces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92E41F-2CB1-4C06-A514-07BD1D8A5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743200"/>
            <a:ext cx="6814771" cy="17287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38D1DE-8C82-463A-A771-9721C75BA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095875"/>
            <a:ext cx="687705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05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59917-2E33-4D54-85E3-AB1AECEC4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Minister’s</a:t>
            </a:r>
            <a:r>
              <a:rPr lang="en-GB" dirty="0"/>
              <a:t> </a:t>
            </a:r>
            <a:r>
              <a:rPr lang="en-GB" b="1" dirty="0">
                <a:solidFill>
                  <a:srgbClr val="002060"/>
                </a:solidFill>
              </a:rPr>
              <a:t>Position Statement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BF49B5-6837-4C5C-8FBB-98D5CBAF3E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3456" y="1756831"/>
            <a:ext cx="4237087" cy="42127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03D6EB-F2AA-44CE-870F-7C01315B1EFF}"/>
              </a:ext>
            </a:extLst>
          </p:cNvPr>
          <p:cNvSpPr txBox="1"/>
          <p:nvPr/>
        </p:nvSpPr>
        <p:spPr>
          <a:xfrm>
            <a:off x="2667000" y="6214030"/>
            <a:ext cx="4237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Revised comprehensive planning areas</a:t>
            </a:r>
          </a:p>
        </p:txBody>
      </p:sp>
    </p:spTree>
    <p:extLst>
      <p:ext uri="{BB962C8B-B14F-4D97-AF65-F5344CB8AC3E}">
        <p14:creationId xmlns:p14="http://schemas.microsoft.com/office/powerpoint/2010/main" val="2467411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A4F9E-9E52-46A4-90FE-063FE801C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Amended</a:t>
            </a:r>
            <a:r>
              <a:rPr lang="en-GB" dirty="0"/>
              <a:t> </a:t>
            </a:r>
            <a:r>
              <a:rPr lang="en-GB" b="1" dirty="0">
                <a:solidFill>
                  <a:srgbClr val="002060"/>
                </a:solidFill>
              </a:rPr>
              <a:t>Final Draft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211D03-D681-47FC-8FFB-6D04935B1E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6997" y="1524000"/>
            <a:ext cx="7310005" cy="5177260"/>
          </a:xfrm>
        </p:spPr>
      </p:pic>
    </p:spTree>
    <p:extLst>
      <p:ext uri="{BB962C8B-B14F-4D97-AF65-F5344CB8AC3E}">
        <p14:creationId xmlns:p14="http://schemas.microsoft.com/office/powerpoint/2010/main" val="2558056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403B8-14F0-4EEE-B8F4-CD7ADD23F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SEA Screening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DC657-EA5F-4C46-8A07-1EF544BB7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Sea Screening process identified following potential environmental impacts:</a:t>
            </a:r>
          </a:p>
          <a:p>
            <a:pPr marL="0" indent="449263">
              <a:buNone/>
            </a:pPr>
            <a:r>
              <a:rPr lang="en-GB" dirty="0"/>
              <a:t>(1) the potential loss and/or contamination 	of groundwater recharge;</a:t>
            </a:r>
          </a:p>
          <a:p>
            <a:pPr marL="0" indent="449263">
              <a:buNone/>
            </a:pPr>
            <a:r>
              <a:rPr lang="en-GB" dirty="0"/>
              <a:t>(2) overloading of wastewater infrastructure;</a:t>
            </a:r>
          </a:p>
          <a:p>
            <a:pPr marL="0" indent="449263">
              <a:buNone/>
            </a:pPr>
            <a:r>
              <a:rPr lang="en-GB" dirty="0"/>
              <a:t>(3) increase in air pollution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73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AFFE3-A82E-412B-B6C2-04A0D04B6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SEA Amended Final Draft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BD957-6CD9-41C6-9BCA-4B86A7349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Revisions to protect groundwater: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Revisions to assess air quality impacts: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16C592-9F7C-40B5-9037-8CB0C736C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46" y="2286000"/>
            <a:ext cx="7676107" cy="13703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B3F77A-8FC7-4FB7-9B2B-07D543173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4652962"/>
            <a:ext cx="7617857" cy="137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5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3525"/>
            <a:ext cx="9144000" cy="644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09800" y="3200400"/>
            <a:ext cx="19288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Handaq</a:t>
            </a:r>
            <a:r>
              <a:rPr lang="en-GB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EHub</a:t>
            </a:r>
            <a:endParaRPr lang="en-GB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4648200"/>
            <a:ext cx="25860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 dirty="0" err="1">
                <a:solidFill>
                  <a:schemeClr val="bg1">
                    <a:lumMod val="95000"/>
                  </a:schemeClr>
                </a:solidFill>
              </a:rPr>
              <a:t>Handaq</a:t>
            </a:r>
            <a:r>
              <a:rPr lang="en-GB" sz="2000" b="1" dirty="0">
                <a:solidFill>
                  <a:schemeClr val="bg1">
                    <a:lumMod val="95000"/>
                  </a:schemeClr>
                </a:solidFill>
              </a:rPr>
              <a:t> South </a:t>
            </a:r>
            <a:r>
              <a:rPr lang="en-GB" sz="2000" b="1" dirty="0" err="1">
                <a:solidFill>
                  <a:schemeClr val="bg1">
                    <a:lumMod val="95000"/>
                  </a:schemeClr>
                </a:solidFill>
              </a:rPr>
              <a:t>AoC</a:t>
            </a:r>
            <a:endParaRPr lang="en-GB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5562600"/>
            <a:ext cx="37004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 dirty="0" err="1">
                <a:solidFill>
                  <a:schemeClr val="bg1">
                    <a:lumMod val="95000"/>
                  </a:schemeClr>
                </a:solidFill>
              </a:rPr>
              <a:t>Wied</a:t>
            </a:r>
            <a:r>
              <a:rPr lang="en-GB" sz="2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bg1">
                    <a:lumMod val="95000"/>
                  </a:schemeClr>
                </a:solidFill>
              </a:rPr>
              <a:t>il-Kbir</a:t>
            </a:r>
            <a:r>
              <a:rPr lang="en-GB" sz="2000" b="1" dirty="0">
                <a:solidFill>
                  <a:schemeClr val="bg1">
                    <a:lumMod val="95000"/>
                  </a:schemeClr>
                </a:solidFill>
              </a:rPr>
              <a:t> Protected Area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1600" y="2209800"/>
            <a:ext cx="25685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 dirty="0" err="1">
                <a:solidFill>
                  <a:schemeClr val="bg1">
                    <a:lumMod val="95000"/>
                  </a:schemeClr>
                </a:solidFill>
              </a:rPr>
              <a:t>Handaq</a:t>
            </a:r>
            <a:r>
              <a:rPr lang="en-GB" sz="2000" b="1" dirty="0">
                <a:solidFill>
                  <a:schemeClr val="bg1">
                    <a:lumMod val="95000"/>
                  </a:schemeClr>
                </a:solidFill>
              </a:rPr>
              <a:t> North </a:t>
            </a:r>
            <a:r>
              <a:rPr lang="en-GB" sz="2000" b="1" dirty="0" err="1">
                <a:solidFill>
                  <a:schemeClr val="bg1">
                    <a:lumMod val="95000"/>
                  </a:schemeClr>
                </a:solidFill>
              </a:rPr>
              <a:t>AoC</a:t>
            </a:r>
            <a:endParaRPr lang="en-GB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533400"/>
            <a:ext cx="10493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Qormi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0" y="3657600"/>
            <a:ext cx="26336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chemeClr val="bg1">
                    <a:lumMod val="95000"/>
                  </a:schemeClr>
                </a:solidFill>
              </a:rPr>
              <a:t>St Ignatius College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38800" y="1066800"/>
            <a:ext cx="21288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 dirty="0" err="1">
                <a:solidFill>
                  <a:schemeClr val="bg1">
                    <a:lumMod val="95000"/>
                  </a:schemeClr>
                </a:solidFill>
              </a:rPr>
              <a:t>Triq</a:t>
            </a:r>
            <a:r>
              <a:rPr lang="en-GB" sz="2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bg1">
                    <a:lumMod val="95000"/>
                  </a:schemeClr>
                </a:solidFill>
              </a:rPr>
              <a:t>Guze</a:t>
            </a:r>
            <a:r>
              <a:rPr lang="en-GB" sz="2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bg1">
                    <a:lumMod val="95000"/>
                  </a:schemeClr>
                </a:solidFill>
              </a:rPr>
              <a:t>Duca</a:t>
            </a:r>
            <a:endParaRPr lang="en-GB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1219200"/>
            <a:ext cx="21288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 dirty="0" err="1">
                <a:solidFill>
                  <a:schemeClr val="bg1">
                    <a:lumMod val="95000"/>
                  </a:schemeClr>
                </a:solidFill>
              </a:rPr>
              <a:t>Triq</a:t>
            </a:r>
            <a:r>
              <a:rPr lang="en-GB" sz="2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bg1">
                    <a:lumMod val="95000"/>
                  </a:schemeClr>
                </a:solidFill>
              </a:rPr>
              <a:t>Guze</a:t>
            </a:r>
            <a:r>
              <a:rPr lang="en-GB" sz="2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bg1">
                    <a:lumMod val="95000"/>
                  </a:schemeClr>
                </a:solidFill>
              </a:rPr>
              <a:t>Duca</a:t>
            </a:r>
            <a:endParaRPr lang="en-GB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57C16F-F289-437A-AD26-D43EC6C350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0799" y="1"/>
            <a:ext cx="9194799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33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633FA-7C85-4B15-9356-702569534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Plan Formulation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57D8E-8074-44CF-A603-8340A2DC6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97651"/>
            <a:ext cx="8229600" cy="5257800"/>
          </a:xfrm>
        </p:spPr>
        <p:txBody>
          <a:bodyPr/>
          <a:lstStyle/>
          <a:p>
            <a:r>
              <a:rPr lang="en-GB" sz="2400" dirty="0">
                <a:solidFill>
                  <a:srgbClr val="002060"/>
                </a:solidFill>
              </a:rPr>
              <a:t>Publication of objectives for the Partial Local Plan Review in June 2016</a:t>
            </a:r>
          </a:p>
          <a:p>
            <a:pPr marL="0" indent="0">
              <a:buNone/>
            </a:pPr>
            <a:endParaRPr lang="en-GB" sz="1600" dirty="0">
              <a:solidFill>
                <a:srgbClr val="002060"/>
              </a:solidFill>
            </a:endParaRPr>
          </a:p>
          <a:p>
            <a:r>
              <a:rPr lang="en-GB" sz="2400" dirty="0">
                <a:solidFill>
                  <a:srgbClr val="002060"/>
                </a:solidFill>
              </a:rPr>
              <a:t>Publication of the draft policy in September 2017</a:t>
            </a:r>
          </a:p>
          <a:p>
            <a:pPr marL="0" indent="0">
              <a:buNone/>
            </a:pPr>
            <a:endParaRPr lang="en-GB" sz="1600" dirty="0">
              <a:solidFill>
                <a:srgbClr val="002060"/>
              </a:solidFill>
            </a:endParaRPr>
          </a:p>
          <a:p>
            <a:r>
              <a:rPr lang="en-GB" sz="2400" dirty="0">
                <a:solidFill>
                  <a:srgbClr val="002060"/>
                </a:solidFill>
              </a:rPr>
              <a:t>Publication of the revised draft policy in February 2021</a:t>
            </a:r>
          </a:p>
          <a:p>
            <a:pPr marL="0" indent="0">
              <a:buNone/>
            </a:pPr>
            <a:endParaRPr lang="en-GB" sz="1600" dirty="0">
              <a:solidFill>
                <a:srgbClr val="002060"/>
              </a:solidFill>
            </a:endParaRPr>
          </a:p>
          <a:p>
            <a:r>
              <a:rPr lang="en-GB" sz="2400" dirty="0">
                <a:solidFill>
                  <a:srgbClr val="002060"/>
                </a:solidFill>
              </a:rPr>
              <a:t>Receipt of Minister’s position statement in May 2021</a:t>
            </a:r>
          </a:p>
          <a:p>
            <a:pPr marL="0" indent="0">
              <a:buNone/>
            </a:pPr>
            <a:endParaRPr lang="en-GB" sz="1600" dirty="0">
              <a:solidFill>
                <a:srgbClr val="002060"/>
              </a:solidFill>
            </a:endParaRPr>
          </a:p>
          <a:p>
            <a:r>
              <a:rPr lang="en-GB" sz="2400" dirty="0">
                <a:solidFill>
                  <a:srgbClr val="002060"/>
                </a:solidFill>
              </a:rPr>
              <a:t>SEA Screening process</a:t>
            </a:r>
          </a:p>
          <a:p>
            <a:endParaRPr lang="en-GB" sz="1600" dirty="0">
              <a:solidFill>
                <a:srgbClr val="002060"/>
              </a:solidFill>
            </a:endParaRPr>
          </a:p>
          <a:p>
            <a:r>
              <a:rPr lang="en-GB" sz="2400" dirty="0">
                <a:solidFill>
                  <a:srgbClr val="002060"/>
                </a:solidFill>
              </a:rPr>
              <a:t>Final consideration by the Standing Committee in terms of Schedule III of the Act </a:t>
            </a:r>
          </a:p>
        </p:txBody>
      </p:sp>
    </p:spTree>
    <p:extLst>
      <p:ext uri="{BB962C8B-B14F-4D97-AF65-F5344CB8AC3E}">
        <p14:creationId xmlns:p14="http://schemas.microsoft.com/office/powerpoint/2010/main" val="291107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5C6F2-442E-40AC-8718-F22B30948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Revised draft policy </a:t>
            </a:r>
            <a:br>
              <a:rPr lang="en-GB" b="1" dirty="0">
                <a:solidFill>
                  <a:srgbClr val="002060"/>
                </a:solidFill>
              </a:rPr>
            </a:br>
            <a:r>
              <a:rPr lang="en-GB" b="1" dirty="0">
                <a:solidFill>
                  <a:srgbClr val="002060"/>
                </a:solidFill>
              </a:rPr>
              <a:t>of February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4DD88-970B-407E-9F83-86C751B68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en-GB" sz="2400" dirty="0">
                <a:solidFill>
                  <a:srgbClr val="002060"/>
                </a:solidFill>
              </a:rPr>
              <a:t>Development densities set at 2.75 levels</a:t>
            </a:r>
          </a:p>
          <a:p>
            <a:r>
              <a:rPr lang="en-GB" sz="2400" dirty="0">
                <a:solidFill>
                  <a:srgbClr val="002060"/>
                </a:solidFill>
              </a:rPr>
              <a:t>All vehicular routes to be 13.7m</a:t>
            </a:r>
          </a:p>
          <a:p>
            <a:r>
              <a:rPr lang="en-GB" sz="2400" dirty="0">
                <a:solidFill>
                  <a:srgbClr val="002060"/>
                </a:solidFill>
              </a:rPr>
              <a:t>Inclusion of pedestrian links</a:t>
            </a:r>
          </a:p>
          <a:p>
            <a:r>
              <a:rPr lang="en-GB" sz="2400" dirty="0">
                <a:solidFill>
                  <a:srgbClr val="002060"/>
                </a:solidFill>
              </a:rPr>
              <a:t>Centrally located green strip to be replaced by 5% amenity spaces in Zone B</a:t>
            </a:r>
          </a:p>
          <a:p>
            <a:r>
              <a:rPr lang="en-GB" sz="2400" dirty="0">
                <a:solidFill>
                  <a:srgbClr val="002060"/>
                </a:solidFill>
              </a:rPr>
              <a:t>Inclusion of independent offices in Zone B capped at 10,000sqm</a:t>
            </a:r>
          </a:p>
          <a:p>
            <a:r>
              <a:rPr lang="en-GB" sz="2400" dirty="0">
                <a:solidFill>
                  <a:srgbClr val="002060"/>
                </a:solidFill>
              </a:rPr>
              <a:t>Comprehensive planning areas based on land ownership</a:t>
            </a:r>
          </a:p>
          <a:p>
            <a:r>
              <a:rPr lang="en-GB" sz="2400" dirty="0">
                <a:solidFill>
                  <a:srgbClr val="002060"/>
                </a:solidFill>
              </a:rPr>
              <a:t>Provision of GI to be mandatory</a:t>
            </a:r>
          </a:p>
          <a:p>
            <a:r>
              <a:rPr lang="en-GB" sz="2400" dirty="0">
                <a:solidFill>
                  <a:srgbClr val="002060"/>
                </a:solidFill>
              </a:rPr>
              <a:t>The UIF payment scheme shall apply</a:t>
            </a:r>
          </a:p>
          <a:p>
            <a:r>
              <a:rPr lang="en-GB" sz="2400" dirty="0">
                <a:solidFill>
                  <a:srgbClr val="002060"/>
                </a:solidFill>
              </a:rPr>
              <a:t>Green transport Plans required with comprehensive areas</a:t>
            </a:r>
          </a:p>
          <a:p>
            <a:endParaRPr lang="en-GB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367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84ACF7-05FC-4AA2-AEAE-4725C9DAC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" y="228600"/>
            <a:ext cx="9033343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78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DD4AE0-CC4C-4D29-9278-8A5681330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0" y="228600"/>
            <a:ext cx="9228409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62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1ABEA-9B5D-4F89-BA4B-E328AF7A8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Comments by Standing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2635F-151A-4CD9-B5BB-905FBA610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3651"/>
            <a:ext cx="8229600" cy="4525963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Revised policy open for consultation till 1/4/2021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email address: handaq_north@pa.org.mt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CC2853-E584-446D-99FB-713B9CD61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7081"/>
            <a:ext cx="9144000" cy="320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13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A7D9E-137E-4381-B799-3FB69AF5A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Minister’s Position Statement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97F902-8C73-42AC-9C2D-C34B82EFB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524000"/>
            <a:ext cx="8229600" cy="257969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945E88-59D6-4338-A99D-1CDA9B828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267200"/>
            <a:ext cx="7696200" cy="13171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9B810B-0384-4C44-B989-E0FE6E019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5584354"/>
            <a:ext cx="7090384" cy="74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09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2261</TotalTime>
  <Words>307</Words>
  <Application>Microsoft Office PowerPoint</Application>
  <PresentationFormat>On-screen Show (4:3)</PresentationFormat>
  <Paragraphs>77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Plan Formulation Process</vt:lpstr>
      <vt:lpstr>Revised draft policy  of February 2021</vt:lpstr>
      <vt:lpstr>PowerPoint Presentation</vt:lpstr>
      <vt:lpstr>PowerPoint Presentation</vt:lpstr>
      <vt:lpstr>Comments by Standing Committee</vt:lpstr>
      <vt:lpstr>Minister’s Position Statement</vt:lpstr>
      <vt:lpstr>Minister’s Position Statement</vt:lpstr>
      <vt:lpstr>Amended Final Draft</vt:lpstr>
      <vt:lpstr>Minister’s Position Statement</vt:lpstr>
      <vt:lpstr>Amended Final Draft</vt:lpstr>
      <vt:lpstr>Amended Final Draft</vt:lpstr>
      <vt:lpstr>Minister’s Position Statement</vt:lpstr>
      <vt:lpstr>Amended Final Draft</vt:lpstr>
      <vt:lpstr>SEA Screening Process</vt:lpstr>
      <vt:lpstr>SEA Amended Final Draft</vt:lpstr>
    </vt:vector>
  </TitlesOfParts>
  <Company>MEPA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tellu</dc:creator>
  <cp:lastModifiedBy>Joseph Scalpello</cp:lastModifiedBy>
  <cp:revision>334</cp:revision>
  <dcterms:created xsi:type="dcterms:W3CDTF">2007-09-19T09:01:08Z</dcterms:created>
  <dcterms:modified xsi:type="dcterms:W3CDTF">2021-10-19T11:17:21Z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e72ceff-a758-4d25-ba30-ca9d5cdfb284_Enabled">
    <vt:lpwstr>true</vt:lpwstr>
  </property>
  <property fmtid="{D5CDD505-2E9C-101B-9397-08002B2CF9AE}" pid="3" name="MSIP_Label_3e72ceff-a758-4d25-ba30-ca9d5cdfb284_SetDate">
    <vt:lpwstr>2021-03-02T10:45:38Z</vt:lpwstr>
  </property>
  <property fmtid="{D5CDD505-2E9C-101B-9397-08002B2CF9AE}" pid="4" name="MSIP_Label_3e72ceff-a758-4d25-ba30-ca9d5cdfb284_Method">
    <vt:lpwstr>Privileged</vt:lpwstr>
  </property>
  <property fmtid="{D5CDD505-2E9C-101B-9397-08002B2CF9AE}" pid="5" name="MSIP_Label_3e72ceff-a758-4d25-ba30-ca9d5cdfb284_Name">
    <vt:lpwstr>Public</vt:lpwstr>
  </property>
  <property fmtid="{D5CDD505-2E9C-101B-9397-08002B2CF9AE}" pid="6" name="MSIP_Label_3e72ceff-a758-4d25-ba30-ca9d5cdfb284_SiteId">
    <vt:lpwstr>89f0a3f0-9e13-4282-b13a-d2316aab8e93</vt:lpwstr>
  </property>
  <property fmtid="{D5CDD505-2E9C-101B-9397-08002B2CF9AE}" pid="7" name="MSIP_Label_3e72ceff-a758-4d25-ba30-ca9d5cdfb284_ActionId">
    <vt:lpwstr>1c14c819-7f0b-4e04-90bf-d0742e631533</vt:lpwstr>
  </property>
  <property fmtid="{D5CDD505-2E9C-101B-9397-08002B2CF9AE}" pid="8" name="MSIP_Label_3e72ceff-a758-4d25-ba30-ca9d5cdfb284_ContentBits">
    <vt:lpwstr>0</vt:lpwstr>
  </property>
</Properties>
</file>