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91" r:id="rId6"/>
    <p:sldId id="392" r:id="rId7"/>
    <p:sldId id="372" r:id="rId8"/>
    <p:sldId id="408" r:id="rId9"/>
    <p:sldId id="377" r:id="rId10"/>
    <p:sldId id="373" r:id="rId11"/>
    <p:sldId id="404" r:id="rId12"/>
    <p:sldId id="401" r:id="rId13"/>
    <p:sldId id="405" r:id="rId14"/>
    <p:sldId id="402" r:id="rId15"/>
    <p:sldId id="407" r:id="rId16"/>
    <p:sldId id="406" r:id="rId17"/>
    <p:sldId id="396" r:id="rId18"/>
    <p:sldId id="393" r:id="rId19"/>
  </p:sldIdLst>
  <p:sldSz cx="9144000" cy="6858000" type="screen4x3"/>
  <p:notesSz cx="6797675" cy="987266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0">
          <p15:clr>
            <a:srgbClr val="A4A3A4"/>
          </p15:clr>
        </p15:guide>
        <p15:guide id="2" orient="horz" pos="2403">
          <p15:clr>
            <a:srgbClr val="A4A3A4"/>
          </p15:clr>
        </p15:guide>
        <p15:guide id="3" orient="horz" pos="2290">
          <p15:clr>
            <a:srgbClr val="A4A3A4"/>
          </p15:clr>
        </p15:guide>
        <p15:guide id="4" orient="horz" pos="3955">
          <p15:clr>
            <a:srgbClr val="A4A3A4"/>
          </p15:clr>
        </p15:guide>
        <p15:guide id="5" orient="horz" pos="514">
          <p15:clr>
            <a:srgbClr val="A4A3A4"/>
          </p15:clr>
        </p15:guide>
        <p15:guide id="6" orient="horz" pos="289">
          <p15:clr>
            <a:srgbClr val="A4A3A4"/>
          </p15:clr>
        </p15:guide>
        <p15:guide id="7" orient="horz" pos="4215">
          <p15:clr>
            <a:srgbClr val="A4A3A4"/>
          </p15:clr>
        </p15:guide>
        <p15:guide id="8" orient="horz" pos="872">
          <p15:clr>
            <a:srgbClr val="A4A3A4"/>
          </p15:clr>
        </p15:guide>
        <p15:guide id="9" pos="5447">
          <p15:clr>
            <a:srgbClr val="A4A3A4"/>
          </p15:clr>
        </p15:guide>
        <p15:guide id="10" pos="368">
          <p15:clr>
            <a:srgbClr val="A4A3A4"/>
          </p15:clr>
        </p15:guide>
        <p15:guide id="11" pos="2947">
          <p15:clr>
            <a:srgbClr val="A4A3A4"/>
          </p15:clr>
        </p15:guide>
        <p15:guide id="1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056731"/>
    <a:srgbClr val="B5B900"/>
    <a:srgbClr val="006D34"/>
    <a:srgbClr val="EDE9DF"/>
    <a:srgbClr val="00697F"/>
    <a:srgbClr val="00BCCC"/>
    <a:srgbClr val="038748"/>
    <a:srgbClr val="7D9DD2"/>
    <a:srgbClr val="20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7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1600"/>
        <p:guide orient="horz" pos="2403"/>
        <p:guide orient="horz" pos="2290"/>
        <p:guide orient="horz" pos="3955"/>
        <p:guide orient="horz" pos="514"/>
        <p:guide orient="horz" pos="289"/>
        <p:guide orient="horz" pos="4215"/>
        <p:guide orient="horz" pos="872"/>
        <p:guide pos="5447"/>
        <p:guide pos="368"/>
        <p:guide pos="2947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4D073-112D-4B7F-BCF7-71ABC8D4CAE7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2A0A-6878-4B8C-94DA-96763CC30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04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40309-5961-491A-9BDD-7E14447B142D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26BDD-967D-4925-A13A-C7E47E37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0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0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32933" indent="-280931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28434" indent="-224432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580435" indent="-224432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32436" indent="-224432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484437" indent="-2244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36438" indent="-2244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388440" indent="-2244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40441" indent="-2244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fld id="{3D0C8534-6703-4103-8239-5A1272E5482E}" type="slidenum">
              <a:rPr lang="en-GB" alt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14</a:t>
            </a:fld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F88F-3854-4885-95FE-2494CE8C138F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40" y="2055474"/>
            <a:ext cx="1932548" cy="93590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 userDrawn="1"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0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B5B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8595B"/>
                </a:solidFill>
              </a:defRPr>
            </a:lvl1pPr>
            <a:lvl2pPr>
              <a:defRPr sz="18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B5B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8595B"/>
                </a:solidFill>
              </a:defRPr>
            </a:lvl1pPr>
            <a:lvl2pPr>
              <a:defRPr sz="18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163-A7FC-4B63-956A-7CB80102D4CA}" type="datetime1">
              <a:rPr lang="en-GB" smtClean="0"/>
              <a:t>26/10/2021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80000" y="1609957"/>
            <a:ext cx="3816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76000" y="1609957"/>
            <a:ext cx="3816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0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19100" indent="-234950">
              <a:defRPr sz="1400">
                <a:solidFill>
                  <a:srgbClr val="58595B"/>
                </a:solidFill>
              </a:defRPr>
            </a:lvl2pPr>
            <a:lvl3pPr marL="641350" indent="-222250">
              <a:defRPr sz="1400">
                <a:solidFill>
                  <a:srgbClr val="58595B"/>
                </a:solidFill>
              </a:defRPr>
            </a:lvl3pPr>
            <a:lvl4pPr marL="882650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19100" indent="-234950">
              <a:defRPr sz="1400">
                <a:solidFill>
                  <a:srgbClr val="58595B"/>
                </a:solidFill>
              </a:defRPr>
            </a:lvl2pPr>
            <a:lvl3pPr marL="641350" indent="-222250">
              <a:defRPr sz="1400">
                <a:solidFill>
                  <a:srgbClr val="58595B"/>
                </a:solidFill>
              </a:defRPr>
            </a:lvl3pPr>
            <a:lvl4pPr marL="882650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F0F5-B2FB-4916-B302-AF4F1723E1F1}" type="datetime1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19100" indent="-234950">
              <a:defRPr sz="1400">
                <a:solidFill>
                  <a:srgbClr val="58595B"/>
                </a:solidFill>
              </a:defRPr>
            </a:lvl2pPr>
            <a:lvl3pPr marL="641350" indent="-222250">
              <a:defRPr sz="1400">
                <a:solidFill>
                  <a:srgbClr val="58595B"/>
                </a:solidFill>
              </a:defRPr>
            </a:lvl3pPr>
            <a:lvl4pPr marL="882650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19100" indent="-234950">
              <a:defRPr sz="1400">
                <a:solidFill>
                  <a:srgbClr val="58595B"/>
                </a:solidFill>
              </a:defRPr>
            </a:lvl2pPr>
            <a:lvl3pPr marL="641350" indent="-222250">
              <a:defRPr sz="1400">
                <a:solidFill>
                  <a:srgbClr val="58595B"/>
                </a:solidFill>
              </a:defRPr>
            </a:lvl3pPr>
            <a:lvl4pPr marL="882650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43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E805-7C72-4054-9287-8459AD483922}" type="datetime1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80000" y="1556792"/>
            <a:ext cx="388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680000" y="4018926"/>
            <a:ext cx="388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000" y="1556792"/>
            <a:ext cx="388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76000" y="4018926"/>
            <a:ext cx="388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48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27038" indent="-234950">
              <a:defRPr sz="1400">
                <a:solidFill>
                  <a:srgbClr val="58595B"/>
                </a:solidFill>
              </a:defRPr>
            </a:lvl2pPr>
            <a:lvl3pPr marL="657225" indent="-228600">
              <a:defRPr sz="1400">
                <a:solidFill>
                  <a:srgbClr val="58595B"/>
                </a:solidFill>
              </a:defRPr>
            </a:lvl3pPr>
            <a:lvl4pPr marL="874713" indent="-228600">
              <a:defRPr sz="1400">
                <a:solidFill>
                  <a:srgbClr val="58595B"/>
                </a:solidFill>
              </a:defRPr>
            </a:lvl4pPr>
            <a:lvl5pPr marL="1068388" indent="-180975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DFAA-C692-47E6-A919-08272176B798}" type="datetime1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27038" indent="-234950">
              <a:defRPr sz="1400">
                <a:solidFill>
                  <a:srgbClr val="58595B"/>
                </a:solidFill>
              </a:defRPr>
            </a:lvl2pPr>
            <a:lvl3pPr marL="657225" indent="-228600">
              <a:defRPr sz="1400">
                <a:solidFill>
                  <a:srgbClr val="58595B"/>
                </a:solidFill>
              </a:defRPr>
            </a:lvl3pPr>
            <a:lvl4pPr marL="874713" indent="-228600">
              <a:defRPr sz="1400">
                <a:solidFill>
                  <a:srgbClr val="58595B"/>
                </a:solidFill>
              </a:defRPr>
            </a:lvl4pPr>
            <a:lvl5pPr marL="1068388" indent="-180975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02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19100" indent="-234950">
              <a:defRPr sz="1400">
                <a:solidFill>
                  <a:srgbClr val="58595B"/>
                </a:solidFill>
              </a:defRPr>
            </a:lvl2pPr>
            <a:lvl3pPr marL="647700" indent="-228600">
              <a:defRPr sz="1400">
                <a:solidFill>
                  <a:srgbClr val="58595B"/>
                </a:solidFill>
              </a:defRPr>
            </a:lvl3pPr>
            <a:lvl4pPr marL="866775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419100" indent="-234950">
              <a:defRPr sz="1400">
                <a:solidFill>
                  <a:srgbClr val="58595B"/>
                </a:solidFill>
              </a:defRPr>
            </a:lvl2pPr>
            <a:lvl3pPr marL="657225" indent="-228600">
              <a:defRPr sz="1400">
                <a:solidFill>
                  <a:srgbClr val="58595B"/>
                </a:solidFill>
              </a:defRPr>
            </a:lvl3pPr>
            <a:lvl4pPr marL="882650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8B3D-F803-4DF3-81C3-64AD70D090B5}" type="datetime1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51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7191-20C8-4B1B-845A-5FBCA35CBDD0}" type="datetime1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358775" indent="-174625">
              <a:defRPr sz="1400">
                <a:solidFill>
                  <a:srgbClr val="58595B"/>
                </a:solidFill>
              </a:defRPr>
            </a:lvl2pPr>
            <a:lvl3pPr marL="647700" indent="-228600">
              <a:defRPr sz="1400">
                <a:solidFill>
                  <a:srgbClr val="58595B"/>
                </a:solidFill>
              </a:defRPr>
            </a:lvl3pPr>
            <a:lvl4pPr marL="866775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58595B"/>
                </a:solidFill>
              </a:defRPr>
            </a:lvl1pPr>
            <a:lvl2pPr marL="358775" indent="-174625">
              <a:defRPr sz="1400">
                <a:solidFill>
                  <a:srgbClr val="58595B"/>
                </a:solidFill>
              </a:defRPr>
            </a:lvl2pPr>
            <a:lvl3pPr marL="657225" indent="-228600">
              <a:defRPr sz="1400">
                <a:solidFill>
                  <a:srgbClr val="58595B"/>
                </a:solidFill>
              </a:defRPr>
            </a:lvl3pPr>
            <a:lvl4pPr marL="882650" indent="-228600">
              <a:defRPr sz="1400">
                <a:solidFill>
                  <a:srgbClr val="58595B"/>
                </a:solidFill>
              </a:defRPr>
            </a:lvl4pPr>
            <a:lvl5pPr marL="1116013" indent="-228600"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179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8595B"/>
                </a:solidFill>
              </a:defRPr>
            </a:lvl1pPr>
            <a:lvl2pPr>
              <a:defRPr sz="18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9A33-A7E1-415A-BC83-4DD72EA4C049}" type="datetime1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0000" y="6422400"/>
            <a:ext cx="1800000" cy="252000"/>
          </a:xfrm>
        </p:spPr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80000" y="1556792"/>
            <a:ext cx="396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80000" y="4018926"/>
            <a:ext cx="396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7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58595B"/>
                </a:solidFill>
              </a:defRPr>
            </a:lvl1pPr>
            <a:lvl2pPr marL="444500" indent="-166688">
              <a:defRPr sz="1400">
                <a:solidFill>
                  <a:srgbClr val="58595B"/>
                </a:solidFill>
              </a:defRPr>
            </a:lvl2pPr>
            <a:lvl3pPr>
              <a:defRPr sz="1400">
                <a:solidFill>
                  <a:srgbClr val="58595B"/>
                </a:solidFill>
              </a:defRPr>
            </a:lvl3pPr>
            <a:lvl4pPr>
              <a:defRPr sz="1400">
                <a:solidFill>
                  <a:srgbClr val="58595B"/>
                </a:solidFill>
              </a:defRPr>
            </a:lvl4pPr>
            <a:lvl5pPr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007A-F4B0-4721-97C2-B561BEC62FFE}" type="datetime1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12000" y="1556792"/>
            <a:ext cx="532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2000" y="4018926"/>
            <a:ext cx="532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472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58595B"/>
                </a:solidFill>
              </a:defRPr>
            </a:lvl1pPr>
            <a:lvl2pPr marL="444500" indent="-166688">
              <a:defRPr sz="1400">
                <a:solidFill>
                  <a:srgbClr val="58595B"/>
                </a:solidFill>
              </a:defRPr>
            </a:lvl2pPr>
            <a:lvl3pPr>
              <a:defRPr sz="1400">
                <a:solidFill>
                  <a:srgbClr val="58595B"/>
                </a:solidFill>
              </a:defRPr>
            </a:lvl3pPr>
            <a:lvl4pPr>
              <a:defRPr sz="1400">
                <a:solidFill>
                  <a:srgbClr val="58595B"/>
                </a:solidFill>
              </a:defRPr>
            </a:lvl4pPr>
            <a:lvl5pPr>
              <a:defRPr sz="14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9DFD-065B-4AF7-8721-8DEE40C2D91B}" type="datetime1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76000" y="1556792"/>
            <a:ext cx="532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000" y="4018926"/>
            <a:ext cx="532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579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 defTabSz="939800">
              <a:tabLst/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168-4A34-4EE7-B789-A36043567802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42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F88F-3854-4885-95FE-2494CE8C138F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6000" y="4509120"/>
            <a:ext cx="2007692" cy="900000"/>
            <a:chOff x="116601" y="5744680"/>
            <a:chExt cx="2088000" cy="936000"/>
          </a:xfrm>
        </p:grpSpPr>
        <p:sp>
          <p:nvSpPr>
            <p:cNvPr id="9" name="Rectangle 8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65" y="5780680"/>
              <a:ext cx="1784072" cy="864000"/>
            </a:xfrm>
            <a:prstGeom prst="rect">
              <a:avLst/>
            </a:prstGeom>
          </p:spPr>
        </p:pic>
      </p:grp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350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>
                <a:solidFill>
                  <a:srgbClr val="58595B"/>
                </a:solidFill>
              </a:defRPr>
            </a:lvl1pPr>
            <a:lvl2pPr marL="376238" indent="-166688">
              <a:defRPr sz="1000">
                <a:solidFill>
                  <a:srgbClr val="58595B"/>
                </a:solidFill>
              </a:defRPr>
            </a:lvl2pPr>
            <a:lvl3pPr marL="573088" indent="-187325">
              <a:defRPr sz="1000">
                <a:solidFill>
                  <a:srgbClr val="58595B"/>
                </a:solidFill>
              </a:defRPr>
            </a:lvl3pPr>
            <a:lvl4pPr marL="717550" indent="-131763">
              <a:defRPr sz="1000">
                <a:solidFill>
                  <a:srgbClr val="58595B"/>
                </a:solidFill>
              </a:defRPr>
            </a:lvl4pPr>
            <a:lvl5pPr marL="879475" indent="-171450">
              <a:tabLst/>
              <a:defRPr sz="10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6F0-74F8-4A91-91BC-7A1578FD0F3C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>
                <a:solidFill>
                  <a:srgbClr val="58595B"/>
                </a:solidFill>
              </a:defRPr>
            </a:lvl1pPr>
            <a:lvl2pPr marL="376238" indent="-166688">
              <a:defRPr sz="1000">
                <a:solidFill>
                  <a:srgbClr val="58595B"/>
                </a:solidFill>
              </a:defRPr>
            </a:lvl2pPr>
            <a:lvl3pPr marL="573088" indent="-187325">
              <a:defRPr sz="1000">
                <a:solidFill>
                  <a:srgbClr val="58595B"/>
                </a:solidFill>
              </a:defRPr>
            </a:lvl3pPr>
            <a:lvl4pPr marL="717550" indent="-131763">
              <a:defRPr sz="1000">
                <a:solidFill>
                  <a:srgbClr val="58595B"/>
                </a:solidFill>
              </a:defRPr>
            </a:lvl4pPr>
            <a:lvl5pPr marL="879475" indent="-171450">
              <a:defRPr sz="10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>
                <a:solidFill>
                  <a:srgbClr val="58595B"/>
                </a:solidFill>
              </a:defRPr>
            </a:lvl1pPr>
            <a:lvl2pPr marL="376238" indent="-166688">
              <a:defRPr sz="1000">
                <a:solidFill>
                  <a:srgbClr val="58595B"/>
                </a:solidFill>
              </a:defRPr>
            </a:lvl2pPr>
            <a:lvl3pPr marL="573088" indent="-187325">
              <a:defRPr sz="1000">
                <a:solidFill>
                  <a:srgbClr val="58595B"/>
                </a:solidFill>
              </a:defRPr>
            </a:lvl3pPr>
            <a:lvl4pPr marL="717550" indent="-131763">
              <a:defRPr sz="1000">
                <a:solidFill>
                  <a:srgbClr val="58595B"/>
                </a:solidFill>
              </a:defRPr>
            </a:lvl4pPr>
            <a:lvl5pPr marL="879475" indent="-171450">
              <a:defRPr sz="10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>
                <a:solidFill>
                  <a:srgbClr val="58595B"/>
                </a:solidFill>
              </a:defRPr>
            </a:lvl1pPr>
            <a:lvl2pPr marL="376238" indent="-166688">
              <a:defRPr sz="1000">
                <a:solidFill>
                  <a:srgbClr val="58595B"/>
                </a:solidFill>
              </a:defRPr>
            </a:lvl2pPr>
            <a:lvl3pPr marL="573088" indent="-187325">
              <a:defRPr sz="1000">
                <a:solidFill>
                  <a:srgbClr val="58595B"/>
                </a:solidFill>
              </a:defRPr>
            </a:lvl3pPr>
            <a:lvl4pPr marL="717550" indent="-131763">
              <a:defRPr sz="1000">
                <a:solidFill>
                  <a:srgbClr val="58595B"/>
                </a:solidFill>
              </a:defRPr>
            </a:lvl4pPr>
            <a:lvl5pPr marL="879475" indent="-171450">
              <a:defRPr sz="10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595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D719-0411-4BC8-A965-77343026E3E2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 defTabSz="939800">
              <a:tabLst/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 defTabSz="939800">
              <a:tabLst/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>
                <a:solidFill>
                  <a:srgbClr val="58595B"/>
                </a:solidFill>
              </a:defRPr>
            </a:lvl1pPr>
            <a:lvl2pPr marL="358775" indent="-166688">
              <a:defRPr sz="1200">
                <a:solidFill>
                  <a:srgbClr val="58595B"/>
                </a:solidFill>
              </a:defRPr>
            </a:lvl2pPr>
            <a:lvl3pPr marL="538163" indent="-187325">
              <a:defRPr sz="1200">
                <a:solidFill>
                  <a:srgbClr val="58595B"/>
                </a:solidFill>
              </a:defRPr>
            </a:lvl3pPr>
            <a:lvl4pPr marL="717550" indent="-176213">
              <a:defRPr sz="1200">
                <a:solidFill>
                  <a:srgbClr val="58595B"/>
                </a:solidFill>
              </a:defRPr>
            </a:lvl4pPr>
            <a:lvl5pPr marL="896938" indent="-179388">
              <a:defRPr sz="1200"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0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136D-6CB0-410C-B43D-710155FC4ACC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763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B9D4-33AB-4373-A7D0-0BF679FE356D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>
                <a:solidFill>
                  <a:srgbClr val="58595B"/>
                </a:solidFill>
              </a:defRPr>
            </a:lvl1pPr>
            <a:lvl2pPr marL="376238" indent="-166688">
              <a:spcBef>
                <a:spcPts val="0"/>
              </a:spcBef>
              <a:defRPr sz="1000">
                <a:solidFill>
                  <a:srgbClr val="58595B"/>
                </a:solidFill>
              </a:defRPr>
            </a:lvl2pPr>
            <a:lvl3pPr marL="573088" indent="-187325">
              <a:spcBef>
                <a:spcPts val="0"/>
              </a:spcBef>
              <a:defRPr sz="1000">
                <a:solidFill>
                  <a:srgbClr val="58595B"/>
                </a:solidFill>
              </a:defRPr>
            </a:lvl3pPr>
            <a:lvl4pPr marL="717550" indent="-131763">
              <a:spcBef>
                <a:spcPts val="0"/>
              </a:spcBef>
              <a:defRPr sz="1000">
                <a:solidFill>
                  <a:srgbClr val="58595B"/>
                </a:solidFill>
              </a:defRPr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>
                <a:solidFill>
                  <a:srgbClr val="58595B"/>
                </a:solidFill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>
                <a:solidFill>
                  <a:srgbClr val="58595B"/>
                </a:solidFill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>
                <a:solidFill>
                  <a:srgbClr val="58595B"/>
                </a:solidFill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6000" y="2448499"/>
            <a:ext cx="8064000" cy="0"/>
            <a:chOff x="576000" y="2448499"/>
            <a:chExt cx="8064000" cy="0"/>
          </a:xfrm>
        </p:grpSpPr>
        <p:cxnSp>
          <p:nvCxnSpPr>
            <p:cNvPr id="38" name="Straight Connector 37"/>
            <p:cNvCxnSpPr/>
            <p:nvPr userDrawn="1"/>
          </p:nvCxnSpPr>
          <p:spPr>
            <a:xfrm>
              <a:off x="576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80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2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 userDrawn="1"/>
        </p:nvGrpSpPr>
        <p:grpSpPr>
          <a:xfrm>
            <a:off x="583315" y="4924800"/>
            <a:ext cx="80640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80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2000" y="2448499"/>
              <a:ext cx="190800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6494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17FD-8DCD-4BF9-BD1D-1CCC0FAEB844}" type="datetime1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235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81192" y="0"/>
            <a:ext cx="4140000" cy="63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093A-9C89-476B-BFE3-4DA0289DA97C}" type="datetime1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Job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Click to edit Tel Number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dirty="0"/>
              <a:t>Click to edit Address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515675"/>
            <a:ext cx="648072" cy="7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67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093A-9C89-476B-BFE3-4DA0289DA97C}" type="datetime1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Job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Click to edit Tel Number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dirty="0"/>
              <a:t>Click to edit Address</a:t>
            </a:r>
          </a:p>
        </p:txBody>
      </p:sp>
    </p:spTree>
    <p:extLst>
      <p:ext uri="{BB962C8B-B14F-4D97-AF65-F5344CB8AC3E}">
        <p14:creationId xmlns:p14="http://schemas.microsoft.com/office/powerpoint/2010/main" val="407687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B5B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9157-EC9C-402C-8C30-0852505AECDE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GB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/>
        </p:blipFill>
        <p:spPr>
          <a:xfrm>
            <a:off x="7135390" y="6021288"/>
            <a:ext cx="1618643" cy="7126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6202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9157-EC9C-402C-8C30-0852505AECDE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39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10260632" cy="6858000"/>
            <a:chOff x="0" y="0"/>
            <a:chExt cx="10260632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1"/>
            <a:stretch/>
          </p:blipFill>
          <p:spPr>
            <a:xfrm>
              <a:off x="1116632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0"/>
              <a:ext cx="2267744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9157-EC9C-402C-8C30-0852505AECDE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3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9157-EC9C-402C-8C30-0852505AECDE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34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6A2-FBC7-4898-80C7-7817A4C76B82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rgbClr val="B5B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24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6A2-FBC7-4898-80C7-7817A4C76B82}" type="datetime1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37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896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8595B"/>
                </a:solidFill>
              </a:defRPr>
            </a:lvl1pPr>
            <a:lvl2pPr>
              <a:defRPr sz="18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7999"/>
            <a:ext cx="3960000" cy="4896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8595B"/>
                </a:solidFill>
              </a:defRPr>
            </a:lvl1pPr>
            <a:lvl2pPr>
              <a:defRPr sz="1800">
                <a:solidFill>
                  <a:srgbClr val="58595B"/>
                </a:solidFill>
              </a:defRPr>
            </a:lvl2pPr>
            <a:lvl3pPr>
              <a:defRPr sz="1800">
                <a:solidFill>
                  <a:srgbClr val="58595B"/>
                </a:solidFill>
              </a:defRPr>
            </a:lvl3pPr>
            <a:lvl4pPr>
              <a:defRPr sz="1800">
                <a:solidFill>
                  <a:srgbClr val="58595B"/>
                </a:solidFill>
              </a:defRPr>
            </a:lvl4pPr>
            <a:lvl5pPr>
              <a:defRPr sz="1800">
                <a:solidFill>
                  <a:srgbClr val="5859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F7F1-71FF-418A-9FAF-3830793BCF6A}" type="datetime1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2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7" r="1426" b="53680"/>
          <a:stretch/>
        </p:blipFill>
        <p:spPr>
          <a:xfrm>
            <a:off x="7164288" y="6018377"/>
            <a:ext cx="1979712" cy="83962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76000" y="6543758"/>
            <a:ext cx="6732304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8064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911" y="6583334"/>
            <a:ext cx="108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2C3ABE1-BF0D-4007-9ACE-38FA597EB2B2}" type="datetime1">
              <a:rPr lang="en-GB" smtClean="0"/>
              <a:t>26/10/2021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688" y="6583334"/>
            <a:ext cx="108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000" y="6422942"/>
            <a:ext cx="18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/>
        </p:blipFill>
        <p:spPr>
          <a:xfrm>
            <a:off x="444964" y="6272775"/>
            <a:ext cx="1225332" cy="5395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698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83" r:id="rId3"/>
    <p:sldLayoutId id="2147483651" r:id="rId4"/>
    <p:sldLayoutId id="2147483675" r:id="rId5"/>
    <p:sldLayoutId id="2147483678" r:id="rId6"/>
    <p:sldLayoutId id="2147483650" r:id="rId7"/>
    <p:sldLayoutId id="2147483686" r:id="rId8"/>
    <p:sldLayoutId id="2147483652" r:id="rId9"/>
    <p:sldLayoutId id="2147483653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2" r:id="rId16"/>
    <p:sldLayoutId id="2147483663" r:id="rId17"/>
    <p:sldLayoutId id="2147483664" r:id="rId18"/>
    <p:sldLayoutId id="2147483665" r:id="rId19"/>
    <p:sldLayoutId id="2147483667" r:id="rId20"/>
    <p:sldLayoutId id="2147483666" r:id="rId21"/>
    <p:sldLayoutId id="2147483668" r:id="rId22"/>
    <p:sldLayoutId id="2147483679" r:id="rId23"/>
    <p:sldLayoutId id="2147483654" r:id="rId24"/>
    <p:sldLayoutId id="2147483669" r:id="rId25"/>
    <p:sldLayoutId id="2147483680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2763" indent="-234950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58825" indent="-228600" algn="l" defTabSz="914400" rtl="0" eaLnBrk="1" latinLnBrk="0" hangingPunct="1">
        <a:lnSpc>
          <a:spcPct val="90000"/>
        </a:lnSpc>
        <a:spcBef>
          <a:spcPts val="2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93775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219200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4032448" cy="4176464"/>
          </a:xfrm>
        </p:spPr>
        <p:txBody>
          <a:bodyPr>
            <a:noAutofit/>
          </a:bodyPr>
          <a:lstStyle/>
          <a:p>
            <a:r>
              <a:rPr lang="en-GB" sz="3200" b="1" dirty="0"/>
              <a:t>Special Report </a:t>
            </a:r>
            <a:r>
              <a:rPr lang="en-GB" altLang="en-US" sz="3200" dirty="0"/>
              <a:t>N°17/2021</a:t>
            </a:r>
            <a:r>
              <a:rPr lang="pl-PL" sz="3200" b="1" dirty="0"/>
              <a:t>:</a:t>
            </a:r>
          </a:p>
          <a:p>
            <a:endParaRPr lang="en-US" sz="4000" b="1" dirty="0"/>
          </a:p>
          <a:p>
            <a:r>
              <a:rPr lang="en-GB" sz="2800" b="1" dirty="0"/>
              <a:t>EU readmission cooperation</a:t>
            </a:r>
          </a:p>
          <a:p>
            <a:r>
              <a:rPr lang="en-GB" sz="2800" b="1" dirty="0"/>
              <a:t>with third countries:</a:t>
            </a:r>
          </a:p>
          <a:p>
            <a:r>
              <a:rPr lang="en-GB" sz="2800" b="1" dirty="0"/>
              <a:t>relevant actions yielded limited results</a:t>
            </a:r>
            <a:r>
              <a:rPr lang="en-US" sz="2800" b="1" dirty="0"/>
              <a:t> </a:t>
            </a:r>
            <a:endParaRPr lang="en-GB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26/10/2021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4593829" y="2841774"/>
            <a:ext cx="2692346" cy="38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9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Page </a:t>
            </a:r>
            <a:fld id="{C26A69B5-200B-4E8E-9012-4EBB91306B1A}" type="slidenum">
              <a:rPr lang="en-GB" smtClean="0">
                <a:solidFill>
                  <a:prstClr val="white"/>
                </a:solidFill>
              </a:rPr>
              <a:pPr/>
              <a:t>10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09950" y="404664"/>
            <a:ext cx="5554538" cy="828094"/>
          </a:xfrm>
        </p:spPr>
        <p:txBody>
          <a:bodyPr/>
          <a:lstStyle/>
          <a:p>
            <a:r>
              <a:rPr lang="en-GB" sz="2000" dirty="0"/>
              <a:t>EU actions to facilitate readmission were relevant, but results were uneven and the impact could not be assessed</a:t>
            </a:r>
            <a:endParaRPr lang="en-GB" sz="2000" dirty="0">
              <a:solidFill>
                <a:srgbClr val="006D34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81731" y="620712"/>
            <a:ext cx="2290069" cy="35999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B5B900"/>
                </a:solidFill>
              </a:rPr>
              <a:t>Observations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99792" y="404664"/>
            <a:ext cx="504056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2789802" y="504240"/>
            <a:ext cx="324036" cy="548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26938"/>
              </a:buClr>
            </a:pPr>
            <a:r>
              <a:rPr lang="en-GB" sz="4000" dirty="0">
                <a:solidFill>
                  <a:srgbClr val="056731"/>
                </a:solidFill>
              </a:rPr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38862" y="2094775"/>
            <a:ext cx="2065675" cy="3341405"/>
          </a:xfrm>
        </p:spPr>
        <p:txBody>
          <a:bodyPr>
            <a:normAutofit/>
          </a:bodyPr>
          <a:lstStyle/>
          <a:p>
            <a:r>
              <a:rPr lang="en-GB" sz="1600" dirty="0"/>
              <a:t>readmission agreements and arrangements</a:t>
            </a:r>
          </a:p>
          <a:p>
            <a:r>
              <a:rPr lang="en-GB" sz="1600" dirty="0"/>
              <a:t>EU MS networks to pool national resources </a:t>
            </a:r>
          </a:p>
          <a:p>
            <a:r>
              <a:rPr lang="en-GB" sz="1600" dirty="0"/>
              <a:t>increased Frontex 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1432342"/>
            <a:ext cx="338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Readmission process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31726" y="1444276"/>
            <a:ext cx="5748636" cy="4935445"/>
            <a:chOff x="1104076" y="3059654"/>
            <a:chExt cx="5364223" cy="46054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924300" y="3059654"/>
              <a:ext cx="0" cy="4217446"/>
            </a:xfrm>
            <a:prstGeom prst="line">
              <a:avLst/>
            </a:prstGeom>
            <a:ln w="12700">
              <a:solidFill>
                <a:srgbClr val="E7E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076" y="3671449"/>
              <a:ext cx="1003411" cy="315841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58709" y="3604335"/>
              <a:ext cx="1641765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B4B800"/>
                  </a:solidFill>
                  <a:latin typeface="Myriad Pro" panose="020B0503030403020204" pitchFamily="34" charset="0"/>
                </a:rPr>
                <a:t>Identification</a:t>
              </a:r>
              <a:r>
                <a:rPr lang="en-GB" sz="1000" dirty="0">
                  <a:solidFill>
                    <a:srgbClr val="B4B800"/>
                  </a:solidFill>
                  <a:latin typeface="Myriad Pro" panose="020B0503030403020204" pitchFamily="34" charset="0"/>
                </a:rPr>
                <a:t> </a:t>
              </a:r>
              <a:r>
                <a:rPr lang="en-GB" sz="1000" i="1" dirty="0">
                  <a:solidFill>
                    <a:srgbClr val="B4B800"/>
                  </a:solidFill>
                  <a:latin typeface="Myriad Pro" panose="020B0503030403020204" pitchFamily="34" charset="0"/>
                </a:rPr>
                <a:t>(confirming nationality/identity)</a:t>
              </a:r>
              <a:r>
                <a:rPr lang="en-GB" sz="1000" dirty="0">
                  <a:solidFill>
                    <a:srgbClr val="B4B800"/>
                  </a:solidFill>
                  <a:latin typeface="Myriad Pro" panose="020B0503030403020204" pitchFamily="34" charset="0"/>
                </a:rPr>
                <a:t> </a:t>
              </a:r>
              <a:r>
                <a:rPr lang="en-GB" sz="1000" b="1" dirty="0">
                  <a:solidFill>
                    <a:srgbClr val="B4B800"/>
                  </a:solidFill>
                  <a:latin typeface="Myriad Pro" panose="020B0503030403020204" pitchFamily="34" charset="0"/>
                </a:rPr>
                <a:t>based on:</a:t>
              </a:r>
            </a:p>
            <a:p>
              <a:pPr marL="108000" indent="-108000">
                <a:buFont typeface="Myriad Pro" panose="020B0503030403020204" pitchFamily="34" charset="0"/>
                <a:buChar char="‐"/>
              </a:pPr>
              <a:r>
                <a:rPr lang="en-GB" sz="900" dirty="0">
                  <a:solidFill>
                    <a:srgbClr val="B4B800"/>
                  </a:solidFill>
                  <a:latin typeface="Myriad Pro" panose="020B0503030403020204" pitchFamily="34" charset="0"/>
                </a:rPr>
                <a:t>documents (valid or expired)</a:t>
              </a:r>
            </a:p>
            <a:p>
              <a:pPr marL="108000" indent="-108000">
                <a:buFont typeface="Myriad Pro" panose="020B0503030403020204" pitchFamily="34" charset="0"/>
                <a:buChar char="‐"/>
              </a:pPr>
              <a:r>
                <a:rPr lang="en-GB" sz="900" dirty="0">
                  <a:solidFill>
                    <a:srgbClr val="B4B800"/>
                  </a:solidFill>
                  <a:latin typeface="Myriad Pro" panose="020B0503030403020204" pitchFamily="34" charset="0"/>
                </a:rPr>
                <a:t>biometric data</a:t>
              </a:r>
            </a:p>
            <a:p>
              <a:pPr marL="108000" indent="-108000">
                <a:buFont typeface="Myriad Pro" panose="020B0503030403020204" pitchFamily="34" charset="0"/>
                <a:buChar char="‐"/>
              </a:pPr>
              <a:r>
                <a:rPr lang="en-GB" sz="900" dirty="0">
                  <a:solidFill>
                    <a:srgbClr val="B4B800"/>
                  </a:solidFill>
                  <a:latin typeface="Myriad Pro" panose="020B0503030403020204" pitchFamily="34" charset="0"/>
                </a:rPr>
                <a:t>interviews by consulates</a:t>
              </a:r>
            </a:p>
            <a:p>
              <a:pPr marL="108000" indent="-108000">
                <a:buFont typeface="Myriad Pro" panose="020B0503030403020204" pitchFamily="34" charset="0"/>
                <a:buChar char="‐"/>
              </a:pPr>
              <a:r>
                <a:rPr lang="en-GB" sz="900" dirty="0">
                  <a:solidFill>
                    <a:srgbClr val="B4B800"/>
                  </a:solidFill>
                  <a:latin typeface="Myriad Pro" panose="020B0503030403020204" pitchFamily="34" charset="0"/>
                </a:rPr>
                <a:t>identification missions</a:t>
              </a:r>
              <a:endParaRPr lang="en-GB" sz="900" i="1" dirty="0">
                <a:solidFill>
                  <a:srgbClr val="B4B800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58709" y="5096755"/>
              <a:ext cx="1641765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GB" sz="1000" b="1" dirty="0">
                  <a:solidFill>
                    <a:srgbClr val="2AA865"/>
                  </a:solidFill>
                  <a:latin typeface="Myriad Pro" panose="020B0503030403020204" pitchFamily="34" charset="0"/>
                </a:rPr>
                <a:t>Acquisition of travel documents issued by:</a:t>
              </a:r>
            </a:p>
            <a:p>
              <a:pPr marL="108000" indent="-108000">
                <a:buFont typeface="Myriad Pro" panose="020B0503030403020204" pitchFamily="34" charset="0"/>
                <a:buChar char="‐"/>
              </a:pPr>
              <a:r>
                <a:rPr lang="en-GB" sz="900" dirty="0">
                  <a:solidFill>
                    <a:srgbClr val="2AA865"/>
                  </a:solidFill>
                  <a:latin typeface="Myriad Pro" panose="020B0503030403020204" pitchFamily="34" charset="0"/>
                </a:rPr>
                <a:t>Consulates</a:t>
              </a:r>
            </a:p>
            <a:p>
              <a:pPr marL="108000" indent="-108000">
                <a:buFont typeface="Myriad Pro" panose="020B0503030403020204" pitchFamily="34" charset="0"/>
                <a:buChar char="‐"/>
              </a:pPr>
              <a:r>
                <a:rPr lang="en-GB" sz="900" dirty="0">
                  <a:solidFill>
                    <a:srgbClr val="2AA865"/>
                  </a:solidFill>
                  <a:latin typeface="Myriad Pro" panose="020B0503030403020204" pitchFamily="34" charset="0"/>
                </a:rPr>
                <a:t>Authorities in third country</a:t>
              </a:r>
            </a:p>
            <a:p>
              <a:pPr marL="108000" indent="-108000">
                <a:buFont typeface="Myriad Pro" panose="020B0503030403020204" pitchFamily="34" charset="0"/>
                <a:buChar char="‐"/>
              </a:pPr>
              <a:r>
                <a:rPr lang="en-GB" sz="900" dirty="0">
                  <a:solidFill>
                    <a:srgbClr val="2AA865"/>
                  </a:solidFill>
                  <a:latin typeface="Myriad Pro" panose="020B0503030403020204" pitchFamily="34" charset="0"/>
                </a:rPr>
                <a:t>EU Member States </a:t>
              </a:r>
              <a:r>
                <a:rPr lang="en-GB" sz="900" i="1" dirty="0">
                  <a:solidFill>
                    <a:srgbClr val="2AA865"/>
                  </a:solidFill>
                  <a:latin typeface="Myriad Pro" panose="020B0503030403020204" pitchFamily="34" charset="0"/>
                </a:rPr>
                <a:t>(European travel document)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58709" y="6522087"/>
              <a:ext cx="164176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00B0E2"/>
                  </a:solidFill>
                  <a:latin typeface="Myriad Pro" panose="020B0503030403020204" pitchFamily="34" charset="0"/>
                </a:rPr>
                <a:t>Acceptance of transfer of returnee </a:t>
              </a:r>
              <a:r>
                <a:rPr lang="en-GB" sz="1000" i="1" dirty="0">
                  <a:solidFill>
                    <a:srgbClr val="00B0E2"/>
                  </a:solidFill>
                  <a:latin typeface="Myriad Pro" panose="020B0503030403020204" pitchFamily="34" charset="0"/>
                </a:rPr>
                <a:t>(transfer, admission)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98753" y="3666654"/>
              <a:ext cx="2569546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08000" indent="-108000">
                <a:buClr>
                  <a:srgbClr val="B4B800"/>
                </a:buClr>
                <a:buSzPct val="150000"/>
                <a:buFont typeface="Symbol" panose="05050102010706020507" pitchFamily="18" charset="2"/>
                <a:buChar char=""/>
              </a:pP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Restrictions in types of accepted documents </a:t>
              </a:r>
            </a:p>
            <a:p>
              <a:pPr marL="108000" indent="-108000">
                <a:buClr>
                  <a:srgbClr val="B4B800"/>
                </a:buClr>
                <a:buSzPct val="150000"/>
                <a:buFont typeface="Symbol" panose="05050102010706020507" pitchFamily="18" charset="2"/>
                <a:buChar char=""/>
              </a:pP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Long delays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(insufficient administrative capacity or</a:t>
              </a:r>
              <a:r>
                <a:rPr lang="pl-PL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 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lack of willingness to cooperate)</a:t>
              </a:r>
            </a:p>
            <a:p>
              <a:pPr marL="108000" indent="-108000">
                <a:buClr>
                  <a:srgbClr val="B4B800"/>
                </a:buClr>
                <a:buSzPct val="150000"/>
                <a:buFont typeface="Symbol" panose="05050102010706020507" pitchFamily="18" charset="2"/>
                <a:buChar char=""/>
              </a:pP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Nationality confirmed only in limited number of</a:t>
              </a:r>
              <a:r>
                <a:rPr lang="pl-PL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 </a:t>
              </a: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cases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(primarily for voluntary returns)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98753" y="5126150"/>
              <a:ext cx="2569546" cy="69249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108000" indent="-108000">
                <a:buClr>
                  <a:srgbClr val="2AA865"/>
                </a:buClr>
                <a:buSzPct val="150000"/>
                <a:buFont typeface="Symbol" panose="05050102010706020507" pitchFamily="18" charset="2"/>
                <a:buChar char=""/>
              </a:pP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Long delays in issuing documents, resulting </a:t>
              </a:r>
              <a:b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</a:b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in increased risk of absconding</a:t>
              </a:r>
            </a:p>
            <a:p>
              <a:pPr marL="108000" indent="-108000">
                <a:buClr>
                  <a:srgbClr val="2AA865"/>
                </a:buClr>
                <a:buSzPct val="150000"/>
                <a:buFont typeface="Symbol" panose="05050102010706020507" pitchFamily="18" charset="2"/>
                <a:buChar char=""/>
              </a:pP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Travel documents issued with short validity, </a:t>
              </a:r>
              <a:b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</a:b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or even only for specific day of return</a:t>
              </a:r>
            </a:p>
            <a:p>
              <a:pPr marL="108000" indent="-108000">
                <a:buClr>
                  <a:srgbClr val="2AA865"/>
                </a:buClr>
                <a:buSzPct val="150000"/>
                <a:buFont typeface="Symbol" panose="05050102010706020507" pitchFamily="18" charset="2"/>
                <a:buChar char=""/>
              </a:pP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Refusal of European travel document for returns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98753" y="6557068"/>
              <a:ext cx="2569546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08000" indent="-108000">
                <a:buClr>
                  <a:srgbClr val="00B0E2"/>
                </a:buClr>
                <a:buSzPct val="150000"/>
                <a:buFont typeface="Symbol" panose="05050102010706020507" pitchFamily="18" charset="2"/>
                <a:buChar char=""/>
              </a:pP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Visa requirements for escorting officers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(even if not leaving plane/airport)</a:t>
              </a: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 and obstructive procedures for issuing visas</a:t>
              </a:r>
            </a:p>
            <a:p>
              <a:pPr marL="108000" indent="-108000">
                <a:buClr>
                  <a:srgbClr val="00B0E2"/>
                </a:buClr>
                <a:buSzPct val="150000"/>
                <a:buFont typeface="Symbol" panose="05050102010706020507" pitchFamily="18" charset="2"/>
                <a:buChar char=""/>
              </a:pP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Quantitative limits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(number of flights per month, or returnees per flight)</a:t>
              </a:r>
            </a:p>
            <a:p>
              <a:pPr marL="108000" indent="-108000">
                <a:buClr>
                  <a:srgbClr val="00B0E2"/>
                </a:buClr>
                <a:buSzPct val="150000"/>
                <a:buFont typeface="Symbol" panose="05050102010706020507" pitchFamily="18" charset="2"/>
                <a:buChar char=""/>
              </a:pPr>
              <a:r>
                <a: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Restrictions on accepted means of transport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(limiting use of ferries, boats, charter flights, or airline companies)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4300" y="3059654"/>
              <a:ext cx="2531299" cy="318924"/>
            </a:xfrm>
            <a:prstGeom prst="rect">
              <a:avLst/>
            </a:prstGeom>
            <a:solidFill>
              <a:srgbClr val="E7E8E9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GB" sz="1600" b="1" dirty="0">
                  <a:solidFill>
                    <a:srgbClr val="58585A"/>
                  </a:solidFill>
                  <a:latin typeface="Myriad Pro" panose="020B0503030403020204" pitchFamily="34" charset="0"/>
                </a:rPr>
                <a:t>CHALLENGES</a:t>
              </a:r>
              <a:endParaRPr lang="en-GB" sz="1400" i="1" dirty="0">
                <a:solidFill>
                  <a:srgbClr val="58585A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47683" y="1291999"/>
            <a:ext cx="261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Addressed by means such as:</a:t>
            </a:r>
          </a:p>
        </p:txBody>
      </p:sp>
    </p:spTree>
    <p:extLst>
      <p:ext uri="{BB962C8B-B14F-4D97-AF65-F5344CB8AC3E}">
        <p14:creationId xmlns:p14="http://schemas.microsoft.com/office/powerpoint/2010/main" val="404749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084168" y="1459285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59832" y="1436031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1731" y="1459285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573016"/>
            <a:ext cx="2304255" cy="26642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026938"/>
              </a:buClr>
            </a:pPr>
            <a:r>
              <a:rPr lang="en-GB" sz="1600" dirty="0"/>
              <a:t>Cover most of the common obstacles (except EUTD, visas, quantitative limits)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26938"/>
              </a:buClr>
            </a:pPr>
            <a:r>
              <a:rPr lang="en-GB" sz="1600" dirty="0"/>
              <a:t>But not necessarily observed in practice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026938"/>
              </a:buClr>
            </a:pPr>
            <a:r>
              <a:rPr lang="en-GB" sz="1600" dirty="0"/>
              <a:t>JRC/JWG meetings with limited  effectiveness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Page </a:t>
            </a:r>
            <a:fld id="{C26A69B5-200B-4E8E-9012-4EBB91306B1A}" type="slidenum">
              <a:rPr lang="en-GB" smtClean="0">
                <a:solidFill>
                  <a:prstClr val="white"/>
                </a:solidFill>
              </a:rPr>
              <a:pPr/>
              <a:t>11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3569" y="1963341"/>
            <a:ext cx="1656184" cy="14496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Readmission agreements and arrangements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43808" y="3573016"/>
            <a:ext cx="2219491" cy="2664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Successful in pooling national resources</a:t>
            </a:r>
          </a:p>
          <a:p>
            <a:pPr>
              <a:lnSpc>
                <a:spcPct val="100000"/>
              </a:lnSpc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Generally appreciated by participating countries for their results</a:t>
            </a:r>
          </a:p>
          <a:p>
            <a:pPr>
              <a:lnSpc>
                <a:spcPct val="100000"/>
              </a:lnSpc>
              <a:buClr>
                <a:srgbClr val="026938"/>
              </a:buClr>
            </a:pPr>
            <a:r>
              <a:rPr lang="en-US" sz="1600" dirty="0">
                <a:solidFill>
                  <a:srgbClr val="58595B"/>
                </a:solidFill>
              </a:rPr>
              <a:t>Transfer to Frontex, but resources constraints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20072" y="3573016"/>
            <a:ext cx="3541148" cy="25922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Increased support for MS pre-return activities and return operations</a:t>
            </a:r>
          </a:p>
          <a:p>
            <a:pPr>
              <a:lnSpc>
                <a:spcPct val="110000"/>
              </a:lnSpc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VC identification system effective, but most identified applied for protection</a:t>
            </a:r>
          </a:p>
          <a:p>
            <a:pPr>
              <a:lnSpc>
                <a:spcPct val="110000"/>
              </a:lnSpc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Identification missions - MS difficulties a major source of inefficiency </a:t>
            </a:r>
          </a:p>
          <a:p>
            <a:pPr>
              <a:lnSpc>
                <a:spcPct val="110000"/>
              </a:lnSpc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Support for returns by scheduled flights and with voluntary departures and returns growing quickly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09950" y="404664"/>
            <a:ext cx="5554538" cy="828094"/>
          </a:xfrm>
        </p:spPr>
        <p:txBody>
          <a:bodyPr/>
          <a:lstStyle/>
          <a:p>
            <a:r>
              <a:rPr lang="en-GB" sz="2000" dirty="0"/>
              <a:t>EU actions to facilitate readmission were relevant, but results were uneven and the impact could not be assessed</a:t>
            </a:r>
            <a:endParaRPr lang="en-GB" sz="2000" dirty="0">
              <a:solidFill>
                <a:srgbClr val="006D34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81731" y="620712"/>
            <a:ext cx="2290069" cy="35999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B5B900"/>
                </a:solidFill>
              </a:rPr>
              <a:t>Observations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99792" y="404664"/>
            <a:ext cx="504056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2789802" y="504240"/>
            <a:ext cx="324036" cy="548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26938"/>
              </a:buClr>
            </a:pPr>
            <a:r>
              <a:rPr lang="en-GB" sz="4000" dirty="0">
                <a:solidFill>
                  <a:srgbClr val="056731"/>
                </a:solidFill>
              </a:rPr>
              <a:t>2</a:t>
            </a: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3211120" y="1940087"/>
            <a:ext cx="1736153" cy="144966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rgbClr val="B5B900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26938"/>
              </a:buClr>
            </a:pPr>
            <a:r>
              <a:rPr lang="en-GB" dirty="0"/>
              <a:t>EU MS networks:</a:t>
            </a:r>
          </a:p>
          <a:p>
            <a:pPr algn="ctr">
              <a:buClr>
                <a:srgbClr val="026938"/>
              </a:buClr>
            </a:pPr>
            <a:r>
              <a:rPr lang="en-GB" dirty="0"/>
              <a:t>Eurint </a:t>
            </a:r>
          </a:p>
          <a:p>
            <a:pPr algn="ctr">
              <a:buClr>
                <a:srgbClr val="026938"/>
              </a:buClr>
            </a:pPr>
            <a:r>
              <a:rPr lang="en-GB" dirty="0"/>
              <a:t>EURLO</a:t>
            </a:r>
          </a:p>
          <a:p>
            <a:pPr algn="ctr">
              <a:buClr>
                <a:srgbClr val="026938"/>
              </a:buClr>
            </a:pPr>
            <a:r>
              <a:rPr lang="en-GB" dirty="0"/>
              <a:t>ERRIN </a:t>
            </a: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6314754" y="1963341"/>
            <a:ext cx="1656184" cy="14496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rgbClr val="B5B900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26938"/>
              </a:buClr>
            </a:pPr>
            <a:r>
              <a:rPr lang="en-GB" dirty="0"/>
              <a:t>Frontex support</a:t>
            </a:r>
          </a:p>
        </p:txBody>
      </p:sp>
    </p:spTree>
    <p:extLst>
      <p:ext uri="{BB962C8B-B14F-4D97-AF65-F5344CB8AC3E}">
        <p14:creationId xmlns:p14="http://schemas.microsoft.com/office/powerpoint/2010/main" val="379225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012160" y="1459285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03848" y="1459285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1731" y="1459285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740646"/>
            <a:ext cx="2376263" cy="24966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buClr>
                <a:srgbClr val="026938"/>
              </a:buClr>
            </a:pPr>
            <a:r>
              <a:rPr lang="en-GB" sz="1600" dirty="0"/>
              <a:t>Relevant for improving readmission cooperation</a:t>
            </a:r>
          </a:p>
          <a:p>
            <a:pPr>
              <a:lnSpc>
                <a:spcPct val="120000"/>
              </a:lnSpc>
              <a:spcBef>
                <a:spcPts val="800"/>
              </a:spcBef>
              <a:buClr>
                <a:srgbClr val="026938"/>
              </a:buClr>
            </a:pPr>
            <a:r>
              <a:rPr lang="en-GB" sz="1600" dirty="0"/>
              <a:t>Development of electronic RCMS has potential to enhance cooperation on a structural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Page </a:t>
            </a:r>
            <a:fld id="{C26A69B5-200B-4E8E-9012-4EBB91306B1A}" type="slidenum">
              <a:rPr lang="en-GB" smtClean="0">
                <a:solidFill>
                  <a:prstClr val="white"/>
                </a:solidFill>
              </a:rPr>
              <a:pPr/>
              <a:t>12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3569" y="1963341"/>
            <a:ext cx="1656184" cy="14496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Capacity Building Projects</a:t>
            </a:r>
          </a:p>
          <a:p>
            <a:pPr algn="ctr"/>
            <a:r>
              <a:rPr lang="en-US" dirty="0"/>
              <a:t>(6 projects)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87824" y="3717034"/>
            <a:ext cx="2592288" cy="2520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Relevant to the needs of returnees and third countries </a:t>
            </a:r>
          </a:p>
          <a:p>
            <a:pPr>
              <a:lnSpc>
                <a:spcPct val="120000"/>
              </a:lnSpc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Likely to mostly deliver their planned outputs</a:t>
            </a:r>
          </a:p>
          <a:p>
            <a:pPr>
              <a:lnSpc>
                <a:spcPct val="120000"/>
              </a:lnSpc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“Sustainable reintegration”  also depends on external factors and available  resources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96137" y="3740646"/>
            <a:ext cx="3096343" cy="24966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Shortcomings regarding data completeness and comparability</a:t>
            </a:r>
          </a:p>
          <a:p>
            <a:pPr>
              <a:lnSpc>
                <a:spcPct val="120000"/>
              </a:lnSpc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Regular assessment under revised VISA code - potential to improve EU data collection and sharing, and to facilitate evidence-based policy decisions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09950" y="404664"/>
            <a:ext cx="5554538" cy="828094"/>
          </a:xfrm>
        </p:spPr>
        <p:txBody>
          <a:bodyPr/>
          <a:lstStyle/>
          <a:p>
            <a:r>
              <a:rPr lang="en-GB" sz="2000" dirty="0"/>
              <a:t>EU actions to facilitate readmission were relevant, but results were uneven and the impact could not be assessed</a:t>
            </a:r>
            <a:endParaRPr lang="en-GB" sz="2000" dirty="0">
              <a:solidFill>
                <a:srgbClr val="006D34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81731" y="620712"/>
            <a:ext cx="2290069" cy="35999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B5B900"/>
                </a:solidFill>
              </a:rPr>
              <a:t>Observations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99792" y="404664"/>
            <a:ext cx="504056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2789802" y="504240"/>
            <a:ext cx="324036" cy="548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26938"/>
              </a:buClr>
            </a:pPr>
            <a:r>
              <a:rPr lang="en-GB" sz="4000" dirty="0">
                <a:solidFill>
                  <a:srgbClr val="056731"/>
                </a:solidFill>
              </a:rPr>
              <a:t>2</a:t>
            </a: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3396617" y="1963341"/>
            <a:ext cx="1656184" cy="14496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rgbClr val="B5B900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26938"/>
              </a:buClr>
            </a:pPr>
            <a:r>
              <a:rPr lang="en-GB" dirty="0"/>
              <a:t>Reintegration Projects</a:t>
            </a:r>
          </a:p>
          <a:p>
            <a:pPr algn="ctr">
              <a:buClr>
                <a:srgbClr val="026938"/>
              </a:buClr>
            </a:pPr>
            <a:r>
              <a:rPr lang="en-US" dirty="0"/>
              <a:t>(14 projects)</a:t>
            </a: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6223523" y="1963341"/>
            <a:ext cx="1656184" cy="14496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rgbClr val="B5B900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26938"/>
              </a:buClr>
            </a:pPr>
            <a:r>
              <a:rPr lang="en-GB" dirty="0"/>
              <a:t>Data on returns and readmissions</a:t>
            </a:r>
          </a:p>
        </p:txBody>
      </p:sp>
    </p:spTree>
    <p:extLst>
      <p:ext uri="{BB962C8B-B14F-4D97-AF65-F5344CB8AC3E}">
        <p14:creationId xmlns:p14="http://schemas.microsoft.com/office/powerpoint/2010/main" val="264165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C26A69B5-200B-4E8E-9012-4EBB91306B1A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259632" y="404664"/>
            <a:ext cx="763284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</a:rPr>
              <a:t>What do we recommend?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644"/>
            <a:ext cx="720080" cy="720080"/>
          </a:xfrm>
          <a:prstGeom prst="rect">
            <a:avLst/>
          </a:prstGeom>
        </p:spPr>
      </p:pic>
      <p:sp>
        <p:nvSpPr>
          <p:cNvPr id="15" name="Text Placeholder 5"/>
          <p:cNvSpPr txBox="1">
            <a:spLocks/>
          </p:cNvSpPr>
          <p:nvPr/>
        </p:nvSpPr>
        <p:spPr>
          <a:xfrm>
            <a:off x="1259632" y="1599864"/>
            <a:ext cx="7424812" cy="900101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58595B"/>
                </a:solidFill>
              </a:rPr>
              <a:t>More flexible approach when negotiating readmission agreements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Adapt contents of EURAs to specific features of readmission cooperation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Agree procedure to pursue alternative arrangements when appropriate</a:t>
            </a:r>
            <a:endParaRPr lang="en-GB" dirty="0">
              <a:solidFill>
                <a:srgbClr val="58595B"/>
              </a:solidFill>
            </a:endParaRPr>
          </a:p>
          <a:p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560" y="1610813"/>
            <a:ext cx="504056" cy="900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701570" y="1772816"/>
            <a:ext cx="324036" cy="512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rgbClr val="056731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1560" y="2658563"/>
            <a:ext cx="504056" cy="900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701570" y="2883964"/>
            <a:ext cx="324036" cy="473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rgbClr val="056731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1560" y="3706313"/>
            <a:ext cx="504056" cy="900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701570" y="3859706"/>
            <a:ext cx="324036" cy="5053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rgbClr val="056731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1560" y="4754063"/>
            <a:ext cx="504056" cy="900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701570" y="4979464"/>
            <a:ext cx="324036" cy="465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rgbClr val="056731"/>
                </a:solidFill>
              </a:rPr>
              <a:t>4</a:t>
            </a: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1259632" y="2658563"/>
            <a:ext cx="7424812" cy="900101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58595B"/>
                </a:solidFill>
              </a:rPr>
              <a:t>Synergies with Member States to facilitate readmission negotiations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Agree with MS on policies to potentially use as incentives beforehand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Include key MS in the process of facilitating negotiations </a:t>
            </a:r>
            <a:endParaRPr lang="en-GB" dirty="0">
              <a:solidFill>
                <a:srgbClr val="58595B"/>
              </a:solidFill>
            </a:endParaRPr>
          </a:p>
          <a:p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28" name="Text Placeholder 5"/>
          <p:cNvSpPr txBox="1">
            <a:spLocks/>
          </p:cNvSpPr>
          <p:nvPr/>
        </p:nvSpPr>
        <p:spPr>
          <a:xfrm>
            <a:off x="1261837" y="3701561"/>
            <a:ext cx="7424812" cy="900101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58595B"/>
                </a:solidFill>
              </a:rPr>
              <a:t>Strengthen incentives for third countries to cooperate on readmissions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Evaluate, at the inception phase, the potential of all newly proposed agreements, instruments and policies being used as incentives </a:t>
            </a: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29" name="Text Placeholder 5"/>
          <p:cNvSpPr txBox="1">
            <a:spLocks/>
          </p:cNvSpPr>
          <p:nvPr/>
        </p:nvSpPr>
        <p:spPr>
          <a:xfrm>
            <a:off x="1261837" y="4754062"/>
            <a:ext cx="7424812" cy="900101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58595B"/>
                </a:solidFill>
              </a:rPr>
              <a:t>Enhance data collection on readmissions and reintegration sustainability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Introduce disaggregation on the swiftness of readmission procedures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Collect data on the sustainability of returned migrants’ reintegration</a:t>
            </a:r>
          </a:p>
          <a:p>
            <a:endParaRPr lang="en-GB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3959225" cy="792088"/>
          </a:xfrm>
        </p:spPr>
        <p:txBody>
          <a:bodyPr/>
          <a:lstStyle/>
          <a:p>
            <a:pPr algn="ctr" eaLnBrk="1" hangingPunct="1"/>
            <a:r>
              <a:rPr lang="en-GB" altLang="en-US" sz="2200" dirty="0"/>
              <a:t>Thank you </a:t>
            </a:r>
            <a:br>
              <a:rPr lang="en-GB" altLang="en-US" sz="2200" dirty="0"/>
            </a:br>
            <a:r>
              <a:rPr lang="en-GB" altLang="en-US" sz="2200" dirty="0"/>
              <a:t>for your attention!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750" y="2132856"/>
            <a:ext cx="3959225" cy="504056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rgbClr val="B5B900"/>
                </a:solidFill>
              </a:rPr>
              <a:t>Find out more about the other                                                                                      products and activities of the ECA: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1188" y="2780929"/>
            <a:ext cx="3959225" cy="1152127"/>
          </a:xfrm>
        </p:spPr>
        <p:txBody>
          <a:bodyPr rtlCol="0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/>
            </a:pPr>
            <a:r>
              <a:rPr lang="fr-FR" altLang="en-US" sz="1400" b="1" dirty="0">
                <a:solidFill>
                  <a:srgbClr val="026938"/>
                </a:solidFill>
                <a:ea typeface="+mj-ea"/>
                <a:cs typeface="+mj-cs"/>
              </a:rPr>
              <a:t>eca.europa.eu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/>
            </a:pPr>
            <a:endParaRPr lang="fr-FR" altLang="en-US" sz="1400" b="1" dirty="0">
              <a:solidFill>
                <a:srgbClr val="026938"/>
              </a:solidFill>
              <a:ea typeface="+mj-ea"/>
              <a:cs typeface="+mj-cs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/>
            </a:pPr>
            <a:r>
              <a:rPr lang="pl-PL" altLang="en-US" sz="1400" b="1" dirty="0">
                <a:solidFill>
                  <a:srgbClr val="026938"/>
                </a:solidFill>
                <a:ea typeface="+mj-ea"/>
                <a:cs typeface="+mj-cs"/>
              </a:rPr>
              <a:t>ECA-</a:t>
            </a:r>
            <a:r>
              <a:rPr lang="pl-PL" altLang="en-US" sz="1400" b="1" dirty="0" err="1">
                <a:solidFill>
                  <a:srgbClr val="026938"/>
                </a:solidFill>
                <a:ea typeface="+mj-ea"/>
                <a:cs typeface="+mj-cs"/>
              </a:rPr>
              <a:t>InstitutionalRelations</a:t>
            </a:r>
            <a:r>
              <a:rPr lang="fr-FR" altLang="en-US" sz="1400" b="1" dirty="0">
                <a:solidFill>
                  <a:srgbClr val="026938"/>
                </a:solidFill>
                <a:ea typeface="+mj-ea"/>
                <a:cs typeface="+mj-cs"/>
              </a:rPr>
              <a:t>@eca.europa.eu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/>
            </a:pPr>
            <a:endParaRPr lang="en-GB" altLang="en-US" sz="1400" b="1" dirty="0">
              <a:solidFill>
                <a:srgbClr val="026938"/>
              </a:solidFill>
              <a:ea typeface="+mj-ea"/>
              <a:cs typeface="+mj-cs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/>
            </a:pPr>
            <a:r>
              <a:rPr lang="fr-FR" altLang="en-US" sz="1400" b="1" dirty="0">
                <a:solidFill>
                  <a:srgbClr val="026938"/>
                </a:solidFill>
                <a:ea typeface="+mj-ea"/>
                <a:cs typeface="+mj-cs"/>
              </a:rPr>
              <a:t>@</a:t>
            </a:r>
            <a:r>
              <a:rPr lang="fr-FR" altLang="en-US" sz="1400" b="1" dirty="0" err="1">
                <a:solidFill>
                  <a:srgbClr val="026938"/>
                </a:solidFill>
                <a:ea typeface="+mj-ea"/>
                <a:cs typeface="+mj-cs"/>
              </a:rPr>
              <a:t>EUauditors</a:t>
            </a:r>
            <a:endParaRPr lang="fr-FR" altLang="en-US" sz="1400" b="1" dirty="0">
              <a:solidFill>
                <a:srgbClr val="026938"/>
              </a:solidFill>
              <a:ea typeface="+mj-ea"/>
              <a:cs typeface="+mj-cs"/>
            </a:endParaRPr>
          </a:p>
        </p:txBody>
      </p:sp>
      <p:sp>
        <p:nvSpPr>
          <p:cNvPr id="4199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11188" y="4508500"/>
            <a:ext cx="3959225" cy="9223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1400" b="1" dirty="0">
                <a:solidFill>
                  <a:srgbClr val="026938"/>
                </a:solidFill>
                <a:ea typeface="+mj-ea"/>
                <a:cs typeface="+mj-cs"/>
              </a:rPr>
              <a:t>EUROPEAN COURT OF AUDITORS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1400" dirty="0"/>
              <a:t>12, rue </a:t>
            </a:r>
            <a:r>
              <a:rPr lang="en-GB" altLang="en-US" sz="1400" dirty="0" err="1"/>
              <a:t>Alcide</a:t>
            </a:r>
            <a:r>
              <a:rPr lang="en-GB" altLang="en-US" sz="1400" dirty="0"/>
              <a:t> De </a:t>
            </a:r>
            <a:r>
              <a:rPr lang="en-GB" altLang="en-US" sz="1400" dirty="0" err="1"/>
              <a:t>Gasperi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1400" dirty="0"/>
              <a:t>1615 Luxembourg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1400" dirty="0"/>
              <a:t>LUXEMBOURG</a:t>
            </a:r>
          </a:p>
        </p:txBody>
      </p:sp>
    </p:spTree>
    <p:extLst>
      <p:ext uri="{BB962C8B-B14F-4D97-AF65-F5344CB8AC3E}">
        <p14:creationId xmlns:p14="http://schemas.microsoft.com/office/powerpoint/2010/main" val="175748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1403648" y="524747"/>
            <a:ext cx="5832648" cy="1234731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</a:pPr>
            <a:endParaRPr lang="en-US" altLang="en-US" sz="2800" b="1" dirty="0"/>
          </a:p>
          <a:p>
            <a:pPr eaLnBrk="1" hangingPunct="1">
              <a:spcBef>
                <a:spcPts val="1800"/>
              </a:spcBef>
            </a:pPr>
            <a:r>
              <a:rPr lang="en-US" altLang="en-US" sz="2800" b="1" dirty="0"/>
              <a:t>Why did we do this audit</a:t>
            </a:r>
          </a:p>
          <a:p>
            <a:pPr eaLnBrk="1" hangingPunct="1">
              <a:spcBef>
                <a:spcPts val="1800"/>
              </a:spcBef>
            </a:pPr>
            <a:endParaRPr lang="en-US" alt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4" y="1052736"/>
            <a:ext cx="720000" cy="658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4" y="3789120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4" y="2348880"/>
            <a:ext cx="720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4" y="5229280"/>
            <a:ext cx="720000" cy="72000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403648" y="1856421"/>
            <a:ext cx="5832648" cy="12347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endParaRPr lang="en-US" altLang="en-US" sz="2800" b="1" dirty="0"/>
          </a:p>
          <a:p>
            <a:pPr>
              <a:spcBef>
                <a:spcPts val="1800"/>
              </a:spcBef>
            </a:pPr>
            <a:r>
              <a:rPr lang="en-US" altLang="en-US" sz="2800" b="1" dirty="0"/>
              <a:t>What did we look at</a:t>
            </a:r>
          </a:p>
          <a:p>
            <a:pPr>
              <a:spcBef>
                <a:spcPts val="1800"/>
              </a:spcBef>
            </a:pPr>
            <a:endParaRPr lang="en-US" altLang="en-US" sz="2800" b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417113" y="3274389"/>
            <a:ext cx="5832648" cy="12347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endParaRPr lang="en-US" altLang="en-US" sz="2800" b="1" dirty="0"/>
          </a:p>
          <a:p>
            <a:pPr>
              <a:spcBef>
                <a:spcPts val="1800"/>
              </a:spcBef>
            </a:pPr>
            <a:r>
              <a:rPr lang="en-US" altLang="en-US" sz="2800" b="1" dirty="0"/>
              <a:t>What did we find</a:t>
            </a:r>
          </a:p>
          <a:p>
            <a:pPr>
              <a:spcBef>
                <a:spcPts val="1800"/>
              </a:spcBef>
            </a:pPr>
            <a:endParaRPr lang="en-US" altLang="en-US" sz="2800" b="1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422231" y="4723232"/>
            <a:ext cx="5832648" cy="12347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endParaRPr lang="en-US" altLang="en-US" sz="2800" b="1" dirty="0"/>
          </a:p>
          <a:p>
            <a:pPr>
              <a:spcBef>
                <a:spcPts val="1800"/>
              </a:spcBef>
            </a:pPr>
            <a:r>
              <a:rPr lang="en-US" altLang="en-US" sz="2800" b="1" dirty="0"/>
              <a:t>What do we recommend</a:t>
            </a:r>
          </a:p>
          <a:p>
            <a:pPr>
              <a:spcBef>
                <a:spcPts val="1800"/>
              </a:spcBef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43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1372" y="3789040"/>
            <a:ext cx="4950366" cy="2487801"/>
            <a:chOff x="1333339" y="4094375"/>
            <a:chExt cx="4950366" cy="24878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9" y="4154101"/>
              <a:ext cx="2815477" cy="221851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33339" y="4094375"/>
              <a:ext cx="31739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100 %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97459" y="4534907"/>
              <a:ext cx="25327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80 %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7459" y="4974451"/>
              <a:ext cx="25327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60 %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97459" y="5413995"/>
              <a:ext cx="25327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40 %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97459" y="5853539"/>
              <a:ext cx="25327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20 %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61580" y="6295891"/>
              <a:ext cx="18915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0 %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6759" y="6443677"/>
              <a:ext cx="25648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2015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13015" y="6443677"/>
              <a:ext cx="25648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2016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39272" y="6443677"/>
              <a:ext cx="25648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2017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86960" y="6443677"/>
              <a:ext cx="25648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2018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10835" y="6443677"/>
              <a:ext cx="25648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2019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26487" y="5918394"/>
              <a:ext cx="39433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19 %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36011" y="5579695"/>
              <a:ext cx="39433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srgbClr val="005385"/>
                  </a:solidFill>
                  <a:latin typeface="Myriad Pro" panose="020B0503030403020204" pitchFamily="34" charset="0"/>
                </a:rPr>
                <a:t>29 %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30056" y="5610473"/>
              <a:ext cx="165364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005385"/>
                  </a:solidFill>
                  <a:latin typeface="Myriad Pro" panose="020B0503030403020204" pitchFamily="34" charset="0"/>
                </a:rPr>
                <a:t>Returns to all third countries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30056" y="5928732"/>
              <a:ext cx="165364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Returns to third countries outside Europe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251600" y="1567527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7" y="1571989"/>
            <a:ext cx="4735953" cy="4434102"/>
          </a:xfrm>
        </p:spPr>
        <p:txBody>
          <a:bodyPr>
            <a:normAutofit/>
          </a:bodyPr>
          <a:lstStyle/>
          <a:p>
            <a:r>
              <a:rPr lang="en-GB" dirty="0"/>
              <a:t>Effective and well-managed return policy is an essential part of a comprehensive migration policy</a:t>
            </a:r>
          </a:p>
          <a:p>
            <a:r>
              <a:rPr lang="en-GB" dirty="0"/>
              <a:t>Several reasons for low return rates among irregular migrants (see our report 24/2019 on Asylum, relocation and return): </a:t>
            </a:r>
          </a:p>
          <a:p>
            <a:pPr lvl="1"/>
            <a:r>
              <a:rPr lang="en-GB" dirty="0"/>
              <a:t>Internal - weaknesses in asylum and return legislation, and in Member States’ systems, procedures and capacities</a:t>
            </a:r>
          </a:p>
          <a:p>
            <a:pPr lvl="1"/>
            <a:r>
              <a:rPr lang="en-GB" dirty="0"/>
              <a:t>External - difficulty of cooperating with migrants’ countries of origin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C26A69B5-200B-4E8E-9012-4EBB91306B1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03548" y="2045924"/>
            <a:ext cx="1656184" cy="129614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Low returns of irregular migrants</a:t>
            </a:r>
            <a:endParaRPr lang="en-GB" dirty="0">
              <a:solidFill>
                <a:srgbClr val="B5B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632848" cy="3600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bg1"/>
                </a:solidFill>
              </a:rPr>
              <a:t>Why did we do this audit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0" y="255350"/>
            <a:ext cx="720000" cy="658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2731" y="4551977"/>
            <a:ext cx="3384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b="1" dirty="0">
                <a:solidFill>
                  <a:schemeClr val="tx2"/>
                </a:solidFill>
              </a:rPr>
              <a:t>Effective return rate (EU 27)</a:t>
            </a:r>
            <a:endParaRPr lang="en-GB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9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98029" y="2637384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2132856"/>
            <a:ext cx="5832648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Has EU effectively enhanced cooperation on readmission with third countries?</a:t>
            </a:r>
          </a:p>
          <a:p>
            <a:pPr marL="342900" indent="-342900">
              <a:buAutoNum type="arabicPeriod"/>
            </a:pPr>
            <a:r>
              <a:rPr lang="en-GB" dirty="0"/>
              <a:t>Has the EU made progress in concluding relevant readmission agreements or similar arrangements with third countries?</a:t>
            </a:r>
            <a:endParaRPr lang="en-GB" dirty="0">
              <a:solidFill>
                <a:srgbClr val="006D34"/>
              </a:solidFill>
            </a:endParaRPr>
          </a:p>
          <a:p>
            <a:pPr marL="342900" indent="-342900">
              <a:buAutoNum type="arabicPeriod"/>
            </a:pPr>
            <a:r>
              <a:rPr lang="en-GB" dirty="0"/>
              <a:t>Has EU action facilitated effective implementation of third countries’ readmission obligations?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C26A69B5-200B-4E8E-9012-4EBB91306B1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34277" y="3164222"/>
            <a:ext cx="1769226" cy="146565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Audit </a:t>
            </a:r>
          </a:p>
          <a:p>
            <a:pPr algn="ctr"/>
            <a:r>
              <a:rPr lang="en-GB" dirty="0"/>
              <a:t>questions</a:t>
            </a:r>
            <a:endParaRPr lang="en-GB" dirty="0">
              <a:solidFill>
                <a:srgbClr val="B5B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632848" cy="3600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What did we look at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68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8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C26A69B5-200B-4E8E-9012-4EBB91306B1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259632" y="404664"/>
            <a:ext cx="763284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</a:rPr>
              <a:t>What did we look at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24644"/>
            <a:ext cx="720079" cy="7200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98029" y="2637384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3018" y="3212976"/>
            <a:ext cx="1691744" cy="124963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Audit </a:t>
            </a:r>
          </a:p>
          <a:p>
            <a:pPr algn="ctr"/>
            <a:r>
              <a:rPr lang="en-GB" dirty="0"/>
              <a:t>scope</a:t>
            </a:r>
            <a:endParaRPr lang="en-GB" dirty="0">
              <a:solidFill>
                <a:srgbClr val="B5B9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558335" y="1268760"/>
            <a:ext cx="6084224" cy="2016224"/>
          </a:xfrm>
        </p:spPr>
        <p:txBody>
          <a:bodyPr>
            <a:normAutofit/>
          </a:bodyPr>
          <a:lstStyle/>
          <a:p>
            <a:r>
              <a:rPr lang="en-GB" dirty="0"/>
              <a:t>Period: 2015 (Action Plan on Return), until mid-2020</a:t>
            </a:r>
          </a:p>
          <a:p>
            <a:r>
              <a:rPr lang="en-GB" dirty="0"/>
              <a:t>Coverage: </a:t>
            </a:r>
          </a:p>
          <a:p>
            <a:pPr lvl="1"/>
            <a:r>
              <a:rPr lang="en-GB" dirty="0"/>
              <a:t>10 third countries, based on the average number of non-returned irregular migrants (Syria excluded)</a:t>
            </a:r>
          </a:p>
          <a:p>
            <a:pPr lvl="1"/>
            <a:r>
              <a:rPr lang="en-GB" dirty="0"/>
              <a:t>38 % of return orders and 46 % of all unreturned irregular migrants from the EU during 2014-2018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741" y="3212976"/>
            <a:ext cx="3384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Yearly average returns of irregular migrants (2014-2018)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58335" y="3464169"/>
            <a:ext cx="5405214" cy="2900622"/>
            <a:chOff x="1060790" y="2701559"/>
            <a:chExt cx="5405214" cy="290062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521" y="3354033"/>
              <a:ext cx="4826532" cy="224814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376966" y="3339744"/>
              <a:ext cx="70051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Afghanistan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3754" y="3537730"/>
              <a:ext cx="28693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Syria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80363" y="3752040"/>
              <a:ext cx="4937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Morocco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81967" y="3961583"/>
              <a:ext cx="49051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Pakistan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12611" y="4171126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Iraq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21241" y="4380669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Algeria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18838" y="4581028"/>
              <a:ext cx="41678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Nigeria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19640" y="4790571"/>
              <a:ext cx="41517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Tunisia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81356" y="5014660"/>
              <a:ext cx="29174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India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601" y="5212140"/>
              <a:ext cx="67326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Bangladesh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22849" y="5420953"/>
              <a:ext cx="40876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Guinea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60791" y="3357235"/>
              <a:ext cx="251671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3 924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60790" y="3566308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1 793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0790" y="3775381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9 810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0790" y="3984454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7 294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60790" y="4193527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7 924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0790" y="4402600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4 245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0790" y="4611673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3 216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60790" y="4820746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2 814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60790" y="5029819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7 480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60790" y="5238892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2 426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39338" y="5447969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291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56624" y="3357235"/>
              <a:ext cx="30938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4A80"/>
                  </a:solidFill>
                  <a:latin typeface="Myriad Pro" panose="020B0503030403020204" pitchFamily="34" charset="0"/>
                </a:rPr>
                <a:t>25 620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56624" y="3566308"/>
              <a:ext cx="30938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4A80"/>
                  </a:solidFill>
                  <a:latin typeface="Myriad Pro" panose="020B0503030403020204" pitchFamily="34" charset="0"/>
                </a:rPr>
                <a:t>25 199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56624" y="3775381"/>
              <a:ext cx="30938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4A80"/>
                  </a:solidFill>
                  <a:latin typeface="Myriad Pro" panose="020B0503030403020204" pitchFamily="34" charset="0"/>
                </a:rPr>
                <a:t>23 287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56624" y="3984454"/>
              <a:ext cx="30938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4A80"/>
                  </a:solidFill>
                  <a:latin typeface="Myriad Pro" panose="020B0503030403020204" pitchFamily="34" charset="0"/>
                </a:rPr>
                <a:t>16 943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6624" y="4193527"/>
              <a:ext cx="30938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4A80"/>
                  </a:solidFill>
                  <a:latin typeface="Myriad Pro" panose="020B0503030403020204" pitchFamily="34" charset="0"/>
                </a:rPr>
                <a:t>16 759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56624" y="4402600"/>
              <a:ext cx="30938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4A80"/>
                  </a:solidFill>
                  <a:latin typeface="Myriad Pro" panose="020B0503030403020204" pitchFamily="34" charset="0"/>
                </a:rPr>
                <a:t>16 466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14332" y="4611673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4A80"/>
                  </a:solidFill>
                  <a:latin typeface="Myriad Pro" panose="020B0503030403020204" pitchFamily="34" charset="0"/>
                </a:rPr>
                <a:t>9 633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14332" y="4820746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4A80"/>
                  </a:solidFill>
                  <a:latin typeface="Myriad Pro" panose="020B0503030403020204" pitchFamily="34" charset="0"/>
                </a:rPr>
                <a:t>9 094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14332" y="5029819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4A80"/>
                  </a:solidFill>
                  <a:latin typeface="Myriad Pro" panose="020B0503030403020204" pitchFamily="34" charset="0"/>
                </a:rPr>
                <a:t>7 803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14332" y="5238892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4A80"/>
                  </a:solidFill>
                  <a:latin typeface="Myriad Pro" panose="020B0503030403020204" pitchFamily="34" charset="0"/>
                </a:rPr>
                <a:t>7 771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14332" y="5447969"/>
              <a:ext cx="25167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b="1" dirty="0">
                  <a:solidFill>
                    <a:srgbClr val="004A80"/>
                  </a:solidFill>
                  <a:latin typeface="Myriad Pro" panose="020B0503030403020204" pitchFamily="34" charset="0"/>
                </a:rPr>
                <a:t>7 220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68088" y="2716947"/>
              <a:ext cx="1651300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r>
                <a:rPr lang="en-GB" sz="900" b="1" dirty="0">
                  <a:solidFill>
                    <a:srgbClr val="00B2E2"/>
                  </a:solidFill>
                  <a:latin typeface="Myriad Pro" panose="020B0503030403020204" pitchFamily="34" charset="0"/>
                </a:rPr>
                <a:t>Returned</a:t>
              </a:r>
              <a:r>
                <a:rPr lang="en-GB" sz="900" dirty="0">
                  <a:latin typeface="Myriad Pro" panose="020B0503030403020204" pitchFamily="34" charset="0"/>
                </a:rPr>
                <a:t> third-country nationals to a third country following an</a:t>
              </a:r>
              <a:r>
                <a:rPr lang="pl-PL" sz="900" dirty="0">
                  <a:latin typeface="Myriad Pro" panose="020B0503030403020204" pitchFamily="34" charset="0"/>
                </a:rPr>
                <a:t> </a:t>
              </a:r>
              <a:r>
                <a:rPr lang="en-GB" sz="900" dirty="0">
                  <a:latin typeface="Myriad Pro" panose="020B0503030403020204" pitchFamily="34" charset="0"/>
                </a:rPr>
                <a:t>order to leave </a:t>
              </a:r>
              <a:r>
                <a:rPr lang="en-GB" sz="800" i="1" dirty="0">
                  <a:latin typeface="Myriad Pro" panose="020B0503030403020204" pitchFamily="34" charset="0"/>
                </a:rPr>
                <a:t>(yearly average)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38043" y="2701559"/>
              <a:ext cx="927961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/>
              <a:r>
                <a:rPr lang="en-GB" sz="900" b="1" dirty="0">
                  <a:solidFill>
                    <a:srgbClr val="004A80"/>
                  </a:solidFill>
                  <a:latin typeface="Myriad Pro" panose="020B0503030403020204" pitchFamily="34" charset="0"/>
                </a:rPr>
                <a:t>Unreturned</a:t>
              </a:r>
              <a:r>
                <a:rPr lang="en-GB" sz="900" dirty="0">
                  <a:latin typeface="Myriad Pro" panose="020B0503030403020204" pitchFamily="34" charset="0"/>
                </a:rPr>
                <a:t> irregular migrants </a:t>
              </a:r>
              <a:r>
                <a:rPr lang="en-GB" sz="800" i="1" dirty="0">
                  <a:latin typeface="Myriad Pro" panose="020B0503030403020204" pitchFamily="34" charset="0"/>
                </a:rPr>
                <a:t>(yearly average)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10481" y="2716947"/>
              <a:ext cx="1033481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/>
              <a:r>
                <a:rPr lang="en-GB" sz="85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Countries ordered </a:t>
              </a:r>
              <a:br>
                <a:rPr lang="en-GB" sz="85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</a:br>
              <a:r>
                <a:rPr lang="en-GB" sz="85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in descending number of unreturned migrants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55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620" y="2348880"/>
            <a:ext cx="6717421" cy="35283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/>
              <a:t>The alleged human rights breaches in the asylum and return procedures reported by NGOs / the media</a:t>
            </a:r>
          </a:p>
          <a:p>
            <a:pPr>
              <a:buFontTx/>
              <a:buChar char="-"/>
            </a:pPr>
            <a:r>
              <a:rPr lang="en-GB" dirty="0"/>
              <a:t>The co-operation between </a:t>
            </a:r>
            <a:r>
              <a:rPr lang="en-GB" dirty="0" err="1"/>
              <a:t>Frontex</a:t>
            </a:r>
            <a:r>
              <a:rPr lang="en-GB" dirty="0"/>
              <a:t> and the Commission </a:t>
            </a:r>
          </a:p>
          <a:p>
            <a:pPr>
              <a:buFontTx/>
              <a:buChar char="-"/>
            </a:pPr>
            <a:r>
              <a:rPr lang="en-GB" dirty="0"/>
              <a:t>The Belarus Readmission Agreement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C26A69B5-200B-4E8E-9012-4EBB91306B1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632848" cy="3600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What was outside the scope of this audit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33038"/>
            <a:ext cx="720000" cy="65866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65781" y="2204864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0770" y="2857207"/>
            <a:ext cx="1691744" cy="124963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Outside</a:t>
            </a:r>
          </a:p>
          <a:p>
            <a:pPr algn="ctr"/>
            <a:r>
              <a:rPr lang="en-GB" dirty="0">
                <a:solidFill>
                  <a:srgbClr val="B5B900"/>
                </a:solidFill>
              </a:rPr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170309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C26A69B5-200B-4E8E-9012-4EBB91306B1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98029" y="2637384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3018" y="3140968"/>
            <a:ext cx="1691744" cy="1249635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000" dirty="0"/>
              <a:t>EU actions  relevant, but yielded limited results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627784" y="2852936"/>
            <a:ext cx="6084224" cy="2160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Results of negotiations with third countries are suboptimal due to insufficient use of synergies with Member States and across EU policies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EU actions to facilitate readmission were relevant, but results were uneven and the impact could not be assessed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259632" y="404664"/>
            <a:ext cx="763284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</a:rPr>
              <a:t>What did we find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0" y="22464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1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14879"/>
            <a:ext cx="7704856" cy="12961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dirty="0"/>
              <a:t>The Commission and the EEAS did engage in readmission dialogue with the third countries with the most unreturned irregular migrants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dirty="0"/>
              <a:t>Limited progress in concluding readmission agreements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dirty="0"/>
              <a:t>More successful in negotiating legally non-binding readmission arrangements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Page </a:t>
            </a:r>
            <a:fld id="{C26A69B5-200B-4E8E-9012-4EBB91306B1A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09950" y="404664"/>
            <a:ext cx="5554538" cy="828094"/>
          </a:xfrm>
        </p:spPr>
        <p:txBody>
          <a:bodyPr/>
          <a:lstStyle/>
          <a:p>
            <a:r>
              <a:rPr lang="en-GB" sz="2000" dirty="0"/>
              <a:t>Results of negotiations with third countries are suboptimal due to insufficient use of synergies with Member States and across EU policies</a:t>
            </a:r>
            <a:endParaRPr lang="en-GB" sz="2000" dirty="0">
              <a:solidFill>
                <a:srgbClr val="006D34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1731" y="620712"/>
            <a:ext cx="2290069" cy="35999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B5B900"/>
                </a:solidFill>
              </a:rPr>
              <a:t>Observations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99792" y="404664"/>
            <a:ext cx="504056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2789802" y="504240"/>
            <a:ext cx="324036" cy="548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26938"/>
              </a:buClr>
            </a:pPr>
            <a:r>
              <a:rPr lang="en-GB" sz="4000" dirty="0">
                <a:solidFill>
                  <a:srgbClr val="056731"/>
                </a:solidFill>
              </a:rPr>
              <a:t>1</a:t>
            </a:r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870854" y="3501008"/>
            <a:ext cx="5505126" cy="2921934"/>
            <a:chOff x="1129479" y="3916341"/>
            <a:chExt cx="5298336" cy="2812177"/>
          </a:xfrm>
        </p:grpSpPr>
        <p:sp>
          <p:nvSpPr>
            <p:cNvPr id="43" name="Isosceles Triangle 42"/>
            <p:cNvSpPr/>
            <p:nvPr/>
          </p:nvSpPr>
          <p:spPr>
            <a:xfrm rot="10800000">
              <a:off x="6120945" y="4373755"/>
              <a:ext cx="82075" cy="70754"/>
            </a:xfrm>
            <a:prstGeom prst="triangle">
              <a:avLst/>
            </a:prstGeom>
            <a:solidFill>
              <a:srgbClr val="E7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479" y="4440750"/>
              <a:ext cx="5194872" cy="212536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76" y="4108998"/>
              <a:ext cx="29637" cy="16935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417" y="4142352"/>
              <a:ext cx="105845" cy="10584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417" y="4292451"/>
              <a:ext cx="105845" cy="105845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129479" y="4651392"/>
              <a:ext cx="49372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Morocco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29479" y="4854877"/>
              <a:ext cx="49051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Pakistan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29479" y="5058362"/>
              <a:ext cx="41197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Algeria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29479" y="5268962"/>
              <a:ext cx="41517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Tunisia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29479" y="5479562"/>
              <a:ext cx="41678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Nigeria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29479" y="5680971"/>
              <a:ext cx="67326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Bangladesh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9479" y="5884456"/>
              <a:ext cx="70051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Afghanistan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29479" y="6087941"/>
              <a:ext cx="40876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Guinea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25462" y="4127681"/>
              <a:ext cx="153006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9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Mandate to negotiate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90180" y="3916341"/>
              <a:ext cx="221520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Negotiations: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921149" y="4123696"/>
              <a:ext cx="124393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Readmission agreement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21149" y="4265937"/>
              <a:ext cx="200856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b="1" dirty="0">
                  <a:solidFill>
                    <a:srgbClr val="3C3C3B"/>
                  </a:solidFill>
                  <a:latin typeface="Myriad Pro" panose="020B0503030403020204" pitchFamily="34" charset="0"/>
                </a:rPr>
                <a:t>Non-binding readmission arrangement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96151" y="4234332"/>
              <a:ext cx="531664" cy="161583"/>
            </a:xfrm>
            <a:prstGeom prst="rect">
              <a:avLst/>
            </a:prstGeom>
            <a:solidFill>
              <a:srgbClr val="E7E8E9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TODAY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57820" y="6590019"/>
              <a:ext cx="25648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38690" y="6590019"/>
              <a:ext cx="25648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2002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09533" y="6590019"/>
              <a:ext cx="25648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2004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86094" y="6590019"/>
              <a:ext cx="25648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2006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33324" y="6590019"/>
              <a:ext cx="25648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2008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14324" y="6590019"/>
              <a:ext cx="25648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2010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65645" y="6590019"/>
              <a:ext cx="25648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2012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31468" y="6590019"/>
              <a:ext cx="25648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2014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03415" y="6590019"/>
              <a:ext cx="25648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2016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75362" y="6590019"/>
              <a:ext cx="25648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2018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31715" y="6590019"/>
              <a:ext cx="256481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30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463431" y="1340768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66381" y="1340768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1560" y="1340768"/>
            <a:ext cx="2041723" cy="204172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64" y="3573016"/>
            <a:ext cx="2672300" cy="255542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lr>
                <a:srgbClr val="026938"/>
              </a:buClr>
            </a:pPr>
            <a:r>
              <a:rPr lang="en-GB" sz="1600" dirty="0"/>
              <a:t>No prior agreement with MS on potential incentives and tools to support negotiations </a:t>
            </a:r>
          </a:p>
          <a:p>
            <a:pPr>
              <a:spcBef>
                <a:spcPts val="800"/>
              </a:spcBef>
              <a:buClr>
                <a:srgbClr val="026938"/>
              </a:buClr>
            </a:pPr>
            <a:r>
              <a:rPr lang="en-GB" sz="1600" dirty="0"/>
              <a:t>When MS associated in facilitating negotiations, beneficial in achieving results</a:t>
            </a:r>
          </a:p>
          <a:p>
            <a:pPr>
              <a:spcBef>
                <a:spcPts val="800"/>
              </a:spcBef>
              <a:buClr>
                <a:srgbClr val="026938"/>
              </a:buClr>
            </a:pPr>
            <a:r>
              <a:rPr lang="en-GB" sz="1600" dirty="0"/>
              <a:t>EU political involvement needs to be stepped up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Page </a:t>
            </a:r>
            <a:fld id="{C26A69B5-200B-4E8E-9012-4EBB91306B1A}" type="slidenum">
              <a:rPr lang="en-GB" smtClean="0">
                <a:solidFill>
                  <a:prstClr val="white"/>
                </a:solidFill>
              </a:rPr>
              <a:pPr/>
              <a:t>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13398" y="1963341"/>
            <a:ext cx="1656184" cy="14496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Synergies with MS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91606" y="3602548"/>
            <a:ext cx="2754306" cy="277878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Commission able to use various policies ad-hoc</a:t>
            </a:r>
          </a:p>
          <a:p>
            <a:pPr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Structural incentives:</a:t>
            </a:r>
          </a:p>
          <a:p>
            <a:pPr lvl="1"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Visa policy: most progress</a:t>
            </a:r>
          </a:p>
          <a:p>
            <a:pPr lvl="1"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Development assistance: limited progress</a:t>
            </a:r>
          </a:p>
          <a:p>
            <a:pPr lvl="1">
              <a:buClr>
                <a:srgbClr val="026938"/>
              </a:buClr>
            </a:pPr>
            <a:r>
              <a:rPr lang="en-US" sz="1600" dirty="0">
                <a:solidFill>
                  <a:srgbClr val="58595B"/>
                </a:solidFill>
              </a:rPr>
              <a:t>Trade: no progress yet</a:t>
            </a:r>
          </a:p>
          <a:p>
            <a:pPr lvl="1">
              <a:buClr>
                <a:srgbClr val="026938"/>
              </a:buClr>
            </a:pPr>
            <a:r>
              <a:rPr lang="en-US" sz="1600" dirty="0">
                <a:solidFill>
                  <a:srgbClr val="58595B"/>
                </a:solidFill>
              </a:rPr>
              <a:t>Legal migration: synergies with MS needed</a:t>
            </a:r>
          </a:p>
          <a:p>
            <a:pPr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Negative incentives – mixed MS positions</a:t>
            </a:r>
          </a:p>
          <a:p>
            <a:pPr lvl="1">
              <a:buClr>
                <a:srgbClr val="026938"/>
              </a:buClr>
            </a:pP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14754" y="3645024"/>
            <a:ext cx="2433710" cy="2448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5750"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Commission’s Partnership Framework Task Force</a:t>
            </a:r>
          </a:p>
          <a:p>
            <a:pPr marL="288000" indent="-285750">
              <a:buClr>
                <a:srgbClr val="026938"/>
              </a:buClr>
            </a:pPr>
            <a:r>
              <a:rPr lang="en-GB" sz="1600" dirty="0" err="1">
                <a:solidFill>
                  <a:srgbClr val="58595B"/>
                </a:solidFill>
              </a:rPr>
              <a:t>Coreper</a:t>
            </a:r>
            <a:r>
              <a:rPr lang="en-GB" sz="1600" dirty="0">
                <a:solidFill>
                  <a:srgbClr val="58595B"/>
                </a:solidFill>
              </a:rPr>
              <a:t>:</a:t>
            </a:r>
          </a:p>
          <a:p>
            <a:pPr marL="535650" lvl="1" indent="-285750"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Informal visa leverage mechanism (2017)</a:t>
            </a:r>
          </a:p>
          <a:p>
            <a:pPr marL="535650" lvl="1" indent="-285750">
              <a:buClr>
                <a:srgbClr val="026938"/>
              </a:buClr>
            </a:pPr>
            <a:r>
              <a:rPr lang="en-GB" sz="1600" dirty="0">
                <a:solidFill>
                  <a:srgbClr val="58595B"/>
                </a:solidFill>
              </a:rPr>
              <a:t>Comprehensive leverage mechanism (2020)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09950" y="404664"/>
            <a:ext cx="5554538" cy="828094"/>
          </a:xfrm>
        </p:spPr>
        <p:txBody>
          <a:bodyPr/>
          <a:lstStyle/>
          <a:p>
            <a:r>
              <a:rPr lang="en-GB" sz="2000" dirty="0"/>
              <a:t>Results of negotiations with third countries are suboptimal due to insufficient use of synergies with Member States and across EU policies</a:t>
            </a:r>
            <a:endParaRPr lang="en-GB" sz="2000" dirty="0">
              <a:solidFill>
                <a:srgbClr val="006D34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81731" y="620712"/>
            <a:ext cx="2290069" cy="35999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B5B900"/>
                </a:solidFill>
              </a:rPr>
              <a:t>Observations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99792" y="404664"/>
            <a:ext cx="504056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2789802" y="504240"/>
            <a:ext cx="324036" cy="548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26938"/>
              </a:buClr>
            </a:pPr>
            <a:r>
              <a:rPr lang="en-GB" sz="4000" dirty="0">
                <a:solidFill>
                  <a:srgbClr val="056731"/>
                </a:solidFill>
              </a:rPr>
              <a:t>1</a:t>
            </a: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3658694" y="1963341"/>
            <a:ext cx="1656184" cy="14496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rgbClr val="B5B900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26938"/>
              </a:buClr>
            </a:pPr>
            <a:r>
              <a:rPr lang="en-US" dirty="0"/>
              <a:t>Incentives</a:t>
            </a: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6674794" y="1963341"/>
            <a:ext cx="1656184" cy="14496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rgbClr val="B5B900"/>
                </a:solidFill>
                <a:latin typeface="+mn-lt"/>
                <a:ea typeface="+mn-ea"/>
                <a:cs typeface="+mn-cs"/>
              </a:defRPr>
            </a:lvl1pPr>
            <a:lvl2pPr marL="512763" indent="-2349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9937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219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26938"/>
              </a:buClr>
            </a:pPr>
            <a:r>
              <a:rPr lang="en-GB" dirty="0"/>
              <a:t>Coordination</a:t>
            </a:r>
          </a:p>
        </p:txBody>
      </p:sp>
    </p:spTree>
    <p:extLst>
      <p:ext uri="{BB962C8B-B14F-4D97-AF65-F5344CB8AC3E}">
        <p14:creationId xmlns:p14="http://schemas.microsoft.com/office/powerpoint/2010/main" val="4111701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0fe922-26ca-4de5-b879-be0c723ef2d9">
      <Value>706</Value>
      <Value>263</Value>
      <Value>25</Value>
    </TaxCatchAll>
    <ECADescription xmlns="badf4af4-25d2-4038-9680-cfde2e388a1c" xsi:nil="true"/>
    <j472de07b35b4b9e8cc7c31d4ca6c387 xmlns="badf4af4-25d2-4038-9680-cfde2e388a1c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Directorate of the Presidency</TermName>
          <TermId xmlns="http://schemas.microsoft.com/office/infopath/2007/PartnerControls">a3f77e99-9212-46ff-8cee-52670a2f0846</TermId>
        </TermInfo>
      </Terms>
    </j472de07b35b4b9e8cc7c31d4ca6c387>
    <ECAAuthors xmlns="badf4af4-25d2-4038-9680-cfde2e388a1c">
      <UserInfo>
        <DisplayName/>
        <AccountId xsi:nil="true"/>
        <AccountType/>
      </UserInfo>
    </ECAAuthors>
    <ECAItemOrder xmlns="badf4af4-25d2-4038-9680-cfde2e388a1c" xsi:nil="true"/>
    <pb0d3fcd97d0473787e5b4d1428a0fce xmlns="badf4af4-25d2-4038-9680-cfde2e388a1c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Relations with other institutions</TermName>
          <TermId xmlns="http://schemas.microsoft.com/office/infopath/2007/PartnerControls">32c0e4ca-05d3-4664-a00b-dbaae7d50ba4</TermId>
        </TermInfo>
      </Terms>
    </pb0d3fcd97d0473787e5b4d1428a0fce>
    <ECAItemDate xmlns="badf4af4-25d2-4038-9680-cfde2e388a1c" xsi:nil="true"/>
    <p64f05f0f2254f339cdc933fb1205f9f xmlns="36078b82-64f4-4a1e-99be-ae1315da66df">
      <Terms xmlns="http://schemas.microsoft.com/office/infopath/2007/PartnerControls"/>
    </p64f05f0f2254f339cdc933fb1205f9f>
    <g0faf6fc51764aa193d523d68c6540ed xmlns="36078b82-64f4-4a1e-99be-ae1315da66df">
      <Terms xmlns="http://schemas.microsoft.com/office/infopath/2007/PartnerControls"/>
    </g0faf6fc51764aa193d523d68c6540ed>
    <i2bc3f41a5694859a10cc5d6b6d7ba62 xmlns="badf4af4-25d2-4038-9680-cfde2e388a1c">
      <Terms xmlns="http://schemas.microsoft.com/office/infopath/2007/PartnerControls"/>
    </i2bc3f41a5694859a10cc5d6b6d7ba62>
    <ECAGroupId xmlns="badf4af4-25d2-4038-9680-cfde2e388a1c" xsi:nil="true"/>
    <bbdf71c3953a4d0485988c871184d553 xmlns="badf4af4-25d2-4038-9680-cfde2e388a1c">
      <Terms xmlns="http://schemas.microsoft.com/office/infopath/2007/PartnerControls">
        <TermInfo xmlns="http://schemas.microsoft.com/office/infopath/2007/PartnerControls">
          <TermName xmlns="http://schemas.microsoft.com/office/infopath/2007/PartnerControls">Guides and Manuals</TermName>
          <TermId xmlns="http://schemas.microsoft.com/office/infopath/2007/PartnerControls">8d3c6dd8-a106-41ad-a8e2-b01836c84692</TermId>
        </TermInfo>
      </Terms>
    </bbdf71c3953a4d0485988c871184d553>
    <k2f2552df09444fcbbff3a84eb9dd0cc xmlns="badf4af4-25d2-4038-9680-cfde2e388a1c">
      <Terms xmlns="http://schemas.microsoft.com/office/infopath/2007/PartnerControls"/>
    </k2f2552df09444fcbbff3a84eb9dd0cc>
    <ECAIsEnglish xmlns="badf4af4-25d2-4038-9680-cfde2e388a1c">false</ECAIsEnglish>
    <ECAEnglishItemId xmlns="badf4af4-25d2-4038-9680-cfde2e388a1c" xsi:nil="true"/>
    <ECAEnglishItemGuid xmlns="badf4af4-25d2-4038-9680-cfde2e388a1c" xsi:nil="true"/>
    <f3e173caf2db49a396cdbc0345a42419 xmlns="badf4af4-25d2-4038-9680-cfde2e388a1c">
      <Terms xmlns="http://schemas.microsoft.com/office/infopath/2007/PartnerControls"/>
    </f3e173caf2db49a396cdbc0345a42419>
  </documentManagement>
</p:properties>
</file>

<file path=customXml/item2.xml><?xml version="1.0" encoding="utf-8"?>
<?mso-contentType ?>
<SharedContentType xmlns="Microsoft.SharePoint.Taxonomy.ContentTypeSync" SourceId="ffa626bc-382c-43ed-a255-dc332f30d049" ContentTypeId="0x01010042A0430C2F19D841812845C65B196795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AIntranetDocument" ma:contentTypeID="0x01010042A0430C2F19D841812845C65B19679500FD452C238D107D44B33C8182BE438025" ma:contentTypeVersion="36" ma:contentTypeDescription="" ma:contentTypeScope="" ma:versionID="ffc72aaa2b8b9c8367864df52285d8dc">
  <xsd:schema xmlns:xsd="http://www.w3.org/2001/XMLSchema" xmlns:xs="http://www.w3.org/2001/XMLSchema" xmlns:p="http://schemas.microsoft.com/office/2006/metadata/properties" xmlns:ns2="badf4af4-25d2-4038-9680-cfde2e388a1c" xmlns:ns4="36078b82-64f4-4a1e-99be-ae1315da66df" xmlns:ns5="720fe922-26ca-4de5-b879-be0c723ef2d9" targetNamespace="http://schemas.microsoft.com/office/2006/metadata/properties" ma:root="true" ma:fieldsID="26544bc76f4d1cd6825baaab67033499" ns2:_="" ns4:_="" ns5:_="">
    <xsd:import namespace="badf4af4-25d2-4038-9680-cfde2e388a1c"/>
    <xsd:import namespace="36078b82-64f4-4a1e-99be-ae1315da66df"/>
    <xsd:import namespace="720fe922-26ca-4de5-b879-be0c723ef2d9"/>
    <xsd:element name="properties">
      <xsd:complexType>
        <xsd:sequence>
          <xsd:element name="documentManagement">
            <xsd:complexType>
              <xsd:all>
                <xsd:element ref="ns2:ECAEnglishItemGuid" minOccurs="0"/>
                <xsd:element ref="ns2:ECAEnglishItemId" minOccurs="0"/>
                <xsd:element ref="ns2:ECAIsEnglish" minOccurs="0"/>
                <xsd:element ref="ns2:ECAItemOrder" minOccurs="0"/>
                <xsd:element ref="ns2:ECADescription" minOccurs="0"/>
                <xsd:element ref="ns2:k2f2552df09444fcbbff3a84eb9dd0cc" minOccurs="0"/>
                <xsd:element ref="ns2:f3e173caf2db49a396cdbc0345a42419" minOccurs="0"/>
                <xsd:element ref="ns2:pb0d3fcd97d0473787e5b4d1428a0fce" minOccurs="0"/>
                <xsd:element ref="ns2:bbdf71c3953a4d0485988c871184d553" minOccurs="0"/>
                <xsd:element ref="ns2:j472de07b35b4b9e8cc7c31d4ca6c387" minOccurs="0"/>
                <xsd:element ref="ns2:i2bc3f41a5694859a10cc5d6b6d7ba62" minOccurs="0"/>
                <xsd:element ref="ns4:p64f05f0f2254f339cdc933fb1205f9f" minOccurs="0"/>
                <xsd:element ref="ns2:ECAItemDate" minOccurs="0"/>
                <xsd:element ref="ns4:g0faf6fc51764aa193d523d68c6540ed" minOccurs="0"/>
                <xsd:element ref="ns2:ECAAuthors" minOccurs="0"/>
                <xsd:element ref="ns2:ECAGroupId" minOccurs="0"/>
                <xsd:element ref="ns5:TaxCatchAll" minOccurs="0"/>
                <xsd:element ref="ns5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f4af4-25d2-4038-9680-cfde2e388a1c" elementFormDefault="qualified">
    <xsd:import namespace="http://schemas.microsoft.com/office/2006/documentManagement/types"/>
    <xsd:import namespace="http://schemas.microsoft.com/office/infopath/2007/PartnerControls"/>
    <xsd:element name="ECAEnglishItemGuid" ma:index="5" nillable="true" ma:displayName="ECAEnglishItemGuid" ma:internalName="ECAEnglishItemGuid">
      <xsd:simpleType>
        <xsd:restriction base="dms:Text">
          <xsd:maxLength value="255"/>
        </xsd:restriction>
      </xsd:simpleType>
    </xsd:element>
    <xsd:element name="ECAEnglishItemId" ma:index="6" nillable="true" ma:displayName="ECAEnglishItemId" ma:internalName="ECAEnglishItemId">
      <xsd:simpleType>
        <xsd:restriction base="dms:Number"/>
      </xsd:simpleType>
    </xsd:element>
    <xsd:element name="ECAIsEnglish" ma:index="7" nillable="true" ma:displayName="ECAIsEnglish" ma:default="0" ma:internalName="ECAIsEnglish">
      <xsd:simpleType>
        <xsd:restriction base="dms:Boolean"/>
      </xsd:simpleType>
    </xsd:element>
    <xsd:element name="ECAItemOrder" ma:index="8" nillable="true" ma:displayName="ECAItemOrder" ma:internalName="ECAItemOrder">
      <xsd:simpleType>
        <xsd:restriction base="dms:Number"/>
      </xsd:simpleType>
    </xsd:element>
    <xsd:element name="ECADescription" ma:index="9" nillable="true" ma:displayName="ECADescription" ma:internalName="ECADescription">
      <xsd:simpleType>
        <xsd:restriction base="dms:Note">
          <xsd:maxLength value="255"/>
        </xsd:restriction>
      </xsd:simpleType>
    </xsd:element>
    <xsd:element name="k2f2552df09444fcbbff3a84eb9dd0cc" ma:index="11" nillable="true" ma:taxonomy="true" ma:internalName="k2f2552df09444fcbbff3a84eb9dd0cc" ma:taxonomyFieldName="ECATaskNumbers" ma:displayName="ECATaskNumbers" ma:default="" ma:fieldId="{42f2552d-f094-44fc-bbff-3a84eb9dd0cc}" ma:taxonomyMulti="true" ma:sspId="ffa626bc-382c-43ed-a255-dc332f30d049" ma:termSetId="cdce8e66-c805-477a-bdea-1579db9b92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e173caf2db49a396cdbc0345a42419" ma:index="13" nillable="true" ma:taxonomy="true" ma:internalName="f3e173caf2db49a396cdbc0345a42419" ma:taxonomyFieldName="ECAKnowledgeDomains" ma:displayName="ECAKnowledgeDomains" ma:default="" ma:fieldId="{f3e173ca-f2db-49a3-96cd-bc0345a42419}" ma:taxonomyMulti="true" ma:sspId="ffa626bc-382c-43ed-a255-dc332f30d049" ma:termSetId="87fc4d8d-ae2d-4585-b882-d959cdf35b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b0d3fcd97d0473787e5b4d1428a0fce" ma:index="15" nillable="true" ma:taxonomy="true" ma:internalName="pb0d3fcd97d0473787e5b4d1428a0fce" ma:taxonomyFieldName="ECACoreBusinessKeywords" ma:displayName="ECACoreBusinessKeywords" ma:default="" ma:fieldId="{9b0d3fcd-97d0-4737-87e5-b4d1428a0fce}" ma:taxonomyMulti="true" ma:sspId="ffa626bc-382c-43ed-a255-dc332f30d049" ma:termSetId="fcf8811f-6b82-47aa-9602-64d5525268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df71c3953a4d0485988c871184d553" ma:index="17" nillable="true" ma:taxonomy="true" ma:internalName="bbdf71c3953a4d0485988c871184d553" ma:taxonomyFieldName="ECADocumentType" ma:displayName="ECADocumentType" ma:default="" ma:fieldId="{bbdf71c3-953a-4d04-8598-8c871184d553}" ma:taxonomyMulti="true" ma:sspId="ffa626bc-382c-43ed-a255-dc332f30d049" ma:termSetId="6e65368f-b710-4458-a5f3-10bb0edc09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72de07b35b4b9e8cc7c31d4ca6c387" ma:index="19" nillable="true" ma:taxonomy="true" ma:internalName="j472de07b35b4b9e8cc7c31d4ca6c387" ma:taxonomyFieldName="ECAOwningDepartments" ma:displayName="ECAOwningDepartments" ma:default="" ma:fieldId="{3472de07-b35b-4b9e-8cc7-c31d4ca6c387}" ma:taxonomyMulti="true" ma:sspId="ffa626bc-382c-43ed-a255-dc332f30d049" ma:termSetId="2ac97ed3-5049-47c4-88f7-2e4314ac20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2bc3f41a5694859a10cc5d6b6d7ba62" ma:index="21" nillable="true" ma:taxonomy="true" ma:internalName="i2bc3f41a5694859a10cc5d6b6d7ba62" ma:taxonomyFieldName="ECATopics" ma:displayName="ECATopics" ma:default="" ma:fieldId="{22bc3f41-a569-4859-a10c-c5d6b6d7ba62}" ma:taxonomyMulti="true" ma:sspId="ffa626bc-382c-43ed-a255-dc332f30d049" ma:termSetId="77d4c2c8-7cfb-4ae6-ba15-43c1b84937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ItemDate" ma:index="24" nillable="true" ma:displayName="ECAItemDate" ma:format="DateOnly" ma:internalName="ECAItemDate">
      <xsd:simpleType>
        <xsd:restriction base="dms:DateTime"/>
      </xsd:simpleType>
    </xsd:element>
    <xsd:element name="ECAAuthors" ma:index="27" nillable="true" ma:displayName="ECAAuthors" ma:list="UserInfo" ma:SharePointGroup="0" ma:internalName="ECA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AGroupId" ma:index="28" nillable="true" ma:displayName="ECAGroupId" ma:internalName="ECAGroup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78b82-64f4-4a1e-99be-ae1315da66df" elementFormDefault="qualified">
    <xsd:import namespace="http://schemas.microsoft.com/office/2006/documentManagement/types"/>
    <xsd:import namespace="http://schemas.microsoft.com/office/infopath/2007/PartnerControls"/>
    <xsd:element name="p64f05f0f2254f339cdc933fb1205f9f" ma:index="23" nillable="true" ma:taxonomy="true" ma:internalName="p64f05f0f2254f339cdc933fb1205f9f" ma:taxonomyFieldName="ECALanguage" ma:displayName="ECALanguage" ma:default="" ma:fieldId="{964f05f0-f225-4f33-9cdc-933fb1205f9f}" ma:sspId="ffa626bc-382c-43ed-a255-dc332f30d049" ma:termSetId="69f4ebea-3273-4535-ac00-b9e75797cd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faf6fc51764aa193d523d68c6540ed" ma:index="25" nillable="true" ma:taxonomy="true" ma:internalName="g0faf6fc51764aa193d523d68c6540ed" ma:taxonomyFieldName="ECAAdditionalDepartments" ma:displayName="ECAAdditionalDepartments" ma:default="" ma:fieldId="{00faf6fc-5176-4aa1-93d5-23d68c6540ed}" ma:taxonomyMulti="true" ma:sspId="ffa626bc-382c-43ed-a255-dc332f30d049" ma:termSetId="2ac97ed3-5049-47c4-88f7-2e4314ac20c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e922-26ca-4de5-b879-be0c723ef2d9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4c096408-c2fb-4157-b8a9-2f3b22ef092d}" ma:internalName="TaxCatchAll" ma:showField="CatchAllData" ma:web="0289c97a-10c0-4286-b9d2-069ef48d7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3" nillable="true" ma:displayName="Taxonomy Catch All Column1" ma:hidden="true" ma:list="{4c096408-c2fb-4157-b8a9-2f3b22ef092d}" ma:internalName="TaxCatchAllLabel" ma:readOnly="true" ma:showField="CatchAllDataLabel" ma:web="0289c97a-10c0-4286-b9d2-069ef48d7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8E48BD-54BB-4E27-8413-36E3C4CFA77F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36078b82-64f4-4a1e-99be-ae1315da66df"/>
    <ds:schemaRef ds:uri="http://purl.org/dc/elements/1.1/"/>
    <ds:schemaRef ds:uri="http://schemas.microsoft.com/office/2006/documentManagement/types"/>
    <ds:schemaRef ds:uri="720fe922-26ca-4de5-b879-be0c723ef2d9"/>
    <ds:schemaRef ds:uri="badf4af4-25d2-4038-9680-cfde2e388a1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314596-B6EC-464D-A0CA-B87AC1F32CE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AB41238-127F-4602-A0C5-2AC0502B9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df4af4-25d2-4038-9680-cfde2e388a1c"/>
    <ds:schemaRef ds:uri="36078b82-64f4-4a1e-99be-ae1315da66df"/>
    <ds:schemaRef ds:uri="720fe922-26ca-4de5-b879-be0c723ef2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5BA5BB3-C251-4712-94D0-CD3225E0C6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1296</Words>
  <Application>Microsoft Office PowerPoint</Application>
  <PresentationFormat>On-screen Show (4:3)</PresentationFormat>
  <Paragraphs>248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Myriad Pro</vt:lpstr>
      <vt:lpstr>Symbol</vt:lpstr>
      <vt:lpstr>Wingdings</vt:lpstr>
      <vt:lpstr>Office Theme</vt:lpstr>
      <vt:lpstr>PowerPoint Presentation</vt:lpstr>
      <vt:lpstr>PowerPoint Presentation</vt:lpstr>
      <vt:lpstr>Why did we do this audit</vt:lpstr>
      <vt:lpstr>What did we look at</vt:lpstr>
      <vt:lpstr>PowerPoint Presentation</vt:lpstr>
      <vt:lpstr>What was outside the scope of this audit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for your attention!</vt:lpstr>
    </vt:vector>
  </TitlesOfParts>
  <Company>Emperor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at Council - Template 2017</dc:title>
  <dc:creator>Victoria Creswell</dc:creator>
  <cp:lastModifiedBy>Grech Stephen at Parlament-MT</cp:lastModifiedBy>
  <cp:revision>389</cp:revision>
  <cp:lastPrinted>2021-10-26T11:00:55Z</cp:lastPrinted>
  <dcterms:created xsi:type="dcterms:W3CDTF">2013-08-06T13:50:03Z</dcterms:created>
  <dcterms:modified xsi:type="dcterms:W3CDTF">2021-10-26T11:14:14Z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0x01010042A0430C2F19D841812845C65B19679500FD452C238D107D44B33C8182BE438025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4;#Directorate of the Presidency|a3f77e99-9212-46ff-8cee-52670a2f0846</vt:lpwstr>
  </property>
  <property fmtid="{D5CDD505-2E9C-101B-9397-08002B2CF9AE}" pid="6" name="Eca_Doc_Topics">
    <vt:lpwstr/>
  </property>
  <property fmtid="{D5CDD505-2E9C-101B-9397-08002B2CF9AE}" pid="7" name="Eca_CoreKeywordsDoc">
    <vt:lpwstr/>
  </property>
  <property fmtid="{D5CDD505-2E9C-101B-9397-08002B2CF9AE}" pid="8" name="termstore_sfCategory">
    <vt:lpwstr>183;#Template|f62e574b-3cc3-41f1-94fb-41713324fdff</vt:lpwstr>
  </property>
  <property fmtid="{D5CDD505-2E9C-101B-9397-08002B2CF9AE}" pid="9" name="Eca_Organisation">
    <vt:lpwstr>2;#European Court of Auditors|723c3162-adba-4aed-b99f-6e3e3f369d74</vt:lpwstr>
  </property>
  <property fmtid="{D5CDD505-2E9C-101B-9397-08002B2CF9AE}" pid="10" name="termstore_sfLang">
    <vt:lpwstr>5;#English|5c1bbf89-8134-4933-a804-d40db1ccb64c</vt:lpwstr>
  </property>
  <property fmtid="{D5CDD505-2E9C-101B-9397-08002B2CF9AE}" pid="11" name="Eca_ConfidentialityLevel">
    <vt:lpwstr>1;#Internal|7394ceda-a5ec-41d6-a3a2-3d61019f25a3</vt:lpwstr>
  </property>
  <property fmtid="{D5CDD505-2E9C-101B-9397-08002B2CF9AE}" pid="12" name="Eca_Doc_Confidentiality_Levels">
    <vt:lpwstr>1;#Internal|7394ceda-a5ec-41d6-a3a2-3d61019f25a3</vt:lpwstr>
  </property>
  <property fmtid="{D5CDD505-2E9C-101B-9397-08002B2CF9AE}" pid="13" name="Eca_Doc_Organisation">
    <vt:lpwstr>2;#European Court of Auditors|723c3162-adba-4aed-b99f-6e3e3f369d74</vt:lpwstr>
  </property>
  <property fmtid="{D5CDD505-2E9C-101B-9397-08002B2CF9AE}" pid="14" name="ECATopics">
    <vt:lpwstr/>
  </property>
  <property fmtid="{D5CDD505-2E9C-101B-9397-08002B2CF9AE}" pid="15" name="ECAAdditionalDepartments">
    <vt:lpwstr/>
  </property>
  <property fmtid="{D5CDD505-2E9C-101B-9397-08002B2CF9AE}" pid="16" name="ECACoreBusinessKeywords">
    <vt:lpwstr>706;#Relations with other institutions|32c0e4ca-05d3-4664-a00b-dbaae7d50ba4</vt:lpwstr>
  </property>
  <property fmtid="{D5CDD505-2E9C-101B-9397-08002B2CF9AE}" pid="17" name="ECAOwningDepartments">
    <vt:lpwstr>25;#Directorate of the Presidency|a3f77e99-9212-46ff-8cee-52670a2f0846</vt:lpwstr>
  </property>
  <property fmtid="{D5CDD505-2E9C-101B-9397-08002B2CF9AE}" pid="18" name="ECATaskNumbers">
    <vt:lpwstr/>
  </property>
  <property fmtid="{D5CDD505-2E9C-101B-9397-08002B2CF9AE}" pid="19" name="ECADocumentType">
    <vt:lpwstr>263;#Guides and Manuals|8d3c6dd8-a106-41ad-a8e2-b01836c84692</vt:lpwstr>
  </property>
  <property fmtid="{D5CDD505-2E9C-101B-9397-08002B2CF9AE}" pid="20" name="ECAKnowledgeDomains">
    <vt:lpwstr/>
  </property>
</Properties>
</file>