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34"/>
  </p:notesMasterIdLst>
  <p:sldIdLst>
    <p:sldId id="262" r:id="rId2"/>
    <p:sldId id="336" r:id="rId3"/>
    <p:sldId id="335" r:id="rId4"/>
    <p:sldId id="354" r:id="rId5"/>
    <p:sldId id="347" r:id="rId6"/>
    <p:sldId id="348" r:id="rId7"/>
    <p:sldId id="304" r:id="rId8"/>
    <p:sldId id="309" r:id="rId9"/>
    <p:sldId id="328" r:id="rId10"/>
    <p:sldId id="331" r:id="rId11"/>
    <p:sldId id="279" r:id="rId12"/>
    <p:sldId id="323" r:id="rId13"/>
    <p:sldId id="332" r:id="rId14"/>
    <p:sldId id="341" r:id="rId15"/>
    <p:sldId id="350" r:id="rId16"/>
    <p:sldId id="352" r:id="rId17"/>
    <p:sldId id="338" r:id="rId18"/>
    <p:sldId id="339" r:id="rId19"/>
    <p:sldId id="340" r:id="rId20"/>
    <p:sldId id="349" r:id="rId21"/>
    <p:sldId id="346" r:id="rId22"/>
    <p:sldId id="353" r:id="rId23"/>
    <p:sldId id="410" r:id="rId24"/>
    <p:sldId id="382" r:id="rId25"/>
    <p:sldId id="422" r:id="rId26"/>
    <p:sldId id="411" r:id="rId27"/>
    <p:sldId id="412" r:id="rId28"/>
    <p:sldId id="417" r:id="rId29"/>
    <p:sldId id="423" r:id="rId30"/>
    <p:sldId id="424" r:id="rId31"/>
    <p:sldId id="425" r:id="rId32"/>
    <p:sldId id="426" r:id="rId33"/>
  </p:sldIdLst>
  <p:sldSz cx="9144000" cy="6858000" type="screen4x3"/>
  <p:notesSz cx="6808788" cy="9940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08937-F977-4773-B4AF-73C67C3C4AE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8B267F-8EB7-48FA-8E7F-92B8E779EDCA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2000" b="1" dirty="0">
              <a:solidFill>
                <a:schemeClr val="accent1">
                  <a:lumMod val="50000"/>
                </a:schemeClr>
              </a:solidFill>
              <a:latin typeface="+mj-lt"/>
            </a:rPr>
            <a:t>OPTIONS</a:t>
          </a:r>
        </a:p>
        <a:p>
          <a:r>
            <a:rPr lang="en-US" sz="1800" dirty="0">
              <a:solidFill>
                <a:schemeClr val="accent1">
                  <a:lumMod val="50000"/>
                </a:schemeClr>
              </a:solidFill>
              <a:latin typeface="+mj-lt"/>
            </a:rPr>
            <a:t>Different Configuration</a:t>
          </a:r>
          <a:endParaRPr lang="en-GB" sz="1800" dirty="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D30AD4C7-46D4-425A-B0BC-F0538A3D7FEE}" type="parTrans" cxnId="{A3BC2B3A-395C-4458-806B-D0E3A90A73AE}">
      <dgm:prSet/>
      <dgm:spPr/>
      <dgm:t>
        <a:bodyPr/>
        <a:lstStyle/>
        <a:p>
          <a:endParaRPr lang="en-GB" sz="160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BD20720A-297E-4FBB-B203-4BE8B604EF27}" type="sibTrans" cxnId="{A3BC2B3A-395C-4458-806B-D0E3A90A73AE}">
      <dgm:prSet/>
      <dgm:spPr/>
      <dgm:t>
        <a:bodyPr/>
        <a:lstStyle/>
        <a:p>
          <a:endParaRPr lang="en-GB" sz="160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BE6D8DBA-A78B-4314-BFF0-252196D97D9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2000" b="1" dirty="0">
              <a:solidFill>
                <a:schemeClr val="accent1">
                  <a:lumMod val="50000"/>
                </a:schemeClr>
              </a:solidFill>
              <a:latin typeface="+mj-lt"/>
            </a:rPr>
            <a:t>SCENARIO 2</a:t>
          </a:r>
        </a:p>
        <a:p>
          <a:r>
            <a:rPr lang="en-US" sz="1800" dirty="0">
              <a:solidFill>
                <a:schemeClr val="accent1">
                  <a:lumMod val="50000"/>
                </a:schemeClr>
              </a:solidFill>
              <a:latin typeface="+mj-lt"/>
            </a:rPr>
            <a:t>2 floors + 0.75 receded floor within the 15.4m height limitation</a:t>
          </a:r>
          <a:endParaRPr lang="en-GB" sz="1800" dirty="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8D76F1B0-C9BC-40DA-B4EC-A6DA8DCB7CF8}" type="parTrans" cxnId="{045380B6-AAE5-4CCA-9E25-F2492F5574FF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n-GB" sz="160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10A1B986-A7C0-43B2-BF5F-4A5F01D7D73C}" type="sibTrans" cxnId="{045380B6-AAE5-4CCA-9E25-F2492F5574FF}">
      <dgm:prSet/>
      <dgm:spPr/>
      <dgm:t>
        <a:bodyPr/>
        <a:lstStyle/>
        <a:p>
          <a:endParaRPr lang="en-GB" sz="160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D6C659FA-BDC7-44A7-A968-9A390BEEECE3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2000" b="1" dirty="0">
              <a:solidFill>
                <a:schemeClr val="accent1">
                  <a:lumMod val="50000"/>
                </a:schemeClr>
              </a:solidFill>
              <a:latin typeface="+mj-lt"/>
            </a:rPr>
            <a:t>SCENARIO 1</a:t>
          </a:r>
        </a:p>
        <a:p>
          <a:r>
            <a:rPr lang="en-US" sz="1800" dirty="0">
              <a:solidFill>
                <a:schemeClr val="accent1">
                  <a:lumMod val="50000"/>
                </a:schemeClr>
              </a:solidFill>
              <a:latin typeface="+mj-lt"/>
            </a:rPr>
            <a:t>3 floors + 0.75 receded floor within the 15.4m height limitation</a:t>
          </a:r>
          <a:endParaRPr lang="en-GB" sz="1800" dirty="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3741B1EC-74F9-4C91-9794-42CA3C9AF95B}" type="parTrans" cxnId="{782C5DDF-5C04-452F-8BAF-85664D990CC0}">
      <dgm:prSet/>
      <dgm:spPr>
        <a:noFill/>
        <a:ln w="12700" cap="flat" cmpd="sng" algn="ctr">
          <a:solidFill>
            <a:srgbClr val="FFC000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GB" sz="1600">
            <a:solidFill>
              <a:schemeClr val="accent1">
                <a:lumMod val="50000"/>
              </a:schemeClr>
            </a:solidFill>
            <a:latin typeface="+mj-lt"/>
          </a:endParaRPr>
        </a:p>
      </dgm:t>
    </dgm:pt>
    <dgm:pt modelId="{F75EC043-17A0-4EDD-A90A-25D7C92FBB95}" type="sibTrans" cxnId="{782C5DDF-5C04-452F-8BAF-85664D990CC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85567698-5C62-4013-8466-C8669058F5FE}" type="pres">
      <dgm:prSet presAssocID="{9DF08937-F977-4773-B4AF-73C67C3C4A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1706D1D-CA56-4DCF-ADC6-086D2D6C365E}" type="pres">
      <dgm:prSet presAssocID="{FE8B267F-8EB7-48FA-8E7F-92B8E779EDCA}" presName="hierRoot1" presStyleCnt="0">
        <dgm:presLayoutVars>
          <dgm:hierBranch val="init"/>
        </dgm:presLayoutVars>
      </dgm:prSet>
      <dgm:spPr/>
    </dgm:pt>
    <dgm:pt modelId="{ED707AC5-87A6-4DC3-B72B-6F582F650A3F}" type="pres">
      <dgm:prSet presAssocID="{FE8B267F-8EB7-48FA-8E7F-92B8E779EDCA}" presName="rootComposite1" presStyleCnt="0"/>
      <dgm:spPr/>
    </dgm:pt>
    <dgm:pt modelId="{8D60CACA-3735-42D5-B40B-6E965701BE33}" type="pres">
      <dgm:prSet presAssocID="{FE8B267F-8EB7-48FA-8E7F-92B8E779EDCA}" presName="rootText1" presStyleLbl="node0" presStyleIdx="0" presStyleCnt="1" custScaleX="211101" custScaleY="82178">
        <dgm:presLayoutVars>
          <dgm:chPref val="3"/>
        </dgm:presLayoutVars>
      </dgm:prSet>
      <dgm:spPr/>
    </dgm:pt>
    <dgm:pt modelId="{C33B1DF2-817A-4EE6-981A-968E557E0B2E}" type="pres">
      <dgm:prSet presAssocID="{FE8B267F-8EB7-48FA-8E7F-92B8E779EDCA}" presName="rootConnector1" presStyleLbl="node1" presStyleIdx="0" presStyleCnt="0"/>
      <dgm:spPr/>
    </dgm:pt>
    <dgm:pt modelId="{AA18C351-6A9D-4BCD-A4B6-E36BEDC3EB3D}" type="pres">
      <dgm:prSet presAssocID="{FE8B267F-8EB7-48FA-8E7F-92B8E779EDCA}" presName="hierChild2" presStyleCnt="0"/>
      <dgm:spPr/>
    </dgm:pt>
    <dgm:pt modelId="{9484F833-82BE-4F6A-AEC0-553DF631D440}" type="pres">
      <dgm:prSet presAssocID="{3741B1EC-74F9-4C91-9794-42CA3C9AF95B}" presName="Name37" presStyleLbl="parChTrans1D2" presStyleIdx="0" presStyleCnt="2"/>
      <dgm:spPr>
        <a:xfrm>
          <a:off x="1475787" y="751593"/>
          <a:ext cx="1070562" cy="383164"/>
        </a:xfrm>
        <a:custGeom>
          <a:avLst/>
          <a:gdLst/>
          <a:ahLst/>
          <a:cxnLst/>
          <a:rect l="0" t="0" r="0" b="0"/>
          <a:pathLst>
            <a:path>
              <a:moveTo>
                <a:pt x="1070562" y="0"/>
              </a:moveTo>
              <a:lnTo>
                <a:pt x="1070562" y="191582"/>
              </a:lnTo>
              <a:lnTo>
                <a:pt x="0" y="191582"/>
              </a:lnTo>
              <a:lnTo>
                <a:pt x="0" y="383164"/>
              </a:lnTo>
            </a:path>
          </a:pathLst>
        </a:custGeom>
      </dgm:spPr>
    </dgm:pt>
    <dgm:pt modelId="{9F120A14-7EBD-4309-901C-4F7CE9284FED}" type="pres">
      <dgm:prSet presAssocID="{D6C659FA-BDC7-44A7-A968-9A390BEEECE3}" presName="hierRoot2" presStyleCnt="0">
        <dgm:presLayoutVars>
          <dgm:hierBranch val="init"/>
        </dgm:presLayoutVars>
      </dgm:prSet>
      <dgm:spPr/>
    </dgm:pt>
    <dgm:pt modelId="{554A3D9A-BDBC-4494-A72A-C9C1E3EBC65E}" type="pres">
      <dgm:prSet presAssocID="{D6C659FA-BDC7-44A7-A968-9A390BEEECE3}" presName="rootComposite" presStyleCnt="0"/>
      <dgm:spPr/>
    </dgm:pt>
    <dgm:pt modelId="{AAF573C9-B908-4E95-8D06-5814ED953B65}" type="pres">
      <dgm:prSet presAssocID="{D6C659FA-BDC7-44A7-A968-9A390BEEECE3}" presName="rootText" presStyleLbl="node2" presStyleIdx="0" presStyleCnt="2" custScaleX="96348" custScaleY="177492">
        <dgm:presLayoutVars>
          <dgm:chPref val="3"/>
        </dgm:presLayoutVars>
      </dgm:prSet>
      <dgm:spPr/>
    </dgm:pt>
    <dgm:pt modelId="{FFB6365B-97AD-4809-9BDF-BED1173C4804}" type="pres">
      <dgm:prSet presAssocID="{D6C659FA-BDC7-44A7-A968-9A390BEEECE3}" presName="rootConnector" presStyleLbl="node2" presStyleIdx="0" presStyleCnt="2"/>
      <dgm:spPr/>
    </dgm:pt>
    <dgm:pt modelId="{B7B1BB41-68A6-4B99-99B6-5387839547CA}" type="pres">
      <dgm:prSet presAssocID="{D6C659FA-BDC7-44A7-A968-9A390BEEECE3}" presName="hierChild4" presStyleCnt="0"/>
      <dgm:spPr/>
    </dgm:pt>
    <dgm:pt modelId="{A1C604F0-B5C9-435C-AFD6-8ADAC126CECE}" type="pres">
      <dgm:prSet presAssocID="{D6C659FA-BDC7-44A7-A968-9A390BEEECE3}" presName="hierChild5" presStyleCnt="0"/>
      <dgm:spPr/>
    </dgm:pt>
    <dgm:pt modelId="{8D9A9A2D-4BD5-43B7-85E4-0BDB449DEE97}" type="pres">
      <dgm:prSet presAssocID="{8D76F1B0-C9BC-40DA-B4EC-A6DA8DCB7CF8}" presName="Name37" presStyleLbl="parChTrans1D2" presStyleIdx="1" presStyleCnt="2"/>
      <dgm:spPr/>
    </dgm:pt>
    <dgm:pt modelId="{F5803E5D-AFB0-4CFE-9583-C0AA14A9304A}" type="pres">
      <dgm:prSet presAssocID="{BE6D8DBA-A78B-4314-BFF0-252196D97D91}" presName="hierRoot2" presStyleCnt="0">
        <dgm:presLayoutVars>
          <dgm:hierBranch val="init"/>
        </dgm:presLayoutVars>
      </dgm:prSet>
      <dgm:spPr/>
    </dgm:pt>
    <dgm:pt modelId="{4DD6FDD4-B455-4F9A-9EE7-A26C07CDE274}" type="pres">
      <dgm:prSet presAssocID="{BE6D8DBA-A78B-4314-BFF0-252196D97D91}" presName="rootComposite" presStyleCnt="0"/>
      <dgm:spPr/>
    </dgm:pt>
    <dgm:pt modelId="{026E0E43-BD89-4505-93C2-8E67A33BB858}" type="pres">
      <dgm:prSet presAssocID="{BE6D8DBA-A78B-4314-BFF0-252196D97D91}" presName="rootText" presStyleLbl="node2" presStyleIdx="1" presStyleCnt="2" custScaleX="96348" custScaleY="177492">
        <dgm:presLayoutVars>
          <dgm:chPref val="3"/>
        </dgm:presLayoutVars>
      </dgm:prSet>
      <dgm:spPr/>
    </dgm:pt>
    <dgm:pt modelId="{408B39C4-9EF8-4CA7-9401-3623DD92C468}" type="pres">
      <dgm:prSet presAssocID="{BE6D8DBA-A78B-4314-BFF0-252196D97D91}" presName="rootConnector" presStyleLbl="node2" presStyleIdx="1" presStyleCnt="2"/>
      <dgm:spPr/>
    </dgm:pt>
    <dgm:pt modelId="{2EFFCABA-F1DA-46D4-AA92-15C71B42899B}" type="pres">
      <dgm:prSet presAssocID="{BE6D8DBA-A78B-4314-BFF0-252196D97D91}" presName="hierChild4" presStyleCnt="0"/>
      <dgm:spPr/>
    </dgm:pt>
    <dgm:pt modelId="{88E911DC-1469-416B-A864-A9575B03FEA3}" type="pres">
      <dgm:prSet presAssocID="{BE6D8DBA-A78B-4314-BFF0-252196D97D91}" presName="hierChild5" presStyleCnt="0"/>
      <dgm:spPr/>
    </dgm:pt>
    <dgm:pt modelId="{F566B68F-F313-44DA-A52D-B5104D063660}" type="pres">
      <dgm:prSet presAssocID="{FE8B267F-8EB7-48FA-8E7F-92B8E779EDCA}" presName="hierChild3" presStyleCnt="0"/>
      <dgm:spPr/>
    </dgm:pt>
  </dgm:ptLst>
  <dgm:cxnLst>
    <dgm:cxn modelId="{BB5CBE09-BEFF-4FF3-BC07-80F43A4ECB7E}" type="presOf" srcId="{FE8B267F-8EB7-48FA-8E7F-92B8E779EDCA}" destId="{C33B1DF2-817A-4EE6-981A-968E557E0B2E}" srcOrd="1" destOrd="0" presId="urn:microsoft.com/office/officeart/2005/8/layout/orgChart1"/>
    <dgm:cxn modelId="{0980210C-2D52-431C-A5A4-1A4B15F39C05}" type="presOf" srcId="{8D76F1B0-C9BC-40DA-B4EC-A6DA8DCB7CF8}" destId="{8D9A9A2D-4BD5-43B7-85E4-0BDB449DEE97}" srcOrd="0" destOrd="0" presId="urn:microsoft.com/office/officeart/2005/8/layout/orgChart1"/>
    <dgm:cxn modelId="{5B8E202D-5B61-4A01-A4D5-48F0BFFD2951}" type="presOf" srcId="{9DF08937-F977-4773-B4AF-73C67C3C4AEB}" destId="{85567698-5C62-4013-8466-C8669058F5FE}" srcOrd="0" destOrd="0" presId="urn:microsoft.com/office/officeart/2005/8/layout/orgChart1"/>
    <dgm:cxn modelId="{A3BC2B3A-395C-4458-806B-D0E3A90A73AE}" srcId="{9DF08937-F977-4773-B4AF-73C67C3C4AEB}" destId="{FE8B267F-8EB7-48FA-8E7F-92B8E779EDCA}" srcOrd="0" destOrd="0" parTransId="{D30AD4C7-46D4-425A-B0BC-F0538A3D7FEE}" sibTransId="{BD20720A-297E-4FBB-B203-4BE8B604EF27}"/>
    <dgm:cxn modelId="{E462E35B-6757-4005-AB45-CD0B131F4278}" type="presOf" srcId="{D6C659FA-BDC7-44A7-A968-9A390BEEECE3}" destId="{AAF573C9-B908-4E95-8D06-5814ED953B65}" srcOrd="0" destOrd="0" presId="urn:microsoft.com/office/officeart/2005/8/layout/orgChart1"/>
    <dgm:cxn modelId="{D4564D67-F4B7-4CD3-854E-8C0AD78FBEBA}" type="presOf" srcId="{FE8B267F-8EB7-48FA-8E7F-92B8E779EDCA}" destId="{8D60CACA-3735-42D5-B40B-6E965701BE33}" srcOrd="0" destOrd="0" presId="urn:microsoft.com/office/officeart/2005/8/layout/orgChart1"/>
    <dgm:cxn modelId="{29F06272-0B8E-4D11-B675-BB69EDF6F93A}" type="presOf" srcId="{3741B1EC-74F9-4C91-9794-42CA3C9AF95B}" destId="{9484F833-82BE-4F6A-AEC0-553DF631D440}" srcOrd="0" destOrd="0" presId="urn:microsoft.com/office/officeart/2005/8/layout/orgChart1"/>
    <dgm:cxn modelId="{05162C8D-D1AC-4BF2-B8FC-3C139A305DB2}" type="presOf" srcId="{BE6D8DBA-A78B-4314-BFF0-252196D97D91}" destId="{408B39C4-9EF8-4CA7-9401-3623DD92C468}" srcOrd="1" destOrd="0" presId="urn:microsoft.com/office/officeart/2005/8/layout/orgChart1"/>
    <dgm:cxn modelId="{9B723D94-BD95-49B0-90F3-4F2A0196B4E2}" type="presOf" srcId="{D6C659FA-BDC7-44A7-A968-9A390BEEECE3}" destId="{FFB6365B-97AD-4809-9BDF-BED1173C4804}" srcOrd="1" destOrd="0" presId="urn:microsoft.com/office/officeart/2005/8/layout/orgChart1"/>
    <dgm:cxn modelId="{5C71BE94-5D3A-4D16-80B4-5A03773FB90A}" type="presOf" srcId="{BE6D8DBA-A78B-4314-BFF0-252196D97D91}" destId="{026E0E43-BD89-4505-93C2-8E67A33BB858}" srcOrd="0" destOrd="0" presId="urn:microsoft.com/office/officeart/2005/8/layout/orgChart1"/>
    <dgm:cxn modelId="{045380B6-AAE5-4CCA-9E25-F2492F5574FF}" srcId="{FE8B267F-8EB7-48FA-8E7F-92B8E779EDCA}" destId="{BE6D8DBA-A78B-4314-BFF0-252196D97D91}" srcOrd="1" destOrd="0" parTransId="{8D76F1B0-C9BC-40DA-B4EC-A6DA8DCB7CF8}" sibTransId="{10A1B986-A7C0-43B2-BF5F-4A5F01D7D73C}"/>
    <dgm:cxn modelId="{782C5DDF-5C04-452F-8BAF-85664D990CC0}" srcId="{FE8B267F-8EB7-48FA-8E7F-92B8E779EDCA}" destId="{D6C659FA-BDC7-44A7-A968-9A390BEEECE3}" srcOrd="0" destOrd="0" parTransId="{3741B1EC-74F9-4C91-9794-42CA3C9AF95B}" sibTransId="{F75EC043-17A0-4EDD-A90A-25D7C92FBB95}"/>
    <dgm:cxn modelId="{82496C9E-CEF4-4D40-A355-9B7266DD0424}" type="presParOf" srcId="{85567698-5C62-4013-8466-C8669058F5FE}" destId="{51706D1D-CA56-4DCF-ADC6-086D2D6C365E}" srcOrd="0" destOrd="0" presId="urn:microsoft.com/office/officeart/2005/8/layout/orgChart1"/>
    <dgm:cxn modelId="{1E6895D9-A592-4C7B-B68D-E25B7FB8361C}" type="presParOf" srcId="{51706D1D-CA56-4DCF-ADC6-086D2D6C365E}" destId="{ED707AC5-87A6-4DC3-B72B-6F582F650A3F}" srcOrd="0" destOrd="0" presId="urn:microsoft.com/office/officeart/2005/8/layout/orgChart1"/>
    <dgm:cxn modelId="{86179BBF-92C5-4D80-BA51-7BA6E4E0BA0B}" type="presParOf" srcId="{ED707AC5-87A6-4DC3-B72B-6F582F650A3F}" destId="{8D60CACA-3735-42D5-B40B-6E965701BE33}" srcOrd="0" destOrd="0" presId="urn:microsoft.com/office/officeart/2005/8/layout/orgChart1"/>
    <dgm:cxn modelId="{42D5A140-0244-4C51-9623-FA4D92F046BA}" type="presParOf" srcId="{ED707AC5-87A6-4DC3-B72B-6F582F650A3F}" destId="{C33B1DF2-817A-4EE6-981A-968E557E0B2E}" srcOrd="1" destOrd="0" presId="urn:microsoft.com/office/officeart/2005/8/layout/orgChart1"/>
    <dgm:cxn modelId="{CD884457-B7B6-46CC-82D1-D0043AD111EB}" type="presParOf" srcId="{51706D1D-CA56-4DCF-ADC6-086D2D6C365E}" destId="{AA18C351-6A9D-4BCD-A4B6-E36BEDC3EB3D}" srcOrd="1" destOrd="0" presId="urn:microsoft.com/office/officeart/2005/8/layout/orgChart1"/>
    <dgm:cxn modelId="{2B7125BB-34CA-45DB-B6D1-C00B041A4C5D}" type="presParOf" srcId="{AA18C351-6A9D-4BCD-A4B6-E36BEDC3EB3D}" destId="{9484F833-82BE-4F6A-AEC0-553DF631D440}" srcOrd="0" destOrd="0" presId="urn:microsoft.com/office/officeart/2005/8/layout/orgChart1"/>
    <dgm:cxn modelId="{F20721F1-90E4-4B70-B0B9-0BFE804E6BB1}" type="presParOf" srcId="{AA18C351-6A9D-4BCD-A4B6-E36BEDC3EB3D}" destId="{9F120A14-7EBD-4309-901C-4F7CE9284FED}" srcOrd="1" destOrd="0" presId="urn:microsoft.com/office/officeart/2005/8/layout/orgChart1"/>
    <dgm:cxn modelId="{17F193C8-61E7-4398-A1E8-B79425BDE287}" type="presParOf" srcId="{9F120A14-7EBD-4309-901C-4F7CE9284FED}" destId="{554A3D9A-BDBC-4494-A72A-C9C1E3EBC65E}" srcOrd="0" destOrd="0" presId="urn:microsoft.com/office/officeart/2005/8/layout/orgChart1"/>
    <dgm:cxn modelId="{B4307679-940A-4FD8-8F79-2745B0E075F8}" type="presParOf" srcId="{554A3D9A-BDBC-4494-A72A-C9C1E3EBC65E}" destId="{AAF573C9-B908-4E95-8D06-5814ED953B65}" srcOrd="0" destOrd="0" presId="urn:microsoft.com/office/officeart/2005/8/layout/orgChart1"/>
    <dgm:cxn modelId="{4F4735E0-1B21-4FD4-A100-5D19080ECDEA}" type="presParOf" srcId="{554A3D9A-BDBC-4494-A72A-C9C1E3EBC65E}" destId="{FFB6365B-97AD-4809-9BDF-BED1173C4804}" srcOrd="1" destOrd="0" presId="urn:microsoft.com/office/officeart/2005/8/layout/orgChart1"/>
    <dgm:cxn modelId="{7E7FF354-A103-44F7-9615-D3C8B64631CC}" type="presParOf" srcId="{9F120A14-7EBD-4309-901C-4F7CE9284FED}" destId="{B7B1BB41-68A6-4B99-99B6-5387839547CA}" srcOrd="1" destOrd="0" presId="urn:microsoft.com/office/officeart/2005/8/layout/orgChart1"/>
    <dgm:cxn modelId="{DF2AA9A1-BC94-4C26-87D4-6FE209782B27}" type="presParOf" srcId="{9F120A14-7EBD-4309-901C-4F7CE9284FED}" destId="{A1C604F0-B5C9-435C-AFD6-8ADAC126CECE}" srcOrd="2" destOrd="0" presId="urn:microsoft.com/office/officeart/2005/8/layout/orgChart1"/>
    <dgm:cxn modelId="{EA08EF16-A603-4F7B-A2F9-226FF5CDCF90}" type="presParOf" srcId="{AA18C351-6A9D-4BCD-A4B6-E36BEDC3EB3D}" destId="{8D9A9A2D-4BD5-43B7-85E4-0BDB449DEE97}" srcOrd="2" destOrd="0" presId="urn:microsoft.com/office/officeart/2005/8/layout/orgChart1"/>
    <dgm:cxn modelId="{91B95F5F-FD1C-445A-ADA4-699BD30BF183}" type="presParOf" srcId="{AA18C351-6A9D-4BCD-A4B6-E36BEDC3EB3D}" destId="{F5803E5D-AFB0-4CFE-9583-C0AA14A9304A}" srcOrd="3" destOrd="0" presId="urn:microsoft.com/office/officeart/2005/8/layout/orgChart1"/>
    <dgm:cxn modelId="{2A2A3C8C-897B-43F1-9497-3139611EF079}" type="presParOf" srcId="{F5803E5D-AFB0-4CFE-9583-C0AA14A9304A}" destId="{4DD6FDD4-B455-4F9A-9EE7-A26C07CDE274}" srcOrd="0" destOrd="0" presId="urn:microsoft.com/office/officeart/2005/8/layout/orgChart1"/>
    <dgm:cxn modelId="{D47CC806-E5BE-468E-BC0A-6C85E68DBFF4}" type="presParOf" srcId="{4DD6FDD4-B455-4F9A-9EE7-A26C07CDE274}" destId="{026E0E43-BD89-4505-93C2-8E67A33BB858}" srcOrd="0" destOrd="0" presId="urn:microsoft.com/office/officeart/2005/8/layout/orgChart1"/>
    <dgm:cxn modelId="{EF223BAF-26EF-4EBC-9F3A-9B9EE803A32F}" type="presParOf" srcId="{4DD6FDD4-B455-4F9A-9EE7-A26C07CDE274}" destId="{408B39C4-9EF8-4CA7-9401-3623DD92C468}" srcOrd="1" destOrd="0" presId="urn:microsoft.com/office/officeart/2005/8/layout/orgChart1"/>
    <dgm:cxn modelId="{DB1F1162-C023-4B64-8CF5-AE271F6D0CF6}" type="presParOf" srcId="{F5803E5D-AFB0-4CFE-9583-C0AA14A9304A}" destId="{2EFFCABA-F1DA-46D4-AA92-15C71B42899B}" srcOrd="1" destOrd="0" presId="urn:microsoft.com/office/officeart/2005/8/layout/orgChart1"/>
    <dgm:cxn modelId="{3EB672A5-BF5B-4ACB-9993-7D37462F5571}" type="presParOf" srcId="{F5803E5D-AFB0-4CFE-9583-C0AA14A9304A}" destId="{88E911DC-1469-416B-A864-A9575B03FEA3}" srcOrd="2" destOrd="0" presId="urn:microsoft.com/office/officeart/2005/8/layout/orgChart1"/>
    <dgm:cxn modelId="{091272F4-3C0C-43F8-8731-E347031B3F1D}" type="presParOf" srcId="{51706D1D-CA56-4DCF-ADC6-086D2D6C365E}" destId="{F566B68F-F313-44DA-A52D-B5104D063660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A9A2D-4BD5-43B7-85E4-0BDB449DEE97}">
      <dsp:nvSpPr>
        <dsp:cNvPr id="0" name=""/>
        <dsp:cNvSpPr/>
      </dsp:nvSpPr>
      <dsp:spPr>
        <a:xfrm>
          <a:off x="2781021" y="960067"/>
          <a:ext cx="1368411" cy="489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84"/>
              </a:lnTo>
              <a:lnTo>
                <a:pt x="1368411" y="244884"/>
              </a:lnTo>
              <a:lnTo>
                <a:pt x="1368411" y="489768"/>
              </a:lnTo>
            </a:path>
          </a:pathLst>
        </a:custGeom>
        <a:noFill/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4F833-82BE-4F6A-AEC0-553DF631D440}">
      <dsp:nvSpPr>
        <dsp:cNvPr id="0" name=""/>
        <dsp:cNvSpPr/>
      </dsp:nvSpPr>
      <dsp:spPr>
        <a:xfrm>
          <a:off x="1412609" y="960067"/>
          <a:ext cx="1368411" cy="489768"/>
        </a:xfrm>
        <a:custGeom>
          <a:avLst/>
          <a:gdLst/>
          <a:ahLst/>
          <a:cxnLst/>
          <a:rect l="0" t="0" r="0" b="0"/>
          <a:pathLst>
            <a:path>
              <a:moveTo>
                <a:pt x="1070562" y="0"/>
              </a:moveTo>
              <a:lnTo>
                <a:pt x="1070562" y="191582"/>
              </a:lnTo>
              <a:lnTo>
                <a:pt x="0" y="191582"/>
              </a:lnTo>
              <a:lnTo>
                <a:pt x="0" y="383164"/>
              </a:lnTo>
            </a:path>
          </a:pathLst>
        </a:custGeom>
        <a:noFill/>
        <a:ln w="12700" cap="flat" cmpd="sng" algn="ctr">
          <a:solidFill>
            <a:srgbClr val="FFC0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0CACA-3735-42D5-B40B-6E965701BE33}">
      <dsp:nvSpPr>
        <dsp:cNvPr id="0" name=""/>
        <dsp:cNvSpPr/>
      </dsp:nvSpPr>
      <dsp:spPr>
        <a:xfrm>
          <a:off x="319342" y="1778"/>
          <a:ext cx="4923358" cy="958289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OPTIONS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Different Configuration</a:t>
          </a:r>
          <a:endParaRPr lang="en-GB" sz="1800" kern="1200" dirty="0">
            <a:solidFill>
              <a:schemeClr val="accent1">
                <a:lumMod val="50000"/>
              </a:schemeClr>
            </a:solidFill>
            <a:latin typeface="+mj-lt"/>
          </a:endParaRPr>
        </a:p>
      </dsp:txBody>
      <dsp:txXfrm>
        <a:off x="319342" y="1778"/>
        <a:ext cx="4923358" cy="958289"/>
      </dsp:txXfrm>
    </dsp:sp>
    <dsp:sp modelId="{AAF573C9-B908-4E95-8D06-5814ED953B65}">
      <dsp:nvSpPr>
        <dsp:cNvPr id="0" name=""/>
        <dsp:cNvSpPr/>
      </dsp:nvSpPr>
      <dsp:spPr>
        <a:xfrm>
          <a:off x="289081" y="1449835"/>
          <a:ext cx="2247055" cy="2069759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SCENARIO 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3 floors + 0.75 receded floor within the 15.4m height limitation</a:t>
          </a:r>
          <a:endParaRPr lang="en-GB" sz="1800" kern="1200" dirty="0">
            <a:solidFill>
              <a:schemeClr val="accent1">
                <a:lumMod val="50000"/>
              </a:schemeClr>
            </a:solidFill>
            <a:latin typeface="+mj-lt"/>
          </a:endParaRPr>
        </a:p>
      </dsp:txBody>
      <dsp:txXfrm>
        <a:off x="289081" y="1449835"/>
        <a:ext cx="2247055" cy="2069759"/>
      </dsp:txXfrm>
    </dsp:sp>
    <dsp:sp modelId="{026E0E43-BD89-4505-93C2-8E67A33BB858}">
      <dsp:nvSpPr>
        <dsp:cNvPr id="0" name=""/>
        <dsp:cNvSpPr/>
      </dsp:nvSpPr>
      <dsp:spPr>
        <a:xfrm>
          <a:off x="3025905" y="1449835"/>
          <a:ext cx="2247055" cy="2069759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SCENARIO 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>
                  <a:lumMod val="50000"/>
                </a:schemeClr>
              </a:solidFill>
              <a:latin typeface="+mj-lt"/>
            </a:rPr>
            <a:t>2 floors + 0.75 receded floor within the 15.4m height limitation</a:t>
          </a:r>
          <a:endParaRPr lang="en-GB" sz="1800" kern="1200" dirty="0">
            <a:solidFill>
              <a:schemeClr val="accent1">
                <a:lumMod val="50000"/>
              </a:schemeClr>
            </a:solidFill>
            <a:latin typeface="+mj-lt"/>
          </a:endParaRPr>
        </a:p>
      </dsp:txBody>
      <dsp:txXfrm>
        <a:off x="3025905" y="1449835"/>
        <a:ext cx="2247055" cy="2069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charset="0"/>
              </a:defRPr>
            </a:lvl1pPr>
          </a:lstStyle>
          <a:p>
            <a:pPr>
              <a:defRPr/>
            </a:pPr>
            <a:fld id="{2CA604D6-12B6-4C0C-BFEB-E6966BA19E0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charset="0"/>
              </a:defRPr>
            </a:lvl1pPr>
          </a:lstStyle>
          <a:p>
            <a:pPr>
              <a:defRPr/>
            </a:pPr>
            <a:fld id="{CCEA3D68-EE32-457A-BB50-4F7CE2DAD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235865-37A6-4339-89B1-238771668BBE}" type="slidenum">
              <a:rPr lang="en-US" smtClean="0">
                <a:latin typeface="Tahoma" pitchFamily="34" charset="0"/>
              </a:rPr>
              <a:pPr/>
              <a:t>1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F83BEB-51AD-48AE-8FE6-BD8BB6B626C4}" type="slidenum">
              <a:rPr lang="en-US" smtClean="0">
                <a:latin typeface="Tahoma" pitchFamily="34" charset="0"/>
              </a:rPr>
              <a:pPr/>
              <a:t>7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94BAC20-DDE9-4D35-9217-BE7485EA2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3351BAE-D29E-476E-B486-FB1B6B9E73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5E45470-30FE-4B02-8916-43E1514AA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DF6FF7C-7757-4574-B94A-AAD001DACCDD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19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94BAC20-DDE9-4D35-9217-BE7485EA2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3351BAE-D29E-476E-B486-FB1B6B9E73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5E45470-30FE-4B02-8916-43E1514AA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DF6FF7C-7757-4574-B94A-AAD001DACCDD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35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94BAC20-DDE9-4D35-9217-BE7485EA2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3351BAE-D29E-476E-B486-FB1B6B9E73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5E45470-30FE-4B02-8916-43E1514AA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DF6FF7C-7757-4574-B94A-AAD001DACCDD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54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09C8-02EF-4854-BCF9-DB3AF3404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71222-5D19-4DA8-9E7E-74E59FDFA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C6BC-009A-47BB-837E-592A966AE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93888-B2AB-4F8C-9C16-9D91D987C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19EED-CFB9-47C1-B829-9F44C457C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50C35-9803-4FCE-BFAD-11265893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453BF-C92A-4479-B0CA-73021A6B8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37F8-46C6-40AA-9A2D-50104EA5C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2F93F-ED97-4EC5-B9AE-E575D10E3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2FB62-AA5F-4FD2-A9B4-00C404B83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D11FB-C5D7-4277-967B-A396FC8E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</a:defRPr>
            </a:lvl1pPr>
          </a:lstStyle>
          <a:p>
            <a:pPr>
              <a:defRPr/>
            </a:pPr>
            <a:fld id="{73A29E75-B7E3-48BB-B8C2-67F049432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763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 algn="ctr" eaLnBrk="1" hangingPunct="1"/>
            <a:endParaRPr lang="en-GB" sz="2800" b="1" dirty="0">
              <a:solidFill>
                <a:srgbClr val="FFFF00"/>
              </a:solidFill>
              <a:latin typeface="Arial" charset="0"/>
            </a:endParaRPr>
          </a:p>
          <a:p>
            <a:pPr marL="371475" indent="-371475" algn="ctr" eaLnBrk="1" hangingPunct="1"/>
            <a:endParaRPr lang="en-GB" sz="2800" b="1" dirty="0">
              <a:solidFill>
                <a:srgbClr val="FFFF00"/>
              </a:solidFill>
              <a:latin typeface="Arial" charset="0"/>
            </a:endParaRPr>
          </a:p>
          <a:p>
            <a:pPr marL="371475" indent="-371475" algn="ctr" eaLnBrk="1" hangingPunct="1"/>
            <a:r>
              <a:rPr lang="mt-MT" sz="2800" b="1" dirty="0">
                <a:solidFill>
                  <a:srgbClr val="002060"/>
                </a:solidFill>
                <a:latin typeface="Arial" charset="0"/>
              </a:rPr>
              <a:t>Partial Review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mt-MT" sz="2800" b="1" dirty="0">
                <a:solidFill>
                  <a:srgbClr val="002060"/>
                </a:solidFill>
                <a:latin typeface="Arial" charset="0"/>
              </a:rPr>
              <a:t>to 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CMLP </a:t>
            </a:r>
            <a:r>
              <a:rPr lang="mt-MT" sz="2800" b="1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2006)</a:t>
            </a:r>
          </a:p>
          <a:p>
            <a:pPr marL="371475" indent="-371475" algn="ctr" eaLnBrk="1" hangingPunct="1"/>
            <a:endParaRPr lang="en-GB" sz="28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Tal-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Handaq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North,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Qormi</a:t>
            </a:r>
            <a:endParaRPr lang="en-GB" sz="28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Area of Containment</a:t>
            </a:r>
          </a:p>
          <a:p>
            <a:pPr marL="371475" indent="-371475" eaLnBrk="1" hangingPunct="1"/>
            <a:endParaRPr lang="en-GB" sz="24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/>
            <a:endParaRPr lang="en-GB" sz="24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/>
            <a:endParaRPr lang="en-GB" sz="24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endParaRPr lang="mt-MT" sz="24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endParaRPr lang="mt-MT" sz="24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algn="ctr" eaLnBrk="1" hangingPunct="1"/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Presentation to the Standing Committee on Environment and Development Planning </a:t>
            </a:r>
          </a:p>
          <a:p>
            <a:pPr marL="371475" indent="-371475" algn="ctr" eaLnBrk="1" hangingPunct="1"/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9</a:t>
            </a:r>
            <a:r>
              <a:rPr lang="en-GB" sz="2000" b="1" baseline="30000" dirty="0">
                <a:solidFill>
                  <a:srgbClr val="002060"/>
                </a:solidFill>
                <a:latin typeface="Arial" charset="0"/>
              </a:rPr>
              <a:t>th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March 2021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/>
          <a:srcRect l="26215" t="29042" r="26112" b="32445"/>
          <a:stretch>
            <a:fillRect/>
          </a:stretch>
        </p:blipFill>
        <p:spPr bwMode="auto">
          <a:xfrm>
            <a:off x="3276600" y="35052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4800" y="0"/>
            <a:ext cx="8839200" cy="840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POLICY PRHA 01 	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Handaq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North Area of Containment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The Area of Containment at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Handaq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North,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Qormi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as indicated on the Map HA 1 is divided into 2 sub-areas Zones A and B (as per Map HA 2)  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u="sng" dirty="0">
                <a:solidFill>
                  <a:srgbClr val="002060"/>
                </a:solidFill>
                <a:latin typeface="Arial" charset="0"/>
              </a:rPr>
              <a:t>Land Use Framework:</a:t>
            </a:r>
          </a:p>
          <a:p>
            <a:pPr marL="542925" eaLnBrk="1" hangingPunct="1">
              <a:defRPr/>
            </a:pPr>
            <a:endParaRPr lang="mt-MT" sz="2000" b="1" dirty="0">
              <a:solidFill>
                <a:srgbClr val="002060"/>
              </a:solidFill>
              <a:latin typeface="Arial" charset="0"/>
            </a:endParaRP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Class 4A Offices and 4B Retail (on northernmost facade facing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Triq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Guze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Duca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only)</a:t>
            </a: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Class 5A </a:t>
            </a:r>
            <a:r>
              <a:rPr lang="mt-MT" sz="2000" b="1" dirty="0">
                <a:solidFill>
                  <a:srgbClr val="002060"/>
                </a:solidFill>
                <a:latin typeface="Arial" charset="0"/>
              </a:rPr>
              <a:t>Light Industry and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mt-MT" sz="2000" b="1" dirty="0">
                <a:solidFill>
                  <a:srgbClr val="002060"/>
                </a:solidFill>
                <a:latin typeface="Arial" charset="0"/>
              </a:rPr>
              <a:t>5B General Industry</a:t>
            </a: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endParaRPr lang="mt-MT" sz="2000" b="1" dirty="0">
              <a:solidFill>
                <a:srgbClr val="002060"/>
              </a:solidFill>
              <a:latin typeface="Arial" charset="0"/>
            </a:endParaRP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r>
              <a:rPr lang="mt-MT" sz="2000" b="1" dirty="0">
                <a:solidFill>
                  <a:srgbClr val="002060"/>
                </a:solidFill>
                <a:latin typeface="Arial" charset="0"/>
              </a:rPr>
              <a:t>Class 6A 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Warehousing, </a:t>
            </a:r>
            <a:r>
              <a:rPr lang="mt-MT" sz="2000" b="1" dirty="0">
                <a:solidFill>
                  <a:srgbClr val="002060"/>
                </a:solidFill>
                <a:latin typeface="Arial" charset="0"/>
              </a:rPr>
              <a:t>Storage and Distribution</a:t>
            </a: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endParaRPr lang="mt-MT" sz="2000" b="1" dirty="0">
              <a:solidFill>
                <a:srgbClr val="002060"/>
              </a:solidFill>
              <a:latin typeface="Arial" charset="0"/>
            </a:endParaRP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Ancillary and supporting land uses subject to (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) and (iv) above remaining the predominant land use within the site</a:t>
            </a:r>
          </a:p>
          <a:p>
            <a:pPr marL="1057275" indent="-514350" eaLnBrk="1" hangingPunct="1">
              <a:buFont typeface="Arial" pitchFamily="34" charset="0"/>
              <a:buChar char="•"/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1057275" indent="-514350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Industrial development to comply with all relevant regulations e.g.</a:t>
            </a:r>
          </a:p>
          <a:p>
            <a:pPr marL="1057275" indent="-514350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operational permits, fire and safety etc.</a:t>
            </a:r>
            <a:endParaRPr lang="mt-MT" sz="2000" b="1" dirty="0">
              <a:solidFill>
                <a:srgbClr val="002060"/>
              </a:solidFill>
              <a:latin typeface="Arial" charset="0"/>
            </a:endParaRPr>
          </a:p>
          <a:p>
            <a:pPr marL="361950" eaLnBrk="1" hangingPunct="1">
              <a:defRPr/>
            </a:pPr>
            <a:endParaRPr lang="mt-MT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</a:t>
            </a: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42900" indent="-342900" eaLnBrk="1" hangingPunct="1">
              <a:buFontTx/>
              <a:buChar char="•"/>
              <a:defRPr/>
            </a:pPr>
            <a:endParaRPr lang="en-GB" sz="20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28600" y="0"/>
            <a:ext cx="88392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u="sng" dirty="0">
                <a:solidFill>
                  <a:srgbClr val="002060"/>
                </a:solidFill>
                <a:latin typeface="Arial" charset="0"/>
              </a:rPr>
              <a:t>Building Heights:</a:t>
            </a:r>
          </a:p>
          <a:p>
            <a:pPr marL="371475" indent="-371475" eaLnBrk="1" hangingPunct="1">
              <a:defRPr/>
            </a:pPr>
            <a:endParaRPr lang="mt-MT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The height of development shall not exceed the maximum allowable height of 15.4 metres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above the road level as per DC2015 </a:t>
            </a:r>
          </a:p>
          <a:p>
            <a:pPr marL="371475" indent="-371475" eaLnBrk="1" hangingPunct="1">
              <a:defRPr/>
            </a:pP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u="sng" dirty="0">
                <a:solidFill>
                  <a:srgbClr val="002060"/>
                </a:solidFill>
                <a:latin typeface="Arial" charset="0"/>
              </a:rPr>
              <a:t>Design:</a:t>
            </a:r>
          </a:p>
          <a:p>
            <a:pPr marL="371475" indent="-371475" eaLnBrk="1" hangingPunct="1">
              <a:defRPr/>
            </a:pP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New or redevelopment shall lead to an improvement in terms of visual appearance of the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AoC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and its surroundings through higher quality design and 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Development should not result in the creation of blank party walls. On the northernmost facade indicated in light blue facing the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Qormi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by-pass,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Triq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Guze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Duca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, the side elevation of the development facing this road is to be treated and adequately designed. 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FF000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42900" indent="-342900" eaLnBrk="1" hangingPunct="1">
              <a:buFontTx/>
              <a:buChar char="•"/>
              <a:defRPr/>
            </a:pPr>
            <a:endParaRPr lang="en-GB" sz="20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The three building blocks indicated in Map HA1 and as shown within Zone B on Map HA2 shall be comprehensively planned within the development application process to ensure the adequate and timely provision of infrastructure and amenities including the central planned landscaped open space as a planning gain</a:t>
            </a:r>
            <a:endParaRPr lang="en-GB" sz="2000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The planning gain requirement is to follow an identification of costs for this road and landscaped belt by TM with cost funding apportioned to their respective site area</a:t>
            </a: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</a:t>
            </a: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42900" indent="-342900" eaLnBrk="1" hangingPunct="1">
              <a:buFontTx/>
              <a:buChar char="•"/>
              <a:defRPr/>
            </a:pPr>
            <a:endParaRPr lang="en-GB" sz="20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u="sng" dirty="0">
                <a:solidFill>
                  <a:srgbClr val="002060"/>
                </a:solidFill>
                <a:latin typeface="Arial" charset="0"/>
              </a:rPr>
              <a:t>Transport and Parking: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The Urban Improvement Fund (UIF) is not applicable to the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AoC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and standard DC parking requirements apply</a:t>
            </a: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Along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Triq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Arial" charset="0"/>
              </a:rPr>
              <a:t>tal-Handaq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, vehicular loading/unloading/servicing will only be permitted if such operations can take place within the premises, for safety and efficient operations reasons. 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GB" sz="2000" b="1" u="sng" dirty="0">
                <a:solidFill>
                  <a:srgbClr val="002060"/>
                </a:solidFill>
                <a:latin typeface="Arial" charset="0"/>
              </a:rPr>
              <a:t>Official Alignments: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Development planning applications are subject to the official road and building alignments as shown on Map HA 1</a:t>
            </a:r>
          </a:p>
          <a:p>
            <a:pPr marL="371475" indent="-371475" eaLnBrk="1" hangingPunct="1">
              <a:defRPr/>
            </a:pP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371475" indent="-371475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pPr marL="342900" indent="-342900" eaLnBrk="1" hangingPunct="1">
              <a:buFontTx/>
              <a:buChar char="•"/>
              <a:defRPr/>
            </a:pPr>
            <a:endParaRPr lang="en-GB" sz="20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B47-9052-4E6A-9E45-7E695946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Public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E3C5-5357-4BA3-A845-B04A9A139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endParaRPr lang="en-GB" sz="2800" dirty="0">
              <a:solidFill>
                <a:srgbClr val="002060"/>
              </a:solidFill>
            </a:endParaRPr>
          </a:p>
          <a:p>
            <a:endParaRPr lang="en-GB" sz="2800" dirty="0">
              <a:solidFill>
                <a:srgbClr val="002060"/>
              </a:solidFill>
            </a:endParaRPr>
          </a:p>
          <a:p>
            <a:r>
              <a:rPr lang="en-GB" sz="2800" dirty="0">
                <a:solidFill>
                  <a:srgbClr val="002060"/>
                </a:solidFill>
              </a:rPr>
              <a:t>2017 Public consultation resulted in 8 submissions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2 from the general public;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4 from landowners;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1 from </a:t>
            </a:r>
            <a:r>
              <a:rPr lang="en-GB" sz="2400" dirty="0" err="1">
                <a:solidFill>
                  <a:srgbClr val="002060"/>
                </a:solidFill>
              </a:rPr>
              <a:t>Qormi</a:t>
            </a:r>
            <a:r>
              <a:rPr lang="en-GB" sz="2400" dirty="0">
                <a:solidFill>
                  <a:srgbClr val="002060"/>
                </a:solidFill>
              </a:rPr>
              <a:t> Local Council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1 from ERA</a:t>
            </a:r>
          </a:p>
          <a:p>
            <a:pPr marL="360363" lvl="1" indent="-360363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360363" lvl="1" indent="-360363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31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B48E-5C97-41B5-89A1-29DA8BB2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Issues of Public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F254-56E6-4C6B-B5E6-A687CE1C3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GB" sz="2400" dirty="0">
                <a:solidFill>
                  <a:srgbClr val="002060"/>
                </a:solidFill>
              </a:rPr>
              <a:t>Vacant land ODZ should not be developed</a:t>
            </a:r>
          </a:p>
          <a:p>
            <a:r>
              <a:rPr lang="en-GB" sz="2400" dirty="0">
                <a:solidFill>
                  <a:srgbClr val="002060"/>
                </a:solidFill>
              </a:rPr>
              <a:t>Request to add further land to the </a:t>
            </a:r>
            <a:r>
              <a:rPr lang="en-GB" sz="2400" dirty="0" err="1">
                <a:solidFill>
                  <a:srgbClr val="002060"/>
                </a:solidFill>
              </a:rPr>
              <a:t>AoC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Objection to one of the proposed roads on private land</a:t>
            </a:r>
          </a:p>
          <a:p>
            <a:r>
              <a:rPr lang="en-GB" sz="2400" dirty="0">
                <a:solidFill>
                  <a:srgbClr val="002060"/>
                </a:solidFill>
              </a:rPr>
              <a:t>Road alignment to be amended to provide frontage to private property</a:t>
            </a:r>
          </a:p>
          <a:p>
            <a:r>
              <a:rPr lang="en-GB" sz="2400" dirty="0">
                <a:solidFill>
                  <a:srgbClr val="002060"/>
                </a:solidFill>
              </a:rPr>
              <a:t>Zone A should include showrooms, retail and offices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Building heights should be increased</a:t>
            </a:r>
          </a:p>
          <a:p>
            <a:r>
              <a:rPr lang="en-GB" sz="2400" dirty="0">
                <a:solidFill>
                  <a:srgbClr val="002060"/>
                </a:solidFill>
              </a:rPr>
              <a:t>Alternative layout proposed by owners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Vehicular roads should be 44 feet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Contrary to green strip as it will end up a dumpsite</a:t>
            </a:r>
          </a:p>
        </p:txBody>
      </p:sp>
    </p:spTree>
    <p:extLst>
      <p:ext uri="{BB962C8B-B14F-4D97-AF65-F5344CB8AC3E}">
        <p14:creationId xmlns:p14="http://schemas.microsoft.com/office/powerpoint/2010/main" val="155099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21339-F3FE-4219-9761-9C200EB6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Issues of Public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8B44B-C153-466C-9102-857D31419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GB" sz="2400" dirty="0">
                <a:solidFill>
                  <a:srgbClr val="002060"/>
                </a:solidFill>
              </a:rPr>
              <a:t>Range of uses should be wider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Control of edge-of-scheme development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Adoption of an environmental management system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Comprehensive planning of the infrastructure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Storm water management plan</a:t>
            </a:r>
          </a:p>
          <a:p>
            <a:r>
              <a:rPr lang="en-GB" sz="2400" dirty="0">
                <a:solidFill>
                  <a:srgbClr val="002060"/>
                </a:solidFill>
              </a:rPr>
              <a:t>Waste management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Landscaping details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48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A082F-2B42-4A89-9DB5-C395D8D0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submission</a:t>
            </a:r>
            <a:endParaRPr lang="en-GB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509706-7822-4EC7-917A-66E1F1C40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007" b="37989"/>
          <a:stretch/>
        </p:blipFill>
        <p:spPr>
          <a:xfrm>
            <a:off x="432216" y="1828800"/>
            <a:ext cx="3733800" cy="342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7605A-D35F-488F-9BB8-DD4B52D45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8288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7D3F-D05F-433E-8337-74999E6E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002060"/>
                </a:solidFill>
              </a:rPr>
              <a:t>Public Submission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5D1411-27F3-4EEF-ACB2-CF2BA5B2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28" t="6453" r="21658" b="2382"/>
          <a:stretch/>
        </p:blipFill>
        <p:spPr>
          <a:xfrm>
            <a:off x="152400" y="1616439"/>
            <a:ext cx="4013805" cy="373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57B4F-34D3-4465-B56E-075868ED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204" y="16002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DC281-DDDB-48E8-85E3-C2920559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002060"/>
                </a:solidFill>
              </a:rPr>
              <a:t>Public Submission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F1FB4E-F934-475F-9FDC-08F3439F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78" y="1898071"/>
            <a:ext cx="4491351" cy="3253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FF2D7-C170-4BA5-875E-2EA646DC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04" y="1881832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525"/>
            <a:ext cx="9144000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09800" y="3200400"/>
            <a:ext cx="19288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Handaq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EHub</a:t>
            </a:r>
            <a:endParaRPr lang="en-GB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4648200"/>
            <a:ext cx="25860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Handaq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South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AoC</a:t>
            </a:r>
            <a:endParaRPr lang="en-GB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562600"/>
            <a:ext cx="37004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Wied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il-Kbir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Protected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2209800"/>
            <a:ext cx="2568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Handaq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North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AoC</a:t>
            </a:r>
            <a:endParaRPr lang="en-GB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33400"/>
            <a:ext cx="10493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Qormi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3657600"/>
            <a:ext cx="26336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St Ignatius College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1066800"/>
            <a:ext cx="21288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Triq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Guze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Duca</a:t>
            </a:r>
            <a:endParaRPr lang="en-GB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219200"/>
            <a:ext cx="21288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Triq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Guze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</a:rPr>
              <a:t>Duca</a:t>
            </a:r>
            <a:endParaRPr lang="en-GB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0A7F51-DF2B-43E1-A50E-A5EB1B9CC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83" t="6764" r="6287" b="17567"/>
          <a:stretch/>
        </p:blipFill>
        <p:spPr>
          <a:xfrm>
            <a:off x="228600" y="1676400"/>
            <a:ext cx="3276601" cy="42672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6ADAC2-90F8-4A79-B7EC-892A499A1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3" y="228600"/>
            <a:ext cx="8474174" cy="1243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B3FD6B-006E-422F-B860-205773BAE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32" y="1696387"/>
            <a:ext cx="5486584" cy="38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87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1379-E6D3-4BB4-A559-3432D363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GB" sz="4000" dirty="0">
                <a:solidFill>
                  <a:srgbClr val="002060"/>
                </a:solidFill>
              </a:rPr>
              <a:t>Comments by the Standing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E3E-8DCB-4074-99B9-D17B9592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GB" sz="2000" dirty="0">
                <a:solidFill>
                  <a:srgbClr val="002060"/>
                </a:solidFill>
              </a:rPr>
              <a:t>The Committee made the following recommendations: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Li l-</a:t>
            </a:r>
            <a:r>
              <a:rPr lang="en-GB" sz="2000" dirty="0" err="1">
                <a:solidFill>
                  <a:srgbClr val="002060"/>
                </a:solidFill>
              </a:rPr>
              <a:t>Awtorita</a:t>
            </a:r>
            <a:r>
              <a:rPr lang="en-GB" sz="2000" dirty="0">
                <a:solidFill>
                  <a:srgbClr val="002060"/>
                </a:solidFill>
              </a:rPr>
              <a:t>’ </a:t>
            </a:r>
            <a:r>
              <a:rPr lang="en-GB" sz="2000" dirty="0" err="1">
                <a:solidFill>
                  <a:srgbClr val="002060"/>
                </a:solidFill>
              </a:rPr>
              <a:t>tal-Ippjanar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tikunsidra</a:t>
            </a:r>
            <a:r>
              <a:rPr lang="en-GB" sz="2000" dirty="0">
                <a:solidFill>
                  <a:srgbClr val="002060"/>
                </a:solidFill>
              </a:rPr>
              <a:t> li mill-planning gain </a:t>
            </a:r>
            <a:r>
              <a:rPr lang="en-GB" sz="2000" dirty="0" err="1">
                <a:solidFill>
                  <a:srgbClr val="002060"/>
                </a:solidFill>
              </a:rPr>
              <a:t>isir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titjib</a:t>
            </a:r>
            <a:r>
              <a:rPr lang="en-GB" sz="2000" dirty="0">
                <a:solidFill>
                  <a:srgbClr val="002060"/>
                </a:solidFill>
              </a:rPr>
              <a:t> ta’ </a:t>
            </a:r>
            <a:r>
              <a:rPr lang="en-GB" sz="2000" dirty="0" err="1">
                <a:solidFill>
                  <a:srgbClr val="002060"/>
                </a:solidFill>
              </a:rPr>
              <a:t>Sqaq</a:t>
            </a:r>
            <a:r>
              <a:rPr lang="en-GB" sz="2000" dirty="0">
                <a:solidFill>
                  <a:srgbClr val="002060"/>
                </a:solidFill>
              </a:rPr>
              <a:t> it-</a:t>
            </a:r>
            <a:r>
              <a:rPr lang="en-GB" sz="2000" dirty="0" err="1">
                <a:solidFill>
                  <a:srgbClr val="002060"/>
                </a:solidFill>
              </a:rPr>
              <a:t>Tigieg</a:t>
            </a:r>
            <a:r>
              <a:rPr lang="en-GB" sz="2000" dirty="0">
                <a:solidFill>
                  <a:srgbClr val="002060"/>
                </a:solidFill>
              </a:rPr>
              <a:t>;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 startAt="2"/>
            </a:pPr>
            <a:r>
              <a:rPr lang="en-GB" sz="2000" dirty="0">
                <a:solidFill>
                  <a:srgbClr val="002060"/>
                </a:solidFill>
              </a:rPr>
              <a:t>Li </a:t>
            </a:r>
            <a:r>
              <a:rPr lang="en-GB" sz="2000" dirty="0" err="1">
                <a:solidFill>
                  <a:srgbClr val="002060"/>
                </a:solidFill>
              </a:rPr>
              <a:t>kemm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jista</a:t>
            </a:r>
            <a:r>
              <a:rPr lang="en-GB" sz="2000" dirty="0">
                <a:solidFill>
                  <a:srgbClr val="002060"/>
                </a:solidFill>
              </a:rPr>
              <a:t>’ </a:t>
            </a:r>
            <a:r>
              <a:rPr lang="en-GB" sz="2000" dirty="0" err="1">
                <a:solidFill>
                  <a:srgbClr val="002060"/>
                </a:solidFill>
              </a:rPr>
              <a:t>jkun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possibbli</a:t>
            </a:r>
            <a:r>
              <a:rPr lang="en-GB" sz="2000" dirty="0">
                <a:solidFill>
                  <a:srgbClr val="002060"/>
                </a:solidFill>
              </a:rPr>
              <a:t> fit-</a:t>
            </a:r>
            <a:r>
              <a:rPr lang="en-GB" sz="2000" dirty="0" err="1">
                <a:solidFill>
                  <a:srgbClr val="002060"/>
                </a:solidFill>
              </a:rPr>
              <a:t>triq</a:t>
            </a:r>
            <a:r>
              <a:rPr lang="en-GB" sz="2000" dirty="0">
                <a:solidFill>
                  <a:srgbClr val="002060"/>
                </a:solidFill>
              </a:rPr>
              <a:t> il-</a:t>
            </a:r>
            <a:r>
              <a:rPr lang="en-GB" sz="2000" dirty="0" err="1">
                <a:solidFill>
                  <a:srgbClr val="002060"/>
                </a:solidFill>
              </a:rPr>
              <a:t>principali</a:t>
            </a:r>
            <a:r>
              <a:rPr lang="en-GB" sz="2000" dirty="0">
                <a:solidFill>
                  <a:srgbClr val="002060"/>
                </a:solidFill>
              </a:rPr>
              <a:t> tan-</a:t>
            </a:r>
            <a:r>
              <a:rPr lang="en-GB" sz="2000" dirty="0" err="1">
                <a:solidFill>
                  <a:srgbClr val="002060"/>
                </a:solidFill>
              </a:rPr>
              <a:t>nofs</a:t>
            </a:r>
            <a:r>
              <a:rPr lang="en-GB" sz="2000" dirty="0">
                <a:solidFill>
                  <a:srgbClr val="002060"/>
                </a:solidFill>
              </a:rPr>
              <a:t> il-parking </a:t>
            </a:r>
            <a:r>
              <a:rPr lang="en-GB" sz="2000" dirty="0" err="1">
                <a:solidFill>
                  <a:srgbClr val="002060"/>
                </a:solidFill>
              </a:rPr>
              <a:t>jigi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organizzat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b’tali</a:t>
            </a:r>
            <a:r>
              <a:rPr lang="en-GB" sz="2000" dirty="0">
                <a:solidFill>
                  <a:srgbClr val="002060"/>
                </a:solidFill>
              </a:rPr>
              <a:t> mod li </a:t>
            </a:r>
            <a:r>
              <a:rPr lang="en-GB" sz="2000" dirty="0" err="1">
                <a:solidFill>
                  <a:srgbClr val="002060"/>
                </a:solidFill>
              </a:rPr>
              <a:t>jintrebah</a:t>
            </a:r>
            <a:r>
              <a:rPr lang="en-GB" sz="2000" dirty="0">
                <a:solidFill>
                  <a:srgbClr val="002060"/>
                </a:solidFill>
              </a:rPr>
              <a:t> l-</a:t>
            </a:r>
            <a:r>
              <a:rPr lang="en-GB" sz="2000" dirty="0" err="1">
                <a:solidFill>
                  <a:srgbClr val="002060"/>
                </a:solidFill>
              </a:rPr>
              <a:t>akbar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ammont</a:t>
            </a:r>
            <a:r>
              <a:rPr lang="en-GB" sz="2000" dirty="0">
                <a:solidFill>
                  <a:srgbClr val="002060"/>
                </a:solidFill>
              </a:rPr>
              <a:t> ta’ on street parking </a:t>
            </a:r>
            <a:r>
              <a:rPr lang="en-GB" sz="2000" dirty="0" err="1">
                <a:solidFill>
                  <a:srgbClr val="002060"/>
                </a:solidFill>
              </a:rPr>
              <a:t>possibbli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biex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ikum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hemm</a:t>
            </a:r>
            <a:r>
              <a:rPr lang="en-GB" sz="2000" dirty="0">
                <a:solidFill>
                  <a:srgbClr val="002060"/>
                </a:solidFill>
              </a:rPr>
              <a:t> l-</a:t>
            </a:r>
            <a:r>
              <a:rPr lang="en-GB" sz="2000" dirty="0" err="1">
                <a:solidFill>
                  <a:srgbClr val="002060"/>
                </a:solidFill>
              </a:rPr>
              <a:t>ahjar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uzu</a:t>
            </a:r>
            <a:r>
              <a:rPr lang="en-GB" sz="2000" dirty="0">
                <a:solidFill>
                  <a:srgbClr val="002060"/>
                </a:solidFill>
              </a:rPr>
              <a:t> tat-</a:t>
            </a:r>
            <a:r>
              <a:rPr lang="en-GB" sz="2000" dirty="0" err="1">
                <a:solidFill>
                  <a:srgbClr val="002060"/>
                </a:solidFill>
              </a:rPr>
              <a:t>triq</a:t>
            </a:r>
            <a:r>
              <a:rPr lang="en-GB" sz="2000" dirty="0">
                <a:solidFill>
                  <a:srgbClr val="002060"/>
                </a:solidFill>
              </a:rPr>
              <a:t> il-</a:t>
            </a:r>
            <a:r>
              <a:rPr lang="en-GB" sz="2000" dirty="0" err="1">
                <a:solidFill>
                  <a:srgbClr val="002060"/>
                </a:solidFill>
              </a:rPr>
              <a:t>gdida</a:t>
            </a:r>
            <a:r>
              <a:rPr lang="en-GB" sz="2000" dirty="0">
                <a:solidFill>
                  <a:srgbClr val="002060"/>
                </a:solidFill>
              </a:rPr>
              <a:t> li se </a:t>
            </a:r>
            <a:r>
              <a:rPr lang="en-GB" sz="2000" dirty="0" err="1">
                <a:solidFill>
                  <a:srgbClr val="002060"/>
                </a:solidFill>
              </a:rPr>
              <a:t>tinholoq</a:t>
            </a:r>
            <a:r>
              <a:rPr lang="en-GB" sz="2000" dirty="0">
                <a:solidFill>
                  <a:srgbClr val="002060"/>
                </a:solidFill>
              </a:rPr>
              <a:t>;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449263" indent="-449263">
              <a:buNone/>
            </a:pPr>
            <a:r>
              <a:rPr lang="en-GB" sz="2000" dirty="0">
                <a:solidFill>
                  <a:srgbClr val="002060"/>
                </a:solidFill>
              </a:rPr>
              <a:t>3.     Li l-</a:t>
            </a:r>
            <a:r>
              <a:rPr lang="en-GB" sz="2000" dirty="0" err="1">
                <a:solidFill>
                  <a:srgbClr val="002060"/>
                </a:solidFill>
              </a:rPr>
              <a:t>Awtorita</a:t>
            </a:r>
            <a:r>
              <a:rPr lang="en-GB" sz="2000" dirty="0">
                <a:solidFill>
                  <a:srgbClr val="002060"/>
                </a:solidFill>
              </a:rPr>
              <a:t>’ </a:t>
            </a:r>
            <a:r>
              <a:rPr lang="en-GB" sz="2000" dirty="0" err="1">
                <a:solidFill>
                  <a:srgbClr val="002060"/>
                </a:solidFill>
              </a:rPr>
              <a:t>tal-Ippjanar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tikkunsidra</a:t>
            </a:r>
            <a:r>
              <a:rPr lang="en-GB" sz="2000" dirty="0">
                <a:solidFill>
                  <a:srgbClr val="002060"/>
                </a:solidFill>
              </a:rPr>
              <a:t> li l-parti </a:t>
            </a:r>
            <a:r>
              <a:rPr lang="en-GB" sz="2000" dirty="0" err="1">
                <a:solidFill>
                  <a:srgbClr val="002060"/>
                </a:solidFill>
              </a:rPr>
              <a:t>taz</a:t>
            </a:r>
            <a:r>
              <a:rPr lang="en-GB" sz="2000" dirty="0">
                <a:solidFill>
                  <a:srgbClr val="002060"/>
                </a:solidFill>
              </a:rPr>
              <a:t>-zona </a:t>
            </a:r>
            <a:r>
              <a:rPr lang="en-GB" sz="2000" dirty="0" err="1">
                <a:solidFill>
                  <a:srgbClr val="002060"/>
                </a:solidFill>
              </a:rPr>
              <a:t>kummercjali</a:t>
            </a:r>
            <a:r>
              <a:rPr lang="en-GB" sz="2000" dirty="0">
                <a:solidFill>
                  <a:srgbClr val="002060"/>
                </a:solidFill>
              </a:rPr>
              <a:t> li </a:t>
            </a:r>
            <a:r>
              <a:rPr lang="en-GB" sz="2000" dirty="0" err="1">
                <a:solidFill>
                  <a:srgbClr val="002060"/>
                </a:solidFill>
              </a:rPr>
              <a:t>s’issa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ghadha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mhijiex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mibnija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b’xi</a:t>
            </a:r>
            <a:r>
              <a:rPr lang="en-GB" sz="2000" dirty="0">
                <a:solidFill>
                  <a:srgbClr val="002060"/>
                </a:solidFill>
              </a:rPr>
              <a:t> mod </a:t>
            </a:r>
            <a:r>
              <a:rPr lang="en-GB" sz="2000" dirty="0" err="1">
                <a:solidFill>
                  <a:srgbClr val="002060"/>
                </a:solidFill>
              </a:rPr>
              <a:t>jigi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evitat</a:t>
            </a:r>
            <a:r>
              <a:rPr lang="en-GB" sz="2000" dirty="0">
                <a:solidFill>
                  <a:srgbClr val="002060"/>
                </a:solidFill>
              </a:rPr>
              <a:t> li </a:t>
            </a:r>
            <a:r>
              <a:rPr lang="en-GB" sz="2000" dirty="0" err="1">
                <a:solidFill>
                  <a:srgbClr val="002060"/>
                </a:solidFill>
              </a:rPr>
              <a:t>jinholoq</a:t>
            </a:r>
            <a:r>
              <a:rPr lang="en-GB" sz="2000" dirty="0">
                <a:solidFill>
                  <a:srgbClr val="002060"/>
                </a:solidFill>
              </a:rPr>
              <a:t> blank party wall li </a:t>
            </a:r>
            <a:r>
              <a:rPr lang="en-GB" sz="2000" dirty="0" err="1">
                <a:solidFill>
                  <a:srgbClr val="002060"/>
                </a:solidFill>
              </a:rPr>
              <a:t>jkun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possibbilment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anke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vizibbli</a:t>
            </a:r>
            <a:r>
              <a:rPr lang="en-GB" sz="2000" dirty="0">
                <a:solidFill>
                  <a:srgbClr val="002060"/>
                </a:solidFill>
              </a:rPr>
              <a:t> min </a:t>
            </a:r>
            <a:r>
              <a:rPr lang="en-GB" sz="2000" dirty="0" err="1">
                <a:solidFill>
                  <a:srgbClr val="002060"/>
                </a:solidFill>
              </a:rPr>
              <a:t>Triq</a:t>
            </a:r>
            <a:r>
              <a:rPr lang="en-GB" sz="2000" dirty="0">
                <a:solidFill>
                  <a:srgbClr val="002060"/>
                </a:solidFill>
              </a:rPr>
              <a:t> l-</a:t>
            </a:r>
            <a:r>
              <a:rPr lang="en-GB" sz="2000" dirty="0" err="1">
                <a:solidFill>
                  <a:srgbClr val="002060"/>
                </a:solidFill>
              </a:rPr>
              <a:t>Imdina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  <a:r>
              <a:rPr lang="en-GB" sz="2000" dirty="0" err="1">
                <a:solidFill>
                  <a:srgbClr val="002060"/>
                </a:solidFill>
              </a:rPr>
              <a:t>Biex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jigi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evitat</a:t>
            </a:r>
            <a:r>
              <a:rPr lang="en-GB" sz="2000" dirty="0">
                <a:solidFill>
                  <a:srgbClr val="002060"/>
                </a:solidFill>
              </a:rPr>
              <a:t> dan </a:t>
            </a:r>
            <a:r>
              <a:rPr lang="en-GB" sz="2000" dirty="0" err="1">
                <a:solidFill>
                  <a:srgbClr val="002060"/>
                </a:solidFill>
              </a:rPr>
              <a:t>il</a:t>
            </a:r>
            <a:r>
              <a:rPr lang="en-GB" sz="2000" dirty="0">
                <a:solidFill>
                  <a:srgbClr val="002060"/>
                </a:solidFill>
              </a:rPr>
              <a:t>-blank party wall </a:t>
            </a:r>
            <a:r>
              <a:rPr lang="en-GB" sz="2000" dirty="0" err="1">
                <a:solidFill>
                  <a:srgbClr val="002060"/>
                </a:solidFill>
              </a:rPr>
              <a:t>ghandu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jinholoq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passagg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pedonali</a:t>
            </a:r>
            <a:r>
              <a:rPr lang="en-GB" sz="2000" dirty="0">
                <a:solidFill>
                  <a:srgbClr val="002060"/>
                </a:solidFill>
              </a:rPr>
              <a:t> li l-</a:t>
            </a:r>
            <a:r>
              <a:rPr lang="en-GB" sz="2000" dirty="0" err="1">
                <a:solidFill>
                  <a:srgbClr val="002060"/>
                </a:solidFill>
              </a:rPr>
              <a:t>Awtorita</a:t>
            </a:r>
            <a:r>
              <a:rPr lang="en-GB" sz="2000" dirty="0">
                <a:solidFill>
                  <a:srgbClr val="002060"/>
                </a:solidFill>
              </a:rPr>
              <a:t>’ </a:t>
            </a:r>
            <a:r>
              <a:rPr lang="en-GB" sz="2000" dirty="0" err="1">
                <a:solidFill>
                  <a:srgbClr val="002060"/>
                </a:solidFill>
              </a:rPr>
              <a:t>jidhrilha</a:t>
            </a:r>
            <a:r>
              <a:rPr lang="en-GB" sz="2000" dirty="0">
                <a:solidFill>
                  <a:srgbClr val="002060"/>
                </a:solidFill>
              </a:rPr>
              <a:t> li </a:t>
            </a:r>
            <a:r>
              <a:rPr lang="en-GB" sz="2000" dirty="0" err="1">
                <a:solidFill>
                  <a:srgbClr val="002060"/>
                </a:solidFill>
              </a:rPr>
              <a:t>jkun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bizzejjed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biex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fuqu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jinfethu</a:t>
            </a:r>
            <a:r>
              <a:rPr lang="en-GB" sz="2000" dirty="0">
                <a:solidFill>
                  <a:srgbClr val="002060"/>
                </a:solidFill>
              </a:rPr>
              <a:t> l-</a:t>
            </a:r>
            <a:r>
              <a:rPr lang="en-GB" sz="2000" dirty="0" err="1">
                <a:solidFill>
                  <a:srgbClr val="002060"/>
                </a:solidFill>
              </a:rPr>
              <a:t>aperturi</a:t>
            </a:r>
            <a:r>
              <a:rPr lang="en-GB" sz="2000" dirty="0">
                <a:solidFill>
                  <a:srgbClr val="002060"/>
                </a:solidFill>
              </a:rPr>
              <a:t>;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32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1379-E6D3-4BB4-A559-3432D363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GB" sz="4000" dirty="0">
                <a:solidFill>
                  <a:srgbClr val="002060"/>
                </a:solidFill>
              </a:rPr>
              <a:t>Comments by the Standing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E3E-8DCB-4074-99B9-D17B9592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GB" sz="2000" dirty="0">
                <a:solidFill>
                  <a:srgbClr val="002060"/>
                </a:solidFill>
              </a:rPr>
              <a:t>The Committee made the following recommendations: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457200" indent="-457200">
              <a:buAutoNum type="arabicPeriod" startAt="4"/>
            </a:pPr>
            <a:r>
              <a:rPr lang="en-GB" sz="2000" dirty="0">
                <a:solidFill>
                  <a:srgbClr val="002060"/>
                </a:solidFill>
              </a:rPr>
              <a:t>Li </a:t>
            </a:r>
            <a:r>
              <a:rPr lang="en-GB" sz="2000" dirty="0" err="1">
                <a:solidFill>
                  <a:srgbClr val="002060"/>
                </a:solidFill>
              </a:rPr>
              <a:t>jigi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diskuss</a:t>
            </a:r>
            <a:r>
              <a:rPr lang="en-GB" sz="2000" dirty="0">
                <a:solidFill>
                  <a:srgbClr val="002060"/>
                </a:solidFill>
              </a:rPr>
              <a:t> ma’ Transport Malta l-</a:t>
            </a:r>
            <a:r>
              <a:rPr lang="en-GB" sz="2000" dirty="0" err="1">
                <a:solidFill>
                  <a:srgbClr val="002060"/>
                </a:solidFill>
              </a:rPr>
              <a:t>ahjar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cirkolazzjoni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anke</a:t>
            </a:r>
            <a:r>
              <a:rPr lang="en-GB" sz="2000" dirty="0">
                <a:solidFill>
                  <a:srgbClr val="002060"/>
                </a:solidFill>
              </a:rPr>
              <a:t> vis-a’-vis l-</a:t>
            </a:r>
            <a:r>
              <a:rPr lang="en-GB" sz="2000" dirty="0" err="1">
                <a:solidFill>
                  <a:srgbClr val="002060"/>
                </a:solidFill>
              </a:rPr>
              <a:t>iskola</a:t>
            </a:r>
            <a:r>
              <a:rPr lang="en-GB" sz="2000" dirty="0">
                <a:solidFill>
                  <a:srgbClr val="002060"/>
                </a:solidFill>
              </a:rPr>
              <a:t> li </a:t>
            </a:r>
            <a:r>
              <a:rPr lang="en-GB" sz="2000" dirty="0" err="1">
                <a:solidFill>
                  <a:srgbClr val="002060"/>
                </a:solidFill>
              </a:rPr>
              <a:t>hemm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fl-inhawi</a:t>
            </a:r>
            <a:r>
              <a:rPr lang="en-GB" sz="2000" dirty="0">
                <a:solidFill>
                  <a:srgbClr val="002060"/>
                </a:solidFill>
              </a:rPr>
              <a:t>; u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449263" indent="-449263">
              <a:buNone/>
            </a:pPr>
            <a:r>
              <a:rPr lang="en-GB" sz="2000" dirty="0">
                <a:solidFill>
                  <a:srgbClr val="002060"/>
                </a:solidFill>
              </a:rPr>
              <a:t>5.     Li l-</a:t>
            </a:r>
            <a:r>
              <a:rPr lang="en-GB" sz="2000" dirty="0" err="1">
                <a:solidFill>
                  <a:srgbClr val="002060"/>
                </a:solidFill>
              </a:rPr>
              <a:t>Awtorita</a:t>
            </a:r>
            <a:r>
              <a:rPr lang="en-GB" sz="2000" dirty="0">
                <a:solidFill>
                  <a:srgbClr val="002060"/>
                </a:solidFill>
              </a:rPr>
              <a:t>’ </a:t>
            </a:r>
            <a:r>
              <a:rPr lang="en-GB" sz="2000" dirty="0" err="1">
                <a:solidFill>
                  <a:srgbClr val="002060"/>
                </a:solidFill>
              </a:rPr>
              <a:t>tal-Ippjanar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tikkunsidra</a:t>
            </a:r>
            <a:r>
              <a:rPr lang="en-GB" sz="2000" dirty="0">
                <a:solidFill>
                  <a:srgbClr val="002060"/>
                </a:solidFill>
              </a:rPr>
              <a:t> li </a:t>
            </a:r>
            <a:r>
              <a:rPr lang="en-GB" sz="2000" dirty="0" err="1">
                <a:solidFill>
                  <a:srgbClr val="002060"/>
                </a:solidFill>
              </a:rPr>
              <a:t>b’mod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tassattiv</a:t>
            </a:r>
            <a:r>
              <a:rPr lang="en-GB" sz="2000" dirty="0">
                <a:solidFill>
                  <a:srgbClr val="002060"/>
                </a:solidFill>
              </a:rPr>
              <a:t> tara li    </a:t>
            </a:r>
            <a:r>
              <a:rPr lang="en-GB" sz="2000" dirty="0" err="1">
                <a:solidFill>
                  <a:srgbClr val="002060"/>
                </a:solidFill>
              </a:rPr>
              <a:t>eventwalment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ikun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hemm</a:t>
            </a:r>
            <a:r>
              <a:rPr lang="en-GB" sz="2000" dirty="0">
                <a:solidFill>
                  <a:srgbClr val="002060"/>
                </a:solidFill>
              </a:rPr>
              <a:t> waste management </a:t>
            </a:r>
            <a:r>
              <a:rPr lang="en-GB" sz="2000" dirty="0" err="1">
                <a:solidFill>
                  <a:srgbClr val="002060"/>
                </a:solidFill>
              </a:rPr>
              <a:t>tajjeb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fis</a:t>
            </a:r>
            <a:r>
              <a:rPr lang="en-GB" sz="2000" dirty="0">
                <a:solidFill>
                  <a:srgbClr val="002060"/>
                </a:solidFill>
              </a:rPr>
              <a:t>-sit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496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89DB3373-9ED4-4CF5-9820-CD47D8660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37735" r="-22145" b="40148"/>
          <a:stretch/>
        </p:blipFill>
        <p:spPr bwMode="auto">
          <a:xfrm>
            <a:off x="3211985" y="5793721"/>
            <a:ext cx="5144413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44F9BAC-A40A-4045-BE13-9164AB98F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9" t="29042" r="74" b="32445"/>
          <a:stretch/>
        </p:blipFill>
        <p:spPr bwMode="auto">
          <a:xfrm>
            <a:off x="7066779" y="5793721"/>
            <a:ext cx="2077221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5E0A82-4D07-49E9-9AEF-29C7E5BCE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9" t="29042" r="74" b="32445"/>
          <a:stretch/>
        </p:blipFill>
        <p:spPr bwMode="auto">
          <a:xfrm>
            <a:off x="-4952" y="5793721"/>
            <a:ext cx="3216937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8F4776-1119-456D-9746-A9AF7D559A0D}"/>
              </a:ext>
            </a:extLst>
          </p:cNvPr>
          <p:cNvCxnSpPr/>
          <p:nvPr/>
        </p:nvCxnSpPr>
        <p:spPr>
          <a:xfrm>
            <a:off x="-4952" y="5684520"/>
            <a:ext cx="9148952" cy="0"/>
          </a:xfrm>
          <a:prstGeom prst="line">
            <a:avLst/>
          </a:prstGeom>
          <a:ln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665F0131-2673-4653-9061-51D93606D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52" y="729085"/>
            <a:ext cx="9148952" cy="43704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mt-MT" alt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Partial Review</a:t>
            </a:r>
            <a:r>
              <a:rPr lang="en-GB" alt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mt-MT" alt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to </a:t>
            </a:r>
            <a:r>
              <a:rPr lang="en-GB" alt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CMLP </a:t>
            </a:r>
            <a:r>
              <a:rPr lang="mt-MT" alt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en-GB" altLang="en-US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2006)</a:t>
            </a:r>
          </a:p>
          <a:p>
            <a:pPr algn="ctr" eaLnBrk="1" hangingPunct="1"/>
            <a:r>
              <a:rPr lang="en-GB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Tal-</a:t>
            </a:r>
            <a:r>
              <a:rPr lang="en-GB" alt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Handaq</a:t>
            </a:r>
            <a:r>
              <a:rPr lang="en-GB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North, </a:t>
            </a:r>
            <a:r>
              <a:rPr lang="en-GB" alt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Qormi</a:t>
            </a:r>
            <a:r>
              <a:rPr lang="en-GB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alt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AoC</a:t>
            </a:r>
            <a:endParaRPr lang="en-GB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 eaLnBrk="1" hangingPunct="1"/>
            <a:endParaRPr lang="en-GB" alt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ctr" eaLnBrk="1" hangingPunct="1"/>
            <a:endParaRPr lang="en-GB" altLang="en-US" sz="32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</a:rPr>
              <a:t>TRANSPORT IMPACT ASSESSMENT</a:t>
            </a:r>
          </a:p>
          <a:p>
            <a:pPr algn="ctr"/>
            <a:endParaRPr lang="en-GB" sz="44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en-GB" sz="4400" b="1" dirty="0">
              <a:solidFill>
                <a:srgbClr val="002060"/>
              </a:solidFill>
              <a:latin typeface="+mj-lt"/>
            </a:endParaRPr>
          </a:p>
          <a:p>
            <a:pPr algn="ctr" eaLnBrk="1" hangingPunct="1"/>
            <a:endParaRPr lang="en-GB" altLang="en-US" b="1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B1B0E9-9C89-4020-A491-8DBE22FA4D5F}"/>
              </a:ext>
            </a:extLst>
          </p:cNvPr>
          <p:cNvSpPr/>
          <p:nvPr/>
        </p:nvSpPr>
        <p:spPr>
          <a:xfrm>
            <a:off x="-4952" y="3485396"/>
            <a:ext cx="914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Terms of Reference issued by the Authority in May 2019</a:t>
            </a:r>
          </a:p>
        </p:txBody>
      </p:sp>
    </p:spTree>
    <p:extLst>
      <p:ext uri="{BB962C8B-B14F-4D97-AF65-F5344CB8AC3E}">
        <p14:creationId xmlns:p14="http://schemas.microsoft.com/office/powerpoint/2010/main" val="3555362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83F2458B-9591-4AA4-A636-2180C3A30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89" y="604817"/>
            <a:ext cx="8504009" cy="156966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/>
            <a:r>
              <a:rPr lang="en-GB" sz="2400" dirty="0">
                <a:latin typeface="+mj-lt"/>
              </a:rPr>
              <a:t>To study the transport impacts of </a:t>
            </a:r>
            <a:r>
              <a:rPr lang="en-GB" sz="2400" b="1" dirty="0">
                <a:latin typeface="+mj-lt"/>
              </a:rPr>
              <a:t>FOUR (4) OPTIONS</a:t>
            </a:r>
            <a:r>
              <a:rPr lang="en-GB" sz="2400" dirty="0">
                <a:latin typeface="+mj-lt"/>
              </a:rPr>
              <a:t> with the scope of identifying the preferred option from a transport point of view. Assumption - 2023 (opening year) and 2028 (5 years in operation).</a:t>
            </a:r>
            <a:endParaRPr lang="en-GB" sz="2400" dirty="0">
              <a:latin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996088-57EC-495B-B08C-63E69F7FE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718523"/>
              </p:ext>
            </p:extLst>
          </p:nvPr>
        </p:nvGraphicFramePr>
        <p:xfrm>
          <a:off x="326691" y="2218796"/>
          <a:ext cx="5562043" cy="3521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 Box 2">
            <a:extLst>
              <a:ext uri="{FF2B5EF4-FFF2-40B4-BE49-F238E27FC236}">
                <a16:creationId xmlns:a16="http://schemas.microsoft.com/office/drawing/2014/main" id="{DC710EE7-0CFF-4F9B-AFF1-B0F9BE8F0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169" y="2472955"/>
            <a:ext cx="2856034" cy="40011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371475" indent="-371475" algn="r">
              <a:defRPr sz="2400" b="1">
                <a:solidFill>
                  <a:srgbClr val="FF6600"/>
                </a:solidFill>
                <a:latin typeface="+mj-lt"/>
              </a:defRPr>
            </a:lvl1pPr>
            <a:lvl2pPr marL="742950" indent="-285750">
              <a:defRPr>
                <a:latin typeface="Tahoma" panose="020B0604030504040204" pitchFamily="34" charset="0"/>
              </a:defRPr>
            </a:lvl2pPr>
            <a:lvl3pPr marL="1143000" indent="-228600">
              <a:defRPr>
                <a:latin typeface="Tahoma" panose="020B0604030504040204" pitchFamily="34" charset="0"/>
              </a:defRPr>
            </a:lvl3pPr>
            <a:lvl4pPr marL="1600200" indent="-228600">
              <a:defRPr>
                <a:latin typeface="Tahoma" panose="020B0604030504040204" pitchFamily="34" charset="0"/>
              </a:defRPr>
            </a:lvl4pPr>
            <a:lvl5pPr marL="2057400" indent="-228600">
              <a:defRPr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9pPr>
          </a:lstStyle>
          <a:p>
            <a:pPr algn="l"/>
            <a:r>
              <a:rPr lang="en-US" altLang="en-US" sz="2000" dirty="0"/>
              <a:t>X 4 OPTIONS</a:t>
            </a:r>
            <a:endParaRPr lang="en-GB" sz="2000" dirty="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6DCF0EA-C9CF-480A-81EA-E8336A133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192" y="3927443"/>
            <a:ext cx="3346212" cy="40011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6600"/>
                </a:solidFill>
                <a:latin typeface="+mj-lt"/>
              </a:rPr>
              <a:t>= 8 DIFFERENT SCENARIOS</a:t>
            </a:r>
            <a:endParaRPr lang="en-GB" sz="20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A54D2B1-6874-4759-A75D-D8CC3FE19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37735" r="-22145" b="40148"/>
          <a:stretch/>
        </p:blipFill>
        <p:spPr bwMode="auto">
          <a:xfrm>
            <a:off x="0" y="6191037"/>
            <a:ext cx="5144413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698ACF-422C-4E7B-A217-199988DAE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9" t="29042" r="74" b="32445"/>
          <a:stretch/>
        </p:blipFill>
        <p:spPr bwMode="auto">
          <a:xfrm>
            <a:off x="2424385" y="6191037"/>
            <a:ext cx="6719615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D46427-6C8E-41A5-B6E5-364E95966986}"/>
              </a:ext>
            </a:extLst>
          </p:cNvPr>
          <p:cNvSpPr txBox="1"/>
          <p:nvPr/>
        </p:nvSpPr>
        <p:spPr>
          <a:xfrm>
            <a:off x="3276600" y="6191037"/>
            <a:ext cx="5717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mt-MT" alt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ARTIAL REVIEW TO CMLP (</a:t>
            </a:r>
            <a:r>
              <a:rPr lang="en-GB" alt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2006)</a:t>
            </a:r>
          </a:p>
          <a:p>
            <a:pPr algn="r"/>
            <a:r>
              <a:rPr lang="en-GB" altLang="en-US" sz="1600" i="1" dirty="0">
                <a:latin typeface="+mj-lt"/>
              </a:rPr>
              <a:t>Tal-</a:t>
            </a:r>
            <a:r>
              <a:rPr lang="en-GB" altLang="en-US" sz="1600" i="1" dirty="0" err="1">
                <a:latin typeface="+mj-lt"/>
              </a:rPr>
              <a:t>Handaq</a:t>
            </a:r>
            <a:r>
              <a:rPr lang="en-GB" altLang="en-US" sz="1600" i="1" dirty="0">
                <a:latin typeface="+mj-lt"/>
              </a:rPr>
              <a:t> North, </a:t>
            </a:r>
            <a:r>
              <a:rPr lang="en-GB" altLang="en-US" sz="1600" i="1" dirty="0" err="1">
                <a:latin typeface="+mj-lt"/>
              </a:rPr>
              <a:t>Qormi</a:t>
            </a:r>
            <a:r>
              <a:rPr lang="en-GB" altLang="en-US" sz="1600" i="1" dirty="0">
                <a:latin typeface="+mj-lt"/>
              </a:rPr>
              <a:t> </a:t>
            </a:r>
            <a:r>
              <a:rPr lang="en-GB" altLang="en-US" sz="1600" i="1" dirty="0" err="1">
                <a:latin typeface="+mj-lt"/>
              </a:rPr>
              <a:t>AoC</a:t>
            </a:r>
            <a:r>
              <a:rPr lang="en-GB" altLang="en-US" sz="1600" i="1" dirty="0">
                <a:latin typeface="+mj-lt"/>
              </a:rPr>
              <a:t> – </a:t>
            </a:r>
            <a:r>
              <a:rPr lang="en-GB" altLang="en-US" sz="1600" b="1" i="1" dirty="0">
                <a:latin typeface="+mj-lt"/>
              </a:rPr>
              <a:t>Transport Impact Assessment </a:t>
            </a:r>
          </a:p>
          <a:p>
            <a:pPr algn="r"/>
            <a:endParaRPr lang="en-GB" altLang="en-US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FE82044-A1C5-499E-A55B-88E145C2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9" t="29042" r="74" b="32445"/>
          <a:stretch/>
        </p:blipFill>
        <p:spPr bwMode="auto">
          <a:xfrm>
            <a:off x="-2" y="0"/>
            <a:ext cx="274973" cy="684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671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AFE4B2BA-285E-4D07-BE24-FEAB102C3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37735" r="-22145" b="40148"/>
          <a:stretch/>
        </p:blipFill>
        <p:spPr bwMode="auto">
          <a:xfrm>
            <a:off x="0" y="6191037"/>
            <a:ext cx="5144413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0093669-DA4A-4C13-9DAC-844779824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9" t="29042" r="74" b="32445"/>
          <a:stretch/>
        </p:blipFill>
        <p:spPr bwMode="auto">
          <a:xfrm>
            <a:off x="2424385" y="6191037"/>
            <a:ext cx="6719615" cy="6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5421D1C-D933-4958-A9DC-B9A50B2FD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9" t="29042" r="74" b="32445"/>
          <a:stretch/>
        </p:blipFill>
        <p:spPr bwMode="auto">
          <a:xfrm>
            <a:off x="-2" y="0"/>
            <a:ext cx="274973" cy="684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B3148CEE-0CD1-49C9-B093-D5EF9E3D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2" y="82468"/>
            <a:ext cx="3441515" cy="244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A1AD5B-C8E0-4421-B1E5-41686E661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26" y="82468"/>
            <a:ext cx="3448754" cy="244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D67BA0E-1FAD-4014-8F6E-5327D3AE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14" y="3204515"/>
            <a:ext cx="3432093" cy="2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74BC41-20F1-4B18-B6D9-C0B361DC89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79" t="6969" b="7816"/>
          <a:stretch/>
        </p:blipFill>
        <p:spPr>
          <a:xfrm>
            <a:off x="5409182" y="3204515"/>
            <a:ext cx="3432093" cy="2413223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C146D8A0-B4B5-43C8-94E7-BCE5E3C1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1" y="2529704"/>
            <a:ext cx="43135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/>
            <a:r>
              <a:rPr lang="en-GB" b="1" dirty="0">
                <a:latin typeface="+mj-lt"/>
                <a:cs typeface="Arial" panose="020B0604020202020204" pitchFamily="34" charset="0"/>
              </a:rPr>
              <a:t>OPTION 1 SCENARIO 1 = 192,751sqm</a:t>
            </a:r>
          </a:p>
          <a:p>
            <a:pPr marL="0" indent="0"/>
            <a:r>
              <a:rPr lang="en-GB" altLang="en-US" b="1" dirty="0">
                <a:latin typeface="+mj-lt"/>
                <a:cs typeface="Arial" panose="020B0604020202020204" pitchFamily="34" charset="0"/>
              </a:rPr>
              <a:t>OPTION 1 SCENARIO 2 = 147,789sqm</a:t>
            </a:r>
            <a:endParaRPr lang="en-US" alt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67ACF28E-D9D0-4BD5-B4D9-4F50B6BB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978" y="2529453"/>
            <a:ext cx="43135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/>
            <a:r>
              <a:rPr lang="en-GB" b="1" dirty="0">
                <a:latin typeface="+mj-lt"/>
                <a:cs typeface="Arial" panose="020B0604020202020204" pitchFamily="34" charset="0"/>
              </a:rPr>
              <a:t>OPTION 2 SCENARIO 1 = 197,807sqm</a:t>
            </a:r>
          </a:p>
          <a:p>
            <a:pPr marL="0" indent="0"/>
            <a:r>
              <a:rPr lang="en-GB" altLang="en-US" b="1" dirty="0">
                <a:latin typeface="+mj-lt"/>
                <a:cs typeface="Arial" panose="020B0604020202020204" pitchFamily="34" charset="0"/>
              </a:rPr>
              <a:t>OPTION 2 SCENARIO 2 = 151,566sqm</a:t>
            </a:r>
            <a:endParaRPr lang="en-US" alt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AF9E9485-AE04-4D39-9C42-F3A01843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21" y="5667594"/>
            <a:ext cx="43135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/>
            <a:r>
              <a:rPr lang="en-GB" b="1" dirty="0">
                <a:latin typeface="+mj-lt"/>
                <a:cs typeface="Arial" panose="020B0604020202020204" pitchFamily="34" charset="0"/>
              </a:rPr>
              <a:t>OPTION 3 SCENARIO 1 = 219,500sqm</a:t>
            </a:r>
          </a:p>
          <a:p>
            <a:pPr marL="0" indent="0"/>
            <a:r>
              <a:rPr lang="en-GB" altLang="en-US" b="1" dirty="0">
                <a:latin typeface="+mj-lt"/>
                <a:cs typeface="Arial" panose="020B0604020202020204" pitchFamily="34" charset="0"/>
              </a:rPr>
              <a:t>OPTION 3 SCENARIO 2 = 168,376sqm</a:t>
            </a:r>
            <a:endParaRPr lang="en-US" alt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C8652C8D-8F29-4DD6-A99B-8983FA52A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561" y="5606150"/>
            <a:ext cx="43135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/>
            <a:r>
              <a:rPr lang="en-GB" b="1" dirty="0">
                <a:latin typeface="+mj-lt"/>
                <a:cs typeface="Arial" panose="020B0604020202020204" pitchFamily="34" charset="0"/>
              </a:rPr>
              <a:t>OPTION 4 SCENARIO 1 = 208,070sqm</a:t>
            </a:r>
          </a:p>
          <a:p>
            <a:pPr marL="0" indent="0"/>
            <a:r>
              <a:rPr lang="en-GB" altLang="en-US" b="1" dirty="0">
                <a:latin typeface="+mj-lt"/>
                <a:cs typeface="Arial" panose="020B0604020202020204" pitchFamily="34" charset="0"/>
              </a:rPr>
              <a:t>OPTION 4 SCENARIO 2 = 159,277sqm</a:t>
            </a:r>
            <a:endParaRPr lang="en-US" altLang="en-US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4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73EB-3048-404A-97B4-F85F99C06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10" y="1371600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Main conclusion from 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D397F-A635-4FB6-A5DD-2274D6E4C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10" y="251085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JUNCTION IMPROVEMENTS ARE NECESSARY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 IRRESPECTIVE OF THE PROPOSED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 DEVELOPMENT SUBJECT OF THIS PARTIAL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 REVIEW.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B5F93-7F2A-4E1C-8C0B-E99A973E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41" y="478858"/>
            <a:ext cx="775478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8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FB9A-C904-49CB-B17B-E86F0AE0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GB" sz="4000" b="1" dirty="0">
                <a:solidFill>
                  <a:srgbClr val="002060"/>
                </a:solidFill>
              </a:rPr>
              <a:t>Proposed Road Junction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86B72-6ACE-4514-8C6A-DC8FBD58F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223010"/>
            <a:ext cx="8001000" cy="56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8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C3C7E-72F3-4B85-91BA-70900C56D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PERFORMANCE OF PROPOSALS</a:t>
            </a:r>
          </a:p>
          <a:p>
            <a:r>
              <a:rPr lang="en-GB" dirty="0">
                <a:solidFill>
                  <a:srgbClr val="002060"/>
                </a:solidFill>
              </a:rPr>
              <a:t>OPTION 1 – SCENARIO 2(FEASIBLE) </a:t>
            </a:r>
          </a:p>
          <a:p>
            <a:r>
              <a:rPr lang="en-GB" dirty="0">
                <a:solidFill>
                  <a:srgbClr val="002060"/>
                </a:solidFill>
              </a:rPr>
              <a:t>OPTION 4 – SCENARIO 2(BARELY FEASIBLE)</a:t>
            </a:r>
          </a:p>
          <a:p>
            <a:r>
              <a:rPr lang="en-GB" dirty="0">
                <a:solidFill>
                  <a:srgbClr val="002060"/>
                </a:solidFill>
              </a:rPr>
              <a:t>OPTION 3 – SCENARIO 2 IS NOT FEASIBLE.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0AA6B9-754F-47B6-A469-FF71F8B5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16" y="408721"/>
            <a:ext cx="775478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4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C6F2-442E-40AC-8718-F22B3094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Revision to draft policy of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DD88-970B-407E-9F83-86C751B68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GB" sz="2400" dirty="0">
                <a:solidFill>
                  <a:srgbClr val="002060"/>
                </a:solidFill>
              </a:rPr>
              <a:t>Development densities set at 2.75 levels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All vehicular routes to be 13.7m</a:t>
            </a:r>
          </a:p>
          <a:p>
            <a:r>
              <a:rPr lang="en-GB" sz="2400" dirty="0">
                <a:solidFill>
                  <a:srgbClr val="002060"/>
                </a:solidFill>
              </a:rPr>
              <a:t>Inclusion of pedestrian links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Centrally located green strip to be replaced by 5% amenity spaces in Zone B</a:t>
            </a:r>
          </a:p>
          <a:p>
            <a:r>
              <a:rPr lang="en-GB" sz="2400" dirty="0">
                <a:solidFill>
                  <a:srgbClr val="002060"/>
                </a:solidFill>
              </a:rPr>
              <a:t>Inclusion of independent offices in Zone B capped at 10,000sqm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Comprehensive planning areas based on land ownership</a:t>
            </a:r>
          </a:p>
          <a:p>
            <a:r>
              <a:rPr lang="en-GB" sz="2400" dirty="0">
                <a:solidFill>
                  <a:srgbClr val="002060"/>
                </a:solidFill>
              </a:rPr>
              <a:t>Provision of GI to be mandatory</a:t>
            </a:r>
          </a:p>
          <a:p>
            <a:r>
              <a:rPr lang="en-GB" sz="2400" dirty="0">
                <a:solidFill>
                  <a:srgbClr val="002060"/>
                </a:solidFill>
              </a:rPr>
              <a:t>The UIF payment scheme shall apply</a:t>
            </a:r>
          </a:p>
          <a:p>
            <a:r>
              <a:rPr lang="en-GB" sz="2400" dirty="0">
                <a:solidFill>
                  <a:srgbClr val="002060"/>
                </a:solidFill>
              </a:rPr>
              <a:t>Green transport Plans required with comprehensive areas</a:t>
            </a:r>
          </a:p>
          <a:p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6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 l="25000" t="15556" r="15556" b="51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 rot="16200000">
            <a:off x="1714500" y="2400300"/>
            <a:ext cx="381000" cy="12192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57400"/>
            <a:ext cx="281305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</a:rPr>
              <a:t>Handaq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</a:rPr>
              <a:t> North 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</a:rPr>
              <a:t>AoC</a:t>
            </a:r>
            <a:endParaRPr lang="en-GB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4ACF7-05FC-4AA2-AEAE-4725C9DAC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" y="228600"/>
            <a:ext cx="903334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8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D4AE0-CC4C-4D29-9278-8A568133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" y="228600"/>
            <a:ext cx="922840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62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ABEA-9B5D-4F89-BA4B-E328AF7A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Way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2635F-151A-4CD9-B5BB-905FBA610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3651"/>
            <a:ext cx="8229600" cy="4525963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Revised policy open for consultation till 1/4/2021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email address: handaq_north@pa.org.mt</a:t>
            </a:r>
          </a:p>
        </p:txBody>
      </p:sp>
    </p:spTree>
    <p:extLst>
      <p:ext uri="{BB962C8B-B14F-4D97-AF65-F5344CB8AC3E}">
        <p14:creationId xmlns:p14="http://schemas.microsoft.com/office/powerpoint/2010/main" val="165841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57C16F-F289-437A-AD26-D43EC6C35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799" y="1"/>
            <a:ext cx="9194799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3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33FA-7C85-4B15-9356-70256953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Plan Formulation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57D8E-8074-44CF-A603-8340A2DC6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Publication of objectives for the Partial Local Plan Review in June 2016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Publication of the draft policy in September 2017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Publication of the revised draft policy in February 2021</a:t>
            </a:r>
          </a:p>
        </p:txBody>
      </p:sp>
    </p:spTree>
    <p:extLst>
      <p:ext uri="{BB962C8B-B14F-4D97-AF65-F5344CB8AC3E}">
        <p14:creationId xmlns:p14="http://schemas.microsoft.com/office/powerpoint/2010/main" val="291107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BAF2-D095-49D1-A212-E14941BB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Objectives of the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F6212-17A8-4C32-B5DF-78B71B941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a) To establish the land use zoning, building height limitation, road alignments and other relevant planning parameters for the Area of Containment;</a:t>
            </a: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b) Initiate and follow the requirements of Policy CG05 (Area of Containment) of the Central Malta Local Plan; </a:t>
            </a: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rgbClr val="002060"/>
                </a:solidFill>
              </a:rPr>
              <a:t>c) To improve the general quality of the Area of Containment.</a:t>
            </a:r>
          </a:p>
        </p:txBody>
      </p:sp>
    </p:spTree>
    <p:extLst>
      <p:ext uri="{BB962C8B-B14F-4D97-AF65-F5344CB8AC3E}">
        <p14:creationId xmlns:p14="http://schemas.microsoft.com/office/powerpoint/2010/main" val="103114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90500" y="1752600"/>
            <a:ext cx="8763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 algn="ctr" eaLnBrk="1" hangingPunct="1"/>
            <a:endParaRPr lang="en-GB" sz="2800" b="1" dirty="0">
              <a:solidFill>
                <a:srgbClr val="FFFF00"/>
              </a:solidFill>
              <a:latin typeface="Arial" charset="0"/>
            </a:endParaRPr>
          </a:p>
          <a:p>
            <a:pPr marL="371475" indent="-371475" algn="ctr" eaLnBrk="1" hangingPunct="1"/>
            <a:endParaRPr lang="en-GB" sz="2800" b="1" dirty="0">
              <a:solidFill>
                <a:srgbClr val="FFFF00"/>
              </a:solidFill>
              <a:latin typeface="Arial" charset="0"/>
            </a:endParaRPr>
          </a:p>
          <a:p>
            <a:pPr marL="371475" indent="-371475" algn="ctr" eaLnBrk="1" hangingPunct="1"/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Draft </a:t>
            </a:r>
            <a:r>
              <a:rPr lang="mt-MT" sz="2800" b="1" dirty="0">
                <a:solidFill>
                  <a:srgbClr val="002060"/>
                </a:solidFill>
                <a:latin typeface="Arial" charset="0"/>
              </a:rPr>
              <a:t>Policy 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PRHA01 of 2017</a:t>
            </a:r>
          </a:p>
          <a:p>
            <a:pPr marL="371475" indent="-371475" algn="ctr" eaLnBrk="1" hangingPunct="1"/>
            <a:endParaRPr lang="mt-MT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/>
          <a:srcRect l="26215" t="29042" r="26112" b="32445"/>
          <a:stretch>
            <a:fillRect/>
          </a:stretch>
        </p:blipFill>
        <p:spPr bwMode="auto">
          <a:xfrm>
            <a:off x="3276600" y="3962400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074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5410200" y="5715000"/>
            <a:ext cx="353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mt-MT" sz="2000" b="1">
                <a:solidFill>
                  <a:schemeClr val="bg1"/>
                </a:solidFill>
              </a:rPr>
              <a:t>HAL-MULA, ZEBBUG AREA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2171</TotalTime>
  <Words>1183</Words>
  <Application>Microsoft Office PowerPoint</Application>
  <PresentationFormat>On-screen Show (4:3)</PresentationFormat>
  <Paragraphs>197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Plan Formulation Process</vt:lpstr>
      <vt:lpstr>Objectives of the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Consultation</vt:lpstr>
      <vt:lpstr>Issues of Public Concern</vt:lpstr>
      <vt:lpstr>Issues of Public Concern</vt:lpstr>
      <vt:lpstr>Public submission</vt:lpstr>
      <vt:lpstr>Public Submission</vt:lpstr>
      <vt:lpstr>Public Submission</vt:lpstr>
      <vt:lpstr>PowerPoint Presentation</vt:lpstr>
      <vt:lpstr>Comments by the Standing Committee</vt:lpstr>
      <vt:lpstr>Comments by the Standing Committee</vt:lpstr>
      <vt:lpstr>PowerPoint Presentation</vt:lpstr>
      <vt:lpstr>PowerPoint Presentation</vt:lpstr>
      <vt:lpstr>PowerPoint Presentation</vt:lpstr>
      <vt:lpstr>Main conclusion from TIA</vt:lpstr>
      <vt:lpstr>Proposed Road Junction Improvements</vt:lpstr>
      <vt:lpstr>PowerPoint Presentation</vt:lpstr>
      <vt:lpstr>Revision to draft policy of 2017</vt:lpstr>
      <vt:lpstr>PowerPoint Presentation</vt:lpstr>
      <vt:lpstr>PowerPoint Presentation</vt:lpstr>
      <vt:lpstr>Way Forward</vt:lpstr>
    </vt:vector>
  </TitlesOfParts>
  <Company>MEPA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tellu</dc:creator>
  <cp:lastModifiedBy>Brincat Anna at Parlament-MT</cp:lastModifiedBy>
  <cp:revision>324</cp:revision>
  <dcterms:created xsi:type="dcterms:W3CDTF">2007-09-19T09:01:08Z</dcterms:created>
  <dcterms:modified xsi:type="dcterms:W3CDTF">2021-04-06T16:28:33Z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e72ceff-a758-4d25-ba30-ca9d5cdfb284_Enabled">
    <vt:lpwstr>true</vt:lpwstr>
  </property>
  <property fmtid="{D5CDD505-2E9C-101B-9397-08002B2CF9AE}" pid="3" name="MSIP_Label_3e72ceff-a758-4d25-ba30-ca9d5cdfb284_SetDate">
    <vt:lpwstr>2021-03-02T10:45:38Z</vt:lpwstr>
  </property>
  <property fmtid="{D5CDD505-2E9C-101B-9397-08002B2CF9AE}" pid="4" name="MSIP_Label_3e72ceff-a758-4d25-ba30-ca9d5cdfb284_Method">
    <vt:lpwstr>Privileged</vt:lpwstr>
  </property>
  <property fmtid="{D5CDD505-2E9C-101B-9397-08002B2CF9AE}" pid="5" name="MSIP_Label_3e72ceff-a758-4d25-ba30-ca9d5cdfb284_Name">
    <vt:lpwstr>Public</vt:lpwstr>
  </property>
  <property fmtid="{D5CDD505-2E9C-101B-9397-08002B2CF9AE}" pid="6" name="MSIP_Label_3e72ceff-a758-4d25-ba30-ca9d5cdfb284_SiteId">
    <vt:lpwstr>89f0a3f0-9e13-4282-b13a-d2316aab8e93</vt:lpwstr>
  </property>
  <property fmtid="{D5CDD505-2E9C-101B-9397-08002B2CF9AE}" pid="7" name="MSIP_Label_3e72ceff-a758-4d25-ba30-ca9d5cdfb284_ActionId">
    <vt:lpwstr>1c14c819-7f0b-4e04-90bf-d0742e631533</vt:lpwstr>
  </property>
  <property fmtid="{D5CDD505-2E9C-101B-9397-08002B2CF9AE}" pid="8" name="MSIP_Label_3e72ceff-a758-4d25-ba30-ca9d5cdfb284_ContentBits">
    <vt:lpwstr>0</vt:lpwstr>
  </property>
</Properties>
</file>