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7" r:id="rId4"/>
    <p:sldId id="264" r:id="rId5"/>
    <p:sldId id="268" r:id="rId6"/>
    <p:sldId id="270" r:id="rId7"/>
    <p:sldId id="269" r:id="rId8"/>
    <p:sldId id="271" r:id="rId9"/>
    <p:sldId id="286" r:id="rId10"/>
    <p:sldId id="288" r:id="rId11"/>
    <p:sldId id="289" r:id="rId12"/>
    <p:sldId id="290" r:id="rId13"/>
    <p:sldId id="295" r:id="rId14"/>
    <p:sldId id="291" r:id="rId15"/>
    <p:sldId id="294" r:id="rId16"/>
    <p:sldId id="293" r:id="rId17"/>
    <p:sldId id="292" r:id="rId18"/>
    <p:sldId id="296" r:id="rId19"/>
    <p:sldId id="298" r:id="rId20"/>
    <p:sldId id="299" r:id="rId21"/>
    <p:sldId id="287" r:id="rId2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3D372E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2F7F2"/>
          </a:solidFill>
        </a:fill>
      </a:tcStyle>
    </a:wholeTbl>
    <a:band1H>
      <a:tcStyle>
        <a:tcBdr/>
        <a:fill>
          <a:solidFill>
            <a:srgbClr val="E4EEE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4EEE5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2D0B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2D0B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2D0B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2D0B4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3D372E"/>
      </a:tcTxStyle>
      <a:tcStyle>
        <a:tcBdr>
          <a:top>
            <a:ln w="12701" cap="flat" cmpd="sng" algn="ctr">
              <a:solidFill>
                <a:srgbClr val="B2D0B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B2D0B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B2D0B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B2D0B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B2D0B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B2D0B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9B24D8-61CC-4DAC-B27D-633F5D4BAFC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3D372E"/>
              </a:solidFill>
              <a:uFillTx/>
              <a:latin typeface="Century Schoolbook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CAF11-41E0-488D-880A-74EDF596B80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3F2E1F-FF10-4EEF-A082-6B9A7CEE6920}" type="datetime1">
              <a:rPr lang="en-US" sz="1200" b="0" i="0" u="none" strike="noStrike" kern="1200" cap="none" spc="0" baseline="0">
                <a:solidFill>
                  <a:srgbClr val="3D372E"/>
                </a:solidFill>
                <a:uFillTx/>
                <a:latin typeface="Century Schoolbook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2/9/2021</a:t>
            </a:fld>
            <a:endParaRPr lang="en-US" sz="1200" b="0" i="0" u="none" strike="noStrike" kern="1200" cap="none" spc="0" baseline="0">
              <a:solidFill>
                <a:srgbClr val="3D372E"/>
              </a:solidFill>
              <a:uFillTx/>
              <a:latin typeface="Century Schoolbook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17F85-9221-4F9E-B90D-B7FBF47A1A3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3D372E"/>
              </a:solidFill>
              <a:uFillTx/>
              <a:latin typeface="Century Schoolbook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CE6EC-E1CA-46BB-9B4D-B95D552CF96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6EC39F-923F-4F45-87AB-0474680ABF4B}" type="slidenum">
              <a:t>‹#›</a:t>
            </a:fld>
            <a:endParaRPr lang="en-US" sz="1200" b="0" i="0" u="none" strike="noStrike" kern="1200" cap="none" spc="0" baseline="0">
              <a:solidFill>
                <a:srgbClr val="3D372E"/>
              </a:solidFill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4619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067C24-D7CC-4A58-A9F6-05548FB3C50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D372E"/>
                </a:solidFill>
                <a:uFillTx/>
                <a:latin typeface="Century Schoolbook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CADBE-AEAA-4F29-B24D-B6C1F3CDD1D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D372E"/>
                </a:solidFill>
                <a:uFillTx/>
                <a:latin typeface="Century Schoolbook"/>
              </a:defRPr>
            </a:lvl1pPr>
          </a:lstStyle>
          <a:p>
            <a:pPr lvl="0"/>
            <a:fld id="{7CD00781-FB2B-4E1C-99F8-F577FB63E065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B939CA-89D0-4A30-92A8-372404DB67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D29F08-7612-4AE7-AEF6-6D65DB434A8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6DFE-3A3C-4836-A396-2E47EF17BAC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D372E"/>
                </a:solidFill>
                <a:uFillTx/>
                <a:latin typeface="Century Schoolbook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D7D9B-9208-4540-A7B6-B924AD3407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D372E"/>
                </a:solidFill>
                <a:uFillTx/>
                <a:latin typeface="Century Schoolbook"/>
              </a:defRPr>
            </a:lvl1pPr>
          </a:lstStyle>
          <a:p>
            <a:pPr lvl="0"/>
            <a:fld id="{7DD175B7-FD81-4AC9-AF33-A4805F88AC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D372E"/>
        </a:solidFill>
        <a:uFillTx/>
        <a:latin typeface="Century Schoolbook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D372E"/>
        </a:solidFill>
        <a:uFillTx/>
        <a:latin typeface="Century Schoolbook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D372E"/>
        </a:solidFill>
        <a:uFillTx/>
        <a:latin typeface="Century Schoolbook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D372E"/>
        </a:solidFill>
        <a:uFillTx/>
        <a:latin typeface="Century Schoolbook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D372E"/>
        </a:solidFill>
        <a:uFillTx/>
        <a:latin typeface="Century Schoolbook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5E133-F155-4708-B7A0-72A381781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C8E57-AE0F-4F0F-9010-8548CD463D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E9A00-6DC1-4400-965F-F2B56E79348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C88923-FB5A-4598-AA38-07004A814D07}" type="slidenum">
              <a:t>1</a:t>
            </a:fld>
            <a:endParaRPr lang="en-US" sz="1200" b="0" i="0" u="none" strike="noStrike" kern="1200" cap="none" spc="0" baseline="0">
              <a:solidFill>
                <a:srgbClr val="3D372E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24F9BF7-CA4E-4484-9A60-27CB0DA2051A}"/>
              </a:ext>
            </a:extLst>
          </p:cNvPr>
          <p:cNvSpPr/>
          <p:nvPr/>
        </p:nvSpPr>
        <p:spPr>
          <a:xfrm>
            <a:off x="0" y="3936693"/>
            <a:ext cx="12191996" cy="2103120"/>
          </a:xfrm>
          <a:prstGeom prst="rect">
            <a:avLst/>
          </a:prstGeom>
          <a:solidFill>
            <a:srgbClr val="3D37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7A5EFD-DFEF-4850-8C6C-4BA3350D4E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8203" y="4114800"/>
            <a:ext cx="10515600" cy="1158444"/>
          </a:xfrm>
        </p:spPr>
        <p:txBody>
          <a:bodyPr/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E021E1-8CFB-4949-B1AD-1C41CECFB6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3" y="5338166"/>
            <a:ext cx="10515600" cy="47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B2D0B4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289324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4D66-B929-42AE-9F62-E5772B4E0F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C865F-937F-4E11-B782-2401C4B4248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3CBA6-1FB0-4747-AFAE-AC9E1A1F54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8C455-0CD0-4846-93FD-8515762ABF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2A69BD-EB42-47BF-A1A0-49785F53165C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EF2A-8FF0-4086-BE22-4463CE4AF9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D2904-9671-4A39-8B90-5D6371C474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65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FE2EC-C4CB-48C6-AE51-A8ED3852350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741697" y="365129"/>
            <a:ext cx="16002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5D9FC-A9F9-4567-A95D-A3CCDAEEC18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85343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263AA-1D5E-4BDC-BFF7-AE523CE74D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D2849-6D43-4F07-847F-C6FF03D5A7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5003FB-A32F-46DA-819D-A97A8F2A5082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E856-D65F-4908-B112-E85D3A312E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A7C67B-77D2-4EA3-87CA-5CAF662B2A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36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DA02-F0C4-4450-B3EF-41B0C5B3CC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A570F-DE8C-44E9-AD86-22E2B991E48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2A423-2D9D-4F5D-B602-43DEAFA031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32D28-7F92-4D06-9C5B-8D82C7ADF2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E80001-D1E3-4C5A-9608-2AED81744CF1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53497-F5EA-46EF-8363-1BC0FCB106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B9289-23EB-4DDE-879A-13D5318E56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9915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2E6FA84-6E38-410B-A39A-B6EE845B4129}"/>
              </a:ext>
            </a:extLst>
          </p:cNvPr>
          <p:cNvSpPr/>
          <p:nvPr/>
        </p:nvSpPr>
        <p:spPr>
          <a:xfrm>
            <a:off x="0" y="3276596"/>
            <a:ext cx="12191996" cy="2763216"/>
          </a:xfrm>
          <a:prstGeom prst="rect">
            <a:avLst/>
          </a:prstGeom>
          <a:solidFill>
            <a:srgbClr val="B2D0B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C7E068-2AB1-40AC-9A40-16F8ACFEBE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3429000"/>
            <a:ext cx="9601200" cy="1838520"/>
          </a:xfrm>
        </p:spPr>
        <p:txBody>
          <a:bodyPr/>
          <a:lstStyle>
            <a:lvl1pPr>
              <a:defRPr sz="5200">
                <a:solidFill>
                  <a:srgbClr val="3D372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3805A2-7BB8-4530-A4CB-AECE02A074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3D372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12096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4D79-6B9B-4CBD-AA5E-95ED293E7B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E7F8-EDFA-44ED-8BD1-CE4A0BDC2E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029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42924-53E6-4CEE-A648-CE803E5FE74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24603" y="1825627"/>
            <a:ext cx="5029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63D6-D436-485B-BC71-4457CE372C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8E8CD0-F1F5-4AE9-A86B-A957C6AD42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F9349-3830-4056-A7EB-13C918943D21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3C119-759B-4514-BAEB-4D5E83940C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FDD24F-140B-4E5F-B481-2D84BA0224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415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13AF-72B9-4C56-B04F-08359CAA2E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1A43-DF71-41BF-994D-101946B2D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828800"/>
            <a:ext cx="5029200" cy="685800"/>
          </a:xfrm>
        </p:spPr>
        <p:txBody>
          <a:bodyPr anchor="ctr"/>
          <a:lstStyle>
            <a:lvl1pPr marL="0" indent="0">
              <a:spcBef>
                <a:spcPts val="1000"/>
              </a:spcBef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6950B-5565-4E16-8C1D-52735C0591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14600"/>
            <a:ext cx="5029200" cy="36750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1F8FC-198D-4DB5-841F-BB34B4E8424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26184" y="1828800"/>
            <a:ext cx="5029200" cy="685800"/>
          </a:xfrm>
        </p:spPr>
        <p:txBody>
          <a:bodyPr anchor="ctr"/>
          <a:lstStyle>
            <a:lvl1pPr marL="0" indent="0">
              <a:spcBef>
                <a:spcPts val="1000"/>
              </a:spcBef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308A9-AF2C-4B58-81B3-0DA386AC04C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26184" y="2514600"/>
            <a:ext cx="5029200" cy="36750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98DA45-5835-410D-B2ED-0EC63F9E71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4557AB-932C-4598-A15C-04F33EFD94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4BB118-4543-4DC8-9938-886634FC91C0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F92CB-819D-430C-908D-8C8D993821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27F1B3-2105-4133-905C-8D3A18DE32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197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85AD-1C17-424B-A066-1C395998BD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7B259-3CE0-44AA-9738-31DC78B8B1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0C724-CD51-4AB3-8888-C842A9D8CD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61ABFF-DB73-4BA3-AE8D-E2AD42F920A0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71A90-F982-4C14-85BA-3F192DE4EC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48989-74CF-43E8-B698-D2BF499171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2262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1FD6A-7931-4961-A636-AC225CB146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CBF80-4F3D-4BD4-8A1E-AC54AAC183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9BA42D-F0AC-4553-A7D8-E6963F79D697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D050-22C2-4657-874D-561CAE52E6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9361D6-8C24-44F3-BC57-362AAB36E6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8625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F6A3-6C03-4893-A791-7614CE297D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4803" y="1524003"/>
            <a:ext cx="3429000" cy="1904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88B5A-6E9F-469B-B488-F1DFC40B4B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85800"/>
            <a:ext cx="640080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C194E-DC45-4776-AC82-EE906F8446E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924803" y="3581403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1F681-D002-4275-9369-FCAD463637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16C461-F5DC-4602-A3EA-E05A73AC1F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40F45-2784-4FDF-9167-AEEEF8FF46E3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52E91-FCBA-4B3B-AA7D-EA59635B39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64D591-F6B8-465C-9C57-205FFF1E19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97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305D-5DF6-4652-99EB-72C62A1301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4803" y="1527048"/>
            <a:ext cx="3429000" cy="1901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54340BFE-8527-42A2-8B1C-FDEBB14561D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38193" y="685800"/>
            <a:ext cx="6400800" cy="5257800"/>
          </a:xfrm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FB6EB-7DD2-4068-85F0-D901DBDB5B2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924803" y="3581403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9D1A7-C5A8-4391-8AF8-70EEF14E10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990A67-42BC-417E-8A44-016501B347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F604B-A5D2-41D4-B339-DE1E59030D28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E1CBB-DC57-4FD8-B149-81726C6968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80CB33-ED18-4021-A8B8-8F1D3F876C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60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5A59740-E0D2-4500-A824-5C4AC1BC419C}"/>
              </a:ext>
            </a:extLst>
          </p:cNvPr>
          <p:cNvSpPr/>
          <p:nvPr/>
        </p:nvSpPr>
        <p:spPr>
          <a:xfrm>
            <a:off x="0" y="6492240"/>
            <a:ext cx="12188823" cy="365760"/>
          </a:xfrm>
          <a:prstGeom prst="rect">
            <a:avLst/>
          </a:prstGeom>
          <a:solidFill>
            <a:srgbClr val="2E292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50B2B42-9350-4A5A-85F1-B098F4B8DF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145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7269AC-651D-41CD-AE2B-19E4B39581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1F8FD15-4060-481C-92EC-B246A2B83B5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81003" y="6549719"/>
            <a:ext cx="8442161" cy="22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BAB1A3"/>
                </a:solidFill>
                <a:uFillTx/>
                <a:latin typeface="Century Schoolbook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BE3ECED-360F-42E3-B985-BC69D7DB5D0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685937" y="6549719"/>
            <a:ext cx="1667856" cy="22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BAB1A3"/>
                </a:solidFill>
                <a:uFillTx/>
                <a:latin typeface="Century Schoolbook"/>
              </a:defRPr>
            </a:lvl1pPr>
          </a:lstStyle>
          <a:p>
            <a:pPr lvl="0"/>
            <a:fld id="{FC8A90A5-3977-440B-8BED-B779A5C94807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74A83D-57D8-4F05-ABE4-9BD2F06F883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353803" y="6549719"/>
            <a:ext cx="446364" cy="22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BAB1A3"/>
                </a:solidFill>
                <a:uFillTx/>
                <a:latin typeface="Century Schoolbook"/>
              </a:defRPr>
            </a:lvl1pPr>
          </a:lstStyle>
          <a:p>
            <a:pPr lvl="0"/>
            <a:fld id="{1DF375A6-FCAB-40EB-9BF8-4F734888295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400" b="0" i="0" u="none" strike="noStrike" kern="1200" cap="none" spc="0" baseline="0">
          <a:solidFill>
            <a:srgbClr val="B2D0B4"/>
          </a:solidFill>
          <a:uFillTx/>
          <a:latin typeface="Century Schoolbook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B2D0B4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entury Schoolbook"/>
        </a:defRPr>
      </a:lvl1pPr>
      <a:lvl2pPr marL="457200" marR="0" lvl="1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B2D0B4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entury Schoolbook"/>
        </a:defRPr>
      </a:lvl2pPr>
      <a:lvl3pPr marL="685800" marR="0" lvl="2" indent="-182880" algn="l" defTabSz="914400" rtl="0" eaLnBrk="1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B2D0B4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entury Schoolbook"/>
        </a:defRPr>
      </a:lvl3pPr>
      <a:lvl4pPr marL="914400" marR="0" lvl="3" indent="-182880" algn="l" defTabSz="914400" rtl="0" eaLnBrk="1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B2D0B4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Century Schoolbook"/>
        </a:defRPr>
      </a:lvl4pPr>
      <a:lvl5pPr marL="1143000" marR="0" lvl="4" indent="-182880" algn="l" defTabSz="914400" rtl="0" eaLnBrk="1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B2D0B4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3D3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3765-AC9A-4E30-A956-E6805D2A5A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8203" y="730578"/>
            <a:ext cx="10515600" cy="1158444"/>
          </a:xfrm>
        </p:spPr>
        <p:txBody>
          <a:bodyPr/>
          <a:lstStyle/>
          <a:p>
            <a:pPr lvl="0"/>
            <a:r>
              <a:rPr lang="en-US"/>
              <a:t>Partial Local Plan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70114-6D01-4A29-B08F-A3506E282B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3" y="2076492"/>
            <a:ext cx="2422236" cy="474838"/>
          </a:xfrm>
        </p:spPr>
        <p:txBody>
          <a:bodyPr/>
          <a:lstStyle/>
          <a:p>
            <a:pPr lvl="0"/>
            <a:r>
              <a:rPr lang="en-US"/>
              <a:t>Zabbar ZA_A08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C0876CE-8AD6-465B-AFA6-F37948190C2D}"/>
              </a:ext>
            </a:extLst>
          </p:cNvPr>
          <p:cNvSpPr txBox="1"/>
          <p:nvPr/>
        </p:nvSpPr>
        <p:spPr>
          <a:xfrm>
            <a:off x="838203" y="3203527"/>
            <a:ext cx="9785808" cy="16093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B2D0B4"/>
                </a:solidFill>
                <a:uFillTx/>
                <a:latin typeface="Century Schoolbook"/>
              </a:rPr>
              <a:t>Draft Policy –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B2D0B4"/>
              </a:solidFill>
              <a:uFillTx/>
              <a:latin typeface="Century Schoolbook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B2D0B4"/>
                </a:solidFill>
                <a:uFillTx/>
                <a:latin typeface="Century Schoolbook"/>
              </a:rPr>
              <a:t>Presentation to Standing Committee on the Environment and Development Planning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0" cap="none" spc="0" baseline="0">
              <a:solidFill>
                <a:srgbClr val="B2D0B4"/>
              </a:solidFill>
              <a:uFillTx/>
              <a:latin typeface="Century Schoolbook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B2D0B4"/>
              </a:solidFill>
              <a:uFillTx/>
              <a:latin typeface="Century Schoolbook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1B85E43-C44F-484A-A871-71106AD37E75}"/>
              </a:ext>
            </a:extLst>
          </p:cNvPr>
          <p:cNvSpPr txBox="1"/>
          <p:nvPr/>
        </p:nvSpPr>
        <p:spPr>
          <a:xfrm>
            <a:off x="838203" y="6202841"/>
            <a:ext cx="344078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B2D0B4"/>
                </a:solidFill>
                <a:uFillTx/>
                <a:latin typeface="Century Schoolbook"/>
              </a:rPr>
              <a:t>26</a:t>
            </a:r>
            <a:r>
              <a:rPr lang="en-GB" sz="1800" b="0" i="0" u="none" strike="noStrike" kern="1200" cap="none" spc="0" baseline="30000">
                <a:solidFill>
                  <a:srgbClr val="B2D0B4"/>
                </a:solidFill>
                <a:uFillTx/>
                <a:latin typeface="Century Schoolbook"/>
              </a:rPr>
              <a:t>th</a:t>
            </a:r>
            <a:r>
              <a:rPr lang="en-GB" sz="1800" b="0" i="0" u="none" strike="noStrike" kern="1200" cap="none" spc="0" baseline="0">
                <a:solidFill>
                  <a:srgbClr val="B2D0B4"/>
                </a:solidFill>
                <a:uFillTx/>
                <a:latin typeface="Century Schoolbook"/>
              </a:rPr>
              <a:t> January 2021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BA9CBEF-CE84-473C-8CE9-C5D5226A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3" r="52505"/>
          <a:stretch>
            <a:fillRect/>
          </a:stretch>
        </p:blipFill>
        <p:spPr>
          <a:xfrm>
            <a:off x="9948425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3E5F-553E-4E9C-965F-84B9BC4982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143" y="369454"/>
            <a:ext cx="10515600" cy="651363"/>
          </a:xfrm>
        </p:spPr>
        <p:txBody>
          <a:bodyPr/>
          <a:lstStyle/>
          <a:p>
            <a:pPr lvl="0"/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0C3A9-AE56-4CC4-9E5A-75BAABC258AE}"/>
              </a:ext>
            </a:extLst>
          </p:cNvPr>
          <p:cNvSpPr txBox="1"/>
          <p:nvPr/>
        </p:nvSpPr>
        <p:spPr>
          <a:xfrm>
            <a:off x="748143" y="1253331"/>
            <a:ext cx="10515600" cy="50643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“To enable the implementation of a green urban open space project by rezoning for development a planned green open space at Triq il-Marlocc, Zabbar (indicated as Site 1 in the attached site plan), and zoning an alternative site currently made up of a road space junction between Triq il-Marlocc, Triq San Guzepp and Triq Salvu Astarita, Zabbar (indicated as Site 2 in the attached site plan), as a green public open space, at the expense of the owner/s of Site 1, without prejudicing proper traffic circulation and public parking provision while ensuring that there is a net public gain from the re-zoning exercise”. 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39463-258A-4EA6-9A76-48E7171D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3146-2235-498A-AB25-88764FF49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143" y="369454"/>
            <a:ext cx="10515600" cy="651363"/>
          </a:xfrm>
        </p:spPr>
        <p:txBody>
          <a:bodyPr/>
          <a:lstStyle/>
          <a:p>
            <a:pPr lvl="0"/>
            <a:r>
              <a:rPr lang="en-US"/>
              <a:t>Public Consultation 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FBCE-229F-4E2E-9A67-E2CBE6392AF6}"/>
              </a:ext>
            </a:extLst>
          </p:cNvPr>
          <p:cNvSpPr txBox="1"/>
          <p:nvPr/>
        </p:nvSpPr>
        <p:spPr>
          <a:xfrm>
            <a:off x="748143" y="1253331"/>
            <a:ext cx="10515600" cy="50643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9th October till the 30th October, 2020 – 6 submissions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Both sites should be zoned as green areas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Promotes intensification whereas more open spaces should be made available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Loss of green area replaced by a round-about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Site 1 is better suited as a public space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Rezoning Site 1 will increase transport issues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Site 2 has been upgraded with traffic improvement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69503-1BDD-493E-A2B6-FA099E2D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9" y="6224019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2178-4F11-476F-98A6-C6FDD54E0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143" y="369454"/>
            <a:ext cx="10515600" cy="651363"/>
          </a:xfrm>
        </p:spPr>
        <p:txBody>
          <a:bodyPr/>
          <a:lstStyle/>
          <a:p>
            <a:pPr lvl="0"/>
            <a:r>
              <a:rPr lang="en-US"/>
              <a:t>Public Consultation on Objectives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E018D-4DDE-495E-B525-BB9B92BC0DB0}"/>
              </a:ext>
            </a:extLst>
          </p:cNvPr>
          <p:cNvSpPr txBox="1"/>
          <p:nvPr/>
        </p:nvSpPr>
        <p:spPr>
          <a:xfrm>
            <a:off x="748143" y="1253331"/>
            <a:ext cx="10515600" cy="50643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Site 2 is unsafe for public enjoyment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Acknowledgment that Site 1 is not a ideal as a public space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No objection as long as there is a net public gain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Submission of guidelines for the consideration of public space design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Suggestion to introduce green infrastructure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77C19-A44A-4027-967B-C8E6068D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9" y="6224019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E52E-FA77-49E1-BF9E-7EAA29C3CD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Recommended Rezoning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A4C63-C6A9-4AE0-9FF4-67408C68CDF1}"/>
              </a:ext>
            </a:extLst>
          </p:cNvPr>
          <p:cNvSpPr txBox="1"/>
          <p:nvPr/>
        </p:nvSpPr>
        <p:spPr>
          <a:xfrm>
            <a:off x="838203" y="1801093"/>
            <a:ext cx="10515600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Rezoning of Site 1 for residential development subject to Policy SMHO 02 with height of 3 floors and basement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Rezoning of Site 2 as public open space subject to Policy SMSE 04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885FF-2326-42F3-ABD7-3B792608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29B988-1688-40A3-B5A7-7A1E2048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2707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B4CED8-2F49-4252-A6D0-7AC4B1D5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CA96AE-6F43-4452-980B-81D4E8B4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636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32A9A63-5E1A-4D7C-8477-523C36350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59BB7-B012-4CB6-B2AA-AE7481AF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9263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87319-4652-4F4E-ABD3-88FC0D75E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E40187-4F24-4AF5-A2D9-B84DD3C1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2873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1A2B4-1313-4A15-8BDE-FF74626C5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2D6D0C-5457-4F43-8DFF-68C883E4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8258174" cy="66865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27558-C07B-4A64-A989-67EDC1B06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2076-5947-4C99-B2E7-5DD140505F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Conditions for rezoning of Site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F0CBF-B508-47BA-A999-1CA0F489A0CA}"/>
              </a:ext>
            </a:extLst>
          </p:cNvPr>
          <p:cNvSpPr txBox="1"/>
          <p:nvPr/>
        </p:nvSpPr>
        <p:spPr>
          <a:xfrm>
            <a:off x="838203" y="1801093"/>
            <a:ext cx="10088410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14350" marR="0" lvl="0" indent="-5143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Site 1 is zoned as a residential area and is subject to SMLP policy SMHO 02 - Residential Areas,</a:t>
            </a:r>
          </a:p>
          <a:p>
            <a:pPr marL="514350" marR="0" lvl="0" indent="-5143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514350" marR="0" lvl="0" indent="-5143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The building height of the rezoned Site 1 shall not exceed three floors with basement and is subject to policy SMLP policy SMCO 01 - Urban Conservation Areas and Design Priority Areas,</a:t>
            </a:r>
          </a:p>
          <a:p>
            <a:pPr marL="514350" marR="0" lvl="0" indent="-5143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514350" marR="0" lvl="0" indent="-5143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iii.	</a:t>
            </a: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The granting of development planning applications on Site 1 is subject to a financial planning gain which shall be specifically allocated for the development of the public open space at Site 2.  The financial contribution shall be on a pro-rata basis of Eur 500 for every square meters of site area that shall be granted development permission within Site 1.  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E52D5-AE93-48C6-A603-34D6D500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4505-8956-4CAA-94B2-8ED3981D9C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Proposed Changes to Map ZA_A08 in SMLP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5223-9D53-4C0C-8BC1-730ED8C3FE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Re-zoning of a site from Open Space to Residential Area</a:t>
            </a:r>
          </a:p>
          <a:p>
            <a:pPr lvl="0"/>
            <a:r>
              <a:rPr lang="en-US"/>
              <a:t>Zoning of alternative site as Open Space and Parking Area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3DB46A-170D-49ED-97BF-AFB8D6AE57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3" r="52505"/>
          <a:stretch>
            <a:fillRect/>
          </a:stretch>
        </p:blipFill>
        <p:spPr>
          <a:xfrm>
            <a:off x="9948425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2DDE-8374-4249-9693-61340A3754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Way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CAFFD-C259-4BAB-BCC5-7363134CB2DB}"/>
              </a:ext>
            </a:extLst>
          </p:cNvPr>
          <p:cNvSpPr txBox="1"/>
          <p:nvPr/>
        </p:nvSpPr>
        <p:spPr>
          <a:xfrm>
            <a:off x="838203" y="1801093"/>
            <a:ext cx="8786085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The Planning Authority's Executive Council is referring this draft partial review for the scrutiny of the Standing Committee on Environment and Development Planning and also publishing it for a six-week public consultation period ending on the 5th February 2021.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BD6E7-63F6-4FEC-8E5D-1B34A49A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479" y="6205667"/>
            <a:ext cx="2243526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D130-1702-475A-9132-03ACCACDF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084" y="2591089"/>
            <a:ext cx="10605659" cy="1145221"/>
          </a:xfrm>
        </p:spPr>
        <p:txBody>
          <a:bodyPr/>
          <a:lstStyle/>
          <a:p>
            <a:pPr lvl="0"/>
            <a:r>
              <a:rPr lang="en-GB"/>
              <a:t>End of 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5975-359C-4F8E-8F14-939C6DD7DF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8209" y="188640"/>
            <a:ext cx="3888614" cy="1412775"/>
          </a:xfrm>
        </p:spPr>
        <p:txBody>
          <a:bodyPr/>
          <a:lstStyle/>
          <a:p>
            <a:pPr lvl="0"/>
            <a:r>
              <a:rPr lang="en-US" sz="3100"/>
              <a:t>Current Indicative Alignment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54503FE-F5DE-4463-912A-5DEE3A51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71" t="1403" r="16127" b="1927"/>
          <a:stretch>
            <a:fillRect/>
          </a:stretch>
        </p:blipFill>
        <p:spPr>
          <a:xfrm>
            <a:off x="75410" y="40059"/>
            <a:ext cx="7464155" cy="67778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01A3D-3DAC-447D-A005-0338309C81C5}"/>
              </a:ext>
            </a:extLst>
          </p:cNvPr>
          <p:cNvSpPr txBox="1"/>
          <p:nvPr/>
        </p:nvSpPr>
        <p:spPr>
          <a:xfrm>
            <a:off x="7968209" y="2175641"/>
            <a:ext cx="7974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SITE 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922D9FA-2FF6-4914-8597-5C71948AE3AA}"/>
              </a:ext>
            </a:extLst>
          </p:cNvPr>
          <p:cNvSpPr txBox="1"/>
          <p:nvPr/>
        </p:nvSpPr>
        <p:spPr>
          <a:xfrm>
            <a:off x="7968209" y="2934529"/>
            <a:ext cx="7974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SITE 2</a:t>
            </a:r>
          </a:p>
        </p:txBody>
      </p:sp>
      <p:cxnSp>
        <p:nvCxnSpPr>
          <p:cNvPr id="6" name="Straight Arrow Connector 7">
            <a:extLst>
              <a:ext uri="{FF2B5EF4-FFF2-40B4-BE49-F238E27FC236}">
                <a16:creationId xmlns:a16="http://schemas.microsoft.com/office/drawing/2014/main" id="{6FE04857-00E3-44E1-9E54-7E30AFAE76C7}"/>
              </a:ext>
            </a:extLst>
          </p:cNvPr>
          <p:cNvCxnSpPr/>
          <p:nvPr/>
        </p:nvCxnSpPr>
        <p:spPr>
          <a:xfrm flipH="1" flipV="1">
            <a:off x="2270235" y="2175641"/>
            <a:ext cx="5697974" cy="18466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AB99A96A-BDE1-4FD8-8293-C34A7C4B6F67}"/>
              </a:ext>
            </a:extLst>
          </p:cNvPr>
          <p:cNvCxnSpPr/>
          <p:nvPr/>
        </p:nvCxnSpPr>
        <p:spPr>
          <a:xfrm flipH="1">
            <a:off x="4223796" y="3119201"/>
            <a:ext cx="3845628" cy="141674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D51C7BCE-0AE8-4810-A285-39E71F97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3" r="52505"/>
          <a:stretch>
            <a:fillRect/>
          </a:stretch>
        </p:blipFill>
        <p:spPr>
          <a:xfrm>
            <a:off x="9912516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6A04C-26A2-4C11-825D-50960CF8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8" y="1604131"/>
            <a:ext cx="3964262" cy="36512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C518B37-07C9-40DC-8FCE-28B1EC61C751}"/>
              </a:ext>
            </a:extLst>
          </p:cNvPr>
          <p:cNvSpPr txBox="1"/>
          <p:nvPr/>
        </p:nvSpPr>
        <p:spPr>
          <a:xfrm>
            <a:off x="911428" y="812051"/>
            <a:ext cx="2402156" cy="6016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0" i="0" u="none" strike="noStrike" kern="1200" cap="none" spc="0" baseline="0">
                <a:solidFill>
                  <a:srgbClr val="B2D0B4"/>
                </a:solidFill>
                <a:uFillTx/>
                <a:latin typeface="Century Schoolbook"/>
              </a:rPr>
              <a:t>Policy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928BB-0BF7-4882-AABC-17BD07A96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79" y="1602568"/>
            <a:ext cx="4598919" cy="36528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C1614A-1B23-4B03-804F-1BDCDA2EC78F}"/>
              </a:ext>
            </a:extLst>
          </p:cNvPr>
          <p:cNvSpPr txBox="1"/>
          <p:nvPr/>
        </p:nvSpPr>
        <p:spPr>
          <a:xfrm>
            <a:off x="6794979" y="810487"/>
            <a:ext cx="4896547" cy="6016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0" i="0" u="none" strike="noStrike" kern="1200" cap="none" spc="0" baseline="0">
                <a:solidFill>
                  <a:srgbClr val="B2D0B4"/>
                </a:solidFill>
                <a:uFillTx/>
                <a:latin typeface="Century Schoolbook"/>
              </a:rPr>
              <a:t>Building Heights  Map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42BCCBB-D74E-4D2D-8DC5-D19ECCB961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3" r="52505"/>
          <a:stretch>
            <a:fillRect/>
          </a:stretch>
        </p:blipFill>
        <p:spPr>
          <a:xfrm>
            <a:off x="9948425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B373-23E1-46CD-9944-24132A78C4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0299" y="476667"/>
            <a:ext cx="3431706" cy="1186808"/>
          </a:xfrm>
        </p:spPr>
        <p:txBody>
          <a:bodyPr/>
          <a:lstStyle/>
          <a:p>
            <a:pPr lvl="0"/>
            <a:r>
              <a:rPr lang="en-US"/>
              <a:t>Aerial view of site(s)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E8207-5C81-4336-8569-40D3A858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07" t="11923" b="16401"/>
          <a:stretch>
            <a:fillRect/>
          </a:stretch>
        </p:blipFill>
        <p:spPr>
          <a:xfrm>
            <a:off x="0" y="0"/>
            <a:ext cx="8533281" cy="67737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242A1-BA1C-4B3B-8D8B-47C058928F0F}"/>
              </a:ext>
            </a:extLst>
          </p:cNvPr>
          <p:cNvSpPr txBox="1"/>
          <p:nvPr/>
        </p:nvSpPr>
        <p:spPr>
          <a:xfrm>
            <a:off x="8827498" y="2207169"/>
            <a:ext cx="7974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SITE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4BF88-2C19-43D9-8DC9-72FFF3AA613C}"/>
              </a:ext>
            </a:extLst>
          </p:cNvPr>
          <p:cNvSpPr txBox="1"/>
          <p:nvPr/>
        </p:nvSpPr>
        <p:spPr>
          <a:xfrm>
            <a:off x="8827498" y="3017547"/>
            <a:ext cx="7974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SITE 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79F3FC-B343-4D4E-9498-EBA878181938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2156731" y="1828800"/>
            <a:ext cx="6670767" cy="56304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554B76-D576-44B4-848D-6D4EE49C1EFC}"/>
              </a:ext>
            </a:extLst>
          </p:cNvPr>
          <p:cNvCxnSpPr>
            <a:stCxn id="5" idx="1"/>
          </p:cNvCxnSpPr>
          <p:nvPr/>
        </p:nvCxnSpPr>
        <p:spPr>
          <a:xfrm flipH="1">
            <a:off x="4824246" y="3202210"/>
            <a:ext cx="4003252" cy="198464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7ABB5D1A-6BCD-499F-93FB-74B9AA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3" r="52505"/>
          <a:stretch>
            <a:fillRect/>
          </a:stretch>
        </p:blipFill>
        <p:spPr>
          <a:xfrm>
            <a:off x="9948425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1312BE-0E4B-4786-A7BD-9D7A5AE0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5" y="0"/>
            <a:ext cx="1072928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D703A6-8D51-4883-B4BD-2D67823B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3" r="52505"/>
          <a:stretch>
            <a:fillRect/>
          </a:stretch>
        </p:blipFill>
        <p:spPr>
          <a:xfrm>
            <a:off x="9948425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63F8-B467-4636-93CA-1CB00ADAC4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0299" y="476676"/>
            <a:ext cx="3431706" cy="720080"/>
          </a:xfrm>
        </p:spPr>
        <p:txBody>
          <a:bodyPr/>
          <a:lstStyle/>
          <a:p>
            <a:pPr lvl="0"/>
            <a:r>
              <a:rPr lang="en-US"/>
              <a:t>View of site 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7E20182-9735-4843-857D-B68039D9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" y="1196757"/>
            <a:ext cx="10146475" cy="53245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CDBA95-919E-4915-A0C3-7B991CD4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3" r="52505"/>
          <a:stretch>
            <a:fillRect/>
          </a:stretch>
        </p:blipFill>
        <p:spPr>
          <a:xfrm>
            <a:off x="9923617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FE5F-52A9-46DB-86CC-DDAC6AE19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0299" y="203426"/>
            <a:ext cx="3431706" cy="720080"/>
          </a:xfrm>
        </p:spPr>
        <p:txBody>
          <a:bodyPr/>
          <a:lstStyle/>
          <a:p>
            <a:pPr lvl="0"/>
            <a:r>
              <a:rPr lang="en-US"/>
              <a:t>View of site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38131-8175-4C4D-8E55-21E1FD36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498"/>
            <a:ext cx="9163046" cy="5457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C4902-27EF-484D-86C2-FF9D1EE5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3" r="52505"/>
          <a:stretch>
            <a:fillRect/>
          </a:stretch>
        </p:blipFill>
        <p:spPr>
          <a:xfrm>
            <a:off x="9948425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CB97-55DE-4E36-8F4D-B2605FF15D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239" y="341747"/>
            <a:ext cx="10515600" cy="651363"/>
          </a:xfrm>
        </p:spPr>
        <p:txBody>
          <a:bodyPr/>
          <a:lstStyle/>
          <a:p>
            <a:pPr lvl="0"/>
            <a:r>
              <a:rPr lang="en-US"/>
              <a:t>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2B51-C257-46D5-A6D8-CA35E34DD2EC}"/>
              </a:ext>
            </a:extLst>
          </p:cNvPr>
          <p:cNvSpPr txBox="1"/>
          <p:nvPr/>
        </p:nvSpPr>
        <p:spPr>
          <a:xfrm>
            <a:off x="517239" y="1253331"/>
            <a:ext cx="10365510" cy="50643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The Executive Council agreed in principle to carry out a partial local plan of the South Malta Local Plan for Zabbar on its own motion.</a:t>
            </a: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rPr>
              <a:t>In terms of article 41(2) of the Development Planning Act (Cap 552), when the Authority intends to carry out a review of a plan it must do so after consultation with the Minister. </a:t>
            </a: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FFFF"/>
                </a:solidFill>
                <a:uFillTx/>
                <a:latin typeface="Century Schoolbook"/>
              </a:rPr>
              <a:t>Minister agreed to initiate partial review and to the draft objectives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A8B1D-7EED-4CFE-9756-7DCD8412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3" r="52505"/>
          <a:stretch>
            <a:fillRect/>
          </a:stretch>
        </p:blipFill>
        <p:spPr>
          <a:xfrm>
            <a:off x="9948425" y="6205667"/>
            <a:ext cx="2243580" cy="652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ITY SKETCH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k. 92 (L.28)" id="{D41C2D32-3120-4FE6-85FB-7C295C812A6A}" vid="{8AE6C66D-0865-4B81-9680-A6238ECD9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Dok. 92 (L.28)</Template>
  <TotalTime>1</TotalTime>
  <Words>597</Words>
  <Application>Microsoft Office PowerPoint</Application>
  <PresentationFormat>Widescreen</PresentationFormat>
  <Paragraphs>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Schoolbook</vt:lpstr>
      <vt:lpstr>CITY SKETCH 16X9</vt:lpstr>
      <vt:lpstr>Partial Local Plan Review</vt:lpstr>
      <vt:lpstr>Proposed Changes to Map ZA_A08 in SMLP </vt:lpstr>
      <vt:lpstr>Current Indicative Alignment</vt:lpstr>
      <vt:lpstr>PowerPoint Presentation</vt:lpstr>
      <vt:lpstr>Aerial view of site(s)</vt:lpstr>
      <vt:lpstr>PowerPoint Presentation</vt:lpstr>
      <vt:lpstr>View of site 1</vt:lpstr>
      <vt:lpstr>View of site 2</vt:lpstr>
      <vt:lpstr>Procedures</vt:lpstr>
      <vt:lpstr>Objectives</vt:lpstr>
      <vt:lpstr>Public Consultation on Objectives</vt:lpstr>
      <vt:lpstr>Public Consultation on Objectives – cont.</vt:lpstr>
      <vt:lpstr>Recommended Rezoning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Conditions for rezoning of Site 1</vt:lpstr>
      <vt:lpstr>Way forward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Local Plan Review</dc:title>
  <dc:creator>Brincat Anna at Parlament-MT</dc:creator>
  <cp:lastModifiedBy>Brincat Anna at Parlament-MT</cp:lastModifiedBy>
  <cp:revision>1</cp:revision>
  <dcterms:created xsi:type="dcterms:W3CDTF">2021-02-09T14:19:31Z</dcterms:created>
  <dcterms:modified xsi:type="dcterms:W3CDTF">2021-02-09T14:20:48Z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72ceff-a758-4d25-ba30-ca9d5cdfb284_Enabled">
    <vt:lpwstr>true</vt:lpwstr>
  </property>
  <property fmtid="{D5CDD505-2E9C-101B-9397-08002B2CF9AE}" pid="3" name="MSIP_Label_3e72ceff-a758-4d25-ba30-ca9d5cdfb284_SetDate">
    <vt:lpwstr>2021-01-18T15:37:05Z</vt:lpwstr>
  </property>
  <property fmtid="{D5CDD505-2E9C-101B-9397-08002B2CF9AE}" pid="4" name="MSIP_Label_3e72ceff-a758-4d25-ba30-ca9d5cdfb284_Method">
    <vt:lpwstr>Privileged</vt:lpwstr>
  </property>
  <property fmtid="{D5CDD505-2E9C-101B-9397-08002B2CF9AE}" pid="5" name="MSIP_Label_3e72ceff-a758-4d25-ba30-ca9d5cdfb284_Name">
    <vt:lpwstr>Public</vt:lpwstr>
  </property>
  <property fmtid="{D5CDD505-2E9C-101B-9397-08002B2CF9AE}" pid="6" name="MSIP_Label_3e72ceff-a758-4d25-ba30-ca9d5cdfb284_SiteId">
    <vt:lpwstr>89f0a3f0-9e13-4282-b13a-d2316aab8e93</vt:lpwstr>
  </property>
  <property fmtid="{D5CDD505-2E9C-101B-9397-08002B2CF9AE}" pid="7" name="MSIP_Label_3e72ceff-a758-4d25-ba30-ca9d5cdfb284_ActionId">
    <vt:lpwstr>79696efc-20f9-492d-a6c7-2272707c6bf3</vt:lpwstr>
  </property>
  <property fmtid="{D5CDD505-2E9C-101B-9397-08002B2CF9AE}" pid="8" name="MSIP_Label_3e72ceff-a758-4d25-ba30-ca9d5cdfb284_ContentBits">
    <vt:lpwstr>0</vt:lpwstr>
  </property>
</Properties>
</file>