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handoutMasterIdLst>
    <p:handoutMasterId r:id="rId28"/>
  </p:handoutMasterIdLst>
  <p:sldIdLst>
    <p:sldId id="256" r:id="rId2"/>
    <p:sldId id="425" r:id="rId3"/>
    <p:sldId id="424" r:id="rId4"/>
    <p:sldId id="410" r:id="rId5"/>
    <p:sldId id="258" r:id="rId6"/>
    <p:sldId id="412" r:id="rId7"/>
    <p:sldId id="413" r:id="rId8"/>
    <p:sldId id="411" r:id="rId9"/>
    <p:sldId id="415" r:id="rId10"/>
    <p:sldId id="414" r:id="rId11"/>
    <p:sldId id="416" r:id="rId12"/>
    <p:sldId id="417" r:id="rId13"/>
    <p:sldId id="418" r:id="rId14"/>
    <p:sldId id="422" r:id="rId15"/>
    <p:sldId id="426" r:id="rId16"/>
    <p:sldId id="427" r:id="rId17"/>
    <p:sldId id="428" r:id="rId18"/>
    <p:sldId id="430" r:id="rId19"/>
    <p:sldId id="442" r:id="rId20"/>
    <p:sldId id="429" r:id="rId21"/>
    <p:sldId id="433" r:id="rId22"/>
    <p:sldId id="434" r:id="rId23"/>
    <p:sldId id="445" r:id="rId24"/>
    <p:sldId id="431" r:id="rId25"/>
    <p:sldId id="440"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EBF7"/>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68" d="100"/>
          <a:sy n="68" d="100"/>
        </p:scale>
        <p:origin x="1182" y="72"/>
      </p:cViewPr>
      <p:guideLst/>
    </p:cSldViewPr>
  </p:slideViewPr>
  <p:notesTextViewPr>
    <p:cViewPr>
      <p:scale>
        <a:sx n="1" d="1"/>
        <a:sy n="1" d="1"/>
      </p:scale>
      <p:origin x="0" y="0"/>
    </p:cViewPr>
  </p:notesTextViewPr>
  <p:notesViewPr>
    <p:cSldViewPr snapToGrid="0">
      <p:cViewPr varScale="1">
        <p:scale>
          <a:sx n="55" d="100"/>
          <a:sy n="55" d="100"/>
        </p:scale>
        <p:origin x="288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9841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A5B287-EAC8-4EBC-AC1D-A71983D1E179}" type="datetimeFigureOut">
              <a:rPr lang="en-GB" smtClean="0"/>
              <a:t>08/01/2021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3BFFDE-557E-44F4-BC8A-ECAEB700E194}" type="slidenum">
              <a:rPr lang="en-GB" smtClean="0"/>
              <a:t>‹#›</a:t>
            </a:fld>
            <a:endParaRPr lang="en-GB"/>
          </a:p>
        </p:txBody>
      </p:sp>
    </p:spTree>
    <p:extLst>
      <p:ext uri="{BB962C8B-B14F-4D97-AF65-F5344CB8AC3E}">
        <p14:creationId xmlns:p14="http://schemas.microsoft.com/office/powerpoint/2010/main" val="4068911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D94BAC20-DDE9-4D35-9217-BE7485EA2E0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F3351BAE-D29E-476E-B486-FB1B6B9E730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5364" name="Slide Number Placeholder 3">
            <a:extLst>
              <a:ext uri="{FF2B5EF4-FFF2-40B4-BE49-F238E27FC236}">
                <a16:creationId xmlns:a16="http://schemas.microsoft.com/office/drawing/2014/main" id="{C5E45470-30FE-4B02-8916-43E1514AA7F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2DF6FF7C-7757-4574-B94A-AAD001DACCDD}" type="slidenum">
              <a:rPr lang="en-US" altLang="en-US"/>
              <a:pPr/>
              <a:t>2</a:t>
            </a:fld>
            <a:endParaRPr lang="en-US" altLang="en-US"/>
          </a:p>
        </p:txBody>
      </p:sp>
    </p:spTree>
    <p:extLst>
      <p:ext uri="{BB962C8B-B14F-4D97-AF65-F5344CB8AC3E}">
        <p14:creationId xmlns:p14="http://schemas.microsoft.com/office/powerpoint/2010/main" val="5892767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D94BAC20-DDE9-4D35-9217-BE7485EA2E0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F3351BAE-D29E-476E-B486-FB1B6B9E730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5364" name="Slide Number Placeholder 3">
            <a:extLst>
              <a:ext uri="{FF2B5EF4-FFF2-40B4-BE49-F238E27FC236}">
                <a16:creationId xmlns:a16="http://schemas.microsoft.com/office/drawing/2014/main" id="{C5E45470-30FE-4B02-8916-43E1514AA7F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2DF6FF7C-7757-4574-B94A-AAD001DACCDD}" type="slidenum">
              <a:rPr lang="en-US" altLang="en-US"/>
              <a:pPr/>
              <a:t>4</a:t>
            </a:fld>
            <a:endParaRPr lang="en-US" altLang="en-US"/>
          </a:p>
        </p:txBody>
      </p:sp>
    </p:spTree>
    <p:extLst>
      <p:ext uri="{BB962C8B-B14F-4D97-AF65-F5344CB8AC3E}">
        <p14:creationId xmlns:p14="http://schemas.microsoft.com/office/powerpoint/2010/main" val="30865854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D94BAC20-DDE9-4D35-9217-BE7485EA2E0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F3351BAE-D29E-476E-B486-FB1B6B9E730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5364" name="Slide Number Placeholder 3">
            <a:extLst>
              <a:ext uri="{FF2B5EF4-FFF2-40B4-BE49-F238E27FC236}">
                <a16:creationId xmlns:a16="http://schemas.microsoft.com/office/drawing/2014/main" id="{C5E45470-30FE-4B02-8916-43E1514AA7F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2DF6FF7C-7757-4574-B94A-AAD001DACCDD}" type="slidenum">
              <a:rPr lang="en-US" altLang="en-US"/>
              <a:pPr/>
              <a:t>9</a:t>
            </a:fld>
            <a:endParaRPr lang="en-US" altLang="en-US"/>
          </a:p>
        </p:txBody>
      </p:sp>
    </p:spTree>
    <p:extLst>
      <p:ext uri="{BB962C8B-B14F-4D97-AF65-F5344CB8AC3E}">
        <p14:creationId xmlns:p14="http://schemas.microsoft.com/office/powerpoint/2010/main" val="33104732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D94BAC20-DDE9-4D35-9217-BE7485EA2E0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F3351BAE-D29E-476E-B486-FB1B6B9E730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5364" name="Slide Number Placeholder 3">
            <a:extLst>
              <a:ext uri="{FF2B5EF4-FFF2-40B4-BE49-F238E27FC236}">
                <a16:creationId xmlns:a16="http://schemas.microsoft.com/office/drawing/2014/main" id="{C5E45470-30FE-4B02-8916-43E1514AA7F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2DF6FF7C-7757-4574-B94A-AAD001DACCDD}" type="slidenum">
              <a:rPr lang="en-US" altLang="en-US"/>
              <a:pPr/>
              <a:t>15</a:t>
            </a:fld>
            <a:endParaRPr lang="en-US" altLang="en-US"/>
          </a:p>
        </p:txBody>
      </p:sp>
    </p:spTree>
    <p:extLst>
      <p:ext uri="{BB962C8B-B14F-4D97-AF65-F5344CB8AC3E}">
        <p14:creationId xmlns:p14="http://schemas.microsoft.com/office/powerpoint/2010/main" val="28812736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D94BAC20-DDE9-4D35-9217-BE7485EA2E0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F3351BAE-D29E-476E-B486-FB1B6B9E730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5364" name="Slide Number Placeholder 3">
            <a:extLst>
              <a:ext uri="{FF2B5EF4-FFF2-40B4-BE49-F238E27FC236}">
                <a16:creationId xmlns:a16="http://schemas.microsoft.com/office/drawing/2014/main" id="{C5E45470-30FE-4B02-8916-43E1514AA7F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2DF6FF7C-7757-4574-B94A-AAD001DACCDD}" type="slidenum">
              <a:rPr lang="en-US" altLang="en-US"/>
              <a:pPr/>
              <a:t>17</a:t>
            </a:fld>
            <a:endParaRPr lang="en-US" altLang="en-US"/>
          </a:p>
        </p:txBody>
      </p:sp>
    </p:spTree>
    <p:extLst>
      <p:ext uri="{BB962C8B-B14F-4D97-AF65-F5344CB8AC3E}">
        <p14:creationId xmlns:p14="http://schemas.microsoft.com/office/powerpoint/2010/main" val="20519254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D94BAC20-DDE9-4D35-9217-BE7485EA2E0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F3351BAE-D29E-476E-B486-FB1B6B9E730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5364" name="Slide Number Placeholder 3">
            <a:extLst>
              <a:ext uri="{FF2B5EF4-FFF2-40B4-BE49-F238E27FC236}">
                <a16:creationId xmlns:a16="http://schemas.microsoft.com/office/drawing/2014/main" id="{C5E45470-30FE-4B02-8916-43E1514AA7F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2DF6FF7C-7757-4574-B94A-AAD001DACCDD}" type="slidenum">
              <a:rPr lang="en-US" altLang="en-US"/>
              <a:pPr/>
              <a:t>21</a:t>
            </a:fld>
            <a:endParaRPr lang="en-US" altLang="en-US"/>
          </a:p>
        </p:txBody>
      </p:sp>
    </p:spTree>
    <p:extLst>
      <p:ext uri="{BB962C8B-B14F-4D97-AF65-F5344CB8AC3E}">
        <p14:creationId xmlns:p14="http://schemas.microsoft.com/office/powerpoint/2010/main" val="9040260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D94BAC20-DDE9-4D35-9217-BE7485EA2E0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F3351BAE-D29E-476E-B486-FB1B6B9E730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5364" name="Slide Number Placeholder 3">
            <a:extLst>
              <a:ext uri="{FF2B5EF4-FFF2-40B4-BE49-F238E27FC236}">
                <a16:creationId xmlns:a16="http://schemas.microsoft.com/office/drawing/2014/main" id="{C5E45470-30FE-4B02-8916-43E1514AA7F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2DF6FF7C-7757-4574-B94A-AAD001DACCDD}" type="slidenum">
              <a:rPr lang="en-US" altLang="en-US"/>
              <a:pPr/>
              <a:t>25</a:t>
            </a:fld>
            <a:endParaRPr lang="en-US" altLang="en-US"/>
          </a:p>
        </p:txBody>
      </p:sp>
    </p:spTree>
    <p:extLst>
      <p:ext uri="{BB962C8B-B14F-4D97-AF65-F5344CB8AC3E}">
        <p14:creationId xmlns:p14="http://schemas.microsoft.com/office/powerpoint/2010/main" val="338330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DAF390F-BD89-4CDA-8340-60C6159EE59A}" type="datetimeFigureOut">
              <a:rPr lang="en-GB" smtClean="0"/>
              <a:t>08/01/2021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857EE7-AA19-43F8-8DF2-C04BF5E724A9}" type="slidenum">
              <a:rPr lang="en-GB" smtClean="0"/>
              <a:t>‹#›</a:t>
            </a:fld>
            <a:endParaRPr lang="en-GB"/>
          </a:p>
        </p:txBody>
      </p:sp>
    </p:spTree>
    <p:extLst>
      <p:ext uri="{BB962C8B-B14F-4D97-AF65-F5344CB8AC3E}">
        <p14:creationId xmlns:p14="http://schemas.microsoft.com/office/powerpoint/2010/main" val="2528276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AF390F-BD89-4CDA-8340-60C6159EE59A}" type="datetimeFigureOut">
              <a:rPr lang="en-GB" smtClean="0"/>
              <a:t>08/01/2021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857EE7-AA19-43F8-8DF2-C04BF5E724A9}" type="slidenum">
              <a:rPr lang="en-GB" smtClean="0"/>
              <a:t>‹#›</a:t>
            </a:fld>
            <a:endParaRPr lang="en-GB"/>
          </a:p>
        </p:txBody>
      </p:sp>
    </p:spTree>
    <p:extLst>
      <p:ext uri="{BB962C8B-B14F-4D97-AF65-F5344CB8AC3E}">
        <p14:creationId xmlns:p14="http://schemas.microsoft.com/office/powerpoint/2010/main" val="3671420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AF390F-BD89-4CDA-8340-60C6159EE59A}" type="datetimeFigureOut">
              <a:rPr lang="en-GB" smtClean="0"/>
              <a:t>08/01/2021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857EE7-AA19-43F8-8DF2-C04BF5E724A9}" type="slidenum">
              <a:rPr lang="en-GB" smtClean="0"/>
              <a:t>‹#›</a:t>
            </a:fld>
            <a:endParaRPr lang="en-GB"/>
          </a:p>
        </p:txBody>
      </p:sp>
    </p:spTree>
    <p:extLst>
      <p:ext uri="{BB962C8B-B14F-4D97-AF65-F5344CB8AC3E}">
        <p14:creationId xmlns:p14="http://schemas.microsoft.com/office/powerpoint/2010/main" val="1591539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AF390F-BD89-4CDA-8340-60C6159EE59A}" type="datetimeFigureOut">
              <a:rPr lang="en-GB" smtClean="0"/>
              <a:t>08/01/2021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857EE7-AA19-43F8-8DF2-C04BF5E724A9}" type="slidenum">
              <a:rPr lang="en-GB" smtClean="0"/>
              <a:t>‹#›</a:t>
            </a:fld>
            <a:endParaRPr lang="en-GB"/>
          </a:p>
        </p:txBody>
      </p:sp>
    </p:spTree>
    <p:extLst>
      <p:ext uri="{BB962C8B-B14F-4D97-AF65-F5344CB8AC3E}">
        <p14:creationId xmlns:p14="http://schemas.microsoft.com/office/powerpoint/2010/main" val="2052174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AF390F-BD89-4CDA-8340-60C6159EE59A}" type="datetimeFigureOut">
              <a:rPr lang="en-GB" smtClean="0"/>
              <a:t>08/01/2021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857EE7-AA19-43F8-8DF2-C04BF5E724A9}" type="slidenum">
              <a:rPr lang="en-GB" smtClean="0"/>
              <a:t>‹#›</a:t>
            </a:fld>
            <a:endParaRPr lang="en-GB"/>
          </a:p>
        </p:txBody>
      </p:sp>
    </p:spTree>
    <p:extLst>
      <p:ext uri="{BB962C8B-B14F-4D97-AF65-F5344CB8AC3E}">
        <p14:creationId xmlns:p14="http://schemas.microsoft.com/office/powerpoint/2010/main" val="78681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DAF390F-BD89-4CDA-8340-60C6159EE59A}" type="datetimeFigureOut">
              <a:rPr lang="en-GB" smtClean="0"/>
              <a:t>08/01/2021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9857EE7-AA19-43F8-8DF2-C04BF5E724A9}" type="slidenum">
              <a:rPr lang="en-GB" smtClean="0"/>
              <a:t>‹#›</a:t>
            </a:fld>
            <a:endParaRPr lang="en-GB"/>
          </a:p>
        </p:txBody>
      </p:sp>
    </p:spTree>
    <p:extLst>
      <p:ext uri="{BB962C8B-B14F-4D97-AF65-F5344CB8AC3E}">
        <p14:creationId xmlns:p14="http://schemas.microsoft.com/office/powerpoint/2010/main" val="1021459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DAF390F-BD89-4CDA-8340-60C6159EE59A}" type="datetimeFigureOut">
              <a:rPr lang="en-GB" smtClean="0"/>
              <a:t>08/01/2021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9857EE7-AA19-43F8-8DF2-C04BF5E724A9}" type="slidenum">
              <a:rPr lang="en-GB" smtClean="0"/>
              <a:t>‹#›</a:t>
            </a:fld>
            <a:endParaRPr lang="en-GB"/>
          </a:p>
        </p:txBody>
      </p:sp>
    </p:spTree>
    <p:extLst>
      <p:ext uri="{BB962C8B-B14F-4D97-AF65-F5344CB8AC3E}">
        <p14:creationId xmlns:p14="http://schemas.microsoft.com/office/powerpoint/2010/main" val="4137076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DAF390F-BD89-4CDA-8340-60C6159EE59A}" type="datetimeFigureOut">
              <a:rPr lang="en-GB" smtClean="0"/>
              <a:t>08/01/2021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9857EE7-AA19-43F8-8DF2-C04BF5E724A9}" type="slidenum">
              <a:rPr lang="en-GB" smtClean="0"/>
              <a:t>‹#›</a:t>
            </a:fld>
            <a:endParaRPr lang="en-GB"/>
          </a:p>
        </p:txBody>
      </p:sp>
    </p:spTree>
    <p:extLst>
      <p:ext uri="{BB962C8B-B14F-4D97-AF65-F5344CB8AC3E}">
        <p14:creationId xmlns:p14="http://schemas.microsoft.com/office/powerpoint/2010/main" val="4872185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AF390F-BD89-4CDA-8340-60C6159EE59A}" type="datetimeFigureOut">
              <a:rPr lang="en-GB" smtClean="0"/>
              <a:t>08/01/2021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9857EE7-AA19-43F8-8DF2-C04BF5E724A9}" type="slidenum">
              <a:rPr lang="en-GB" smtClean="0"/>
              <a:t>‹#›</a:t>
            </a:fld>
            <a:endParaRPr lang="en-GB"/>
          </a:p>
        </p:txBody>
      </p:sp>
    </p:spTree>
    <p:extLst>
      <p:ext uri="{BB962C8B-B14F-4D97-AF65-F5344CB8AC3E}">
        <p14:creationId xmlns:p14="http://schemas.microsoft.com/office/powerpoint/2010/main" val="4079867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DAF390F-BD89-4CDA-8340-60C6159EE59A}" type="datetimeFigureOut">
              <a:rPr lang="en-GB" smtClean="0"/>
              <a:t>08/01/2021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9857EE7-AA19-43F8-8DF2-C04BF5E724A9}" type="slidenum">
              <a:rPr lang="en-GB" smtClean="0"/>
              <a:t>‹#›</a:t>
            </a:fld>
            <a:endParaRPr lang="en-GB"/>
          </a:p>
        </p:txBody>
      </p:sp>
    </p:spTree>
    <p:extLst>
      <p:ext uri="{BB962C8B-B14F-4D97-AF65-F5344CB8AC3E}">
        <p14:creationId xmlns:p14="http://schemas.microsoft.com/office/powerpoint/2010/main" val="1422384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DAF390F-BD89-4CDA-8340-60C6159EE59A}" type="datetimeFigureOut">
              <a:rPr lang="en-GB" smtClean="0"/>
              <a:t>08/01/2021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9857EE7-AA19-43F8-8DF2-C04BF5E724A9}" type="slidenum">
              <a:rPr lang="en-GB" smtClean="0"/>
              <a:t>‹#›</a:t>
            </a:fld>
            <a:endParaRPr lang="en-GB"/>
          </a:p>
        </p:txBody>
      </p:sp>
    </p:spTree>
    <p:extLst>
      <p:ext uri="{BB962C8B-B14F-4D97-AF65-F5344CB8AC3E}">
        <p14:creationId xmlns:p14="http://schemas.microsoft.com/office/powerpoint/2010/main" val="3151371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AF390F-BD89-4CDA-8340-60C6159EE59A}" type="datetimeFigureOut">
              <a:rPr lang="en-GB" smtClean="0"/>
              <a:t>08/01/2021</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857EE7-AA19-43F8-8DF2-C04BF5E724A9}" type="slidenum">
              <a:rPr lang="en-GB" smtClean="0"/>
              <a:t>‹#›</a:t>
            </a:fld>
            <a:endParaRPr lang="en-GB"/>
          </a:p>
        </p:txBody>
      </p:sp>
    </p:spTree>
    <p:extLst>
      <p:ext uri="{BB962C8B-B14F-4D97-AF65-F5344CB8AC3E}">
        <p14:creationId xmlns:p14="http://schemas.microsoft.com/office/powerpoint/2010/main" val="26917783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a:extLst>
              <a:ext uri="{FF2B5EF4-FFF2-40B4-BE49-F238E27FC236}">
                <a16:creationId xmlns:a16="http://schemas.microsoft.com/office/drawing/2014/main" id="{B01C11AD-E3FC-4E8F-BE57-87BA44E49B8F}"/>
              </a:ext>
            </a:extLst>
          </p:cNvPr>
          <p:cNvSpPr txBox="1">
            <a:spLocks noChangeArrowheads="1"/>
          </p:cNvSpPr>
          <p:nvPr/>
        </p:nvSpPr>
        <p:spPr bwMode="auto">
          <a:xfrm>
            <a:off x="769258" y="806834"/>
            <a:ext cx="7605484" cy="5293757"/>
          </a:xfrm>
          <a:prstGeom prst="rect">
            <a:avLst/>
          </a:prstGeom>
          <a:solidFill>
            <a:schemeClr val="bg1">
              <a:alpha val="82000"/>
            </a:schemeClr>
          </a:solidFill>
          <a:ln>
            <a:noFill/>
          </a:ln>
        </p:spPr>
        <p:txBody>
          <a:bodyPr wrap="square">
            <a:spAutoFit/>
          </a:bodyPr>
          <a:lstStyle>
            <a:lvl1pPr marL="371475" indent="-371475">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endParaRPr lang="en-GB" altLang="en-US" sz="2400" b="1" dirty="0">
              <a:latin typeface="+mj-lt"/>
            </a:endParaRPr>
          </a:p>
          <a:p>
            <a:pPr algn="ctr" eaLnBrk="1" hangingPunct="1"/>
            <a:r>
              <a:rPr lang="mt-MT" altLang="en-US" sz="3600" b="1" dirty="0">
                <a:latin typeface="+mj-lt"/>
              </a:rPr>
              <a:t>P</a:t>
            </a:r>
            <a:r>
              <a:rPr lang="en-US" altLang="en-US" sz="3600" b="1" dirty="0">
                <a:latin typeface="+mj-lt"/>
              </a:rPr>
              <a:t>ARTIAL LOCAL PLAN REVIEW </a:t>
            </a:r>
          </a:p>
          <a:p>
            <a:pPr algn="ctr" eaLnBrk="1" hangingPunct="1"/>
            <a:endParaRPr lang="en-US" altLang="en-US" sz="2400" b="1" dirty="0">
              <a:latin typeface="+mj-lt"/>
            </a:endParaRPr>
          </a:p>
          <a:p>
            <a:pPr algn="ctr" eaLnBrk="1" hangingPunct="1"/>
            <a:endParaRPr lang="en-US" altLang="en-US" sz="2400" b="1" dirty="0">
              <a:latin typeface="+mj-lt"/>
            </a:endParaRPr>
          </a:p>
          <a:p>
            <a:pPr algn="ctr" eaLnBrk="1" hangingPunct="1"/>
            <a:r>
              <a:rPr lang="en-GB" sz="2800" b="1" dirty="0">
                <a:latin typeface="+mj-lt"/>
              </a:rPr>
              <a:t>South Malta Local Plan (</a:t>
            </a:r>
            <a:r>
              <a:rPr lang="en-GB" sz="2800" b="1" dirty="0" err="1">
                <a:latin typeface="+mj-lt"/>
              </a:rPr>
              <a:t>Marsa</a:t>
            </a:r>
            <a:r>
              <a:rPr lang="en-GB" sz="2800" b="1" dirty="0">
                <a:latin typeface="+mj-lt"/>
              </a:rPr>
              <a:t> Industrial Area)</a:t>
            </a:r>
          </a:p>
          <a:p>
            <a:pPr algn="ctr" eaLnBrk="1" hangingPunct="1"/>
            <a:r>
              <a:rPr lang="en-GB" sz="2800" b="1" dirty="0">
                <a:latin typeface="+mj-lt"/>
              </a:rPr>
              <a:t>Central Malta Local Plan (</a:t>
            </a:r>
            <a:r>
              <a:rPr lang="en-GB" sz="2800" b="1" dirty="0" err="1">
                <a:latin typeface="+mj-lt"/>
              </a:rPr>
              <a:t>Imriehel</a:t>
            </a:r>
            <a:r>
              <a:rPr lang="en-GB" sz="2800" b="1" dirty="0">
                <a:latin typeface="+mj-lt"/>
              </a:rPr>
              <a:t> Industrial Area)</a:t>
            </a:r>
            <a:endParaRPr lang="en-GB" altLang="en-US" sz="2800" b="1" dirty="0">
              <a:latin typeface="+mj-lt"/>
            </a:endParaRPr>
          </a:p>
          <a:p>
            <a:pPr eaLnBrk="1" hangingPunct="1"/>
            <a:endParaRPr lang="en-GB" altLang="en-US" sz="2800" b="1" dirty="0">
              <a:latin typeface="+mj-lt"/>
            </a:endParaRPr>
          </a:p>
          <a:p>
            <a:pPr eaLnBrk="1" hangingPunct="1"/>
            <a:endParaRPr lang="en-GB" altLang="en-US" sz="2800" b="1" dirty="0">
              <a:latin typeface="+mj-lt"/>
            </a:endParaRPr>
          </a:p>
          <a:p>
            <a:pPr algn="ctr" eaLnBrk="1" hangingPunct="1"/>
            <a:endParaRPr lang="en-GB" altLang="en-US" sz="2000" b="1" dirty="0">
              <a:latin typeface="Calibri Light" panose="020F0302020204030204" pitchFamily="34" charset="0"/>
            </a:endParaRPr>
          </a:p>
          <a:p>
            <a:pPr algn="ctr" eaLnBrk="1" hangingPunct="1"/>
            <a:endParaRPr lang="en-GB" altLang="en-US" sz="2000" b="1" dirty="0">
              <a:latin typeface="Calibri Light" panose="020F0302020204030204" pitchFamily="34" charset="0"/>
            </a:endParaRPr>
          </a:p>
          <a:p>
            <a:pPr algn="ctr"/>
            <a:endParaRPr lang="en-GB" b="1" dirty="0">
              <a:latin typeface="Calibri Light" panose="020F0302020204030204" pitchFamily="34" charset="0"/>
            </a:endParaRPr>
          </a:p>
          <a:p>
            <a:pPr algn="ctr"/>
            <a:endParaRPr lang="en-GB" sz="1200" b="1" dirty="0">
              <a:solidFill>
                <a:schemeClr val="bg2">
                  <a:lumMod val="50000"/>
                </a:schemeClr>
              </a:solidFill>
              <a:latin typeface="Calibri Light" panose="020F0302020204030204" pitchFamily="34" charset="0"/>
            </a:endParaRPr>
          </a:p>
          <a:p>
            <a:pPr algn="ctr"/>
            <a:r>
              <a:rPr lang="en-GB" b="1" dirty="0">
                <a:solidFill>
                  <a:schemeClr val="bg2">
                    <a:lumMod val="50000"/>
                  </a:schemeClr>
                </a:solidFill>
                <a:latin typeface="Calibri Light" panose="020F0302020204030204" pitchFamily="34" charset="0"/>
              </a:rPr>
              <a:t>Presentation to Standing Committee on Environment and Development Planning </a:t>
            </a:r>
          </a:p>
          <a:p>
            <a:pPr algn="ctr" eaLnBrk="1" hangingPunct="1"/>
            <a:r>
              <a:rPr lang="en-GB" altLang="en-US" b="1" dirty="0">
                <a:solidFill>
                  <a:schemeClr val="bg2">
                    <a:lumMod val="50000"/>
                  </a:schemeClr>
                </a:solidFill>
                <a:latin typeface="Calibri Light" panose="020F0302020204030204" pitchFamily="34" charset="0"/>
              </a:rPr>
              <a:t>12th January 20</a:t>
            </a:r>
            <a:r>
              <a:rPr lang="en-US" altLang="en-US" b="1" dirty="0">
                <a:solidFill>
                  <a:schemeClr val="bg2">
                    <a:lumMod val="50000"/>
                  </a:schemeClr>
                </a:solidFill>
                <a:latin typeface="Calibri Light" panose="020F0302020204030204" pitchFamily="34" charset="0"/>
              </a:rPr>
              <a:t>21</a:t>
            </a:r>
          </a:p>
          <a:p>
            <a:pPr algn="ctr" eaLnBrk="1" hangingPunct="1"/>
            <a:endParaRPr lang="en-GB" altLang="en-US" sz="1200" b="1" dirty="0">
              <a:latin typeface="Calibri Light" panose="020F0302020204030204" pitchFamily="34" charset="0"/>
            </a:endParaRPr>
          </a:p>
        </p:txBody>
      </p:sp>
      <p:pic>
        <p:nvPicPr>
          <p:cNvPr id="7" name="Picture 2">
            <a:extLst>
              <a:ext uri="{FF2B5EF4-FFF2-40B4-BE49-F238E27FC236}">
                <a16:creationId xmlns:a16="http://schemas.microsoft.com/office/drawing/2014/main" id="{B186DD74-B002-40BA-887E-03048465DCE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616" t="37735" r="-22145" b="40148"/>
          <a:stretch/>
        </p:blipFill>
        <p:spPr bwMode="auto">
          <a:xfrm>
            <a:off x="3211985" y="4401020"/>
            <a:ext cx="5144413" cy="656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a:extLst>
              <a:ext uri="{FF2B5EF4-FFF2-40B4-BE49-F238E27FC236}">
                <a16:creationId xmlns:a16="http://schemas.microsoft.com/office/drawing/2014/main" id="{1C1388FA-51BE-4ED4-867D-8C6D8598CA1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7109" t="29042" r="74" b="32445"/>
          <a:stretch/>
        </p:blipFill>
        <p:spPr bwMode="auto">
          <a:xfrm>
            <a:off x="7066780" y="4401020"/>
            <a:ext cx="1307962" cy="656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a:extLst>
              <a:ext uri="{FF2B5EF4-FFF2-40B4-BE49-F238E27FC236}">
                <a16:creationId xmlns:a16="http://schemas.microsoft.com/office/drawing/2014/main" id="{343AF5CE-4EF1-4AC0-86D6-FABE40BBABF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7109" t="29042" r="74" b="32445"/>
          <a:stretch/>
        </p:blipFill>
        <p:spPr bwMode="auto">
          <a:xfrm>
            <a:off x="787602" y="4401020"/>
            <a:ext cx="2424383" cy="656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Connector 12">
            <a:extLst>
              <a:ext uri="{FF2B5EF4-FFF2-40B4-BE49-F238E27FC236}">
                <a16:creationId xmlns:a16="http://schemas.microsoft.com/office/drawing/2014/main" id="{9459E41C-2DEA-44B0-90CF-BE883FDCD452}"/>
              </a:ext>
            </a:extLst>
          </p:cNvPr>
          <p:cNvCxnSpPr/>
          <p:nvPr/>
        </p:nvCxnSpPr>
        <p:spPr>
          <a:xfrm>
            <a:off x="-4952" y="4291819"/>
            <a:ext cx="9148952" cy="0"/>
          </a:xfrm>
          <a:prstGeom prst="line">
            <a:avLst/>
          </a:prstGeom>
          <a:ln w="19050">
            <a:solidFill>
              <a:srgbClr val="FFFF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56155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980DCB-F38B-4E40-B97A-9DF53C10240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616" t="37735" r="-22145" b="40148"/>
          <a:stretch/>
        </p:blipFill>
        <p:spPr bwMode="auto">
          <a:xfrm>
            <a:off x="0" y="6191037"/>
            <a:ext cx="5144413" cy="656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a:extLst>
              <a:ext uri="{FF2B5EF4-FFF2-40B4-BE49-F238E27FC236}">
                <a16:creationId xmlns:a16="http://schemas.microsoft.com/office/drawing/2014/main" id="{76BC4B20-219D-41CE-A7C2-508A3B382A7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7109" t="29042" r="74" b="32445"/>
          <a:stretch/>
        </p:blipFill>
        <p:spPr bwMode="auto">
          <a:xfrm>
            <a:off x="2424385" y="6191037"/>
            <a:ext cx="6719615" cy="656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3BD23D7E-4A38-4C41-9F17-E9EB2D3EEF8C}"/>
              </a:ext>
            </a:extLst>
          </p:cNvPr>
          <p:cNvSpPr txBox="1"/>
          <p:nvPr/>
        </p:nvSpPr>
        <p:spPr>
          <a:xfrm>
            <a:off x="2855742" y="6191037"/>
            <a:ext cx="6288258" cy="830997"/>
          </a:xfrm>
          <a:prstGeom prst="rect">
            <a:avLst/>
          </a:prstGeom>
          <a:noFill/>
        </p:spPr>
        <p:txBody>
          <a:bodyPr wrap="square">
            <a:spAutoFit/>
          </a:bodyPr>
          <a:lstStyle/>
          <a:p>
            <a:pPr algn="r"/>
            <a:r>
              <a:rPr lang="mt-MT" altLang="en-US" sz="1600" b="1" dirty="0">
                <a:solidFill>
                  <a:schemeClr val="bg1">
                    <a:lumMod val="50000"/>
                  </a:schemeClr>
                </a:solidFill>
                <a:latin typeface="+mj-lt"/>
              </a:rPr>
              <a:t>P</a:t>
            </a:r>
            <a:r>
              <a:rPr lang="en-US" altLang="en-US" sz="1600" b="1" dirty="0">
                <a:solidFill>
                  <a:schemeClr val="bg1">
                    <a:lumMod val="50000"/>
                  </a:schemeClr>
                </a:solidFill>
                <a:latin typeface="+mj-lt"/>
              </a:rPr>
              <a:t>ARTIAL LOCAL PLAN REVIEW TO SMLP &amp; CMLP </a:t>
            </a:r>
          </a:p>
          <a:p>
            <a:pPr algn="r"/>
            <a:r>
              <a:rPr lang="en-GB" altLang="en-US" sz="1600" dirty="0">
                <a:latin typeface="+mj-lt"/>
              </a:rPr>
              <a:t> </a:t>
            </a:r>
            <a:r>
              <a:rPr lang="en-GB" altLang="en-US" sz="1600" i="1" dirty="0">
                <a:latin typeface="+mj-lt"/>
              </a:rPr>
              <a:t>Context of </a:t>
            </a:r>
            <a:r>
              <a:rPr lang="en-GB" altLang="en-US" sz="1600" i="1" dirty="0" err="1">
                <a:latin typeface="+mj-lt"/>
              </a:rPr>
              <a:t>Mriehel</a:t>
            </a:r>
            <a:r>
              <a:rPr lang="en-GB" altLang="en-US" sz="1600" i="1" dirty="0">
                <a:latin typeface="+mj-lt"/>
              </a:rPr>
              <a:t> Industrial Estate Area A</a:t>
            </a:r>
          </a:p>
          <a:p>
            <a:pPr algn="r"/>
            <a:endParaRPr lang="en-GB" altLang="en-US" sz="1600" b="1" dirty="0">
              <a:solidFill>
                <a:schemeClr val="bg1">
                  <a:lumMod val="50000"/>
                </a:schemeClr>
              </a:solidFill>
              <a:latin typeface="+mj-lt"/>
            </a:endParaRPr>
          </a:p>
        </p:txBody>
      </p:sp>
      <p:pic>
        <p:nvPicPr>
          <p:cNvPr id="6" name="Picture 2">
            <a:extLst>
              <a:ext uri="{FF2B5EF4-FFF2-40B4-BE49-F238E27FC236}">
                <a16:creationId xmlns:a16="http://schemas.microsoft.com/office/drawing/2014/main" id="{AD8C47F2-A70E-405D-B9F9-706460E11B7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7109" t="29042" r="74" b="32445"/>
          <a:stretch/>
        </p:blipFill>
        <p:spPr bwMode="auto">
          <a:xfrm>
            <a:off x="-2" y="0"/>
            <a:ext cx="274973" cy="6847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CD7F887C-1139-4978-AC82-908E851D5D80}"/>
              </a:ext>
            </a:extLst>
          </p:cNvPr>
          <p:cNvPicPr/>
          <p:nvPr/>
        </p:nvPicPr>
        <p:blipFill rotWithShape="1">
          <a:blip r:embed="rId3"/>
          <a:srcRect l="3365" t="2946" r="2244" b="3431"/>
          <a:stretch/>
        </p:blipFill>
        <p:spPr bwMode="auto">
          <a:xfrm>
            <a:off x="2424385" y="903401"/>
            <a:ext cx="6719615" cy="4836999"/>
          </a:xfrm>
          <a:prstGeom prst="rect">
            <a:avLst/>
          </a:prstGeom>
          <a:ln>
            <a:noFill/>
          </a:ln>
          <a:extLst>
            <a:ext uri="{53640926-AAD7-44D8-BBD7-CCE9431645EC}">
              <a14:shadowObscured xmlns:a14="http://schemas.microsoft.com/office/drawing/2010/main"/>
            </a:ext>
          </a:extLst>
        </p:spPr>
      </p:pic>
      <p:sp>
        <p:nvSpPr>
          <p:cNvPr id="8" name="Rectangle 7">
            <a:extLst>
              <a:ext uri="{FF2B5EF4-FFF2-40B4-BE49-F238E27FC236}">
                <a16:creationId xmlns:a16="http://schemas.microsoft.com/office/drawing/2014/main" id="{39BD6FDA-03EB-40F5-A64D-3E2D83A29F8C}"/>
              </a:ext>
            </a:extLst>
          </p:cNvPr>
          <p:cNvSpPr/>
          <p:nvPr/>
        </p:nvSpPr>
        <p:spPr>
          <a:xfrm>
            <a:off x="2209800" y="137188"/>
            <a:ext cx="6934200" cy="338554"/>
          </a:xfrm>
          <a:prstGeom prst="rect">
            <a:avLst/>
          </a:prstGeom>
        </p:spPr>
        <p:txBody>
          <a:bodyPr wrap="square">
            <a:spAutoFit/>
          </a:bodyPr>
          <a:lstStyle/>
          <a:p>
            <a:pPr marL="450215" algn="r"/>
            <a:r>
              <a:rPr lang="en-US" sz="1600" b="1" dirty="0">
                <a:solidFill>
                  <a:schemeClr val="accent5">
                    <a:lumMod val="60000"/>
                    <a:lumOff val="40000"/>
                  </a:schemeClr>
                </a:solidFill>
                <a:cs typeface="Calibri" panose="020F0502020204030204" pitchFamily="34" charset="0"/>
              </a:rPr>
              <a:t>MRIEHEL INDUSTRIAL ESTATE AREA A</a:t>
            </a:r>
          </a:p>
        </p:txBody>
      </p:sp>
    </p:spTree>
    <p:extLst>
      <p:ext uri="{BB962C8B-B14F-4D97-AF65-F5344CB8AC3E}">
        <p14:creationId xmlns:p14="http://schemas.microsoft.com/office/powerpoint/2010/main" val="12917001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980DCB-F38B-4E40-B97A-9DF53C10240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616" t="37735" r="-22145" b="40148"/>
          <a:stretch/>
        </p:blipFill>
        <p:spPr bwMode="auto">
          <a:xfrm>
            <a:off x="0" y="6191037"/>
            <a:ext cx="5144413" cy="656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a:extLst>
              <a:ext uri="{FF2B5EF4-FFF2-40B4-BE49-F238E27FC236}">
                <a16:creationId xmlns:a16="http://schemas.microsoft.com/office/drawing/2014/main" id="{76BC4B20-219D-41CE-A7C2-508A3B382A7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7109" t="29042" r="74" b="32445"/>
          <a:stretch/>
        </p:blipFill>
        <p:spPr bwMode="auto">
          <a:xfrm>
            <a:off x="2424385" y="6191037"/>
            <a:ext cx="6719615" cy="656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3BD23D7E-4A38-4C41-9F17-E9EB2D3EEF8C}"/>
              </a:ext>
            </a:extLst>
          </p:cNvPr>
          <p:cNvSpPr txBox="1"/>
          <p:nvPr/>
        </p:nvSpPr>
        <p:spPr>
          <a:xfrm>
            <a:off x="2855742" y="6191037"/>
            <a:ext cx="6288258" cy="584775"/>
          </a:xfrm>
          <a:prstGeom prst="rect">
            <a:avLst/>
          </a:prstGeom>
          <a:noFill/>
        </p:spPr>
        <p:txBody>
          <a:bodyPr wrap="square">
            <a:spAutoFit/>
          </a:bodyPr>
          <a:lstStyle/>
          <a:p>
            <a:pPr algn="r"/>
            <a:r>
              <a:rPr lang="mt-MT" altLang="en-US" sz="1600" b="1" dirty="0">
                <a:solidFill>
                  <a:schemeClr val="bg1">
                    <a:lumMod val="50000"/>
                  </a:schemeClr>
                </a:solidFill>
                <a:latin typeface="+mj-lt"/>
              </a:rPr>
              <a:t>P</a:t>
            </a:r>
            <a:r>
              <a:rPr lang="en-US" altLang="en-US" sz="1600" b="1" dirty="0">
                <a:solidFill>
                  <a:schemeClr val="bg1">
                    <a:lumMod val="50000"/>
                  </a:schemeClr>
                </a:solidFill>
                <a:latin typeface="+mj-lt"/>
              </a:rPr>
              <a:t>ARTIAL LOCAL PLAN REVIEW TO SMLP &amp; CMLP </a:t>
            </a:r>
          </a:p>
          <a:p>
            <a:pPr algn="r"/>
            <a:r>
              <a:rPr lang="en-GB" altLang="en-US" sz="1600" dirty="0">
                <a:latin typeface="+mj-lt"/>
              </a:rPr>
              <a:t> </a:t>
            </a:r>
            <a:r>
              <a:rPr lang="en-GB" altLang="en-US" sz="1600" i="1" dirty="0">
                <a:latin typeface="+mj-lt"/>
              </a:rPr>
              <a:t>Context of </a:t>
            </a:r>
            <a:r>
              <a:rPr lang="en-GB" altLang="en-US" sz="1600" i="1" dirty="0" err="1">
                <a:latin typeface="+mj-lt"/>
              </a:rPr>
              <a:t>Mriehel</a:t>
            </a:r>
            <a:r>
              <a:rPr lang="en-GB" altLang="en-US" sz="1600" i="1" dirty="0">
                <a:latin typeface="+mj-lt"/>
              </a:rPr>
              <a:t> Industrial Estate Area A</a:t>
            </a:r>
            <a:endParaRPr lang="en-GB" altLang="en-US" sz="1600" b="1" dirty="0">
              <a:solidFill>
                <a:schemeClr val="bg1">
                  <a:lumMod val="50000"/>
                </a:schemeClr>
              </a:solidFill>
              <a:latin typeface="+mj-lt"/>
            </a:endParaRPr>
          </a:p>
        </p:txBody>
      </p:sp>
      <p:pic>
        <p:nvPicPr>
          <p:cNvPr id="6" name="Picture 2">
            <a:extLst>
              <a:ext uri="{FF2B5EF4-FFF2-40B4-BE49-F238E27FC236}">
                <a16:creationId xmlns:a16="http://schemas.microsoft.com/office/drawing/2014/main" id="{AD8C47F2-A70E-405D-B9F9-706460E11B7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7109" t="29042" r="74" b="32445"/>
          <a:stretch/>
        </p:blipFill>
        <p:spPr bwMode="auto">
          <a:xfrm>
            <a:off x="-2" y="0"/>
            <a:ext cx="274973" cy="6847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57B36E18-2622-4F4D-9610-9C0C0E41B5D7}"/>
              </a:ext>
            </a:extLst>
          </p:cNvPr>
          <p:cNvPicPr/>
          <p:nvPr/>
        </p:nvPicPr>
        <p:blipFill>
          <a:blip r:embed="rId3"/>
          <a:stretch>
            <a:fillRect/>
          </a:stretch>
        </p:blipFill>
        <p:spPr>
          <a:xfrm>
            <a:off x="2424384" y="958120"/>
            <a:ext cx="6719616" cy="4941759"/>
          </a:xfrm>
          <a:prstGeom prst="rect">
            <a:avLst/>
          </a:prstGeom>
        </p:spPr>
      </p:pic>
      <p:sp>
        <p:nvSpPr>
          <p:cNvPr id="2" name="Rectangle 1">
            <a:extLst>
              <a:ext uri="{FF2B5EF4-FFF2-40B4-BE49-F238E27FC236}">
                <a16:creationId xmlns:a16="http://schemas.microsoft.com/office/drawing/2014/main" id="{99D3E0F4-8D31-42C8-A643-75B56B6DD407}"/>
              </a:ext>
            </a:extLst>
          </p:cNvPr>
          <p:cNvSpPr/>
          <p:nvPr/>
        </p:nvSpPr>
        <p:spPr>
          <a:xfrm>
            <a:off x="2209800" y="137188"/>
            <a:ext cx="6934200" cy="338554"/>
          </a:xfrm>
          <a:prstGeom prst="rect">
            <a:avLst/>
          </a:prstGeom>
        </p:spPr>
        <p:txBody>
          <a:bodyPr wrap="square">
            <a:spAutoFit/>
          </a:bodyPr>
          <a:lstStyle/>
          <a:p>
            <a:pPr marL="450215" algn="r">
              <a:spcAft>
                <a:spcPts val="0"/>
              </a:spcAft>
            </a:pPr>
            <a:r>
              <a:rPr lang="en-US" sz="1400" b="1" dirty="0">
                <a:solidFill>
                  <a:schemeClr val="accent5">
                    <a:lumMod val="60000"/>
                    <a:lumOff val="40000"/>
                  </a:schemeClr>
                </a:solidFill>
                <a:ea typeface="Times New Roman" panose="02020603050405020304" pitchFamily="18" charset="0"/>
                <a:cs typeface="Calibri" panose="020F0502020204030204" pitchFamily="34" charset="0"/>
              </a:rPr>
              <a:t> </a:t>
            </a:r>
            <a:r>
              <a:rPr lang="en-US" sz="1600" b="1" dirty="0">
                <a:solidFill>
                  <a:schemeClr val="accent5">
                    <a:lumMod val="60000"/>
                    <a:lumOff val="40000"/>
                  </a:schemeClr>
                </a:solidFill>
                <a:cs typeface="Calibri" panose="020F0502020204030204" pitchFamily="34" charset="0"/>
              </a:rPr>
              <a:t>CENTRAL MALTA LOCAL PLAN 2006 AS AMENDED BY PC57/10 OF 2012</a:t>
            </a:r>
          </a:p>
        </p:txBody>
      </p:sp>
    </p:spTree>
    <p:extLst>
      <p:ext uri="{BB962C8B-B14F-4D97-AF65-F5344CB8AC3E}">
        <p14:creationId xmlns:p14="http://schemas.microsoft.com/office/powerpoint/2010/main" val="7982759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980DCB-F38B-4E40-B97A-9DF53C10240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616" t="37735" r="-22145" b="40148"/>
          <a:stretch/>
        </p:blipFill>
        <p:spPr bwMode="auto">
          <a:xfrm>
            <a:off x="0" y="6191037"/>
            <a:ext cx="5144413" cy="656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a:extLst>
              <a:ext uri="{FF2B5EF4-FFF2-40B4-BE49-F238E27FC236}">
                <a16:creationId xmlns:a16="http://schemas.microsoft.com/office/drawing/2014/main" id="{76BC4B20-219D-41CE-A7C2-508A3B382A7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7109" t="29042" r="74" b="32445"/>
          <a:stretch/>
        </p:blipFill>
        <p:spPr bwMode="auto">
          <a:xfrm>
            <a:off x="2424385" y="6191037"/>
            <a:ext cx="6719615" cy="656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a:extLst>
              <a:ext uri="{FF2B5EF4-FFF2-40B4-BE49-F238E27FC236}">
                <a16:creationId xmlns:a16="http://schemas.microsoft.com/office/drawing/2014/main" id="{AD8C47F2-A70E-405D-B9F9-706460E11B7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7109" t="29042" r="74" b="32445"/>
          <a:stretch/>
        </p:blipFill>
        <p:spPr bwMode="auto">
          <a:xfrm>
            <a:off x="-2" y="0"/>
            <a:ext cx="274973" cy="6847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B76C19F2-185E-4847-AE3E-A44E6DF9F1C9}"/>
              </a:ext>
            </a:extLst>
          </p:cNvPr>
          <p:cNvPicPr/>
          <p:nvPr/>
        </p:nvPicPr>
        <p:blipFill>
          <a:blip r:embed="rId3"/>
          <a:stretch>
            <a:fillRect/>
          </a:stretch>
        </p:blipFill>
        <p:spPr>
          <a:xfrm>
            <a:off x="2424384" y="1083850"/>
            <a:ext cx="6684810" cy="4690299"/>
          </a:xfrm>
          <a:prstGeom prst="rect">
            <a:avLst/>
          </a:prstGeom>
        </p:spPr>
      </p:pic>
      <p:sp>
        <p:nvSpPr>
          <p:cNvPr id="9" name="Rectangle 8">
            <a:extLst>
              <a:ext uri="{FF2B5EF4-FFF2-40B4-BE49-F238E27FC236}">
                <a16:creationId xmlns:a16="http://schemas.microsoft.com/office/drawing/2014/main" id="{A6380871-8112-4914-8EBD-DA013531C182}"/>
              </a:ext>
            </a:extLst>
          </p:cNvPr>
          <p:cNvSpPr/>
          <p:nvPr/>
        </p:nvSpPr>
        <p:spPr>
          <a:xfrm>
            <a:off x="2209800" y="137188"/>
            <a:ext cx="6934200" cy="338554"/>
          </a:xfrm>
          <a:prstGeom prst="rect">
            <a:avLst/>
          </a:prstGeom>
        </p:spPr>
        <p:txBody>
          <a:bodyPr wrap="square">
            <a:spAutoFit/>
          </a:bodyPr>
          <a:lstStyle/>
          <a:p>
            <a:pPr marL="450215" algn="r">
              <a:spcAft>
                <a:spcPts val="0"/>
              </a:spcAft>
            </a:pPr>
            <a:r>
              <a:rPr lang="en-US" sz="1600" b="1" dirty="0">
                <a:solidFill>
                  <a:schemeClr val="accent5">
                    <a:lumMod val="60000"/>
                    <a:lumOff val="40000"/>
                  </a:schemeClr>
                </a:solidFill>
                <a:ea typeface="Times New Roman" panose="02020603050405020304" pitchFamily="18" charset="0"/>
                <a:cs typeface="Calibri" panose="020F0502020204030204" pitchFamily="34" charset="0"/>
              </a:rPr>
              <a:t> CENTRAL MALTA LOCAL PLAN 2006 AS AMENDED BY PC57/10 OF 2012</a:t>
            </a:r>
          </a:p>
        </p:txBody>
      </p:sp>
      <p:sp>
        <p:nvSpPr>
          <p:cNvPr id="10" name="TextBox 9">
            <a:extLst>
              <a:ext uri="{FF2B5EF4-FFF2-40B4-BE49-F238E27FC236}">
                <a16:creationId xmlns:a16="http://schemas.microsoft.com/office/drawing/2014/main" id="{96512C41-1E1E-448A-A9D4-1831FA936602}"/>
              </a:ext>
            </a:extLst>
          </p:cNvPr>
          <p:cNvSpPr txBox="1"/>
          <p:nvPr/>
        </p:nvSpPr>
        <p:spPr>
          <a:xfrm>
            <a:off x="2855742" y="6191037"/>
            <a:ext cx="6288258" cy="584775"/>
          </a:xfrm>
          <a:prstGeom prst="rect">
            <a:avLst/>
          </a:prstGeom>
          <a:noFill/>
        </p:spPr>
        <p:txBody>
          <a:bodyPr wrap="square">
            <a:spAutoFit/>
          </a:bodyPr>
          <a:lstStyle/>
          <a:p>
            <a:pPr algn="r"/>
            <a:r>
              <a:rPr lang="mt-MT" altLang="en-US" sz="1600" b="1" dirty="0">
                <a:solidFill>
                  <a:schemeClr val="bg1">
                    <a:lumMod val="50000"/>
                  </a:schemeClr>
                </a:solidFill>
                <a:latin typeface="+mj-lt"/>
              </a:rPr>
              <a:t>P</a:t>
            </a:r>
            <a:r>
              <a:rPr lang="en-US" altLang="en-US" sz="1600" b="1" dirty="0">
                <a:solidFill>
                  <a:schemeClr val="bg1">
                    <a:lumMod val="50000"/>
                  </a:schemeClr>
                </a:solidFill>
                <a:latin typeface="+mj-lt"/>
              </a:rPr>
              <a:t>ARTIAL LOCAL PLAN REVIEW TO SMLP &amp; CMLP </a:t>
            </a:r>
          </a:p>
          <a:p>
            <a:pPr algn="r"/>
            <a:r>
              <a:rPr lang="en-GB" altLang="en-US" sz="1600" dirty="0">
                <a:latin typeface="+mj-lt"/>
              </a:rPr>
              <a:t> </a:t>
            </a:r>
            <a:r>
              <a:rPr lang="en-GB" altLang="en-US" sz="1600" i="1" dirty="0">
                <a:latin typeface="+mj-lt"/>
              </a:rPr>
              <a:t>Context of </a:t>
            </a:r>
            <a:r>
              <a:rPr lang="en-GB" altLang="en-US" sz="1600" i="1" dirty="0" err="1">
                <a:latin typeface="+mj-lt"/>
              </a:rPr>
              <a:t>Mriehel</a:t>
            </a:r>
            <a:r>
              <a:rPr lang="en-GB" altLang="en-US" sz="1600" i="1" dirty="0">
                <a:latin typeface="+mj-lt"/>
              </a:rPr>
              <a:t> Industrial Estate Area A</a:t>
            </a:r>
            <a:endParaRPr lang="en-GB" altLang="en-US" sz="1600" b="1" dirty="0">
              <a:solidFill>
                <a:schemeClr val="bg1">
                  <a:lumMod val="50000"/>
                </a:schemeClr>
              </a:solidFill>
              <a:latin typeface="+mj-lt"/>
            </a:endParaRPr>
          </a:p>
        </p:txBody>
      </p:sp>
    </p:spTree>
    <p:extLst>
      <p:ext uri="{BB962C8B-B14F-4D97-AF65-F5344CB8AC3E}">
        <p14:creationId xmlns:p14="http://schemas.microsoft.com/office/powerpoint/2010/main" val="37869984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6CEE37D-84CD-450A-81C5-55440A9CC78A}"/>
              </a:ext>
            </a:extLst>
          </p:cNvPr>
          <p:cNvSpPr/>
          <p:nvPr/>
        </p:nvSpPr>
        <p:spPr>
          <a:xfrm>
            <a:off x="166255" y="2564402"/>
            <a:ext cx="8977745" cy="731520"/>
          </a:xfrm>
          <a:prstGeom prst="rect">
            <a:avLst/>
          </a:prstGeom>
          <a:noFill/>
          <a:ln w="19050">
            <a:solidFill>
              <a:srgbClr val="FF66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B5DB377C-A45F-448F-886D-E58A9C3AE175}"/>
              </a:ext>
            </a:extLst>
          </p:cNvPr>
          <p:cNvSpPr/>
          <p:nvPr/>
        </p:nvSpPr>
        <p:spPr>
          <a:xfrm>
            <a:off x="166253" y="3850553"/>
            <a:ext cx="8977745" cy="731520"/>
          </a:xfrm>
          <a:prstGeom prst="rect">
            <a:avLst/>
          </a:prstGeom>
          <a:noFill/>
          <a:ln w="19050">
            <a:solidFill>
              <a:srgbClr val="FF66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1D6DD603-9999-4621-A150-BBE19124F328}"/>
              </a:ext>
            </a:extLst>
          </p:cNvPr>
          <p:cNvSpPr/>
          <p:nvPr/>
        </p:nvSpPr>
        <p:spPr>
          <a:xfrm>
            <a:off x="-154745" y="768717"/>
            <a:ext cx="9113214" cy="5293757"/>
          </a:xfrm>
          <a:prstGeom prst="rect">
            <a:avLst/>
          </a:prstGeom>
        </p:spPr>
        <p:txBody>
          <a:bodyPr wrap="square">
            <a:spAutoFit/>
          </a:bodyPr>
          <a:lstStyle/>
          <a:p>
            <a:pPr marL="450215" algn="just">
              <a:spcAft>
                <a:spcPts val="0"/>
              </a:spcAft>
            </a:pPr>
            <a:r>
              <a:rPr lang="en-US" b="1" dirty="0">
                <a:solidFill>
                  <a:srgbClr val="000000"/>
                </a:solidFill>
                <a:ea typeface="Times New Roman" panose="02020603050405020304" pitchFamily="18" charset="0"/>
              </a:rPr>
              <a:t>Policy BK04			            		    				               </a:t>
            </a:r>
            <a:r>
              <a:rPr lang="en-US" b="1" dirty="0" err="1">
                <a:solidFill>
                  <a:srgbClr val="000000"/>
                </a:solidFill>
                <a:ea typeface="Times New Roman" panose="02020603050405020304" pitchFamily="18" charset="0"/>
              </a:rPr>
              <a:t>Mriehel</a:t>
            </a:r>
            <a:r>
              <a:rPr lang="en-US" b="1" dirty="0">
                <a:solidFill>
                  <a:srgbClr val="000000"/>
                </a:solidFill>
                <a:ea typeface="Times New Roman" panose="02020603050405020304" pitchFamily="18" charset="0"/>
              </a:rPr>
              <a:t> Industrial Area</a:t>
            </a:r>
            <a:endParaRPr lang="en-GB" dirty="0">
              <a:ea typeface="Times New Roman" panose="02020603050405020304" pitchFamily="18" charset="0"/>
            </a:endParaRPr>
          </a:p>
          <a:p>
            <a:pPr marL="450215" algn="just">
              <a:spcAft>
                <a:spcPts val="0"/>
              </a:spcAft>
            </a:pPr>
            <a:r>
              <a:rPr lang="en-US" sz="1600" b="1" dirty="0">
                <a:ea typeface="Times New Roman" panose="02020603050405020304" pitchFamily="18" charset="0"/>
                <a:cs typeface="Calibri" panose="020F0502020204030204" pitchFamily="34" charset="0"/>
              </a:rPr>
              <a:t> </a:t>
            </a:r>
            <a:endParaRPr lang="en-GB" sz="1600" dirty="0">
              <a:ea typeface="Times New Roman" panose="02020603050405020304" pitchFamily="18" charset="0"/>
            </a:endParaRPr>
          </a:p>
          <a:p>
            <a:pPr marL="450215" algn="just">
              <a:spcAft>
                <a:spcPts val="0"/>
              </a:spcAft>
            </a:pPr>
            <a:endParaRPr lang="en-US" sz="1600" dirty="0">
              <a:solidFill>
                <a:srgbClr val="000000"/>
              </a:solidFill>
              <a:ea typeface="Times New Roman" panose="02020603050405020304" pitchFamily="18" charset="0"/>
            </a:endParaRPr>
          </a:p>
          <a:p>
            <a:pPr marL="450215" algn="just">
              <a:spcAft>
                <a:spcPts val="0"/>
              </a:spcAft>
            </a:pPr>
            <a:r>
              <a:rPr lang="en-US" sz="1600" dirty="0" err="1">
                <a:solidFill>
                  <a:srgbClr val="000000"/>
                </a:solidFill>
                <a:ea typeface="Times New Roman" panose="02020603050405020304" pitchFamily="18" charset="0"/>
              </a:rPr>
              <a:t>Mriehel</a:t>
            </a:r>
            <a:r>
              <a:rPr lang="en-US" sz="1600" dirty="0">
                <a:solidFill>
                  <a:srgbClr val="000000"/>
                </a:solidFill>
                <a:ea typeface="Times New Roman" panose="02020603050405020304" pitchFamily="18" charset="0"/>
              </a:rPr>
              <a:t> Industrial Area is designated as an industrial, warehousing, and commercial zone as indicated in Area Policy Map BKM2 (as amended in PC57/10). MEPA may permit the development of land in the </a:t>
            </a:r>
            <a:r>
              <a:rPr lang="en-US" sz="1600" dirty="0" err="1">
                <a:solidFill>
                  <a:srgbClr val="000000"/>
                </a:solidFill>
                <a:ea typeface="Times New Roman" panose="02020603050405020304" pitchFamily="18" charset="0"/>
              </a:rPr>
              <a:t>Mriehel</a:t>
            </a:r>
            <a:r>
              <a:rPr lang="en-US" sz="1600" dirty="0">
                <a:solidFill>
                  <a:srgbClr val="000000"/>
                </a:solidFill>
                <a:ea typeface="Times New Roman" panose="02020603050405020304" pitchFamily="18" charset="0"/>
              </a:rPr>
              <a:t> Industrial</a:t>
            </a:r>
            <a:r>
              <a:rPr lang="en-US" sz="1600" dirty="0">
                <a:solidFill>
                  <a:srgbClr val="000000"/>
                </a:solidFill>
                <a:ea typeface="Times New Roman" panose="02020603050405020304" pitchFamily="18" charset="0"/>
                <a:cs typeface="Calibri" panose="020F0502020204030204" pitchFamily="34" charset="0"/>
              </a:rPr>
              <a:t> </a:t>
            </a:r>
            <a:r>
              <a:rPr lang="en-US" sz="1600" dirty="0">
                <a:solidFill>
                  <a:srgbClr val="000000"/>
                </a:solidFill>
                <a:ea typeface="Times New Roman" panose="02020603050405020304" pitchFamily="18" charset="0"/>
              </a:rPr>
              <a:t>Area in accordance with the designations indicated in the Area Policy Map BKM2 (as amended in PC 57/10) for the following land uses;</a:t>
            </a:r>
            <a:endParaRPr lang="en-GB" sz="1600" dirty="0">
              <a:ea typeface="Times New Roman" panose="02020603050405020304" pitchFamily="18" charset="0"/>
            </a:endParaRPr>
          </a:p>
          <a:p>
            <a:pPr marL="450215" algn="just">
              <a:spcAft>
                <a:spcPts val="0"/>
              </a:spcAft>
            </a:pPr>
            <a:r>
              <a:rPr lang="en-US" sz="1600" dirty="0">
                <a:ea typeface="Times New Roman" panose="02020603050405020304" pitchFamily="18" charset="0"/>
              </a:rPr>
              <a:t> </a:t>
            </a:r>
            <a:endParaRPr lang="en-GB" sz="1600" dirty="0">
              <a:ea typeface="Times New Roman" panose="02020603050405020304" pitchFamily="18" charset="0"/>
            </a:endParaRPr>
          </a:p>
          <a:p>
            <a:pPr marL="450215" algn="just">
              <a:spcAft>
                <a:spcPts val="0"/>
              </a:spcAft>
            </a:pPr>
            <a:r>
              <a:rPr lang="en-US" sz="1600" dirty="0">
                <a:solidFill>
                  <a:srgbClr val="000000"/>
                </a:solidFill>
                <a:ea typeface="Times New Roman" panose="02020603050405020304" pitchFamily="18" charset="0"/>
              </a:rPr>
              <a:t>1. MIP Estate and adjoining sites (Area A in PC 57/10); for the development of Industrial Uses as specified in Policy CG15 and Commercial Uses as specified in Policy CG14 (as amended in PC57/10);</a:t>
            </a:r>
            <a:endParaRPr lang="en-GB" sz="1600" dirty="0">
              <a:ea typeface="Times New Roman" panose="02020603050405020304" pitchFamily="18" charset="0"/>
            </a:endParaRPr>
          </a:p>
          <a:p>
            <a:pPr marL="450215" algn="just">
              <a:spcAft>
                <a:spcPts val="0"/>
              </a:spcAft>
            </a:pPr>
            <a:r>
              <a:rPr lang="en-US" sz="1600" dirty="0">
                <a:ea typeface="Times New Roman" panose="02020603050405020304" pitchFamily="18" charset="0"/>
                <a:cs typeface="Calibri" panose="020F0502020204030204" pitchFamily="34" charset="0"/>
              </a:rPr>
              <a:t> </a:t>
            </a:r>
            <a:endParaRPr lang="en-GB" sz="1600" dirty="0">
              <a:ea typeface="Times New Roman" panose="02020603050405020304" pitchFamily="18" charset="0"/>
            </a:endParaRPr>
          </a:p>
          <a:p>
            <a:pPr marL="450215" algn="just">
              <a:spcAft>
                <a:spcPts val="0"/>
              </a:spcAft>
            </a:pPr>
            <a:r>
              <a:rPr lang="en-US" sz="1600" dirty="0">
                <a:ea typeface="Times New Roman" panose="02020603050405020304" pitchFamily="18" charset="0"/>
              </a:rPr>
              <a:t> </a:t>
            </a:r>
            <a:endParaRPr lang="en-GB" sz="1600" dirty="0">
              <a:ea typeface="Times New Roman" panose="02020603050405020304" pitchFamily="18" charset="0"/>
            </a:endParaRPr>
          </a:p>
          <a:p>
            <a:pPr marL="450215" algn="just">
              <a:spcAft>
                <a:spcPts val="0"/>
              </a:spcAft>
            </a:pPr>
            <a:endParaRPr lang="en-US" sz="1600" dirty="0">
              <a:solidFill>
                <a:srgbClr val="000000"/>
              </a:solidFill>
              <a:ea typeface="Times New Roman" panose="02020603050405020304" pitchFamily="18" charset="0"/>
            </a:endParaRPr>
          </a:p>
          <a:p>
            <a:pPr marL="450215" algn="just">
              <a:spcAft>
                <a:spcPts val="0"/>
              </a:spcAft>
            </a:pPr>
            <a:r>
              <a:rPr lang="en-US" sz="1600" dirty="0">
                <a:solidFill>
                  <a:srgbClr val="000000"/>
                </a:solidFill>
                <a:ea typeface="Times New Roman" panose="02020603050405020304" pitchFamily="18" charset="0"/>
              </a:rPr>
              <a:t>4. Industrial and Commercial Area (Area B in PC 57/10); for the development of land uses as specified in Policies CG14 (as amended in PC 57/10) and CG15; </a:t>
            </a:r>
          </a:p>
          <a:p>
            <a:pPr marL="450215" algn="just">
              <a:spcAft>
                <a:spcPts val="0"/>
              </a:spcAft>
            </a:pPr>
            <a:endParaRPr lang="en-US" sz="1600" dirty="0">
              <a:solidFill>
                <a:srgbClr val="000000"/>
              </a:solidFill>
              <a:ea typeface="Times New Roman" panose="02020603050405020304" pitchFamily="18" charset="0"/>
            </a:endParaRPr>
          </a:p>
          <a:p>
            <a:pPr marL="450215" algn="just">
              <a:spcAft>
                <a:spcPts val="0"/>
              </a:spcAft>
            </a:pPr>
            <a:endParaRPr lang="en-US" sz="1600" dirty="0">
              <a:solidFill>
                <a:srgbClr val="000000"/>
              </a:solidFill>
              <a:ea typeface="Times New Roman" panose="02020603050405020304" pitchFamily="18" charset="0"/>
            </a:endParaRPr>
          </a:p>
          <a:p>
            <a:pPr marL="450215" algn="just">
              <a:spcAft>
                <a:spcPts val="0"/>
              </a:spcAft>
            </a:pPr>
            <a:endParaRPr lang="en-US" sz="1600" dirty="0">
              <a:solidFill>
                <a:srgbClr val="000000"/>
              </a:solidFill>
              <a:ea typeface="Times New Roman" panose="02020603050405020304" pitchFamily="18" charset="0"/>
            </a:endParaRPr>
          </a:p>
          <a:p>
            <a:pPr marL="450215" algn="just">
              <a:spcAft>
                <a:spcPts val="0"/>
              </a:spcAft>
            </a:pPr>
            <a:endParaRPr lang="en-US" sz="1600" dirty="0">
              <a:solidFill>
                <a:srgbClr val="000000"/>
              </a:solidFill>
              <a:ea typeface="Times New Roman" panose="02020603050405020304" pitchFamily="18" charset="0"/>
            </a:endParaRPr>
          </a:p>
          <a:p>
            <a:pPr marL="450215" algn="just">
              <a:spcAft>
                <a:spcPts val="0"/>
              </a:spcAft>
            </a:pPr>
            <a:endParaRPr lang="en-US" sz="1600" dirty="0">
              <a:solidFill>
                <a:srgbClr val="000000"/>
              </a:solidFill>
              <a:ea typeface="Times New Roman" panose="02020603050405020304" pitchFamily="18" charset="0"/>
            </a:endParaRPr>
          </a:p>
          <a:p>
            <a:pPr marL="450215" algn="just">
              <a:spcAft>
                <a:spcPts val="0"/>
              </a:spcAft>
            </a:pPr>
            <a:endParaRPr lang="en-GB" sz="1600" dirty="0">
              <a:ea typeface="Times New Roman" panose="02020603050405020304" pitchFamily="18" charset="0"/>
            </a:endParaRPr>
          </a:p>
        </p:txBody>
      </p:sp>
      <p:pic>
        <p:nvPicPr>
          <p:cNvPr id="3" name="Picture 2">
            <a:extLst>
              <a:ext uri="{FF2B5EF4-FFF2-40B4-BE49-F238E27FC236}">
                <a16:creationId xmlns:a16="http://schemas.microsoft.com/office/drawing/2014/main" id="{D3980DCB-F38B-4E40-B97A-9DF53C10240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616" t="37735" r="-22145" b="40148"/>
          <a:stretch/>
        </p:blipFill>
        <p:spPr bwMode="auto">
          <a:xfrm>
            <a:off x="0" y="6191037"/>
            <a:ext cx="5144413" cy="656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a:extLst>
              <a:ext uri="{FF2B5EF4-FFF2-40B4-BE49-F238E27FC236}">
                <a16:creationId xmlns:a16="http://schemas.microsoft.com/office/drawing/2014/main" id="{76BC4B20-219D-41CE-A7C2-508A3B382A7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7109" t="29042" r="74" b="32445"/>
          <a:stretch/>
        </p:blipFill>
        <p:spPr bwMode="auto">
          <a:xfrm>
            <a:off x="2424385" y="6191037"/>
            <a:ext cx="6719615" cy="656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E5A66D86-ACBF-441D-8BBB-7CBB3906D950}"/>
              </a:ext>
            </a:extLst>
          </p:cNvPr>
          <p:cNvSpPr txBox="1"/>
          <p:nvPr/>
        </p:nvSpPr>
        <p:spPr>
          <a:xfrm>
            <a:off x="2855742" y="6191037"/>
            <a:ext cx="6288258" cy="584775"/>
          </a:xfrm>
          <a:prstGeom prst="rect">
            <a:avLst/>
          </a:prstGeom>
          <a:noFill/>
        </p:spPr>
        <p:txBody>
          <a:bodyPr wrap="square">
            <a:spAutoFit/>
          </a:bodyPr>
          <a:lstStyle/>
          <a:p>
            <a:pPr algn="r"/>
            <a:r>
              <a:rPr lang="mt-MT" altLang="en-US" sz="1600" b="1" dirty="0">
                <a:solidFill>
                  <a:schemeClr val="bg1">
                    <a:lumMod val="50000"/>
                  </a:schemeClr>
                </a:solidFill>
                <a:latin typeface="+mj-lt"/>
              </a:rPr>
              <a:t>P</a:t>
            </a:r>
            <a:r>
              <a:rPr lang="en-US" altLang="en-US" sz="1600" b="1" dirty="0">
                <a:solidFill>
                  <a:schemeClr val="bg1">
                    <a:lumMod val="50000"/>
                  </a:schemeClr>
                </a:solidFill>
                <a:latin typeface="+mj-lt"/>
              </a:rPr>
              <a:t>ARTIAL LOCAL PLAN REVIEW TO SMLP &amp; CMLP </a:t>
            </a:r>
          </a:p>
          <a:p>
            <a:pPr algn="r"/>
            <a:r>
              <a:rPr lang="en-GB" altLang="en-US" sz="1600" dirty="0">
                <a:latin typeface="+mj-lt"/>
              </a:rPr>
              <a:t> </a:t>
            </a:r>
            <a:r>
              <a:rPr lang="en-GB" altLang="en-US" sz="1600" i="1" dirty="0">
                <a:latin typeface="+mj-lt"/>
              </a:rPr>
              <a:t>Context of </a:t>
            </a:r>
            <a:r>
              <a:rPr lang="en-GB" altLang="en-US" sz="1600" i="1" dirty="0" err="1">
                <a:latin typeface="+mj-lt"/>
              </a:rPr>
              <a:t>Mriehel</a:t>
            </a:r>
            <a:r>
              <a:rPr lang="en-GB" altLang="en-US" sz="1600" i="1" dirty="0">
                <a:latin typeface="+mj-lt"/>
              </a:rPr>
              <a:t> Industrial Estate Area A</a:t>
            </a:r>
            <a:endParaRPr lang="en-GB" altLang="en-US" sz="1600" b="1" dirty="0">
              <a:solidFill>
                <a:schemeClr val="bg1">
                  <a:lumMod val="50000"/>
                </a:schemeClr>
              </a:solidFill>
              <a:latin typeface="+mj-lt"/>
            </a:endParaRPr>
          </a:p>
        </p:txBody>
      </p:sp>
      <p:sp>
        <p:nvSpPr>
          <p:cNvPr id="11" name="Rectangle 10">
            <a:extLst>
              <a:ext uri="{FF2B5EF4-FFF2-40B4-BE49-F238E27FC236}">
                <a16:creationId xmlns:a16="http://schemas.microsoft.com/office/drawing/2014/main" id="{23F13B2D-901D-4825-8D30-790C408098A8}"/>
              </a:ext>
            </a:extLst>
          </p:cNvPr>
          <p:cNvSpPr/>
          <p:nvPr/>
        </p:nvSpPr>
        <p:spPr>
          <a:xfrm>
            <a:off x="2209800" y="84180"/>
            <a:ext cx="6934200" cy="338554"/>
          </a:xfrm>
          <a:prstGeom prst="rect">
            <a:avLst/>
          </a:prstGeom>
        </p:spPr>
        <p:txBody>
          <a:bodyPr wrap="square">
            <a:spAutoFit/>
          </a:bodyPr>
          <a:lstStyle/>
          <a:p>
            <a:pPr marL="450215" algn="r">
              <a:spcAft>
                <a:spcPts val="0"/>
              </a:spcAft>
            </a:pPr>
            <a:r>
              <a:rPr lang="en-US" sz="1600" b="1" dirty="0">
                <a:solidFill>
                  <a:schemeClr val="accent5">
                    <a:lumMod val="60000"/>
                    <a:lumOff val="40000"/>
                  </a:schemeClr>
                </a:solidFill>
                <a:ea typeface="Times New Roman" panose="02020603050405020304" pitchFamily="18" charset="0"/>
                <a:cs typeface="Calibri" panose="020F0502020204030204" pitchFamily="34" charset="0"/>
              </a:rPr>
              <a:t> CENTRAL MALTA LOCAL PLAN 2006 AS AMENDED BY PC57/10 OF 2012</a:t>
            </a:r>
          </a:p>
        </p:txBody>
      </p:sp>
      <p:sp>
        <p:nvSpPr>
          <p:cNvPr id="18" name="Rectangle 17">
            <a:extLst>
              <a:ext uri="{FF2B5EF4-FFF2-40B4-BE49-F238E27FC236}">
                <a16:creationId xmlns:a16="http://schemas.microsoft.com/office/drawing/2014/main" id="{482986D0-86D1-4C0B-93E5-3618DC78149B}"/>
              </a:ext>
            </a:extLst>
          </p:cNvPr>
          <p:cNvSpPr/>
          <p:nvPr/>
        </p:nvSpPr>
        <p:spPr>
          <a:xfrm>
            <a:off x="166253" y="697096"/>
            <a:ext cx="8977745" cy="493159"/>
          </a:xfrm>
          <a:prstGeom prst="rect">
            <a:avLst/>
          </a:prstGeom>
          <a:solidFill>
            <a:srgbClr val="FFFF66">
              <a:alpha val="25000"/>
            </a:srgbClr>
          </a:solidFill>
          <a:ln w="19050">
            <a:solidFill>
              <a:srgbClr val="FF66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082762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D7468D9-9E74-4403-B783-B50C6ED95FD6}"/>
              </a:ext>
            </a:extLst>
          </p:cNvPr>
          <p:cNvSpPr/>
          <p:nvPr/>
        </p:nvSpPr>
        <p:spPr>
          <a:xfrm>
            <a:off x="274971" y="922266"/>
            <a:ext cx="8869029" cy="2205248"/>
          </a:xfrm>
          <a:prstGeom prst="rect">
            <a:avLst/>
          </a:prstGeom>
          <a:solidFill>
            <a:srgbClr val="FFFF66">
              <a:alpha val="25000"/>
            </a:srgbClr>
          </a:solidFill>
          <a:ln w="19050">
            <a:solidFill>
              <a:srgbClr val="FF66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3EDD3462-0064-4A1D-93F3-0960B790FCED}"/>
              </a:ext>
            </a:extLst>
          </p:cNvPr>
          <p:cNvSpPr/>
          <p:nvPr/>
        </p:nvSpPr>
        <p:spPr>
          <a:xfrm>
            <a:off x="287670" y="4044563"/>
            <a:ext cx="8869029" cy="2102398"/>
          </a:xfrm>
          <a:prstGeom prst="rect">
            <a:avLst/>
          </a:prstGeom>
          <a:solidFill>
            <a:srgbClr val="FFFF66">
              <a:alpha val="25000"/>
            </a:srgbClr>
          </a:solidFill>
          <a:ln w="19050">
            <a:solidFill>
              <a:srgbClr val="FF66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1">
            <a:extLst>
              <a:ext uri="{FF2B5EF4-FFF2-40B4-BE49-F238E27FC236}">
                <a16:creationId xmlns:a16="http://schemas.microsoft.com/office/drawing/2014/main" id="{93A2FDE7-F8D3-4430-A458-246B7FAE6D16}"/>
              </a:ext>
            </a:extLst>
          </p:cNvPr>
          <p:cNvSpPr>
            <a:spLocks noChangeArrowheads="1"/>
          </p:cNvSpPr>
          <p:nvPr/>
        </p:nvSpPr>
        <p:spPr bwMode="auto">
          <a:xfrm>
            <a:off x="249572" y="10567"/>
            <a:ext cx="8894428" cy="6924973"/>
          </a:xfrm>
          <a:prstGeom prst="rect">
            <a:avLst/>
          </a:prstGeom>
        </p:spPr>
        <p:txBody>
          <a:bodyPr wrap="square">
            <a:spAutoFit/>
          </a:bodyPr>
          <a:lstStyle/>
          <a:p>
            <a:pPr algn="just"/>
            <a:endParaRPr lang="en-US" sz="1200" dirty="0"/>
          </a:p>
          <a:p>
            <a:pPr algn="just"/>
            <a:r>
              <a:rPr lang="en-US" sz="1200" dirty="0"/>
              <a:t>In granting permission for the above-listed uses, MEPA is to be satisfied that the design of the commercial development shall enhance the existing streetscapes. With regard to advertisements on buildings, these are either to be integrated with the design of the building fabric, or are to be placed in specific locations earmarked as advertising space within the Commercial Area.</a:t>
            </a:r>
            <a:endParaRPr lang="en-GB" sz="1200" dirty="0"/>
          </a:p>
          <a:p>
            <a:pPr algn="just"/>
            <a:r>
              <a:rPr lang="en-US" sz="1000" dirty="0"/>
              <a:t> </a:t>
            </a:r>
            <a:endParaRPr lang="en-GB" sz="1000" dirty="0"/>
          </a:p>
          <a:p>
            <a:pPr algn="just"/>
            <a:r>
              <a:rPr lang="en-US" sz="1600" dirty="0"/>
              <a:t>In addition to the uses listed above, for those sites located within Areas A and B in </a:t>
            </a:r>
            <a:r>
              <a:rPr lang="en-US" sz="1600" dirty="0" err="1"/>
              <a:t>Mriehel</a:t>
            </a:r>
            <a:r>
              <a:rPr lang="en-US" sz="1600" dirty="0"/>
              <a:t> as indicated in Area Policy Map BKM2 (as amended in PC57/10) the uses stipulated in policy CG 15 may also be considered as acceptable. Land-uses falling outside those stipulated in policies CG14 and CG 15 will not be considered </a:t>
            </a:r>
            <a:r>
              <a:rPr lang="en-US" sz="1600" dirty="0" err="1"/>
              <a:t>favourably</a:t>
            </a:r>
            <a:r>
              <a:rPr lang="en-US" sz="1600" dirty="0"/>
              <a:t> within Areas A and B, unless there are overriding reasons to locate such uses within these areas. Development within these designated areas in </a:t>
            </a:r>
            <a:r>
              <a:rPr lang="en-US" sz="1600" dirty="0" err="1"/>
              <a:t>Mriehel</a:t>
            </a:r>
            <a:r>
              <a:rPr lang="en-US" sz="1600" dirty="0"/>
              <a:t> should conform to the following criteria;</a:t>
            </a:r>
            <a:endParaRPr lang="en-GB" sz="1600" dirty="0"/>
          </a:p>
          <a:p>
            <a:pPr algn="just"/>
            <a:r>
              <a:rPr lang="en-US" sz="1000" dirty="0"/>
              <a:t> </a:t>
            </a:r>
            <a:endParaRPr lang="en-GB" sz="1000" dirty="0"/>
          </a:p>
          <a:p>
            <a:pPr marL="342900" lvl="0" indent="-342900" algn="just">
              <a:buFont typeface="+mj-lt"/>
              <a:buAutoNum type="arabicPeriod"/>
            </a:pPr>
            <a:r>
              <a:rPr lang="en-US" sz="1600" dirty="0"/>
              <a:t>Development should generally respect the predominant height of nearby buildings and would not in general be allowed to exceed a height of 14 m;</a:t>
            </a:r>
          </a:p>
          <a:p>
            <a:pPr marL="342900" lvl="0" indent="-342900" algn="just">
              <a:buFont typeface="+mj-lt"/>
              <a:buAutoNum type="arabicPeriod"/>
            </a:pPr>
            <a:endParaRPr lang="en-US" sz="1200" dirty="0"/>
          </a:p>
          <a:p>
            <a:pPr lvl="0" algn="just"/>
            <a:endParaRPr lang="en-GB" sz="1000" dirty="0"/>
          </a:p>
          <a:p>
            <a:pPr lvl="0" algn="just"/>
            <a:endParaRPr lang="en-GB" sz="1000" dirty="0"/>
          </a:p>
          <a:p>
            <a:pPr lvl="0" algn="just"/>
            <a:endParaRPr lang="en-GB" sz="1000" dirty="0"/>
          </a:p>
          <a:p>
            <a:pPr lvl="0" algn="just"/>
            <a:endParaRPr lang="en-GB" sz="1000" dirty="0"/>
          </a:p>
          <a:p>
            <a:pPr lvl="0" algn="just"/>
            <a:endParaRPr lang="en-GB" sz="1000" dirty="0"/>
          </a:p>
          <a:p>
            <a:pPr lvl="0" algn="just"/>
            <a:endParaRPr lang="en-GB" sz="1000" dirty="0"/>
          </a:p>
          <a:p>
            <a:pPr lvl="0" algn="just"/>
            <a:r>
              <a:rPr lang="en-GB" sz="1600" dirty="0"/>
              <a:t>4.	I</a:t>
            </a:r>
            <a:r>
              <a:rPr lang="en-US" sz="1600" dirty="0"/>
              <a:t>n cases where comprehensive development of sites having an area exceeding 25,000sq.m is 	contemplated, MEPA may consider a building that is higher than 14m provided that:</a:t>
            </a:r>
            <a:endParaRPr lang="en-GB" sz="1600" dirty="0"/>
          </a:p>
          <a:p>
            <a:pPr marL="742950" lvl="1" indent="-285750" algn="just">
              <a:buFont typeface="Arial" panose="020B0604020202020204" pitchFamily="34" charset="0"/>
              <a:buChar char="•"/>
            </a:pPr>
            <a:r>
              <a:rPr lang="en-US" sz="1600" dirty="0"/>
              <a:t>The development follows best practice in terms of environmentally sustainable design, </a:t>
            </a:r>
            <a:r>
              <a:rPr lang="en-US" sz="1600" dirty="0" err="1"/>
              <a:t>neighbour</a:t>
            </a:r>
            <a:r>
              <a:rPr lang="en-US" sz="1600" dirty="0"/>
              <a:t> compatibility, construction, and operational management;</a:t>
            </a:r>
          </a:p>
          <a:p>
            <a:pPr marL="742950" lvl="1" indent="-285750" algn="just">
              <a:buFont typeface="Arial" panose="020B0604020202020204" pitchFamily="34" charset="0"/>
              <a:buChar char="•"/>
            </a:pPr>
            <a:r>
              <a:rPr lang="en-US" sz="1600" dirty="0"/>
              <a:t>The architectural design of the building is of exceptionally high quality;</a:t>
            </a:r>
          </a:p>
          <a:p>
            <a:pPr marL="742950" lvl="1" indent="-285750" algn="just">
              <a:buFont typeface="Arial" panose="020B0604020202020204" pitchFamily="34" charset="0"/>
              <a:buChar char="•"/>
            </a:pPr>
            <a:r>
              <a:rPr lang="en-US" sz="1600" dirty="0"/>
              <a:t>The development satisfactorily addresses short and long distance visual impacts;</a:t>
            </a:r>
          </a:p>
          <a:p>
            <a:pPr marL="742950" lvl="1" indent="-285750" algn="just">
              <a:buFont typeface="Arial" panose="020B0604020202020204" pitchFamily="34" charset="0"/>
              <a:buChar char="•"/>
            </a:pPr>
            <a:r>
              <a:rPr lang="en-US" sz="1600" dirty="0"/>
              <a:t>The development incorporates a significant and well designed public open space; and </a:t>
            </a:r>
          </a:p>
          <a:p>
            <a:pPr marL="742950" lvl="1" indent="-285750" algn="just">
              <a:buFont typeface="Arial" panose="020B0604020202020204" pitchFamily="34" charset="0"/>
              <a:buChar char="•"/>
            </a:pPr>
            <a:r>
              <a:rPr lang="en-US" sz="1600" dirty="0"/>
              <a:t>The project will not constitute over-development.</a:t>
            </a:r>
          </a:p>
          <a:p>
            <a:pPr marL="342900" lvl="0" indent="-342900" algn="just">
              <a:buFont typeface="+mj-lt"/>
              <a:buAutoNum type="arabicPeriod"/>
            </a:pPr>
            <a:endParaRPr lang="en-US" sz="1600" dirty="0"/>
          </a:p>
          <a:p>
            <a:pPr lvl="0" algn="just"/>
            <a:endParaRPr lang="en-US" altLang="en-US" sz="1600" b="1" dirty="0">
              <a:ea typeface="Times New Roman" panose="02020603050405020304" pitchFamily="18" charset="0"/>
              <a:cs typeface="Arial" panose="020B0604020202020204" pitchFamily="34" charset="0"/>
            </a:endParaRPr>
          </a:p>
          <a:p>
            <a:pPr lvl="0" algn="r"/>
            <a:r>
              <a:rPr lang="en-US" altLang="en-US" sz="1600" b="1" dirty="0">
                <a:ea typeface="Times New Roman" panose="02020603050405020304" pitchFamily="18" charset="0"/>
                <a:cs typeface="Arial" panose="020B0604020202020204" pitchFamily="34" charset="0"/>
              </a:rPr>
              <a:t>…</a:t>
            </a:r>
            <a:endParaRPr lang="en-GB" altLang="en-US" sz="1600" b="1" dirty="0">
              <a:ea typeface="Times New Roman" panose="02020603050405020304" pitchFamily="18" charset="0"/>
              <a:cs typeface="Arial" panose="020B0604020202020204" pitchFamily="34" charset="0"/>
            </a:endParaRPr>
          </a:p>
        </p:txBody>
      </p:sp>
      <p:pic>
        <p:nvPicPr>
          <p:cNvPr id="3" name="Picture 2">
            <a:extLst>
              <a:ext uri="{FF2B5EF4-FFF2-40B4-BE49-F238E27FC236}">
                <a16:creationId xmlns:a16="http://schemas.microsoft.com/office/drawing/2014/main" id="{D3980DCB-F38B-4E40-B97A-9DF53C10240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616" t="37735" r="-22145" b="40148"/>
          <a:stretch/>
        </p:blipFill>
        <p:spPr bwMode="auto">
          <a:xfrm>
            <a:off x="0" y="6191037"/>
            <a:ext cx="5144413" cy="656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a:extLst>
              <a:ext uri="{FF2B5EF4-FFF2-40B4-BE49-F238E27FC236}">
                <a16:creationId xmlns:a16="http://schemas.microsoft.com/office/drawing/2014/main" id="{76BC4B20-219D-41CE-A7C2-508A3B382A7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7109" t="29042" r="74" b="32445"/>
          <a:stretch/>
        </p:blipFill>
        <p:spPr bwMode="auto">
          <a:xfrm>
            <a:off x="2424385" y="6191037"/>
            <a:ext cx="6719615" cy="656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3BD23D7E-4A38-4C41-9F17-E9EB2D3EEF8C}"/>
              </a:ext>
            </a:extLst>
          </p:cNvPr>
          <p:cNvSpPr txBox="1"/>
          <p:nvPr/>
        </p:nvSpPr>
        <p:spPr>
          <a:xfrm>
            <a:off x="2855742" y="6191037"/>
            <a:ext cx="6288258" cy="830997"/>
          </a:xfrm>
          <a:prstGeom prst="rect">
            <a:avLst/>
          </a:prstGeom>
          <a:noFill/>
        </p:spPr>
        <p:txBody>
          <a:bodyPr wrap="square">
            <a:spAutoFit/>
          </a:bodyPr>
          <a:lstStyle/>
          <a:p>
            <a:pPr algn="r"/>
            <a:r>
              <a:rPr lang="mt-MT" altLang="en-US" sz="1600" b="1" dirty="0">
                <a:solidFill>
                  <a:schemeClr val="bg1">
                    <a:lumMod val="50000"/>
                  </a:schemeClr>
                </a:solidFill>
                <a:latin typeface="+mj-lt"/>
              </a:rPr>
              <a:t>P</a:t>
            </a:r>
            <a:r>
              <a:rPr lang="en-US" altLang="en-US" sz="1600" b="1" dirty="0">
                <a:solidFill>
                  <a:schemeClr val="bg1">
                    <a:lumMod val="50000"/>
                  </a:schemeClr>
                </a:solidFill>
                <a:latin typeface="+mj-lt"/>
              </a:rPr>
              <a:t>ARTIAL LOCAL PLAN REVIEW TO SMLP &amp; CMLP </a:t>
            </a:r>
          </a:p>
          <a:p>
            <a:pPr algn="r"/>
            <a:r>
              <a:rPr lang="en-GB" altLang="en-US" sz="1600" b="1" i="1" dirty="0">
                <a:latin typeface="+mj-lt"/>
              </a:rPr>
              <a:t>Context of </a:t>
            </a:r>
            <a:r>
              <a:rPr lang="en-GB" altLang="en-US" sz="1600" b="1" i="1" dirty="0" err="1">
                <a:latin typeface="+mj-lt"/>
              </a:rPr>
              <a:t>Mriehel</a:t>
            </a:r>
            <a:r>
              <a:rPr lang="en-GB" altLang="en-US" sz="1600" b="1" i="1" dirty="0">
                <a:latin typeface="+mj-lt"/>
              </a:rPr>
              <a:t> Industrial Estate </a:t>
            </a:r>
          </a:p>
          <a:p>
            <a:pPr algn="r"/>
            <a:endParaRPr lang="en-GB" altLang="en-US" sz="1600" b="1" dirty="0">
              <a:solidFill>
                <a:schemeClr val="bg1">
                  <a:lumMod val="50000"/>
                </a:schemeClr>
              </a:solidFill>
              <a:latin typeface="+mj-lt"/>
            </a:endParaRPr>
          </a:p>
        </p:txBody>
      </p:sp>
    </p:spTree>
    <p:extLst>
      <p:ext uri="{BB962C8B-B14F-4D97-AF65-F5344CB8AC3E}">
        <p14:creationId xmlns:p14="http://schemas.microsoft.com/office/powerpoint/2010/main" val="29064199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a:extLst>
              <a:ext uri="{FF2B5EF4-FFF2-40B4-BE49-F238E27FC236}">
                <a16:creationId xmlns:a16="http://schemas.microsoft.com/office/drawing/2014/main" id="{89DB3373-9ED4-4CF5-9820-CD47D866097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616" t="37735" r="-22145" b="40148"/>
          <a:stretch/>
        </p:blipFill>
        <p:spPr bwMode="auto">
          <a:xfrm>
            <a:off x="3211985" y="5793721"/>
            <a:ext cx="5144413" cy="656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
            <a:extLst>
              <a:ext uri="{FF2B5EF4-FFF2-40B4-BE49-F238E27FC236}">
                <a16:creationId xmlns:a16="http://schemas.microsoft.com/office/drawing/2014/main" id="{A44F9BAC-A40A-4045-BE13-9164AB98F39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7109" t="29042" r="74" b="32445"/>
          <a:stretch/>
        </p:blipFill>
        <p:spPr bwMode="auto">
          <a:xfrm>
            <a:off x="7066779" y="5793721"/>
            <a:ext cx="2077221" cy="656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a:extLst>
              <a:ext uri="{FF2B5EF4-FFF2-40B4-BE49-F238E27FC236}">
                <a16:creationId xmlns:a16="http://schemas.microsoft.com/office/drawing/2014/main" id="{EC5E0A82-4D07-49E9-9AEF-29C7E5BCE9E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7109" t="29042" r="74" b="32445"/>
          <a:stretch/>
        </p:blipFill>
        <p:spPr bwMode="auto">
          <a:xfrm>
            <a:off x="-4952" y="5793721"/>
            <a:ext cx="3216937" cy="656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Connector 2">
            <a:extLst>
              <a:ext uri="{FF2B5EF4-FFF2-40B4-BE49-F238E27FC236}">
                <a16:creationId xmlns:a16="http://schemas.microsoft.com/office/drawing/2014/main" id="{008F4776-1119-456D-9746-A9AF7D559A0D}"/>
              </a:ext>
            </a:extLst>
          </p:cNvPr>
          <p:cNvCxnSpPr/>
          <p:nvPr/>
        </p:nvCxnSpPr>
        <p:spPr>
          <a:xfrm>
            <a:off x="-4952" y="5684520"/>
            <a:ext cx="9148952" cy="0"/>
          </a:xfrm>
          <a:prstGeom prst="line">
            <a:avLst/>
          </a:prstGeom>
          <a:ln>
            <a:solidFill>
              <a:srgbClr val="FFFF99"/>
            </a:solidFill>
          </a:ln>
        </p:spPr>
        <p:style>
          <a:lnRef idx="1">
            <a:schemeClr val="accent1"/>
          </a:lnRef>
          <a:fillRef idx="0">
            <a:schemeClr val="accent1"/>
          </a:fillRef>
          <a:effectRef idx="0">
            <a:schemeClr val="accent1"/>
          </a:effectRef>
          <a:fontRef idx="minor">
            <a:schemeClr val="tx1"/>
          </a:fontRef>
        </p:style>
      </p:cxnSp>
      <p:sp>
        <p:nvSpPr>
          <p:cNvPr id="10" name="Text Box 2">
            <a:extLst>
              <a:ext uri="{FF2B5EF4-FFF2-40B4-BE49-F238E27FC236}">
                <a16:creationId xmlns:a16="http://schemas.microsoft.com/office/drawing/2014/main" id="{665F0131-2673-4653-9061-51D93606DCA7}"/>
              </a:ext>
            </a:extLst>
          </p:cNvPr>
          <p:cNvSpPr txBox="1">
            <a:spLocks noChangeArrowheads="1"/>
          </p:cNvSpPr>
          <p:nvPr/>
        </p:nvSpPr>
        <p:spPr bwMode="auto">
          <a:xfrm>
            <a:off x="-4952" y="729085"/>
            <a:ext cx="9148952" cy="3570208"/>
          </a:xfrm>
          <a:prstGeom prst="rect">
            <a:avLst/>
          </a:prstGeom>
          <a:solidFill>
            <a:schemeClr val="bg1">
              <a:alpha val="87000"/>
            </a:schemeClr>
          </a:solidFill>
          <a:ln>
            <a:noFill/>
          </a:ln>
        </p:spPr>
        <p:txBody>
          <a:bodyPr wrap="square">
            <a:spAutoFit/>
          </a:bodyPr>
          <a:lstStyle>
            <a:lvl1pPr marL="371475" indent="-371475">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mt-MT" altLang="en-US" sz="2800" b="1" dirty="0">
                <a:solidFill>
                  <a:schemeClr val="bg1">
                    <a:lumMod val="50000"/>
                  </a:schemeClr>
                </a:solidFill>
                <a:latin typeface="+mj-lt"/>
              </a:rPr>
              <a:t>Partial </a:t>
            </a:r>
            <a:r>
              <a:rPr lang="en-US" altLang="en-US" sz="2800" b="1" dirty="0">
                <a:solidFill>
                  <a:schemeClr val="bg1">
                    <a:lumMod val="50000"/>
                  </a:schemeClr>
                </a:solidFill>
                <a:latin typeface="+mj-lt"/>
              </a:rPr>
              <a:t>Local Plan </a:t>
            </a:r>
            <a:r>
              <a:rPr lang="mt-MT" altLang="en-US" sz="2800" b="1" dirty="0">
                <a:solidFill>
                  <a:schemeClr val="bg1">
                    <a:lumMod val="50000"/>
                  </a:schemeClr>
                </a:solidFill>
                <a:latin typeface="+mj-lt"/>
              </a:rPr>
              <a:t>Review</a:t>
            </a:r>
            <a:r>
              <a:rPr lang="en-GB" altLang="en-US" sz="2800" b="1" dirty="0">
                <a:solidFill>
                  <a:schemeClr val="bg1">
                    <a:lumMod val="50000"/>
                  </a:schemeClr>
                </a:solidFill>
                <a:latin typeface="+mj-lt"/>
              </a:rPr>
              <a:t> </a:t>
            </a:r>
          </a:p>
          <a:p>
            <a:pPr algn="ctr"/>
            <a:r>
              <a:rPr lang="en-GB" sz="2000" b="1" dirty="0">
                <a:latin typeface="+mj-lt"/>
              </a:rPr>
              <a:t>South Malta Local Plan (</a:t>
            </a:r>
            <a:r>
              <a:rPr lang="en-GB" sz="2000" b="1" dirty="0" err="1">
                <a:latin typeface="+mj-lt"/>
              </a:rPr>
              <a:t>Marsa</a:t>
            </a:r>
            <a:r>
              <a:rPr lang="en-GB" sz="2000" b="1" dirty="0">
                <a:latin typeface="+mj-lt"/>
              </a:rPr>
              <a:t> Industrial Area) and the </a:t>
            </a:r>
          </a:p>
          <a:p>
            <a:pPr algn="ctr"/>
            <a:r>
              <a:rPr lang="en-GB" sz="2000" b="1" dirty="0">
                <a:latin typeface="+mj-lt"/>
              </a:rPr>
              <a:t> Central Malta Local Plan (</a:t>
            </a:r>
            <a:r>
              <a:rPr lang="en-GB" sz="2000" b="1" dirty="0" err="1">
                <a:latin typeface="+mj-lt"/>
              </a:rPr>
              <a:t>Imriehel</a:t>
            </a:r>
            <a:r>
              <a:rPr lang="en-GB" sz="2000" b="1" dirty="0">
                <a:latin typeface="+mj-lt"/>
              </a:rPr>
              <a:t> Industrial Area)</a:t>
            </a:r>
            <a:endParaRPr lang="en-GB" altLang="en-US" sz="2000" b="1" dirty="0">
              <a:latin typeface="+mj-lt"/>
            </a:endParaRPr>
          </a:p>
          <a:p>
            <a:pPr algn="ctr"/>
            <a:endParaRPr lang="en-GB" sz="3200" b="1" dirty="0"/>
          </a:p>
          <a:p>
            <a:pPr algn="ctr" eaLnBrk="1" hangingPunct="1"/>
            <a:endParaRPr lang="en-GB" altLang="en-US" sz="3200" b="1" dirty="0">
              <a:solidFill>
                <a:schemeClr val="bg1">
                  <a:lumMod val="75000"/>
                </a:schemeClr>
              </a:solidFill>
              <a:latin typeface="+mj-lt"/>
            </a:endParaRPr>
          </a:p>
          <a:p>
            <a:pPr algn="ctr" eaLnBrk="1" hangingPunct="1"/>
            <a:endParaRPr lang="en-GB" altLang="en-US" sz="3200" b="1" dirty="0">
              <a:solidFill>
                <a:schemeClr val="bg1">
                  <a:lumMod val="75000"/>
                </a:schemeClr>
              </a:solidFill>
              <a:latin typeface="+mj-lt"/>
            </a:endParaRPr>
          </a:p>
          <a:p>
            <a:pPr algn="ctr"/>
            <a:r>
              <a:rPr lang="en-GB" sz="3600" b="1" dirty="0">
                <a:solidFill>
                  <a:srgbClr val="002060"/>
                </a:solidFill>
                <a:latin typeface="+mj-lt"/>
              </a:rPr>
              <a:t>PUBLIC CONSULTATION ON OBJECTIVES</a:t>
            </a:r>
          </a:p>
          <a:p>
            <a:pPr algn="ctr" eaLnBrk="1" hangingPunct="1"/>
            <a:endParaRPr lang="en-GB" altLang="en-US" b="1" dirty="0">
              <a:latin typeface="+mj-lt"/>
            </a:endParaRPr>
          </a:p>
        </p:txBody>
      </p:sp>
    </p:spTree>
    <p:extLst>
      <p:ext uri="{BB962C8B-B14F-4D97-AF65-F5344CB8AC3E}">
        <p14:creationId xmlns:p14="http://schemas.microsoft.com/office/powerpoint/2010/main" val="1572090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9C847F7-A958-40D6-83D7-37E63645BA82}"/>
              </a:ext>
            </a:extLst>
          </p:cNvPr>
          <p:cNvSpPr/>
          <p:nvPr/>
        </p:nvSpPr>
        <p:spPr>
          <a:xfrm>
            <a:off x="886692" y="1447845"/>
            <a:ext cx="8070257" cy="4468660"/>
          </a:xfrm>
          <a:prstGeom prst="rect">
            <a:avLst/>
          </a:prstGeom>
          <a:solidFill>
            <a:schemeClr val="accent5">
              <a:lumMod val="20000"/>
              <a:lumOff val="80000"/>
              <a:alpha val="60000"/>
            </a:schemeClr>
          </a:solidFill>
          <a:ln w="28575">
            <a:solidFill>
              <a:schemeClr val="accent5">
                <a:lumMod val="40000"/>
                <a:lumOff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400" dirty="0"/>
          </a:p>
        </p:txBody>
      </p:sp>
      <p:sp>
        <p:nvSpPr>
          <p:cNvPr id="11" name="Rectangle 10">
            <a:extLst>
              <a:ext uri="{FF2B5EF4-FFF2-40B4-BE49-F238E27FC236}">
                <a16:creationId xmlns:a16="http://schemas.microsoft.com/office/drawing/2014/main" id="{7F325907-982C-434A-B57E-F1B2342E1394}"/>
              </a:ext>
            </a:extLst>
          </p:cNvPr>
          <p:cNvSpPr/>
          <p:nvPr/>
        </p:nvSpPr>
        <p:spPr>
          <a:xfrm>
            <a:off x="886692" y="1541426"/>
            <a:ext cx="8040394" cy="4278094"/>
          </a:xfrm>
          <a:prstGeom prst="rect">
            <a:avLst/>
          </a:prstGeom>
          <a:noFill/>
        </p:spPr>
        <p:txBody>
          <a:bodyPr wrap="square">
            <a:spAutoFit/>
          </a:bodyPr>
          <a:lstStyle/>
          <a:p>
            <a:pPr marL="285750" indent="-285750" algn="just">
              <a:buFont typeface="Arial" panose="020B0604020202020204" pitchFamily="34" charset="0"/>
              <a:buChar char="•"/>
            </a:pPr>
            <a:r>
              <a:rPr lang="en-US" sz="1600" dirty="0"/>
              <a:t>Changes to the height limitations are to be addressed through masterplan particularly based on the analysis of the current requirement for industrial uses. </a:t>
            </a:r>
          </a:p>
          <a:p>
            <a:pPr marL="285750" indent="-285750" algn="just">
              <a:buFont typeface="Arial" panose="020B0604020202020204" pitchFamily="34" charset="0"/>
              <a:buChar char="•"/>
            </a:pPr>
            <a:endParaRPr lang="en-US" sz="1600" dirty="0"/>
          </a:p>
          <a:p>
            <a:pPr marL="285750" indent="-285750" algn="just">
              <a:buFont typeface="Arial" panose="020B0604020202020204" pitchFamily="34" charset="0"/>
              <a:buChar char="•"/>
            </a:pPr>
            <a:r>
              <a:rPr lang="en-US" sz="1600" dirty="0"/>
              <a:t>The need for additional industrial floorspace is questionable (a) over-provision over recent years; (b) changes in practices due to work at home and; (c) can be met by the still remaining vacant designated industrial land.</a:t>
            </a:r>
          </a:p>
          <a:p>
            <a:pPr algn="just"/>
            <a:endParaRPr lang="en-GB" sz="1600" dirty="0"/>
          </a:p>
          <a:p>
            <a:pPr marL="285750" indent="-285750" algn="just">
              <a:buFont typeface="Arial" panose="020B0604020202020204" pitchFamily="34" charset="0"/>
              <a:buChar char="•"/>
            </a:pPr>
            <a:r>
              <a:rPr lang="en-US" sz="1600" dirty="0"/>
              <a:t>A masterplan would also consider the building height in a holistic manner to ensure a smooth transition along the skyline and long-distance views.</a:t>
            </a:r>
          </a:p>
          <a:p>
            <a:pPr marL="285750" indent="-285750" algn="just">
              <a:buFont typeface="Arial" panose="020B0604020202020204" pitchFamily="34" charset="0"/>
              <a:buChar char="•"/>
            </a:pPr>
            <a:endParaRPr lang="en-US" sz="1600" dirty="0"/>
          </a:p>
          <a:p>
            <a:pPr marL="285750" indent="-285750" algn="just">
              <a:buFont typeface="Arial" panose="020B0604020202020204" pitchFamily="34" charset="0"/>
              <a:buChar char="•"/>
            </a:pPr>
            <a:r>
              <a:rPr lang="en-US" sz="1600" dirty="0"/>
              <a:t>The height and design of buildings should respect the surrounding settings, particularly protected heritage features (Grade 1 Santa Maria </a:t>
            </a:r>
            <a:r>
              <a:rPr lang="en-US" sz="1600" dirty="0" err="1"/>
              <a:t>Addolorata</a:t>
            </a:r>
            <a:r>
              <a:rPr lang="en-US" sz="1600" dirty="0"/>
              <a:t> Cemetery, Grade 1 Turkish Cemetery in </a:t>
            </a:r>
            <a:r>
              <a:rPr lang="en-US" sz="1600" dirty="0" err="1"/>
              <a:t>Marsa</a:t>
            </a:r>
            <a:r>
              <a:rPr lang="en-US" sz="1600" dirty="0"/>
              <a:t> and Grade 1 </a:t>
            </a:r>
            <a:r>
              <a:rPr lang="en-US" sz="1600" dirty="0" err="1"/>
              <a:t>Wignacourt</a:t>
            </a:r>
            <a:r>
              <a:rPr lang="en-US" sz="1600" dirty="0"/>
              <a:t> Aqueducts in </a:t>
            </a:r>
            <a:r>
              <a:rPr lang="en-US" sz="1600" dirty="0" err="1"/>
              <a:t>Mriehel</a:t>
            </a:r>
            <a:r>
              <a:rPr lang="en-US" sz="1600" dirty="0"/>
              <a:t>). </a:t>
            </a:r>
            <a:endParaRPr lang="en-GB" sz="1600" dirty="0"/>
          </a:p>
          <a:p>
            <a:pPr marL="285750" indent="-285750" algn="just">
              <a:buFont typeface="Arial" panose="020B0604020202020204" pitchFamily="34" charset="0"/>
              <a:buChar char="•"/>
            </a:pPr>
            <a:endParaRPr lang="en-US" sz="1600" dirty="0"/>
          </a:p>
          <a:p>
            <a:pPr marL="285750" indent="-285750" algn="just">
              <a:buFont typeface="Arial" panose="020B0604020202020204" pitchFamily="34" charset="0"/>
              <a:buChar char="•"/>
            </a:pPr>
            <a:r>
              <a:rPr lang="en-US" sz="1600" dirty="0"/>
              <a:t>This review should also include provisions for the implementation of adequate GI &amp; public open spaces and could also provide an opportunity to tie consents for increases in building heights with obligations relating to the installation of PV panels.</a:t>
            </a:r>
            <a:endParaRPr lang="en-GB" sz="1600" dirty="0"/>
          </a:p>
        </p:txBody>
      </p:sp>
      <p:pic>
        <p:nvPicPr>
          <p:cNvPr id="5" name="Picture 2">
            <a:extLst>
              <a:ext uri="{FF2B5EF4-FFF2-40B4-BE49-F238E27FC236}">
                <a16:creationId xmlns:a16="http://schemas.microsoft.com/office/drawing/2014/main" id="{268F1F8A-40F4-4132-B6DD-DB65038E504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616" t="37735" r="-22145" b="40148"/>
          <a:stretch/>
        </p:blipFill>
        <p:spPr bwMode="auto">
          <a:xfrm>
            <a:off x="0" y="6191037"/>
            <a:ext cx="5144413" cy="656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a:extLst>
              <a:ext uri="{FF2B5EF4-FFF2-40B4-BE49-F238E27FC236}">
                <a16:creationId xmlns:a16="http://schemas.microsoft.com/office/drawing/2014/main" id="{8DB621D9-A13E-4691-8832-E70A171D227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7109" t="29042" r="74" b="32445"/>
          <a:stretch/>
        </p:blipFill>
        <p:spPr bwMode="auto">
          <a:xfrm>
            <a:off x="2424385" y="6191037"/>
            <a:ext cx="6719615" cy="656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8DFB288C-04F0-4890-A928-A069B8B9FCAA}"/>
              </a:ext>
            </a:extLst>
          </p:cNvPr>
          <p:cNvSpPr txBox="1"/>
          <p:nvPr/>
        </p:nvSpPr>
        <p:spPr>
          <a:xfrm>
            <a:off x="2705100" y="6191037"/>
            <a:ext cx="6438900" cy="830997"/>
          </a:xfrm>
          <a:prstGeom prst="rect">
            <a:avLst/>
          </a:prstGeom>
          <a:noFill/>
        </p:spPr>
        <p:txBody>
          <a:bodyPr wrap="square">
            <a:spAutoFit/>
          </a:bodyPr>
          <a:lstStyle/>
          <a:p>
            <a:pPr algn="r"/>
            <a:r>
              <a:rPr lang="mt-MT" altLang="en-US" sz="1600" b="1" dirty="0">
                <a:solidFill>
                  <a:schemeClr val="bg1">
                    <a:lumMod val="50000"/>
                  </a:schemeClr>
                </a:solidFill>
                <a:latin typeface="+mj-lt"/>
              </a:rPr>
              <a:t>P</a:t>
            </a:r>
            <a:r>
              <a:rPr lang="en-US" altLang="en-US" sz="1600" b="1" dirty="0">
                <a:solidFill>
                  <a:schemeClr val="bg1">
                    <a:lumMod val="50000"/>
                  </a:schemeClr>
                </a:solidFill>
                <a:latin typeface="+mj-lt"/>
              </a:rPr>
              <a:t>ARTIAL LOCAL PLAN REVIEW TO SMLP &amp; CMLP </a:t>
            </a:r>
          </a:p>
          <a:p>
            <a:pPr algn="r"/>
            <a:r>
              <a:rPr lang="en-US" altLang="en-US" sz="1600" b="1" dirty="0" err="1">
                <a:latin typeface="+mj-lt"/>
              </a:rPr>
              <a:t>Marsa</a:t>
            </a:r>
            <a:r>
              <a:rPr lang="en-US" altLang="en-US" sz="1600" b="1" dirty="0">
                <a:latin typeface="+mj-lt"/>
              </a:rPr>
              <a:t> and </a:t>
            </a:r>
            <a:r>
              <a:rPr lang="en-US" altLang="en-US" sz="1600" b="1" dirty="0" err="1">
                <a:latin typeface="+mj-lt"/>
              </a:rPr>
              <a:t>Mriehel</a:t>
            </a:r>
            <a:r>
              <a:rPr lang="en-US" altLang="en-US" sz="1600" b="1" dirty="0">
                <a:latin typeface="+mj-lt"/>
              </a:rPr>
              <a:t> Industrial Estates </a:t>
            </a:r>
            <a:r>
              <a:rPr lang="en-GB" altLang="en-US" sz="1600" b="1" dirty="0">
                <a:latin typeface="+mj-lt"/>
              </a:rPr>
              <a:t>– </a:t>
            </a:r>
            <a:r>
              <a:rPr lang="en-GB" altLang="en-US" sz="1600" b="1" i="1" dirty="0">
                <a:latin typeface="+mj-lt"/>
              </a:rPr>
              <a:t>Public Consultation on Objectives</a:t>
            </a:r>
          </a:p>
          <a:p>
            <a:pPr algn="r"/>
            <a:endParaRPr lang="en-GB" altLang="en-US" sz="1600" b="1" dirty="0">
              <a:solidFill>
                <a:schemeClr val="bg1">
                  <a:lumMod val="50000"/>
                </a:schemeClr>
              </a:solidFill>
              <a:latin typeface="+mj-lt"/>
            </a:endParaRPr>
          </a:p>
        </p:txBody>
      </p:sp>
      <p:pic>
        <p:nvPicPr>
          <p:cNvPr id="8" name="Picture 2">
            <a:extLst>
              <a:ext uri="{FF2B5EF4-FFF2-40B4-BE49-F238E27FC236}">
                <a16:creationId xmlns:a16="http://schemas.microsoft.com/office/drawing/2014/main" id="{5658ABEF-4B04-417B-93C4-58A129A13AE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7109" t="29042" r="74" b="32445"/>
          <a:stretch/>
        </p:blipFill>
        <p:spPr bwMode="auto">
          <a:xfrm>
            <a:off x="-2" y="0"/>
            <a:ext cx="274973" cy="6847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7CF7A5B6-375E-45AA-AB8E-123FDEF75820}"/>
              </a:ext>
            </a:extLst>
          </p:cNvPr>
          <p:cNvSpPr/>
          <p:nvPr/>
        </p:nvSpPr>
        <p:spPr>
          <a:xfrm>
            <a:off x="349802" y="2537152"/>
            <a:ext cx="677108" cy="3376437"/>
          </a:xfrm>
          <a:prstGeom prst="rect">
            <a:avLst/>
          </a:prstGeom>
        </p:spPr>
        <p:txBody>
          <a:bodyPr vert="vert270" wrap="square">
            <a:spAutoFit/>
          </a:bodyPr>
          <a:lstStyle/>
          <a:p>
            <a:r>
              <a:rPr lang="en-GB" sz="3200" b="1" dirty="0">
                <a:solidFill>
                  <a:schemeClr val="accent5">
                    <a:lumMod val="60000"/>
                    <a:lumOff val="40000"/>
                  </a:schemeClr>
                </a:solidFill>
                <a:latin typeface="+mj-lt"/>
                <a:cs typeface="Aharoni" panose="02010803020104030203" pitchFamily="2" charset="-79"/>
              </a:rPr>
              <a:t>SUMMARY</a:t>
            </a:r>
          </a:p>
        </p:txBody>
      </p:sp>
      <p:sp>
        <p:nvSpPr>
          <p:cNvPr id="12" name="Rectangle 11">
            <a:extLst>
              <a:ext uri="{FF2B5EF4-FFF2-40B4-BE49-F238E27FC236}">
                <a16:creationId xmlns:a16="http://schemas.microsoft.com/office/drawing/2014/main" id="{52541EFA-88AB-42CA-8A79-01B9050C3000}"/>
              </a:ext>
            </a:extLst>
          </p:cNvPr>
          <p:cNvSpPr/>
          <p:nvPr/>
        </p:nvSpPr>
        <p:spPr>
          <a:xfrm>
            <a:off x="886691" y="468404"/>
            <a:ext cx="8040393" cy="584775"/>
          </a:xfrm>
          <a:prstGeom prst="rect">
            <a:avLst/>
          </a:prstGeom>
        </p:spPr>
        <p:txBody>
          <a:bodyPr wrap="square">
            <a:spAutoFit/>
          </a:bodyPr>
          <a:lstStyle/>
          <a:p>
            <a:pPr algn="just">
              <a:spcAft>
                <a:spcPts val="0"/>
              </a:spcAft>
            </a:pPr>
            <a:r>
              <a:rPr lang="en-US" sz="1600" dirty="0"/>
              <a:t>In line with Section 53(2)(a), the objectives have been issued for a public consultation period of three weeks (09/10/20 – 30/10/20)</a:t>
            </a:r>
            <a:r>
              <a:rPr lang="en-GB" sz="1600" dirty="0"/>
              <a:t>. </a:t>
            </a:r>
            <a:endParaRPr lang="en-GB" sz="1600" dirty="0">
              <a:effectLst/>
              <a:ea typeface="Times New Roman" panose="02020603050405020304" pitchFamily="18" charset="0"/>
            </a:endParaRPr>
          </a:p>
        </p:txBody>
      </p:sp>
    </p:spTree>
    <p:extLst>
      <p:ext uri="{BB962C8B-B14F-4D97-AF65-F5344CB8AC3E}">
        <p14:creationId xmlns:p14="http://schemas.microsoft.com/office/powerpoint/2010/main" val="38239347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a:extLst>
              <a:ext uri="{FF2B5EF4-FFF2-40B4-BE49-F238E27FC236}">
                <a16:creationId xmlns:a16="http://schemas.microsoft.com/office/drawing/2014/main" id="{89DB3373-9ED4-4CF5-9820-CD47D866097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616" t="37735" r="-22145" b="40148"/>
          <a:stretch/>
        </p:blipFill>
        <p:spPr bwMode="auto">
          <a:xfrm>
            <a:off x="3211985" y="5793721"/>
            <a:ext cx="5144413" cy="656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
            <a:extLst>
              <a:ext uri="{FF2B5EF4-FFF2-40B4-BE49-F238E27FC236}">
                <a16:creationId xmlns:a16="http://schemas.microsoft.com/office/drawing/2014/main" id="{A44F9BAC-A40A-4045-BE13-9164AB98F39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7109" t="29042" r="74" b="32445"/>
          <a:stretch/>
        </p:blipFill>
        <p:spPr bwMode="auto">
          <a:xfrm>
            <a:off x="7066779" y="5793721"/>
            <a:ext cx="2077221" cy="656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a:extLst>
              <a:ext uri="{FF2B5EF4-FFF2-40B4-BE49-F238E27FC236}">
                <a16:creationId xmlns:a16="http://schemas.microsoft.com/office/drawing/2014/main" id="{EC5E0A82-4D07-49E9-9AEF-29C7E5BCE9E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7109" t="29042" r="74" b="32445"/>
          <a:stretch/>
        </p:blipFill>
        <p:spPr bwMode="auto">
          <a:xfrm>
            <a:off x="-4952" y="5793721"/>
            <a:ext cx="3216937" cy="656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Connector 2">
            <a:extLst>
              <a:ext uri="{FF2B5EF4-FFF2-40B4-BE49-F238E27FC236}">
                <a16:creationId xmlns:a16="http://schemas.microsoft.com/office/drawing/2014/main" id="{008F4776-1119-456D-9746-A9AF7D559A0D}"/>
              </a:ext>
            </a:extLst>
          </p:cNvPr>
          <p:cNvCxnSpPr/>
          <p:nvPr/>
        </p:nvCxnSpPr>
        <p:spPr>
          <a:xfrm>
            <a:off x="-4952" y="5684520"/>
            <a:ext cx="9148952" cy="0"/>
          </a:xfrm>
          <a:prstGeom prst="line">
            <a:avLst/>
          </a:prstGeom>
          <a:ln>
            <a:solidFill>
              <a:srgbClr val="FFFF99"/>
            </a:solidFill>
          </a:ln>
        </p:spPr>
        <p:style>
          <a:lnRef idx="1">
            <a:schemeClr val="accent1"/>
          </a:lnRef>
          <a:fillRef idx="0">
            <a:schemeClr val="accent1"/>
          </a:fillRef>
          <a:effectRef idx="0">
            <a:schemeClr val="accent1"/>
          </a:effectRef>
          <a:fontRef idx="minor">
            <a:schemeClr val="tx1"/>
          </a:fontRef>
        </p:style>
      </p:cxnSp>
      <p:sp>
        <p:nvSpPr>
          <p:cNvPr id="10" name="Text Box 2">
            <a:extLst>
              <a:ext uri="{FF2B5EF4-FFF2-40B4-BE49-F238E27FC236}">
                <a16:creationId xmlns:a16="http://schemas.microsoft.com/office/drawing/2014/main" id="{665F0131-2673-4653-9061-51D93606DCA7}"/>
              </a:ext>
            </a:extLst>
          </p:cNvPr>
          <p:cNvSpPr txBox="1">
            <a:spLocks noChangeArrowheads="1"/>
          </p:cNvSpPr>
          <p:nvPr/>
        </p:nvSpPr>
        <p:spPr bwMode="auto">
          <a:xfrm>
            <a:off x="-4952" y="729085"/>
            <a:ext cx="9148952" cy="3570208"/>
          </a:xfrm>
          <a:prstGeom prst="rect">
            <a:avLst/>
          </a:prstGeom>
          <a:solidFill>
            <a:schemeClr val="bg1">
              <a:alpha val="87000"/>
            </a:schemeClr>
          </a:solidFill>
          <a:ln>
            <a:noFill/>
          </a:ln>
        </p:spPr>
        <p:txBody>
          <a:bodyPr wrap="square">
            <a:spAutoFit/>
          </a:bodyPr>
          <a:lstStyle>
            <a:lvl1pPr marL="371475" indent="-371475">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mt-MT" altLang="en-US" sz="2800" b="1" dirty="0">
                <a:solidFill>
                  <a:schemeClr val="bg1">
                    <a:lumMod val="50000"/>
                  </a:schemeClr>
                </a:solidFill>
                <a:latin typeface="+mj-lt"/>
              </a:rPr>
              <a:t>Partial </a:t>
            </a:r>
            <a:r>
              <a:rPr lang="en-US" altLang="en-US" sz="2800" b="1" dirty="0">
                <a:solidFill>
                  <a:schemeClr val="bg1">
                    <a:lumMod val="50000"/>
                  </a:schemeClr>
                </a:solidFill>
                <a:latin typeface="+mj-lt"/>
              </a:rPr>
              <a:t>Local Plan </a:t>
            </a:r>
            <a:r>
              <a:rPr lang="mt-MT" altLang="en-US" sz="2800" b="1" dirty="0">
                <a:solidFill>
                  <a:schemeClr val="bg1">
                    <a:lumMod val="50000"/>
                  </a:schemeClr>
                </a:solidFill>
                <a:latin typeface="+mj-lt"/>
              </a:rPr>
              <a:t>Review</a:t>
            </a:r>
            <a:r>
              <a:rPr lang="en-GB" altLang="en-US" sz="2800" b="1" dirty="0">
                <a:solidFill>
                  <a:schemeClr val="bg1">
                    <a:lumMod val="50000"/>
                  </a:schemeClr>
                </a:solidFill>
                <a:latin typeface="+mj-lt"/>
              </a:rPr>
              <a:t> </a:t>
            </a:r>
          </a:p>
          <a:p>
            <a:pPr algn="ctr"/>
            <a:r>
              <a:rPr lang="en-GB" sz="2000" b="1" dirty="0">
                <a:latin typeface="+mj-lt"/>
              </a:rPr>
              <a:t>South Malta Local Plan (</a:t>
            </a:r>
            <a:r>
              <a:rPr lang="en-GB" sz="2000" b="1" dirty="0" err="1">
                <a:latin typeface="+mj-lt"/>
              </a:rPr>
              <a:t>Marsa</a:t>
            </a:r>
            <a:r>
              <a:rPr lang="en-GB" sz="2000" b="1" dirty="0">
                <a:latin typeface="+mj-lt"/>
              </a:rPr>
              <a:t> Industrial Area) and the </a:t>
            </a:r>
          </a:p>
          <a:p>
            <a:pPr algn="ctr"/>
            <a:r>
              <a:rPr lang="en-GB" sz="2000" b="1" dirty="0">
                <a:latin typeface="+mj-lt"/>
              </a:rPr>
              <a:t> Central Malta Local Plan (</a:t>
            </a:r>
            <a:r>
              <a:rPr lang="en-GB" sz="2000" b="1" dirty="0" err="1">
                <a:latin typeface="+mj-lt"/>
              </a:rPr>
              <a:t>Imriehel</a:t>
            </a:r>
            <a:r>
              <a:rPr lang="en-GB" sz="2000" b="1" dirty="0">
                <a:latin typeface="+mj-lt"/>
              </a:rPr>
              <a:t> Industrial Area)</a:t>
            </a:r>
            <a:endParaRPr lang="en-GB" altLang="en-US" sz="2000" b="1" dirty="0">
              <a:latin typeface="+mj-lt"/>
            </a:endParaRPr>
          </a:p>
          <a:p>
            <a:pPr algn="ctr"/>
            <a:endParaRPr lang="en-GB" sz="3200" b="1" dirty="0"/>
          </a:p>
          <a:p>
            <a:pPr algn="ctr" eaLnBrk="1" hangingPunct="1"/>
            <a:endParaRPr lang="en-GB" altLang="en-US" sz="3200" b="1" dirty="0">
              <a:solidFill>
                <a:schemeClr val="bg1">
                  <a:lumMod val="75000"/>
                </a:schemeClr>
              </a:solidFill>
              <a:latin typeface="+mj-lt"/>
            </a:endParaRPr>
          </a:p>
          <a:p>
            <a:pPr algn="ctr" eaLnBrk="1" hangingPunct="1"/>
            <a:endParaRPr lang="en-GB" altLang="en-US" sz="3200" b="1" dirty="0">
              <a:solidFill>
                <a:schemeClr val="bg1">
                  <a:lumMod val="75000"/>
                </a:schemeClr>
              </a:solidFill>
              <a:latin typeface="+mj-lt"/>
            </a:endParaRPr>
          </a:p>
          <a:p>
            <a:pPr algn="ctr"/>
            <a:r>
              <a:rPr lang="en-GB" sz="3600" b="1" dirty="0">
                <a:solidFill>
                  <a:srgbClr val="002060"/>
                </a:solidFill>
                <a:latin typeface="+mj-lt"/>
              </a:rPr>
              <a:t>PROPOSED CHANGES TO SMMR 01</a:t>
            </a:r>
          </a:p>
          <a:p>
            <a:pPr algn="ctr" eaLnBrk="1" hangingPunct="1"/>
            <a:endParaRPr lang="en-GB" altLang="en-US" b="1" dirty="0">
              <a:latin typeface="+mj-lt"/>
            </a:endParaRPr>
          </a:p>
        </p:txBody>
      </p:sp>
    </p:spTree>
    <p:extLst>
      <p:ext uri="{BB962C8B-B14F-4D97-AF65-F5344CB8AC3E}">
        <p14:creationId xmlns:p14="http://schemas.microsoft.com/office/powerpoint/2010/main" val="17683299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980DCB-F38B-4E40-B97A-9DF53C10240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616" t="37735" r="-22145" b="40148"/>
          <a:stretch/>
        </p:blipFill>
        <p:spPr bwMode="auto">
          <a:xfrm>
            <a:off x="0" y="6191037"/>
            <a:ext cx="5144413" cy="656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a:extLst>
              <a:ext uri="{FF2B5EF4-FFF2-40B4-BE49-F238E27FC236}">
                <a16:creationId xmlns:a16="http://schemas.microsoft.com/office/drawing/2014/main" id="{76BC4B20-219D-41CE-A7C2-508A3B382A7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7109" t="29042" r="74" b="32445"/>
          <a:stretch/>
        </p:blipFill>
        <p:spPr bwMode="auto">
          <a:xfrm>
            <a:off x="2424385" y="6191037"/>
            <a:ext cx="6719615" cy="656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3BD23D7E-4A38-4C41-9F17-E9EB2D3EEF8C}"/>
              </a:ext>
            </a:extLst>
          </p:cNvPr>
          <p:cNvSpPr txBox="1"/>
          <p:nvPr/>
        </p:nvSpPr>
        <p:spPr>
          <a:xfrm>
            <a:off x="2855742" y="6191037"/>
            <a:ext cx="6288258" cy="830997"/>
          </a:xfrm>
          <a:prstGeom prst="rect">
            <a:avLst/>
          </a:prstGeom>
          <a:noFill/>
        </p:spPr>
        <p:txBody>
          <a:bodyPr wrap="square">
            <a:spAutoFit/>
          </a:bodyPr>
          <a:lstStyle/>
          <a:p>
            <a:pPr algn="r"/>
            <a:r>
              <a:rPr lang="mt-MT" altLang="en-US" sz="1600" b="1" dirty="0">
                <a:solidFill>
                  <a:schemeClr val="bg1">
                    <a:lumMod val="50000"/>
                  </a:schemeClr>
                </a:solidFill>
                <a:latin typeface="+mj-lt"/>
              </a:rPr>
              <a:t>P</a:t>
            </a:r>
            <a:r>
              <a:rPr lang="en-US" altLang="en-US" sz="1600" b="1" dirty="0">
                <a:solidFill>
                  <a:schemeClr val="bg1">
                    <a:lumMod val="50000"/>
                  </a:schemeClr>
                </a:solidFill>
                <a:latin typeface="+mj-lt"/>
              </a:rPr>
              <a:t>ARTIAL LOCAL PLAN REVIEW TO SMLP &amp; CMLP </a:t>
            </a:r>
          </a:p>
          <a:p>
            <a:pPr algn="r"/>
            <a:r>
              <a:rPr lang="en-US" altLang="en-US" sz="1600" b="1" dirty="0" err="1">
                <a:latin typeface="+mj-lt"/>
              </a:rPr>
              <a:t>Marsa</a:t>
            </a:r>
            <a:r>
              <a:rPr lang="en-US" altLang="en-US" sz="1600" b="1" dirty="0">
                <a:latin typeface="+mj-lt"/>
              </a:rPr>
              <a:t> and </a:t>
            </a:r>
            <a:r>
              <a:rPr lang="en-US" altLang="en-US" sz="1600" b="1" dirty="0" err="1">
                <a:latin typeface="+mj-lt"/>
              </a:rPr>
              <a:t>Mriehel</a:t>
            </a:r>
            <a:r>
              <a:rPr lang="en-US" altLang="en-US" sz="1600" b="1" dirty="0">
                <a:latin typeface="+mj-lt"/>
              </a:rPr>
              <a:t> Industrial Estates </a:t>
            </a:r>
            <a:r>
              <a:rPr lang="en-GB" altLang="en-US" sz="1600" b="1" dirty="0">
                <a:latin typeface="+mj-lt"/>
              </a:rPr>
              <a:t>– </a:t>
            </a:r>
            <a:r>
              <a:rPr lang="en-GB" altLang="en-US" sz="1600" b="1" i="1" dirty="0">
                <a:latin typeface="+mj-lt"/>
              </a:rPr>
              <a:t>Changes to SMMR 01</a:t>
            </a:r>
          </a:p>
          <a:p>
            <a:pPr algn="r"/>
            <a:endParaRPr lang="en-GB" altLang="en-US" sz="1600" b="1" dirty="0">
              <a:solidFill>
                <a:schemeClr val="bg1">
                  <a:lumMod val="50000"/>
                </a:schemeClr>
              </a:solidFill>
              <a:latin typeface="+mj-lt"/>
            </a:endParaRPr>
          </a:p>
        </p:txBody>
      </p:sp>
      <p:pic>
        <p:nvPicPr>
          <p:cNvPr id="6" name="Picture 2">
            <a:extLst>
              <a:ext uri="{FF2B5EF4-FFF2-40B4-BE49-F238E27FC236}">
                <a16:creationId xmlns:a16="http://schemas.microsoft.com/office/drawing/2014/main" id="{AD8C47F2-A70E-405D-B9F9-706460E11B7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7109" t="29042" r="74" b="32445"/>
          <a:stretch/>
        </p:blipFill>
        <p:spPr bwMode="auto">
          <a:xfrm>
            <a:off x="-2" y="0"/>
            <a:ext cx="274973" cy="6847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4731A6E2-578A-43F0-BAC5-15BD45A33EEA}"/>
              </a:ext>
            </a:extLst>
          </p:cNvPr>
          <p:cNvSpPr/>
          <p:nvPr/>
        </p:nvSpPr>
        <p:spPr>
          <a:xfrm>
            <a:off x="274970" y="10567"/>
            <a:ext cx="8758194" cy="5801588"/>
          </a:xfrm>
          <a:prstGeom prst="rect">
            <a:avLst/>
          </a:prstGeom>
        </p:spPr>
        <p:txBody>
          <a:bodyPr wrap="square">
            <a:spAutoFit/>
          </a:bodyPr>
          <a:lstStyle/>
          <a:p>
            <a:pPr marL="450215" algn="r">
              <a:lnSpc>
                <a:spcPct val="150000"/>
              </a:lnSpc>
              <a:spcAft>
                <a:spcPts val="0"/>
              </a:spcAft>
            </a:pPr>
            <a:r>
              <a:rPr lang="en-US" sz="1600" b="1" dirty="0">
                <a:solidFill>
                  <a:schemeClr val="accent5">
                    <a:lumMod val="60000"/>
                    <a:lumOff val="40000"/>
                  </a:schemeClr>
                </a:solidFill>
                <a:ea typeface="Times New Roman" panose="02020603050405020304" pitchFamily="18" charset="0"/>
                <a:cs typeface="Calibri" panose="020F0502020204030204" pitchFamily="34" charset="0"/>
              </a:rPr>
              <a:t>SOUTH MALTA LOCAL PLAN 2006</a:t>
            </a:r>
          </a:p>
          <a:p>
            <a:pPr marL="450215" algn="just">
              <a:lnSpc>
                <a:spcPct val="150000"/>
              </a:lnSpc>
              <a:spcAft>
                <a:spcPts val="0"/>
              </a:spcAft>
            </a:pPr>
            <a:endParaRPr lang="en-US" sz="1600" b="1" dirty="0">
              <a:solidFill>
                <a:srgbClr val="000000"/>
              </a:solidFill>
              <a:ea typeface="Times New Roman" panose="02020603050405020304" pitchFamily="18" charset="0"/>
              <a:cs typeface="Calibri" panose="020F0502020204030204" pitchFamily="34" charset="0"/>
            </a:endParaRPr>
          </a:p>
          <a:p>
            <a:pPr marL="450215" algn="just">
              <a:lnSpc>
                <a:spcPct val="150000"/>
              </a:lnSpc>
              <a:spcAft>
                <a:spcPts val="0"/>
              </a:spcAft>
            </a:pPr>
            <a:r>
              <a:rPr lang="en-US" b="1" dirty="0">
                <a:solidFill>
                  <a:srgbClr val="000000"/>
                </a:solidFill>
                <a:ea typeface="Times New Roman" panose="02020603050405020304" pitchFamily="18" charset="0"/>
                <a:cs typeface="Calibri" panose="020F0502020204030204" pitchFamily="34" charset="0"/>
              </a:rPr>
              <a:t>SMMR 01					      	             Boundary Limits of </a:t>
            </a:r>
            <a:r>
              <a:rPr lang="en-US" b="1" dirty="0" err="1">
                <a:solidFill>
                  <a:srgbClr val="000000"/>
                </a:solidFill>
                <a:ea typeface="Times New Roman" panose="02020603050405020304" pitchFamily="18" charset="0"/>
                <a:cs typeface="Calibri" panose="020F0502020204030204" pitchFamily="34" charset="0"/>
              </a:rPr>
              <a:t>Marsa</a:t>
            </a:r>
            <a:r>
              <a:rPr lang="en-US" b="1" dirty="0">
                <a:solidFill>
                  <a:srgbClr val="000000"/>
                </a:solidFill>
                <a:ea typeface="Times New Roman" panose="02020603050405020304" pitchFamily="18" charset="0"/>
                <a:cs typeface="Calibri" panose="020F0502020204030204" pitchFamily="34" charset="0"/>
              </a:rPr>
              <a:t> Industrial Estate</a:t>
            </a:r>
            <a:endParaRPr lang="en-GB" dirty="0">
              <a:ea typeface="Times New Roman" panose="02020603050405020304" pitchFamily="18" charset="0"/>
            </a:endParaRPr>
          </a:p>
          <a:p>
            <a:pPr marL="450215" algn="just">
              <a:lnSpc>
                <a:spcPct val="150000"/>
              </a:lnSpc>
              <a:spcAft>
                <a:spcPts val="0"/>
              </a:spcAft>
            </a:pPr>
            <a:r>
              <a:rPr lang="en-US" sz="1600" b="1" dirty="0">
                <a:ea typeface="Times New Roman" panose="02020603050405020304" pitchFamily="18" charset="0"/>
                <a:cs typeface="Calibri" panose="020F0502020204030204" pitchFamily="34" charset="0"/>
              </a:rPr>
              <a:t> </a:t>
            </a:r>
            <a:endParaRPr lang="en-GB" sz="1600" dirty="0">
              <a:ea typeface="Times New Roman" panose="02020603050405020304" pitchFamily="18" charset="0"/>
            </a:endParaRPr>
          </a:p>
          <a:p>
            <a:pPr marL="450215" algn="just"/>
            <a:r>
              <a:rPr lang="en-US" sz="1600" b="1" dirty="0">
                <a:solidFill>
                  <a:srgbClr val="000000"/>
                </a:solidFill>
                <a:ea typeface="Times New Roman" panose="02020603050405020304" pitchFamily="18" charset="0"/>
                <a:cs typeface="Calibri" panose="020F0502020204030204" pitchFamily="34" charset="0"/>
              </a:rPr>
              <a:t>The Limits of the </a:t>
            </a:r>
            <a:r>
              <a:rPr lang="en-US" sz="1600" b="1" dirty="0" err="1">
                <a:solidFill>
                  <a:srgbClr val="000000"/>
                </a:solidFill>
                <a:ea typeface="Times New Roman" panose="02020603050405020304" pitchFamily="18" charset="0"/>
                <a:cs typeface="Calibri" panose="020F0502020204030204" pitchFamily="34" charset="0"/>
              </a:rPr>
              <a:t>Marsa</a:t>
            </a:r>
            <a:r>
              <a:rPr lang="en-US" sz="1600" b="1" dirty="0">
                <a:solidFill>
                  <a:srgbClr val="000000"/>
                </a:solidFill>
                <a:ea typeface="Times New Roman" panose="02020603050405020304" pitchFamily="18" charset="0"/>
                <a:cs typeface="Calibri" panose="020F0502020204030204" pitchFamily="34" charset="0"/>
              </a:rPr>
              <a:t> Industrial Estate boundary are </a:t>
            </a:r>
            <a:r>
              <a:rPr lang="en-US" sz="1600" b="1" strike="sngStrike" dirty="0">
                <a:solidFill>
                  <a:schemeClr val="bg1">
                    <a:lumMod val="65000"/>
                  </a:schemeClr>
                </a:solidFill>
                <a:ea typeface="Times New Roman" panose="02020603050405020304" pitchFamily="18" charset="0"/>
                <a:cs typeface="Calibri" panose="020F0502020204030204" pitchFamily="34" charset="0"/>
              </a:rPr>
              <a:t>defined by the Temporary Provision Schemes, 1988. Amendment to the boundary is being recommended </a:t>
            </a:r>
            <a:r>
              <a:rPr lang="en-US" sz="1600" b="1" strike="sngStrike" dirty="0">
                <a:solidFill>
                  <a:schemeClr val="bg1">
                    <a:lumMod val="65000"/>
                  </a:schemeClr>
                </a:solidFill>
              </a:rPr>
              <a:t>to exclude an area which is considered of very good quality irrigated agricultural land. The changes to the Limits to Development boundary of this area will only be formalized after the Structure Plan Review in line with SET 8.  </a:t>
            </a:r>
            <a:r>
              <a:rPr lang="en-US" sz="1600" b="1" dirty="0">
                <a:solidFill>
                  <a:srgbClr val="000000"/>
                </a:solidFill>
                <a:ea typeface="Times New Roman" panose="02020603050405020304" pitchFamily="18" charset="0"/>
                <a:cs typeface="Calibri" panose="020F0502020204030204" pitchFamily="34" charset="0"/>
              </a:rPr>
              <a:t>indicated in the </a:t>
            </a:r>
            <a:r>
              <a:rPr lang="en-US" sz="1600" b="1" dirty="0" err="1">
                <a:solidFill>
                  <a:srgbClr val="000000"/>
                </a:solidFill>
                <a:ea typeface="Times New Roman" panose="02020603050405020304" pitchFamily="18" charset="0"/>
                <a:cs typeface="Calibri" panose="020F0502020204030204" pitchFamily="34" charset="0"/>
              </a:rPr>
              <a:t>Marsa</a:t>
            </a:r>
            <a:r>
              <a:rPr lang="en-US" sz="1600" b="1" dirty="0">
                <a:solidFill>
                  <a:srgbClr val="000000"/>
                </a:solidFill>
                <a:ea typeface="Times New Roman" panose="02020603050405020304" pitchFamily="18" charset="0"/>
                <a:cs typeface="Calibri" panose="020F0502020204030204" pitchFamily="34" charset="0"/>
              </a:rPr>
              <a:t> Industrial Estate Policy Map MR 1</a:t>
            </a:r>
            <a:endParaRPr lang="en-GB" sz="1600" b="1" strike="sngStrike" dirty="0">
              <a:solidFill>
                <a:schemeClr val="bg1">
                  <a:lumMod val="65000"/>
                </a:schemeClr>
              </a:solidFill>
            </a:endParaRPr>
          </a:p>
          <a:p>
            <a:pPr marL="450215" algn="just">
              <a:spcAft>
                <a:spcPts val="0"/>
              </a:spcAft>
            </a:pPr>
            <a:r>
              <a:rPr lang="en-US" sz="1600" b="1" dirty="0">
                <a:ea typeface="Times New Roman" panose="02020603050405020304" pitchFamily="18" charset="0"/>
                <a:cs typeface="Calibri" panose="020F0502020204030204" pitchFamily="34" charset="0"/>
              </a:rPr>
              <a:t> </a:t>
            </a:r>
            <a:endParaRPr lang="en-GB" sz="1600" dirty="0">
              <a:ea typeface="Times New Roman" panose="02020603050405020304" pitchFamily="18" charset="0"/>
            </a:endParaRPr>
          </a:p>
          <a:p>
            <a:pPr marL="450215" algn="just">
              <a:spcAft>
                <a:spcPts val="0"/>
              </a:spcAft>
            </a:pPr>
            <a:r>
              <a:rPr lang="en-GB" sz="1600" b="1" dirty="0">
                <a:solidFill>
                  <a:srgbClr val="000000"/>
                </a:solidFill>
                <a:ea typeface="Times New Roman" panose="02020603050405020304" pitchFamily="18" charset="0"/>
                <a:cs typeface="Calibri" panose="020F0502020204030204" pitchFamily="34" charset="0"/>
              </a:rPr>
              <a:t>W</a:t>
            </a:r>
            <a:r>
              <a:rPr lang="en-US" sz="1600" b="1" dirty="0" err="1">
                <a:solidFill>
                  <a:srgbClr val="000000"/>
                </a:solidFill>
                <a:ea typeface="Times New Roman" panose="02020603050405020304" pitchFamily="18" charset="0"/>
                <a:cs typeface="Calibri" panose="020F0502020204030204" pitchFamily="34" charset="0"/>
              </a:rPr>
              <a:t>ithin</a:t>
            </a:r>
            <a:r>
              <a:rPr lang="en-US" sz="1600" b="1" dirty="0">
                <a:solidFill>
                  <a:srgbClr val="000000"/>
                </a:solidFill>
                <a:ea typeface="Times New Roman" panose="02020603050405020304" pitchFamily="18" charset="0"/>
                <a:cs typeface="Calibri" panose="020F0502020204030204" pitchFamily="34" charset="0"/>
              </a:rPr>
              <a:t> this boundary the </a:t>
            </a:r>
            <a:r>
              <a:rPr lang="en-US" sz="1600" b="1" strike="sngStrike" dirty="0">
                <a:solidFill>
                  <a:schemeClr val="bg1">
                    <a:lumMod val="65000"/>
                  </a:schemeClr>
                </a:solidFill>
                <a:ea typeface="Times New Roman" panose="02020603050405020304" pitchFamily="18" charset="0"/>
                <a:cs typeface="Calibri" panose="020F0502020204030204" pitchFamily="34" charset="0"/>
              </a:rPr>
              <a:t>ME</a:t>
            </a:r>
            <a:r>
              <a:rPr lang="en-US" sz="1600" b="1" dirty="0">
                <a:solidFill>
                  <a:srgbClr val="000000"/>
                </a:solidFill>
                <a:ea typeface="Times New Roman" panose="02020603050405020304" pitchFamily="18" charset="0"/>
                <a:cs typeface="Calibri" panose="020F0502020204030204" pitchFamily="34" charset="0"/>
              </a:rPr>
              <a:t>PA will only permit industrial and industrial related uses, including warehousing and storage. </a:t>
            </a:r>
            <a:endParaRPr lang="en-GB" sz="1600" b="1" dirty="0">
              <a:solidFill>
                <a:srgbClr val="000000"/>
              </a:solidFill>
              <a:ea typeface="Times New Roman" panose="02020603050405020304" pitchFamily="18" charset="0"/>
              <a:cs typeface="Calibri" panose="020F0502020204030204" pitchFamily="34" charset="0"/>
            </a:endParaRPr>
          </a:p>
          <a:p>
            <a:pPr marL="450215" algn="just">
              <a:spcAft>
                <a:spcPts val="0"/>
              </a:spcAft>
            </a:pPr>
            <a:endParaRPr lang="en-GB" sz="1600" b="1" strike="sngStrike" dirty="0">
              <a:solidFill>
                <a:schemeClr val="bg1">
                  <a:lumMod val="65000"/>
                </a:schemeClr>
              </a:solidFill>
            </a:endParaRPr>
          </a:p>
          <a:p>
            <a:pPr marL="450215" algn="just">
              <a:spcAft>
                <a:spcPts val="0"/>
              </a:spcAft>
            </a:pPr>
            <a:r>
              <a:rPr lang="en-US" sz="1600" b="1" strike="sngStrike" dirty="0">
                <a:solidFill>
                  <a:schemeClr val="bg1">
                    <a:lumMod val="65000"/>
                  </a:schemeClr>
                </a:solidFill>
              </a:rPr>
              <a:t>In order to increase floorspace for industrial purposes and the efficient use of land, an additional </a:t>
            </a:r>
            <a:r>
              <a:rPr lang="en-US" sz="1600" b="1" strike="sngStrike" dirty="0" err="1">
                <a:solidFill>
                  <a:schemeClr val="bg1">
                    <a:lumMod val="65000"/>
                  </a:schemeClr>
                </a:solidFill>
              </a:rPr>
              <a:t>storey</a:t>
            </a:r>
            <a:r>
              <a:rPr lang="en-US" sz="1600" b="1" strike="sngStrike" dirty="0">
                <a:solidFill>
                  <a:schemeClr val="bg1">
                    <a:lumMod val="65000"/>
                  </a:schemeClr>
                </a:solidFill>
              </a:rPr>
              <a:t> above </a:t>
            </a:r>
            <a:r>
              <a:rPr lang="en-US" sz="1600" b="1" strike="sngStrike" dirty="0" err="1">
                <a:solidFill>
                  <a:schemeClr val="bg1">
                    <a:lumMod val="65000"/>
                  </a:schemeClr>
                </a:solidFill>
              </a:rPr>
              <a:t>groundfloor</a:t>
            </a:r>
            <a:r>
              <a:rPr lang="en-US" sz="1600" b="1" strike="sngStrike" dirty="0">
                <a:solidFill>
                  <a:schemeClr val="bg1">
                    <a:lumMod val="65000"/>
                  </a:schemeClr>
                </a:solidFill>
              </a:rPr>
              <a:t> level will be permitted where appropriate, however buildings should not exceed three floors (12 </a:t>
            </a:r>
            <a:r>
              <a:rPr lang="en-US" sz="1600" b="1" strike="sngStrike" dirty="0" err="1">
                <a:solidFill>
                  <a:schemeClr val="bg1">
                    <a:lumMod val="65000"/>
                  </a:schemeClr>
                </a:solidFill>
              </a:rPr>
              <a:t>metres</a:t>
            </a:r>
            <a:r>
              <a:rPr lang="en-US" sz="1600" b="1" strike="sngStrike" dirty="0">
                <a:solidFill>
                  <a:schemeClr val="bg1">
                    <a:lumMod val="65000"/>
                  </a:schemeClr>
                </a:solidFill>
              </a:rPr>
              <a:t>). The vertical height and bulk of buildings should have no adverse visual impact and measures to introduce landscaping within the site and other site management measures will be encouraged, particularly along </a:t>
            </a:r>
            <a:r>
              <a:rPr lang="en-US" sz="1600" b="1" strike="sngStrike" dirty="0" err="1">
                <a:solidFill>
                  <a:schemeClr val="bg1">
                    <a:lumMod val="65000"/>
                  </a:schemeClr>
                </a:solidFill>
              </a:rPr>
              <a:t>Triq</a:t>
            </a:r>
            <a:r>
              <a:rPr lang="en-US" sz="1600" b="1" strike="sngStrike" dirty="0">
                <a:solidFill>
                  <a:schemeClr val="bg1">
                    <a:lumMod val="65000"/>
                  </a:schemeClr>
                </a:solidFill>
              </a:rPr>
              <a:t> G. Garibaldi and along </a:t>
            </a:r>
            <a:r>
              <a:rPr lang="en-US" sz="1600" b="1" strike="sngStrike" dirty="0" err="1">
                <a:solidFill>
                  <a:schemeClr val="bg1">
                    <a:lumMod val="65000"/>
                  </a:schemeClr>
                </a:solidFill>
              </a:rPr>
              <a:t>Triq</a:t>
            </a:r>
            <a:r>
              <a:rPr lang="en-US" sz="1600" b="1" strike="sngStrike" dirty="0">
                <a:solidFill>
                  <a:schemeClr val="bg1">
                    <a:lumMod val="65000"/>
                  </a:schemeClr>
                </a:solidFill>
              </a:rPr>
              <a:t> </a:t>
            </a:r>
            <a:r>
              <a:rPr lang="en-US" sz="1600" b="1" strike="sngStrike" dirty="0" err="1">
                <a:solidFill>
                  <a:schemeClr val="bg1">
                    <a:lumMod val="65000"/>
                  </a:schemeClr>
                </a:solidFill>
              </a:rPr>
              <a:t>il-Marsa</a:t>
            </a:r>
            <a:r>
              <a:rPr lang="en-US" sz="1600" b="1" strike="sngStrike" dirty="0">
                <a:solidFill>
                  <a:schemeClr val="bg1">
                    <a:lumMod val="65000"/>
                  </a:schemeClr>
                </a:solidFill>
              </a:rPr>
              <a:t>. </a:t>
            </a:r>
          </a:p>
          <a:p>
            <a:pPr marL="450215" algn="just">
              <a:spcAft>
                <a:spcPts val="0"/>
              </a:spcAft>
            </a:pPr>
            <a:endParaRPr lang="en-US" sz="1600" b="1" dirty="0">
              <a:solidFill>
                <a:srgbClr val="000000"/>
              </a:solidFill>
              <a:effectLst/>
              <a:ea typeface="Times New Roman" panose="02020603050405020304" pitchFamily="18" charset="0"/>
            </a:endParaRPr>
          </a:p>
          <a:p>
            <a:pPr marL="450215" algn="just">
              <a:spcAft>
                <a:spcPts val="0"/>
              </a:spcAft>
            </a:pPr>
            <a:endParaRPr lang="en-GB" sz="1600" dirty="0">
              <a:effectLst/>
              <a:ea typeface="Times New Roman" panose="02020603050405020304" pitchFamily="18" charset="0"/>
            </a:endParaRPr>
          </a:p>
        </p:txBody>
      </p:sp>
    </p:spTree>
    <p:extLst>
      <p:ext uri="{BB962C8B-B14F-4D97-AF65-F5344CB8AC3E}">
        <p14:creationId xmlns:p14="http://schemas.microsoft.com/office/powerpoint/2010/main" val="15392854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980DCB-F38B-4E40-B97A-9DF53C10240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616" t="37735" r="-22145" b="40148"/>
          <a:stretch/>
        </p:blipFill>
        <p:spPr bwMode="auto">
          <a:xfrm>
            <a:off x="0" y="6191037"/>
            <a:ext cx="5144413" cy="656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a:extLst>
              <a:ext uri="{FF2B5EF4-FFF2-40B4-BE49-F238E27FC236}">
                <a16:creationId xmlns:a16="http://schemas.microsoft.com/office/drawing/2014/main" id="{76BC4B20-219D-41CE-A7C2-508A3B382A7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7109" t="29042" r="74" b="32445"/>
          <a:stretch/>
        </p:blipFill>
        <p:spPr bwMode="auto">
          <a:xfrm>
            <a:off x="2424385" y="6191037"/>
            <a:ext cx="6719615" cy="656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3BD23D7E-4A38-4C41-9F17-E9EB2D3EEF8C}"/>
              </a:ext>
            </a:extLst>
          </p:cNvPr>
          <p:cNvSpPr txBox="1"/>
          <p:nvPr/>
        </p:nvSpPr>
        <p:spPr>
          <a:xfrm>
            <a:off x="2855742" y="6191037"/>
            <a:ext cx="6288258" cy="830997"/>
          </a:xfrm>
          <a:prstGeom prst="rect">
            <a:avLst/>
          </a:prstGeom>
          <a:noFill/>
        </p:spPr>
        <p:txBody>
          <a:bodyPr wrap="square">
            <a:spAutoFit/>
          </a:bodyPr>
          <a:lstStyle/>
          <a:p>
            <a:pPr algn="r"/>
            <a:r>
              <a:rPr lang="mt-MT" altLang="en-US" sz="1600" b="1" dirty="0">
                <a:solidFill>
                  <a:schemeClr val="bg1">
                    <a:lumMod val="50000"/>
                  </a:schemeClr>
                </a:solidFill>
                <a:latin typeface="+mj-lt"/>
              </a:rPr>
              <a:t>P</a:t>
            </a:r>
            <a:r>
              <a:rPr lang="en-US" altLang="en-US" sz="1600" b="1" dirty="0">
                <a:solidFill>
                  <a:schemeClr val="bg1">
                    <a:lumMod val="50000"/>
                  </a:schemeClr>
                </a:solidFill>
                <a:latin typeface="+mj-lt"/>
              </a:rPr>
              <a:t>ARTIAL LOCAL PLAN REVIEW TO SMLP &amp; CMLP </a:t>
            </a:r>
          </a:p>
          <a:p>
            <a:pPr algn="r"/>
            <a:r>
              <a:rPr lang="en-US" altLang="en-US" sz="1600" b="1" dirty="0" err="1">
                <a:latin typeface="+mj-lt"/>
              </a:rPr>
              <a:t>Marsa</a:t>
            </a:r>
            <a:r>
              <a:rPr lang="en-US" altLang="en-US" sz="1600" b="1" dirty="0">
                <a:latin typeface="+mj-lt"/>
              </a:rPr>
              <a:t> and </a:t>
            </a:r>
            <a:r>
              <a:rPr lang="en-US" altLang="en-US" sz="1600" b="1" dirty="0" err="1">
                <a:latin typeface="+mj-lt"/>
              </a:rPr>
              <a:t>Mriehel</a:t>
            </a:r>
            <a:r>
              <a:rPr lang="en-US" altLang="en-US" sz="1600" b="1" dirty="0">
                <a:latin typeface="+mj-lt"/>
              </a:rPr>
              <a:t> Industrial Estates </a:t>
            </a:r>
            <a:r>
              <a:rPr lang="en-GB" altLang="en-US" sz="1600" b="1" dirty="0">
                <a:latin typeface="+mj-lt"/>
              </a:rPr>
              <a:t>– </a:t>
            </a:r>
            <a:r>
              <a:rPr lang="en-GB" altLang="en-US" sz="1600" b="1" i="1" dirty="0">
                <a:latin typeface="+mj-lt"/>
              </a:rPr>
              <a:t>Changes to SMMR 01</a:t>
            </a:r>
          </a:p>
          <a:p>
            <a:pPr algn="r"/>
            <a:endParaRPr lang="en-GB" altLang="en-US" sz="1600" b="1" dirty="0">
              <a:solidFill>
                <a:schemeClr val="bg1">
                  <a:lumMod val="50000"/>
                </a:schemeClr>
              </a:solidFill>
              <a:latin typeface="+mj-lt"/>
            </a:endParaRPr>
          </a:p>
        </p:txBody>
      </p:sp>
      <p:sp>
        <p:nvSpPr>
          <p:cNvPr id="7" name="Rectangle 6">
            <a:extLst>
              <a:ext uri="{FF2B5EF4-FFF2-40B4-BE49-F238E27FC236}">
                <a16:creationId xmlns:a16="http://schemas.microsoft.com/office/drawing/2014/main" id="{4731A6E2-578A-43F0-BAC5-15BD45A33EEA}"/>
              </a:ext>
            </a:extLst>
          </p:cNvPr>
          <p:cNvSpPr/>
          <p:nvPr/>
        </p:nvSpPr>
        <p:spPr>
          <a:xfrm>
            <a:off x="360218" y="218388"/>
            <a:ext cx="8783781" cy="6001643"/>
          </a:xfrm>
          <a:prstGeom prst="rect">
            <a:avLst/>
          </a:prstGeom>
        </p:spPr>
        <p:txBody>
          <a:bodyPr wrap="square">
            <a:spAutoFit/>
          </a:bodyPr>
          <a:lstStyle/>
          <a:p>
            <a:pPr marL="450215" algn="r">
              <a:lnSpc>
                <a:spcPct val="150000"/>
              </a:lnSpc>
            </a:pPr>
            <a:r>
              <a:rPr lang="en-US" sz="1600" b="1" dirty="0">
                <a:solidFill>
                  <a:schemeClr val="accent5">
                    <a:lumMod val="60000"/>
                    <a:lumOff val="40000"/>
                  </a:schemeClr>
                </a:solidFill>
                <a:ea typeface="Times New Roman" panose="02020603050405020304" pitchFamily="18" charset="0"/>
                <a:cs typeface="Calibri" panose="020F0502020204030204" pitchFamily="34" charset="0"/>
              </a:rPr>
              <a:t>… SMMR 01  Boundary Limits of </a:t>
            </a:r>
            <a:r>
              <a:rPr lang="en-US" sz="1600" b="1" dirty="0" err="1">
                <a:solidFill>
                  <a:schemeClr val="accent5">
                    <a:lumMod val="60000"/>
                    <a:lumOff val="40000"/>
                  </a:schemeClr>
                </a:solidFill>
                <a:ea typeface="Times New Roman" panose="02020603050405020304" pitchFamily="18" charset="0"/>
                <a:cs typeface="Calibri" panose="020F0502020204030204" pitchFamily="34" charset="0"/>
              </a:rPr>
              <a:t>Marsa</a:t>
            </a:r>
            <a:r>
              <a:rPr lang="en-US" sz="1600" b="1" dirty="0">
                <a:solidFill>
                  <a:schemeClr val="accent5">
                    <a:lumMod val="60000"/>
                    <a:lumOff val="40000"/>
                  </a:schemeClr>
                </a:solidFill>
                <a:ea typeface="Times New Roman" panose="02020603050405020304" pitchFamily="18" charset="0"/>
                <a:cs typeface="Calibri" panose="020F0502020204030204" pitchFamily="34" charset="0"/>
              </a:rPr>
              <a:t> Industrial Estate</a:t>
            </a:r>
            <a:endParaRPr lang="en-GB" sz="1600" dirty="0">
              <a:solidFill>
                <a:schemeClr val="accent5">
                  <a:lumMod val="60000"/>
                  <a:lumOff val="40000"/>
                </a:schemeClr>
              </a:solidFill>
              <a:ea typeface="Times New Roman" panose="02020603050405020304" pitchFamily="18" charset="0"/>
            </a:endParaRPr>
          </a:p>
          <a:p>
            <a:pPr marL="450215" algn="just">
              <a:lnSpc>
                <a:spcPct val="150000"/>
              </a:lnSpc>
              <a:spcAft>
                <a:spcPts val="0"/>
              </a:spcAft>
            </a:pPr>
            <a:r>
              <a:rPr lang="en-US" sz="1600" b="1" dirty="0">
                <a:ea typeface="Times New Roman" panose="02020603050405020304" pitchFamily="18" charset="0"/>
                <a:cs typeface="Calibri" panose="020F0502020204030204" pitchFamily="34" charset="0"/>
              </a:rPr>
              <a:t> </a:t>
            </a:r>
            <a:endParaRPr lang="en-GB" sz="1600" b="1" dirty="0">
              <a:ea typeface="Times New Roman" panose="02020603050405020304" pitchFamily="18" charset="0"/>
            </a:endParaRPr>
          </a:p>
          <a:p>
            <a:pPr algn="just"/>
            <a:r>
              <a:rPr lang="en-US" sz="1600" b="1" dirty="0">
                <a:solidFill>
                  <a:schemeClr val="accent5">
                    <a:lumMod val="50000"/>
                  </a:schemeClr>
                </a:solidFill>
              </a:rPr>
              <a:t>The following urban design parameters are to be taken into consideration as guidance for the assessment of building heights:</a:t>
            </a:r>
            <a:endParaRPr lang="en-GB" sz="1600" b="1" dirty="0">
              <a:solidFill>
                <a:schemeClr val="accent5">
                  <a:lumMod val="50000"/>
                </a:schemeClr>
              </a:solidFill>
            </a:endParaRPr>
          </a:p>
          <a:p>
            <a:pPr algn="just"/>
            <a:r>
              <a:rPr lang="en-GB" sz="1600" b="1" dirty="0">
                <a:solidFill>
                  <a:schemeClr val="accent5">
                    <a:lumMod val="50000"/>
                  </a:schemeClr>
                </a:solidFill>
              </a:rPr>
              <a:t> </a:t>
            </a:r>
          </a:p>
          <a:p>
            <a:pPr marL="342900" lvl="0" indent="-342900" algn="just">
              <a:buFont typeface="+mj-lt"/>
              <a:buAutoNum type="arabicPeriod"/>
            </a:pPr>
            <a:r>
              <a:rPr lang="en-US" sz="1600" b="1" dirty="0">
                <a:solidFill>
                  <a:schemeClr val="accent5">
                    <a:lumMod val="50000"/>
                  </a:schemeClr>
                </a:solidFill>
              </a:rPr>
              <a:t>the operational needs of the proposed/existing industrial use, including any requirement for plant or machinery which needs abnormal floorspace or height for its installation or operation; </a:t>
            </a:r>
            <a:endParaRPr lang="en-GB" sz="1600" b="1" dirty="0">
              <a:solidFill>
                <a:schemeClr val="accent5">
                  <a:lumMod val="50000"/>
                </a:schemeClr>
              </a:solidFill>
            </a:endParaRPr>
          </a:p>
          <a:p>
            <a:pPr marL="342900" indent="-342900" algn="just">
              <a:buFont typeface="+mj-lt"/>
              <a:buAutoNum type="arabicPeriod"/>
            </a:pPr>
            <a:endParaRPr lang="en-GB" sz="1600" b="1" dirty="0">
              <a:solidFill>
                <a:schemeClr val="accent5">
                  <a:lumMod val="50000"/>
                </a:schemeClr>
              </a:solidFill>
            </a:endParaRPr>
          </a:p>
          <a:p>
            <a:pPr marL="342900" lvl="0" indent="-342900" algn="just">
              <a:buFont typeface="+mj-lt"/>
              <a:buAutoNum type="arabicPeriod"/>
            </a:pPr>
            <a:r>
              <a:rPr lang="en-US" sz="1600" b="1" dirty="0">
                <a:solidFill>
                  <a:schemeClr val="accent5">
                    <a:lumMod val="50000"/>
                  </a:schemeClr>
                </a:solidFill>
              </a:rPr>
              <a:t>the degree to which the overall height of the building can be reduced by construction below ground level;</a:t>
            </a:r>
          </a:p>
          <a:p>
            <a:pPr marL="342900" lvl="0" indent="-342900" algn="just">
              <a:buFont typeface="+mj-lt"/>
              <a:buAutoNum type="arabicPeriod"/>
            </a:pPr>
            <a:endParaRPr lang="en-US" sz="1600" b="1" dirty="0">
              <a:solidFill>
                <a:schemeClr val="accent5">
                  <a:lumMod val="50000"/>
                </a:schemeClr>
              </a:solidFill>
            </a:endParaRPr>
          </a:p>
          <a:p>
            <a:pPr marL="342900" lvl="0" indent="-342900" algn="just">
              <a:buFont typeface="+mj-lt"/>
              <a:buAutoNum type="arabicPeriod"/>
            </a:pPr>
            <a:r>
              <a:rPr lang="en-US" sz="1600" b="1" dirty="0">
                <a:solidFill>
                  <a:schemeClr val="accent5">
                    <a:lumMod val="50000"/>
                  </a:schemeClr>
                </a:solidFill>
              </a:rPr>
              <a:t>adequate development densities to ensure quality development and any other relevant planning considerations including  safeguards on existing utilities, services and infrastructure.</a:t>
            </a:r>
          </a:p>
          <a:p>
            <a:pPr marL="342900" lvl="0" indent="-342900" algn="just">
              <a:buFont typeface="+mj-lt"/>
              <a:buAutoNum type="arabicPeriod"/>
            </a:pPr>
            <a:endParaRPr lang="en-US" sz="1600" b="1" dirty="0">
              <a:solidFill>
                <a:schemeClr val="accent5">
                  <a:lumMod val="50000"/>
                </a:schemeClr>
              </a:solidFill>
            </a:endParaRPr>
          </a:p>
          <a:p>
            <a:pPr marL="342900" lvl="0" indent="-342900" algn="just">
              <a:buFont typeface="+mj-lt"/>
              <a:buAutoNum type="arabicPeriod"/>
            </a:pPr>
            <a:r>
              <a:rPr lang="en-US" sz="1600" b="1" dirty="0">
                <a:solidFill>
                  <a:schemeClr val="accent5">
                    <a:lumMod val="50000"/>
                  </a:schemeClr>
                </a:solidFill>
              </a:rPr>
              <a:t>the topography of the site and of the area surrounding the site; </a:t>
            </a:r>
          </a:p>
          <a:p>
            <a:pPr marL="342900" lvl="0" indent="-342900" algn="just">
              <a:buFont typeface="+mj-lt"/>
              <a:buAutoNum type="arabicPeriod"/>
            </a:pPr>
            <a:endParaRPr lang="en-US" sz="1600" b="1" dirty="0">
              <a:solidFill>
                <a:schemeClr val="accent5">
                  <a:lumMod val="50000"/>
                </a:schemeClr>
              </a:solidFill>
            </a:endParaRPr>
          </a:p>
          <a:p>
            <a:pPr marL="342900" lvl="0" indent="-342900" algn="just">
              <a:buFont typeface="+mj-lt"/>
              <a:buAutoNum type="arabicPeriod"/>
            </a:pPr>
            <a:r>
              <a:rPr lang="en-US" sz="1600" b="1" dirty="0">
                <a:solidFill>
                  <a:schemeClr val="accent5">
                    <a:lumMod val="50000"/>
                  </a:schemeClr>
                </a:solidFill>
              </a:rPr>
              <a:t>the relationship of the development to any sites and/or buildings whose amenity should be protected, in particular the setting  of scheduled sites and/or monuments; </a:t>
            </a:r>
          </a:p>
          <a:p>
            <a:pPr marL="342900" lvl="0" indent="-342900" algn="just">
              <a:buFont typeface="+mj-lt"/>
              <a:buAutoNum type="arabicPeriod"/>
            </a:pPr>
            <a:endParaRPr lang="en-US" sz="1600" b="1" dirty="0">
              <a:solidFill>
                <a:schemeClr val="accent5">
                  <a:lumMod val="50000"/>
                </a:schemeClr>
              </a:solidFill>
            </a:endParaRPr>
          </a:p>
          <a:p>
            <a:pPr marL="342900" indent="-342900" algn="just">
              <a:buFont typeface="+mj-lt"/>
              <a:buAutoNum type="arabicPeriod"/>
            </a:pPr>
            <a:r>
              <a:rPr lang="en-US" sz="1600" b="1" dirty="0">
                <a:solidFill>
                  <a:schemeClr val="accent5">
                    <a:lumMod val="50000"/>
                  </a:schemeClr>
                </a:solidFill>
              </a:rPr>
              <a:t>the prominence of the development in the wider landscape, and in particular the impact of the building on the skyline when seen from outside the site area; </a:t>
            </a:r>
          </a:p>
          <a:p>
            <a:pPr lvl="0" algn="just"/>
            <a:endParaRPr lang="en-US" sz="1600" b="1" dirty="0">
              <a:solidFill>
                <a:schemeClr val="accent5">
                  <a:lumMod val="50000"/>
                </a:schemeClr>
              </a:solidFill>
            </a:endParaRPr>
          </a:p>
          <a:p>
            <a:pPr lvl="0" algn="just"/>
            <a:endParaRPr lang="en-GB" sz="1600" b="1" dirty="0">
              <a:solidFill>
                <a:schemeClr val="accent5">
                  <a:lumMod val="50000"/>
                </a:schemeClr>
              </a:solidFill>
              <a:effectLst/>
              <a:ea typeface="Times New Roman" panose="02020603050405020304" pitchFamily="18" charset="0"/>
            </a:endParaRPr>
          </a:p>
        </p:txBody>
      </p:sp>
    </p:spTree>
    <p:extLst>
      <p:ext uri="{BB962C8B-B14F-4D97-AF65-F5344CB8AC3E}">
        <p14:creationId xmlns:p14="http://schemas.microsoft.com/office/powerpoint/2010/main" val="3150579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a:extLst>
              <a:ext uri="{FF2B5EF4-FFF2-40B4-BE49-F238E27FC236}">
                <a16:creationId xmlns:a16="http://schemas.microsoft.com/office/drawing/2014/main" id="{89DB3373-9ED4-4CF5-9820-CD47D866097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616" t="37735" r="-22145" b="40148"/>
          <a:stretch/>
        </p:blipFill>
        <p:spPr bwMode="auto">
          <a:xfrm>
            <a:off x="3211985" y="5793721"/>
            <a:ext cx="5144413" cy="656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
            <a:extLst>
              <a:ext uri="{FF2B5EF4-FFF2-40B4-BE49-F238E27FC236}">
                <a16:creationId xmlns:a16="http://schemas.microsoft.com/office/drawing/2014/main" id="{A44F9BAC-A40A-4045-BE13-9164AB98F39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7109" t="29042" r="74" b="32445"/>
          <a:stretch/>
        </p:blipFill>
        <p:spPr bwMode="auto">
          <a:xfrm>
            <a:off x="7066779" y="5793721"/>
            <a:ext cx="2077221" cy="656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a:extLst>
              <a:ext uri="{FF2B5EF4-FFF2-40B4-BE49-F238E27FC236}">
                <a16:creationId xmlns:a16="http://schemas.microsoft.com/office/drawing/2014/main" id="{EC5E0A82-4D07-49E9-9AEF-29C7E5BCE9E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7109" t="29042" r="74" b="32445"/>
          <a:stretch/>
        </p:blipFill>
        <p:spPr bwMode="auto">
          <a:xfrm>
            <a:off x="-4952" y="5793721"/>
            <a:ext cx="3216937" cy="656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Connector 2">
            <a:extLst>
              <a:ext uri="{FF2B5EF4-FFF2-40B4-BE49-F238E27FC236}">
                <a16:creationId xmlns:a16="http://schemas.microsoft.com/office/drawing/2014/main" id="{008F4776-1119-456D-9746-A9AF7D559A0D}"/>
              </a:ext>
            </a:extLst>
          </p:cNvPr>
          <p:cNvCxnSpPr/>
          <p:nvPr/>
        </p:nvCxnSpPr>
        <p:spPr>
          <a:xfrm>
            <a:off x="-4952" y="5684520"/>
            <a:ext cx="9148952" cy="0"/>
          </a:xfrm>
          <a:prstGeom prst="line">
            <a:avLst/>
          </a:prstGeom>
          <a:ln>
            <a:solidFill>
              <a:srgbClr val="FFFF99"/>
            </a:solidFill>
          </a:ln>
        </p:spPr>
        <p:style>
          <a:lnRef idx="1">
            <a:schemeClr val="accent1"/>
          </a:lnRef>
          <a:fillRef idx="0">
            <a:schemeClr val="accent1"/>
          </a:fillRef>
          <a:effectRef idx="0">
            <a:schemeClr val="accent1"/>
          </a:effectRef>
          <a:fontRef idx="minor">
            <a:schemeClr val="tx1"/>
          </a:fontRef>
        </p:style>
      </p:cxnSp>
      <p:sp>
        <p:nvSpPr>
          <p:cNvPr id="10" name="Text Box 2">
            <a:extLst>
              <a:ext uri="{FF2B5EF4-FFF2-40B4-BE49-F238E27FC236}">
                <a16:creationId xmlns:a16="http://schemas.microsoft.com/office/drawing/2014/main" id="{665F0131-2673-4653-9061-51D93606DCA7}"/>
              </a:ext>
            </a:extLst>
          </p:cNvPr>
          <p:cNvSpPr txBox="1">
            <a:spLocks noChangeArrowheads="1"/>
          </p:cNvSpPr>
          <p:nvPr/>
        </p:nvSpPr>
        <p:spPr bwMode="auto">
          <a:xfrm>
            <a:off x="-4952" y="729085"/>
            <a:ext cx="9148952" cy="3570208"/>
          </a:xfrm>
          <a:prstGeom prst="rect">
            <a:avLst/>
          </a:prstGeom>
          <a:solidFill>
            <a:schemeClr val="bg1">
              <a:alpha val="87000"/>
            </a:schemeClr>
          </a:solidFill>
          <a:ln>
            <a:noFill/>
          </a:ln>
        </p:spPr>
        <p:txBody>
          <a:bodyPr wrap="square">
            <a:spAutoFit/>
          </a:bodyPr>
          <a:lstStyle>
            <a:lvl1pPr marL="371475" indent="-371475">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mt-MT" altLang="en-US" sz="2800" b="1" dirty="0">
                <a:solidFill>
                  <a:schemeClr val="bg1">
                    <a:lumMod val="50000"/>
                  </a:schemeClr>
                </a:solidFill>
                <a:latin typeface="+mj-lt"/>
              </a:rPr>
              <a:t>Partial </a:t>
            </a:r>
            <a:r>
              <a:rPr lang="en-US" altLang="en-US" sz="2800" b="1" dirty="0">
                <a:solidFill>
                  <a:schemeClr val="bg1">
                    <a:lumMod val="50000"/>
                  </a:schemeClr>
                </a:solidFill>
                <a:latin typeface="+mj-lt"/>
              </a:rPr>
              <a:t>Local Plan </a:t>
            </a:r>
            <a:r>
              <a:rPr lang="mt-MT" altLang="en-US" sz="2800" b="1" dirty="0">
                <a:solidFill>
                  <a:schemeClr val="bg1">
                    <a:lumMod val="50000"/>
                  </a:schemeClr>
                </a:solidFill>
                <a:latin typeface="+mj-lt"/>
              </a:rPr>
              <a:t>Review</a:t>
            </a:r>
            <a:r>
              <a:rPr lang="en-GB" altLang="en-US" sz="2800" b="1" dirty="0">
                <a:solidFill>
                  <a:schemeClr val="bg1">
                    <a:lumMod val="50000"/>
                  </a:schemeClr>
                </a:solidFill>
                <a:latin typeface="+mj-lt"/>
              </a:rPr>
              <a:t> </a:t>
            </a:r>
          </a:p>
          <a:p>
            <a:pPr algn="ctr"/>
            <a:r>
              <a:rPr lang="en-GB" sz="2000" b="1" dirty="0">
                <a:latin typeface="+mj-lt"/>
              </a:rPr>
              <a:t>South Malta Local Plan (</a:t>
            </a:r>
            <a:r>
              <a:rPr lang="en-GB" sz="2000" b="1" dirty="0" err="1">
                <a:latin typeface="+mj-lt"/>
              </a:rPr>
              <a:t>Marsa</a:t>
            </a:r>
            <a:r>
              <a:rPr lang="en-GB" sz="2000" b="1" dirty="0">
                <a:latin typeface="+mj-lt"/>
              </a:rPr>
              <a:t> Industrial Area) and the </a:t>
            </a:r>
          </a:p>
          <a:p>
            <a:pPr algn="ctr"/>
            <a:r>
              <a:rPr lang="en-GB" sz="2000" b="1" dirty="0">
                <a:latin typeface="+mj-lt"/>
              </a:rPr>
              <a:t> Central Malta Local Plan (</a:t>
            </a:r>
            <a:r>
              <a:rPr lang="en-GB" sz="2000" b="1" dirty="0" err="1">
                <a:latin typeface="+mj-lt"/>
              </a:rPr>
              <a:t>Imriehel</a:t>
            </a:r>
            <a:r>
              <a:rPr lang="en-GB" sz="2000" b="1" dirty="0">
                <a:latin typeface="+mj-lt"/>
              </a:rPr>
              <a:t> Industrial Area)</a:t>
            </a:r>
            <a:endParaRPr lang="en-GB" altLang="en-US" sz="2000" b="1" dirty="0">
              <a:latin typeface="+mj-lt"/>
            </a:endParaRPr>
          </a:p>
          <a:p>
            <a:pPr algn="ctr"/>
            <a:endParaRPr lang="en-GB" sz="3200" b="1" dirty="0"/>
          </a:p>
          <a:p>
            <a:pPr algn="ctr" eaLnBrk="1" hangingPunct="1"/>
            <a:endParaRPr lang="en-GB" altLang="en-US" sz="3200" b="1" dirty="0">
              <a:solidFill>
                <a:schemeClr val="bg1">
                  <a:lumMod val="75000"/>
                </a:schemeClr>
              </a:solidFill>
              <a:latin typeface="+mj-lt"/>
            </a:endParaRPr>
          </a:p>
          <a:p>
            <a:pPr algn="ctr" eaLnBrk="1" hangingPunct="1"/>
            <a:endParaRPr lang="en-GB" altLang="en-US" sz="3200" b="1" dirty="0">
              <a:solidFill>
                <a:schemeClr val="bg1">
                  <a:lumMod val="75000"/>
                </a:schemeClr>
              </a:solidFill>
              <a:latin typeface="+mj-lt"/>
            </a:endParaRPr>
          </a:p>
          <a:p>
            <a:pPr algn="ctr"/>
            <a:r>
              <a:rPr lang="en-GB" sz="4400" b="1" dirty="0">
                <a:solidFill>
                  <a:srgbClr val="002060"/>
                </a:solidFill>
                <a:latin typeface="+mj-lt"/>
              </a:rPr>
              <a:t>INTRODUCTION</a:t>
            </a:r>
            <a:endParaRPr lang="en-GB" sz="3600" b="1" dirty="0">
              <a:solidFill>
                <a:srgbClr val="002060"/>
              </a:solidFill>
              <a:latin typeface="+mj-lt"/>
            </a:endParaRPr>
          </a:p>
          <a:p>
            <a:pPr algn="ctr" eaLnBrk="1" hangingPunct="1"/>
            <a:endParaRPr lang="en-GB" altLang="en-US" b="1" dirty="0">
              <a:latin typeface="+mj-lt"/>
            </a:endParaRPr>
          </a:p>
        </p:txBody>
      </p:sp>
    </p:spTree>
    <p:extLst>
      <p:ext uri="{BB962C8B-B14F-4D97-AF65-F5344CB8AC3E}">
        <p14:creationId xmlns:p14="http://schemas.microsoft.com/office/powerpoint/2010/main" val="13039947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980DCB-F38B-4E40-B97A-9DF53C10240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616" t="37735" r="-22145" b="40148"/>
          <a:stretch/>
        </p:blipFill>
        <p:spPr bwMode="auto">
          <a:xfrm>
            <a:off x="0" y="6191037"/>
            <a:ext cx="5144413" cy="656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a:extLst>
              <a:ext uri="{FF2B5EF4-FFF2-40B4-BE49-F238E27FC236}">
                <a16:creationId xmlns:a16="http://schemas.microsoft.com/office/drawing/2014/main" id="{76BC4B20-219D-41CE-A7C2-508A3B382A7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7109" t="29042" r="74" b="32445"/>
          <a:stretch/>
        </p:blipFill>
        <p:spPr bwMode="auto">
          <a:xfrm>
            <a:off x="2424385" y="6191037"/>
            <a:ext cx="6719615" cy="656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3BD23D7E-4A38-4C41-9F17-E9EB2D3EEF8C}"/>
              </a:ext>
            </a:extLst>
          </p:cNvPr>
          <p:cNvSpPr txBox="1"/>
          <p:nvPr/>
        </p:nvSpPr>
        <p:spPr>
          <a:xfrm>
            <a:off x="2855742" y="6191037"/>
            <a:ext cx="6288258" cy="830997"/>
          </a:xfrm>
          <a:prstGeom prst="rect">
            <a:avLst/>
          </a:prstGeom>
          <a:noFill/>
        </p:spPr>
        <p:txBody>
          <a:bodyPr wrap="square">
            <a:spAutoFit/>
          </a:bodyPr>
          <a:lstStyle/>
          <a:p>
            <a:pPr algn="r"/>
            <a:r>
              <a:rPr lang="mt-MT" altLang="en-US" sz="1600" b="1" dirty="0">
                <a:solidFill>
                  <a:schemeClr val="bg1">
                    <a:lumMod val="50000"/>
                  </a:schemeClr>
                </a:solidFill>
                <a:latin typeface="+mj-lt"/>
              </a:rPr>
              <a:t>P</a:t>
            </a:r>
            <a:r>
              <a:rPr lang="en-US" altLang="en-US" sz="1600" b="1" dirty="0">
                <a:solidFill>
                  <a:schemeClr val="bg1">
                    <a:lumMod val="50000"/>
                  </a:schemeClr>
                </a:solidFill>
                <a:latin typeface="+mj-lt"/>
              </a:rPr>
              <a:t>ARTIAL LOCAL PLAN REVIEW TO SMLP &amp; CMLP </a:t>
            </a:r>
          </a:p>
          <a:p>
            <a:pPr algn="r"/>
            <a:r>
              <a:rPr lang="en-US" altLang="en-US" sz="1600" b="1" dirty="0" err="1">
                <a:latin typeface="+mj-lt"/>
              </a:rPr>
              <a:t>Marsa</a:t>
            </a:r>
            <a:r>
              <a:rPr lang="en-US" altLang="en-US" sz="1600" b="1" dirty="0">
                <a:latin typeface="+mj-lt"/>
              </a:rPr>
              <a:t> and </a:t>
            </a:r>
            <a:r>
              <a:rPr lang="en-US" altLang="en-US" sz="1600" b="1" dirty="0" err="1">
                <a:latin typeface="+mj-lt"/>
              </a:rPr>
              <a:t>Mriehel</a:t>
            </a:r>
            <a:r>
              <a:rPr lang="en-US" altLang="en-US" sz="1600" b="1" dirty="0">
                <a:latin typeface="+mj-lt"/>
              </a:rPr>
              <a:t> Industrial Estates </a:t>
            </a:r>
            <a:r>
              <a:rPr lang="en-GB" altLang="en-US" sz="1600" b="1" dirty="0">
                <a:latin typeface="+mj-lt"/>
              </a:rPr>
              <a:t>– </a:t>
            </a:r>
            <a:r>
              <a:rPr lang="en-GB" altLang="en-US" sz="1600" b="1" i="1" dirty="0">
                <a:latin typeface="+mj-lt"/>
              </a:rPr>
              <a:t>Changes to SMMR 01</a:t>
            </a:r>
          </a:p>
          <a:p>
            <a:pPr algn="r"/>
            <a:endParaRPr lang="en-GB" altLang="en-US" sz="1600" b="1" dirty="0">
              <a:solidFill>
                <a:schemeClr val="bg1">
                  <a:lumMod val="50000"/>
                </a:schemeClr>
              </a:solidFill>
              <a:latin typeface="+mj-lt"/>
            </a:endParaRPr>
          </a:p>
        </p:txBody>
      </p:sp>
      <p:sp>
        <p:nvSpPr>
          <p:cNvPr id="7" name="Rectangle 6">
            <a:extLst>
              <a:ext uri="{FF2B5EF4-FFF2-40B4-BE49-F238E27FC236}">
                <a16:creationId xmlns:a16="http://schemas.microsoft.com/office/drawing/2014/main" id="{4731A6E2-578A-43F0-BAC5-15BD45A33EEA}"/>
              </a:ext>
            </a:extLst>
          </p:cNvPr>
          <p:cNvSpPr/>
          <p:nvPr/>
        </p:nvSpPr>
        <p:spPr>
          <a:xfrm>
            <a:off x="277092" y="232238"/>
            <a:ext cx="8866908" cy="1323439"/>
          </a:xfrm>
          <a:prstGeom prst="rect">
            <a:avLst/>
          </a:prstGeom>
        </p:spPr>
        <p:txBody>
          <a:bodyPr wrap="square">
            <a:spAutoFit/>
          </a:bodyPr>
          <a:lstStyle/>
          <a:p>
            <a:pPr marL="342900" lvl="0" indent="-342900" algn="just">
              <a:buFont typeface="+mj-lt"/>
              <a:buAutoNum type="arabicPeriod" startAt="7"/>
            </a:pPr>
            <a:r>
              <a:rPr lang="en-US" sz="1600" b="1" dirty="0">
                <a:solidFill>
                  <a:schemeClr val="accent5">
                    <a:lumMod val="50000"/>
                  </a:schemeClr>
                </a:solidFill>
              </a:rPr>
              <a:t>the general massing and design of the building in relation to its urban design context such that the development follows best practice in terms of environmentally sustainable design, </a:t>
            </a:r>
            <a:r>
              <a:rPr lang="en-US" sz="1600" b="1" dirty="0" err="1">
                <a:solidFill>
                  <a:schemeClr val="accent5">
                    <a:lumMod val="50000"/>
                  </a:schemeClr>
                </a:solidFill>
              </a:rPr>
              <a:t>neighbour</a:t>
            </a:r>
            <a:r>
              <a:rPr lang="en-US" sz="1600" b="1" dirty="0">
                <a:solidFill>
                  <a:schemeClr val="accent5">
                    <a:lumMod val="50000"/>
                  </a:schemeClr>
                </a:solidFill>
              </a:rPr>
              <a:t> compatibility, construction and operational management; </a:t>
            </a:r>
          </a:p>
          <a:p>
            <a:pPr marL="342900" lvl="0" indent="-342900" algn="just">
              <a:buFont typeface="+mj-lt"/>
              <a:buAutoNum type="arabicPeriod" startAt="7"/>
            </a:pPr>
            <a:endParaRPr lang="en-US" sz="1600" b="1" dirty="0">
              <a:solidFill>
                <a:schemeClr val="accent5">
                  <a:lumMod val="50000"/>
                </a:schemeClr>
              </a:solidFill>
            </a:endParaRPr>
          </a:p>
          <a:p>
            <a:pPr marL="342900" lvl="0" indent="-342900" algn="just">
              <a:buFont typeface="+mj-lt"/>
              <a:buAutoNum type="arabicPeriod" startAt="7"/>
            </a:pPr>
            <a:r>
              <a:rPr lang="en-US" sz="1600" b="1" dirty="0">
                <a:solidFill>
                  <a:schemeClr val="accent5">
                    <a:lumMod val="50000"/>
                  </a:schemeClr>
                </a:solidFill>
              </a:rPr>
              <a:t>no blank party walls are to be created; </a:t>
            </a:r>
            <a:endParaRPr lang="en-GB" sz="1600" b="1" dirty="0">
              <a:solidFill>
                <a:schemeClr val="accent5">
                  <a:lumMod val="50000"/>
                </a:schemeClr>
              </a:solidFill>
              <a:effectLst/>
              <a:ea typeface="Times New Roman" panose="02020603050405020304" pitchFamily="18" charset="0"/>
            </a:endParaRPr>
          </a:p>
        </p:txBody>
      </p:sp>
      <p:sp>
        <p:nvSpPr>
          <p:cNvPr id="8" name="Rectangle 7">
            <a:extLst>
              <a:ext uri="{FF2B5EF4-FFF2-40B4-BE49-F238E27FC236}">
                <a16:creationId xmlns:a16="http://schemas.microsoft.com/office/drawing/2014/main" id="{F1E1C018-45EB-468A-9DF6-6F64685C0749}"/>
              </a:ext>
            </a:extLst>
          </p:cNvPr>
          <p:cNvSpPr/>
          <p:nvPr/>
        </p:nvSpPr>
        <p:spPr>
          <a:xfrm>
            <a:off x="-166255" y="1787232"/>
            <a:ext cx="9310254" cy="4124206"/>
          </a:xfrm>
          <a:prstGeom prst="rect">
            <a:avLst/>
          </a:prstGeom>
        </p:spPr>
        <p:txBody>
          <a:bodyPr wrap="square">
            <a:spAutoFit/>
          </a:bodyPr>
          <a:lstStyle/>
          <a:p>
            <a:pPr marL="450215" algn="just">
              <a:spcAft>
                <a:spcPts val="0"/>
              </a:spcAft>
            </a:pPr>
            <a:r>
              <a:rPr lang="en-US" sz="1600" b="1" dirty="0">
                <a:solidFill>
                  <a:srgbClr val="000000"/>
                </a:solidFill>
                <a:ea typeface="Times New Roman" panose="02020603050405020304" pitchFamily="18" charset="0"/>
                <a:cs typeface="Calibri" panose="020F0502020204030204" pitchFamily="34" charset="0"/>
              </a:rPr>
              <a:t>The </a:t>
            </a:r>
            <a:r>
              <a:rPr lang="en-US" sz="1600" b="1" dirty="0">
                <a:solidFill>
                  <a:schemeClr val="accent5">
                    <a:lumMod val="50000"/>
                  </a:schemeClr>
                </a:solidFill>
                <a:ea typeface="Times New Roman" panose="02020603050405020304" pitchFamily="18" charset="0"/>
                <a:cs typeface="Calibri" panose="020F0502020204030204" pitchFamily="34" charset="0"/>
              </a:rPr>
              <a:t>PA</a:t>
            </a:r>
            <a:r>
              <a:rPr lang="en-US" sz="1600" b="1" dirty="0">
                <a:solidFill>
                  <a:srgbClr val="000000"/>
                </a:solidFill>
                <a:ea typeface="Times New Roman" panose="02020603050405020304" pitchFamily="18" charset="0"/>
                <a:cs typeface="Calibri" panose="020F0502020204030204" pitchFamily="34" charset="0"/>
              </a:rPr>
              <a:t> will seek to identify additional land for industrial use to make up for the land being proposed for exclusion. In the event of its failure to compensate for this land and Malta Industrial Park’s new emerging requirements, </a:t>
            </a:r>
            <a:r>
              <a:rPr lang="en-US" sz="1600" b="1" dirty="0">
                <a:solidFill>
                  <a:schemeClr val="accent5">
                    <a:lumMod val="50000"/>
                  </a:schemeClr>
                </a:solidFill>
                <a:ea typeface="Times New Roman" panose="02020603050405020304" pitchFamily="18" charset="0"/>
                <a:cs typeface="Calibri" panose="020F0502020204030204" pitchFamily="34" charset="0"/>
              </a:rPr>
              <a:t>PA</a:t>
            </a:r>
            <a:r>
              <a:rPr lang="en-US" sz="1600" b="1" dirty="0">
                <a:solidFill>
                  <a:srgbClr val="000000"/>
                </a:solidFill>
                <a:ea typeface="Times New Roman" panose="02020603050405020304" pitchFamily="18" charset="0"/>
                <a:cs typeface="Calibri" panose="020F0502020204030204" pitchFamily="34" charset="0"/>
              </a:rPr>
              <a:t> will consider the gradual reinstatement of this land for industrial development on the basis of individual applications subject to the preparation of an Environmental Impact Assessment which would include a cost/benefit analysis</a:t>
            </a:r>
            <a:r>
              <a:rPr lang="en-US" sz="1600" dirty="0">
                <a:solidFill>
                  <a:srgbClr val="000000"/>
                </a:solidFill>
                <a:ea typeface="Times New Roman" panose="02020603050405020304" pitchFamily="18" charset="0"/>
              </a:rPr>
              <a:t>  </a:t>
            </a:r>
            <a:r>
              <a:rPr lang="en-US" sz="1600" b="1" dirty="0">
                <a:solidFill>
                  <a:srgbClr val="000000"/>
                </a:solidFill>
                <a:ea typeface="Times New Roman" panose="02020603050405020304" pitchFamily="18" charset="0"/>
                <a:cs typeface="Calibri" panose="020F0502020204030204" pitchFamily="34" charset="0"/>
              </a:rPr>
              <a:t>. </a:t>
            </a:r>
            <a:r>
              <a:rPr lang="en-US" sz="1600" dirty="0">
                <a:solidFill>
                  <a:srgbClr val="000000"/>
                </a:solidFill>
                <a:ea typeface="Times New Roman" panose="02020603050405020304" pitchFamily="18" charset="0"/>
                <a:cs typeface="Calibri" panose="020F0502020204030204" pitchFamily="34" charset="0"/>
              </a:rPr>
              <a:t> </a:t>
            </a:r>
            <a:r>
              <a:rPr lang="en-US" sz="1600" dirty="0">
                <a:solidFill>
                  <a:srgbClr val="000000"/>
                </a:solidFill>
                <a:ea typeface="Times New Roman" panose="02020603050405020304" pitchFamily="18" charset="0"/>
              </a:rPr>
              <a:t>  </a:t>
            </a:r>
            <a:r>
              <a:rPr lang="en-US" sz="1600" b="1" dirty="0">
                <a:solidFill>
                  <a:srgbClr val="000000"/>
                </a:solidFill>
                <a:ea typeface="Times New Roman" panose="02020603050405020304" pitchFamily="18" charset="0"/>
                <a:cs typeface="Calibri" panose="020F0502020204030204" pitchFamily="34" charset="0"/>
              </a:rPr>
              <a:t> </a:t>
            </a:r>
            <a:endParaRPr lang="en-GB" sz="1600" dirty="0">
              <a:ea typeface="Times New Roman" panose="02020603050405020304" pitchFamily="18" charset="0"/>
            </a:endParaRPr>
          </a:p>
          <a:p>
            <a:pPr marL="450215" algn="just">
              <a:spcAft>
                <a:spcPts val="0"/>
              </a:spcAft>
            </a:pPr>
            <a:r>
              <a:rPr lang="en-US" sz="1400" dirty="0">
                <a:ea typeface="Times New Roman" panose="02020603050405020304" pitchFamily="18" charset="0"/>
              </a:rPr>
              <a:t> </a:t>
            </a:r>
            <a:endParaRPr lang="en-GB" sz="1400" dirty="0">
              <a:ea typeface="Times New Roman" panose="02020603050405020304" pitchFamily="18" charset="0"/>
            </a:endParaRPr>
          </a:p>
          <a:p>
            <a:pPr marL="450215" algn="just">
              <a:spcAft>
                <a:spcPts val="0"/>
              </a:spcAft>
            </a:pPr>
            <a:r>
              <a:rPr lang="en-US" sz="1400" dirty="0">
                <a:solidFill>
                  <a:srgbClr val="000000"/>
                </a:solidFill>
                <a:ea typeface="Times New Roman" panose="02020603050405020304" pitchFamily="18" charset="0"/>
              </a:rPr>
              <a:t>31.4.1 The site being excluded covers a land area of approximately 61,700 m2 and is considered as being good quality irrigated agricultural land. An application (PA 7505/94) was submitted in 1994 for the construction of a new factory for the General Soft Drinks Ltd. This application was recommended for refusal but then withdrawn by the applicant. The expropriation process for part of the site has been terminated in February 1997 by Government Notice No. 119. The PA will seek, together with the relevant authorities, to provide for such a shortfall in other designated areas, not necessarily within this Plan. However, should this not be possible in the short term, expansion of the existing estate, due to emerging economic factors, onto the site being excluded may be considered provided an EIA is carried out to determine the impacts relating to the proposed expansion. A cost/benefit analysis should also form part of the EIA. </a:t>
            </a:r>
            <a:endParaRPr lang="en-GB" sz="1400" dirty="0">
              <a:ea typeface="Times New Roman" panose="02020603050405020304" pitchFamily="18" charset="0"/>
            </a:endParaRPr>
          </a:p>
          <a:p>
            <a:pPr marL="450215" algn="just">
              <a:spcAft>
                <a:spcPts val="0"/>
              </a:spcAft>
            </a:pPr>
            <a:r>
              <a:rPr lang="en-US" sz="1400" dirty="0">
                <a:ea typeface="Times New Roman" panose="02020603050405020304" pitchFamily="18" charset="0"/>
              </a:rPr>
              <a:t> </a:t>
            </a:r>
            <a:endParaRPr lang="en-US" sz="1400" dirty="0">
              <a:solidFill>
                <a:srgbClr val="000000"/>
              </a:solidFill>
            </a:endParaRPr>
          </a:p>
          <a:p>
            <a:pPr algn="just"/>
            <a:r>
              <a:rPr lang="en-US" sz="1400" dirty="0">
                <a:solidFill>
                  <a:srgbClr val="000000"/>
                </a:solidFill>
              </a:rPr>
              <a:t>	31.4.2 Additional industrial floorspace can be provided for </a:t>
            </a:r>
            <a:r>
              <a:rPr lang="en-US" sz="1400" strike="sngStrike" dirty="0">
                <a:solidFill>
                  <a:schemeClr val="bg2">
                    <a:lumMod val="50000"/>
                  </a:schemeClr>
                </a:solidFill>
              </a:rPr>
              <a:t>existing</a:t>
            </a:r>
            <a:r>
              <a:rPr lang="en-US" sz="1400" dirty="0">
                <a:solidFill>
                  <a:srgbClr val="000000"/>
                </a:solidFill>
              </a:rPr>
              <a:t> industries </a:t>
            </a:r>
            <a:r>
              <a:rPr lang="en-US" sz="1400" strike="sngStrike" dirty="0">
                <a:solidFill>
                  <a:schemeClr val="bg2">
                    <a:lumMod val="50000"/>
                  </a:schemeClr>
                </a:solidFill>
              </a:rPr>
              <a:t>by allowing an additional floor above </a:t>
            </a:r>
            <a:r>
              <a:rPr lang="en-US" sz="1400" dirty="0">
                <a:solidFill>
                  <a:schemeClr val="bg2">
                    <a:lumMod val="50000"/>
                  </a:schemeClr>
                </a:solidFill>
              </a:rPr>
              <a:t>	</a:t>
            </a:r>
            <a:r>
              <a:rPr lang="en-US" sz="1400" strike="sngStrike" dirty="0">
                <a:solidFill>
                  <a:schemeClr val="bg2">
                    <a:lumMod val="50000"/>
                  </a:schemeClr>
                </a:solidFill>
              </a:rPr>
              <a:t>ground floor where appropriate provided that the two floors are not exceeded </a:t>
            </a:r>
            <a:r>
              <a:rPr lang="en-US" sz="1400" dirty="0">
                <a:solidFill>
                  <a:schemeClr val="accent5">
                    <a:lumMod val="75000"/>
                  </a:schemeClr>
                </a:solidFill>
              </a:rPr>
              <a:t>through a context based approach to the 	assessment of building heights, provided that the above-mentioned urban design parameters are addressed .</a:t>
            </a:r>
            <a:endParaRPr lang="en-GB" sz="1400" dirty="0">
              <a:effectLst/>
              <a:ea typeface="Times New Roman" panose="02020603050405020304" pitchFamily="18" charset="0"/>
            </a:endParaRPr>
          </a:p>
        </p:txBody>
      </p:sp>
    </p:spTree>
    <p:extLst>
      <p:ext uri="{BB962C8B-B14F-4D97-AF65-F5344CB8AC3E}">
        <p14:creationId xmlns:p14="http://schemas.microsoft.com/office/powerpoint/2010/main" val="20583684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a:extLst>
              <a:ext uri="{FF2B5EF4-FFF2-40B4-BE49-F238E27FC236}">
                <a16:creationId xmlns:a16="http://schemas.microsoft.com/office/drawing/2014/main" id="{89DB3373-9ED4-4CF5-9820-CD47D866097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616" t="37735" r="-22145" b="40148"/>
          <a:stretch/>
        </p:blipFill>
        <p:spPr bwMode="auto">
          <a:xfrm>
            <a:off x="3211985" y="5793721"/>
            <a:ext cx="5144413" cy="656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
            <a:extLst>
              <a:ext uri="{FF2B5EF4-FFF2-40B4-BE49-F238E27FC236}">
                <a16:creationId xmlns:a16="http://schemas.microsoft.com/office/drawing/2014/main" id="{A44F9BAC-A40A-4045-BE13-9164AB98F39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7109" t="29042" r="74" b="32445"/>
          <a:stretch/>
        </p:blipFill>
        <p:spPr bwMode="auto">
          <a:xfrm>
            <a:off x="7066779" y="5793721"/>
            <a:ext cx="2077221" cy="656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a:extLst>
              <a:ext uri="{FF2B5EF4-FFF2-40B4-BE49-F238E27FC236}">
                <a16:creationId xmlns:a16="http://schemas.microsoft.com/office/drawing/2014/main" id="{EC5E0A82-4D07-49E9-9AEF-29C7E5BCE9E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7109" t="29042" r="74" b="32445"/>
          <a:stretch/>
        </p:blipFill>
        <p:spPr bwMode="auto">
          <a:xfrm>
            <a:off x="-4952" y="5793721"/>
            <a:ext cx="3216937" cy="656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Connector 2">
            <a:extLst>
              <a:ext uri="{FF2B5EF4-FFF2-40B4-BE49-F238E27FC236}">
                <a16:creationId xmlns:a16="http://schemas.microsoft.com/office/drawing/2014/main" id="{008F4776-1119-456D-9746-A9AF7D559A0D}"/>
              </a:ext>
            </a:extLst>
          </p:cNvPr>
          <p:cNvCxnSpPr/>
          <p:nvPr/>
        </p:nvCxnSpPr>
        <p:spPr>
          <a:xfrm>
            <a:off x="-4952" y="5684520"/>
            <a:ext cx="9148952" cy="0"/>
          </a:xfrm>
          <a:prstGeom prst="line">
            <a:avLst/>
          </a:prstGeom>
          <a:ln>
            <a:solidFill>
              <a:srgbClr val="FFFF99"/>
            </a:solidFill>
          </a:ln>
        </p:spPr>
        <p:style>
          <a:lnRef idx="1">
            <a:schemeClr val="accent1"/>
          </a:lnRef>
          <a:fillRef idx="0">
            <a:schemeClr val="accent1"/>
          </a:fillRef>
          <a:effectRef idx="0">
            <a:schemeClr val="accent1"/>
          </a:effectRef>
          <a:fontRef idx="minor">
            <a:schemeClr val="tx1"/>
          </a:fontRef>
        </p:style>
      </p:cxnSp>
      <p:sp>
        <p:nvSpPr>
          <p:cNvPr id="10" name="Text Box 2">
            <a:extLst>
              <a:ext uri="{FF2B5EF4-FFF2-40B4-BE49-F238E27FC236}">
                <a16:creationId xmlns:a16="http://schemas.microsoft.com/office/drawing/2014/main" id="{665F0131-2673-4653-9061-51D93606DCA7}"/>
              </a:ext>
            </a:extLst>
          </p:cNvPr>
          <p:cNvSpPr txBox="1">
            <a:spLocks noChangeArrowheads="1"/>
          </p:cNvSpPr>
          <p:nvPr/>
        </p:nvSpPr>
        <p:spPr bwMode="auto">
          <a:xfrm>
            <a:off x="-4952" y="729085"/>
            <a:ext cx="9148952" cy="3570208"/>
          </a:xfrm>
          <a:prstGeom prst="rect">
            <a:avLst/>
          </a:prstGeom>
          <a:solidFill>
            <a:schemeClr val="bg1">
              <a:alpha val="87000"/>
            </a:schemeClr>
          </a:solidFill>
          <a:ln>
            <a:noFill/>
          </a:ln>
        </p:spPr>
        <p:txBody>
          <a:bodyPr wrap="square">
            <a:spAutoFit/>
          </a:bodyPr>
          <a:lstStyle>
            <a:lvl1pPr marL="371475" indent="-371475">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mt-MT" altLang="en-US" sz="2800" b="1" dirty="0">
                <a:solidFill>
                  <a:schemeClr val="bg1">
                    <a:lumMod val="50000"/>
                  </a:schemeClr>
                </a:solidFill>
                <a:latin typeface="+mj-lt"/>
              </a:rPr>
              <a:t>Partial </a:t>
            </a:r>
            <a:r>
              <a:rPr lang="en-US" altLang="en-US" sz="2800" b="1" dirty="0">
                <a:solidFill>
                  <a:schemeClr val="bg1">
                    <a:lumMod val="50000"/>
                  </a:schemeClr>
                </a:solidFill>
                <a:latin typeface="+mj-lt"/>
              </a:rPr>
              <a:t>Local Plan </a:t>
            </a:r>
            <a:r>
              <a:rPr lang="mt-MT" altLang="en-US" sz="2800" b="1" dirty="0">
                <a:solidFill>
                  <a:schemeClr val="bg1">
                    <a:lumMod val="50000"/>
                  </a:schemeClr>
                </a:solidFill>
                <a:latin typeface="+mj-lt"/>
              </a:rPr>
              <a:t>Review</a:t>
            </a:r>
            <a:r>
              <a:rPr lang="en-GB" altLang="en-US" sz="2800" b="1" dirty="0">
                <a:solidFill>
                  <a:schemeClr val="bg1">
                    <a:lumMod val="50000"/>
                  </a:schemeClr>
                </a:solidFill>
                <a:latin typeface="+mj-lt"/>
              </a:rPr>
              <a:t> </a:t>
            </a:r>
          </a:p>
          <a:p>
            <a:pPr algn="ctr"/>
            <a:r>
              <a:rPr lang="en-GB" sz="2000" b="1" dirty="0">
                <a:latin typeface="+mj-lt"/>
              </a:rPr>
              <a:t>South Malta Local Plan (</a:t>
            </a:r>
            <a:r>
              <a:rPr lang="en-GB" sz="2000" b="1" dirty="0" err="1">
                <a:latin typeface="+mj-lt"/>
              </a:rPr>
              <a:t>Marsa</a:t>
            </a:r>
            <a:r>
              <a:rPr lang="en-GB" sz="2000" b="1" dirty="0">
                <a:latin typeface="+mj-lt"/>
              </a:rPr>
              <a:t> Industrial Area) and the </a:t>
            </a:r>
          </a:p>
          <a:p>
            <a:pPr algn="ctr"/>
            <a:r>
              <a:rPr lang="en-GB" sz="2000" b="1" dirty="0">
                <a:latin typeface="+mj-lt"/>
              </a:rPr>
              <a:t> Central Malta Local Plan (</a:t>
            </a:r>
            <a:r>
              <a:rPr lang="en-GB" sz="2000" b="1" dirty="0" err="1">
                <a:latin typeface="+mj-lt"/>
              </a:rPr>
              <a:t>Imriehel</a:t>
            </a:r>
            <a:r>
              <a:rPr lang="en-GB" sz="2000" b="1" dirty="0">
                <a:latin typeface="+mj-lt"/>
              </a:rPr>
              <a:t> Industrial Area)</a:t>
            </a:r>
            <a:endParaRPr lang="en-GB" altLang="en-US" sz="2000" b="1" dirty="0">
              <a:latin typeface="+mj-lt"/>
            </a:endParaRPr>
          </a:p>
          <a:p>
            <a:pPr algn="ctr"/>
            <a:endParaRPr lang="en-GB" sz="3200" b="1" dirty="0"/>
          </a:p>
          <a:p>
            <a:pPr algn="ctr" eaLnBrk="1" hangingPunct="1"/>
            <a:endParaRPr lang="en-GB" altLang="en-US" sz="3200" b="1" dirty="0">
              <a:solidFill>
                <a:schemeClr val="bg1">
                  <a:lumMod val="75000"/>
                </a:schemeClr>
              </a:solidFill>
              <a:latin typeface="+mj-lt"/>
            </a:endParaRPr>
          </a:p>
          <a:p>
            <a:pPr algn="ctr" eaLnBrk="1" hangingPunct="1"/>
            <a:endParaRPr lang="en-GB" altLang="en-US" sz="3200" b="1" dirty="0">
              <a:solidFill>
                <a:schemeClr val="bg1">
                  <a:lumMod val="75000"/>
                </a:schemeClr>
              </a:solidFill>
              <a:latin typeface="+mj-lt"/>
            </a:endParaRPr>
          </a:p>
          <a:p>
            <a:pPr algn="ctr"/>
            <a:r>
              <a:rPr lang="en-GB" sz="3600" b="1" dirty="0">
                <a:solidFill>
                  <a:srgbClr val="002060"/>
                </a:solidFill>
                <a:latin typeface="+mj-lt"/>
              </a:rPr>
              <a:t>PROPOSED CHANGES TO CG14</a:t>
            </a:r>
          </a:p>
          <a:p>
            <a:pPr algn="ctr" eaLnBrk="1" hangingPunct="1"/>
            <a:endParaRPr lang="en-GB" altLang="en-US" b="1" dirty="0">
              <a:latin typeface="+mj-lt"/>
            </a:endParaRPr>
          </a:p>
        </p:txBody>
      </p:sp>
    </p:spTree>
    <p:extLst>
      <p:ext uri="{BB962C8B-B14F-4D97-AF65-F5344CB8AC3E}">
        <p14:creationId xmlns:p14="http://schemas.microsoft.com/office/powerpoint/2010/main" val="28624728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980DCB-F38B-4E40-B97A-9DF53C10240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616" t="37735" r="-22145" b="40148"/>
          <a:stretch/>
        </p:blipFill>
        <p:spPr bwMode="auto">
          <a:xfrm>
            <a:off x="0" y="6191037"/>
            <a:ext cx="5144413" cy="656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a:extLst>
              <a:ext uri="{FF2B5EF4-FFF2-40B4-BE49-F238E27FC236}">
                <a16:creationId xmlns:a16="http://schemas.microsoft.com/office/drawing/2014/main" id="{76BC4B20-219D-41CE-A7C2-508A3B382A7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7109" t="29042" r="74" b="32445"/>
          <a:stretch/>
        </p:blipFill>
        <p:spPr bwMode="auto">
          <a:xfrm>
            <a:off x="2424385" y="6191037"/>
            <a:ext cx="6719615" cy="656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3BD23D7E-4A38-4C41-9F17-E9EB2D3EEF8C}"/>
              </a:ext>
            </a:extLst>
          </p:cNvPr>
          <p:cNvSpPr txBox="1"/>
          <p:nvPr/>
        </p:nvSpPr>
        <p:spPr>
          <a:xfrm>
            <a:off x="2855742" y="6191037"/>
            <a:ext cx="6288258" cy="830997"/>
          </a:xfrm>
          <a:prstGeom prst="rect">
            <a:avLst/>
          </a:prstGeom>
          <a:noFill/>
        </p:spPr>
        <p:txBody>
          <a:bodyPr wrap="square">
            <a:spAutoFit/>
          </a:bodyPr>
          <a:lstStyle/>
          <a:p>
            <a:pPr algn="r"/>
            <a:r>
              <a:rPr lang="mt-MT" altLang="en-US" sz="1600" b="1" dirty="0">
                <a:solidFill>
                  <a:schemeClr val="bg1">
                    <a:lumMod val="50000"/>
                  </a:schemeClr>
                </a:solidFill>
                <a:latin typeface="+mj-lt"/>
              </a:rPr>
              <a:t>P</a:t>
            </a:r>
            <a:r>
              <a:rPr lang="en-US" altLang="en-US" sz="1600" b="1" dirty="0">
                <a:solidFill>
                  <a:schemeClr val="bg1">
                    <a:lumMod val="50000"/>
                  </a:schemeClr>
                </a:solidFill>
                <a:latin typeface="+mj-lt"/>
              </a:rPr>
              <a:t>ARTIAL LOCAL PLAN REVIEW TO SMLP &amp; CMLP </a:t>
            </a:r>
          </a:p>
          <a:p>
            <a:pPr algn="r"/>
            <a:r>
              <a:rPr lang="en-US" altLang="en-US" sz="1600" b="1" dirty="0" err="1">
                <a:latin typeface="+mj-lt"/>
              </a:rPr>
              <a:t>Marsa</a:t>
            </a:r>
            <a:r>
              <a:rPr lang="en-US" altLang="en-US" sz="1600" b="1" dirty="0">
                <a:latin typeface="+mj-lt"/>
              </a:rPr>
              <a:t> and </a:t>
            </a:r>
            <a:r>
              <a:rPr lang="en-US" altLang="en-US" sz="1600" b="1" dirty="0" err="1">
                <a:latin typeface="+mj-lt"/>
              </a:rPr>
              <a:t>Mriehel</a:t>
            </a:r>
            <a:r>
              <a:rPr lang="en-US" altLang="en-US" sz="1600" b="1" dirty="0">
                <a:latin typeface="+mj-lt"/>
              </a:rPr>
              <a:t> Industrial Estates </a:t>
            </a:r>
            <a:r>
              <a:rPr lang="en-GB" altLang="en-US" sz="1600" b="1" dirty="0">
                <a:latin typeface="+mj-lt"/>
              </a:rPr>
              <a:t>– </a:t>
            </a:r>
            <a:r>
              <a:rPr lang="en-GB" altLang="en-US" sz="1600" b="1" i="1" dirty="0">
                <a:latin typeface="+mj-lt"/>
              </a:rPr>
              <a:t>Proposed Changes to CG14</a:t>
            </a:r>
          </a:p>
          <a:p>
            <a:pPr algn="r"/>
            <a:endParaRPr lang="en-GB" altLang="en-US" sz="1600" b="1" dirty="0">
              <a:solidFill>
                <a:schemeClr val="bg1">
                  <a:lumMod val="50000"/>
                </a:schemeClr>
              </a:solidFill>
              <a:latin typeface="+mj-lt"/>
            </a:endParaRPr>
          </a:p>
        </p:txBody>
      </p:sp>
      <p:sp>
        <p:nvSpPr>
          <p:cNvPr id="8" name="Rectangle 1">
            <a:extLst>
              <a:ext uri="{FF2B5EF4-FFF2-40B4-BE49-F238E27FC236}">
                <a16:creationId xmlns:a16="http://schemas.microsoft.com/office/drawing/2014/main" id="{93A2FDE7-F8D3-4430-A458-246B7FAE6D16}"/>
              </a:ext>
            </a:extLst>
          </p:cNvPr>
          <p:cNvSpPr>
            <a:spLocks noChangeArrowheads="1"/>
          </p:cNvSpPr>
          <p:nvPr/>
        </p:nvSpPr>
        <p:spPr bwMode="auto">
          <a:xfrm>
            <a:off x="595745" y="961424"/>
            <a:ext cx="8548255" cy="1323439"/>
          </a:xfrm>
          <a:prstGeom prst="rect">
            <a:avLst/>
          </a:prstGeom>
        </p:spPr>
        <p:txBody>
          <a:bodyPr wrap="square">
            <a:spAutoFit/>
          </a:bodyPr>
          <a:lstStyle/>
          <a:p>
            <a:pPr algn="just"/>
            <a:r>
              <a:rPr lang="en-US" sz="1600" b="1" dirty="0"/>
              <a:t> </a:t>
            </a:r>
            <a:endParaRPr lang="en-GB" sz="1600" dirty="0"/>
          </a:p>
          <a:p>
            <a:pPr lvl="0" algn="just"/>
            <a:r>
              <a:rPr lang="en-US" sz="1600" b="1" strike="sngStrike" dirty="0">
                <a:solidFill>
                  <a:schemeClr val="bg1">
                    <a:lumMod val="65000"/>
                  </a:schemeClr>
                </a:solidFill>
              </a:rPr>
              <a:t>Development should generally respect the predominant height of nearby buildings and would not in general be allowed to exceed a height of 14 m;</a:t>
            </a:r>
          </a:p>
          <a:p>
            <a:pPr algn="just"/>
            <a:r>
              <a:rPr lang="en-US" sz="1600" b="1" dirty="0"/>
              <a:t> </a:t>
            </a:r>
          </a:p>
          <a:p>
            <a:pPr algn="just"/>
            <a:endParaRPr lang="en-US" altLang="en-US" sz="1600" b="1" dirty="0">
              <a:solidFill>
                <a:schemeClr val="accent5">
                  <a:lumMod val="75000"/>
                </a:schemeClr>
              </a:solidFill>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5434552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
            <a:extLst>
              <a:ext uri="{FF2B5EF4-FFF2-40B4-BE49-F238E27FC236}">
                <a16:creationId xmlns:a16="http://schemas.microsoft.com/office/drawing/2014/main" id="{93A2FDE7-F8D3-4430-A458-246B7FAE6D16}"/>
              </a:ext>
            </a:extLst>
          </p:cNvPr>
          <p:cNvSpPr>
            <a:spLocks noChangeArrowheads="1"/>
          </p:cNvSpPr>
          <p:nvPr/>
        </p:nvSpPr>
        <p:spPr bwMode="auto">
          <a:xfrm>
            <a:off x="401782" y="54197"/>
            <a:ext cx="8742218" cy="6370975"/>
          </a:xfrm>
          <a:prstGeom prst="rect">
            <a:avLst/>
          </a:prstGeom>
        </p:spPr>
        <p:txBody>
          <a:bodyPr wrap="square">
            <a:spAutoFit/>
          </a:bodyPr>
          <a:lstStyle/>
          <a:p>
            <a:pPr lvl="0" algn="just"/>
            <a:r>
              <a:rPr lang="en-US" sz="2000" b="1" dirty="0">
                <a:solidFill>
                  <a:schemeClr val="accent5">
                    <a:lumMod val="75000"/>
                  </a:schemeClr>
                </a:solidFill>
              </a:rPr>
              <a:t>(A) </a:t>
            </a:r>
            <a:r>
              <a:rPr lang="en-US" sz="1500" b="1" dirty="0">
                <a:solidFill>
                  <a:schemeClr val="accent5">
                    <a:lumMod val="75000"/>
                  </a:schemeClr>
                </a:solidFill>
              </a:rPr>
              <a:t>	Within Area A, the following urban design parameters are to be taken into consideration as guidance 	for the assessment of building heights:</a:t>
            </a:r>
            <a:endParaRPr lang="en-GB" sz="1500" b="1" dirty="0">
              <a:solidFill>
                <a:schemeClr val="accent5">
                  <a:lumMod val="75000"/>
                </a:schemeClr>
              </a:solidFill>
            </a:endParaRPr>
          </a:p>
          <a:p>
            <a:pPr algn="just"/>
            <a:r>
              <a:rPr lang="en-US" sz="1500" b="1" dirty="0">
                <a:solidFill>
                  <a:schemeClr val="accent5">
                    <a:lumMod val="75000"/>
                  </a:schemeClr>
                </a:solidFill>
              </a:rPr>
              <a:t> </a:t>
            </a:r>
            <a:endParaRPr lang="en-GB" sz="1500" b="1" dirty="0">
              <a:solidFill>
                <a:schemeClr val="accent5">
                  <a:lumMod val="75000"/>
                </a:schemeClr>
              </a:solidFill>
            </a:endParaRPr>
          </a:p>
          <a:p>
            <a:pPr marL="400050" indent="-400050">
              <a:buFont typeface="+mj-lt"/>
              <a:buAutoNum type="romanLcPeriod"/>
            </a:pPr>
            <a:r>
              <a:rPr lang="en-US" sz="1500" b="1" dirty="0">
                <a:solidFill>
                  <a:schemeClr val="accent5">
                    <a:lumMod val="75000"/>
                  </a:schemeClr>
                </a:solidFill>
              </a:rPr>
              <a:t>the operational needs of the proposed/existing industrial use, including any requirement for 	plant or machinery which needs abnormal floorspace or height for its installation or operation ; </a:t>
            </a:r>
          </a:p>
          <a:p>
            <a:pPr marL="400050" indent="-400050">
              <a:buFont typeface="+mj-lt"/>
              <a:buAutoNum type="romanLcPeriod"/>
            </a:pPr>
            <a:endParaRPr lang="en-US" sz="800" b="1" dirty="0">
              <a:solidFill>
                <a:schemeClr val="accent5">
                  <a:lumMod val="75000"/>
                </a:schemeClr>
              </a:solidFill>
            </a:endParaRPr>
          </a:p>
          <a:p>
            <a:pPr marL="400050" indent="-400050">
              <a:buFont typeface="+mj-lt"/>
              <a:buAutoNum type="romanLcPeriod"/>
            </a:pPr>
            <a:r>
              <a:rPr lang="en-US" sz="1500" b="1" dirty="0">
                <a:solidFill>
                  <a:schemeClr val="accent5">
                    <a:lumMod val="75000"/>
                  </a:schemeClr>
                </a:solidFill>
              </a:rPr>
              <a:t>the degree to which the overall height of the building can be reduced by construction below 	ground level;</a:t>
            </a:r>
            <a:endParaRPr lang="en-GB" sz="1500" b="1" dirty="0">
              <a:solidFill>
                <a:schemeClr val="accent5">
                  <a:lumMod val="75000"/>
                </a:schemeClr>
              </a:solidFill>
            </a:endParaRPr>
          </a:p>
          <a:p>
            <a:pPr marL="400050" indent="-400050" algn="just">
              <a:buFont typeface="+mj-lt"/>
              <a:buAutoNum type="romanLcPeriod"/>
            </a:pPr>
            <a:endParaRPr lang="en-GB" sz="800" b="1" dirty="0">
              <a:solidFill>
                <a:schemeClr val="accent5">
                  <a:lumMod val="75000"/>
                </a:schemeClr>
              </a:solidFill>
            </a:endParaRPr>
          </a:p>
          <a:p>
            <a:pPr marL="400050" indent="-400050" algn="just">
              <a:buFont typeface="+mj-lt"/>
              <a:buAutoNum type="romanLcPeriod"/>
            </a:pPr>
            <a:r>
              <a:rPr lang="en-US" sz="1500" b="1" dirty="0">
                <a:solidFill>
                  <a:schemeClr val="accent5">
                    <a:lumMod val="75000"/>
                  </a:schemeClr>
                </a:solidFill>
              </a:rPr>
              <a:t>adequate development densities to ensure quality development and any other relevant planning considerations including  safeguard on existing utilities, services and  infrastructure.</a:t>
            </a:r>
          </a:p>
          <a:p>
            <a:pPr marL="400050" indent="-400050" algn="just">
              <a:buFont typeface="+mj-lt"/>
              <a:buAutoNum type="romanLcPeriod"/>
            </a:pPr>
            <a:endParaRPr lang="en-US" sz="800" b="1" dirty="0">
              <a:solidFill>
                <a:schemeClr val="accent5">
                  <a:lumMod val="75000"/>
                </a:schemeClr>
              </a:solidFill>
            </a:endParaRPr>
          </a:p>
          <a:p>
            <a:pPr marL="400050" indent="-400050" algn="just">
              <a:buFont typeface="+mj-lt"/>
              <a:buAutoNum type="romanLcPeriod"/>
            </a:pPr>
            <a:r>
              <a:rPr lang="en-US" sz="1500" b="1" dirty="0">
                <a:solidFill>
                  <a:schemeClr val="accent5">
                    <a:lumMod val="75000"/>
                  </a:schemeClr>
                </a:solidFill>
              </a:rPr>
              <a:t> the topography of the site and of the area surrounding the site; </a:t>
            </a:r>
            <a:endParaRPr lang="en-GB" sz="1500" b="1" dirty="0">
              <a:solidFill>
                <a:schemeClr val="accent5">
                  <a:lumMod val="75000"/>
                </a:schemeClr>
              </a:solidFill>
            </a:endParaRPr>
          </a:p>
          <a:p>
            <a:pPr marL="400050" indent="-400050" algn="just">
              <a:buFont typeface="+mj-lt"/>
              <a:buAutoNum type="romanLcPeriod"/>
            </a:pPr>
            <a:endParaRPr lang="en-US" sz="800" b="1" dirty="0">
              <a:solidFill>
                <a:schemeClr val="accent5">
                  <a:lumMod val="75000"/>
                </a:schemeClr>
              </a:solidFill>
            </a:endParaRPr>
          </a:p>
          <a:p>
            <a:pPr marL="400050" indent="-400050" algn="just">
              <a:buFont typeface="+mj-lt"/>
              <a:buAutoNum type="romanLcPeriod"/>
            </a:pPr>
            <a:r>
              <a:rPr lang="en-US" sz="1500" b="1" dirty="0">
                <a:solidFill>
                  <a:schemeClr val="accent5">
                    <a:lumMod val="75000"/>
                  </a:schemeClr>
                </a:solidFill>
              </a:rPr>
              <a:t> the relationship of the development to any sites and/or buildings whose amenity should be protected, in particular the setting of scheduled sites and/or monuments as well as the residential context.</a:t>
            </a:r>
          </a:p>
          <a:p>
            <a:pPr marL="400050" indent="-400050" algn="just">
              <a:buFont typeface="+mj-lt"/>
              <a:buAutoNum type="romanLcPeriod"/>
            </a:pPr>
            <a:endParaRPr lang="en-GB" sz="800" b="1" dirty="0">
              <a:solidFill>
                <a:schemeClr val="accent5">
                  <a:lumMod val="75000"/>
                </a:schemeClr>
              </a:solidFill>
            </a:endParaRPr>
          </a:p>
          <a:p>
            <a:pPr marL="400050" indent="-400050" algn="just">
              <a:buFont typeface="+mj-lt"/>
              <a:buAutoNum type="romanLcPeriod"/>
            </a:pPr>
            <a:r>
              <a:rPr lang="en-US" sz="1500" b="1" dirty="0">
                <a:solidFill>
                  <a:schemeClr val="accent5">
                    <a:lumMod val="75000"/>
                  </a:schemeClr>
                </a:solidFill>
              </a:rPr>
              <a:t>the prominence of the development in the wider landscape, and in particular the impact of the building on the skyline when seen from outside the site area; </a:t>
            </a:r>
          </a:p>
          <a:p>
            <a:pPr marL="400050" indent="-400050" algn="just">
              <a:buFont typeface="+mj-lt"/>
              <a:buAutoNum type="romanLcPeriod"/>
            </a:pPr>
            <a:endParaRPr lang="en-US" sz="800" b="1" dirty="0">
              <a:solidFill>
                <a:schemeClr val="accent5">
                  <a:lumMod val="75000"/>
                </a:schemeClr>
              </a:solidFill>
            </a:endParaRPr>
          </a:p>
          <a:p>
            <a:pPr marL="400050" indent="-400050" algn="just">
              <a:buFont typeface="+mj-lt"/>
              <a:buAutoNum type="romanLcPeriod"/>
            </a:pPr>
            <a:r>
              <a:rPr lang="en-US" sz="1500" b="1" dirty="0">
                <a:solidFill>
                  <a:schemeClr val="accent5">
                    <a:lumMod val="75000"/>
                  </a:schemeClr>
                </a:solidFill>
              </a:rPr>
              <a:t>the general massing and design of the building in relation to its urban design context such that the development follows best practice in terms of environmentally sustainable design, neighbor compatibility, construction and operational management; </a:t>
            </a:r>
          </a:p>
          <a:p>
            <a:pPr marL="400050" indent="-400050" algn="just">
              <a:buFont typeface="+mj-lt"/>
              <a:buAutoNum type="romanLcPeriod"/>
            </a:pPr>
            <a:endParaRPr lang="en-US" sz="800" b="1" dirty="0">
              <a:solidFill>
                <a:schemeClr val="accent5">
                  <a:lumMod val="75000"/>
                </a:schemeClr>
              </a:solidFill>
            </a:endParaRPr>
          </a:p>
          <a:p>
            <a:pPr marL="400050" indent="-400050" algn="just">
              <a:buFont typeface="+mj-lt"/>
              <a:buAutoNum type="romanLcPeriod"/>
            </a:pPr>
            <a:r>
              <a:rPr lang="en-US" sz="1500" b="1" dirty="0">
                <a:solidFill>
                  <a:schemeClr val="accent5">
                    <a:lumMod val="75000"/>
                  </a:schemeClr>
                </a:solidFill>
              </a:rPr>
              <a:t>no blank party walls are to be created;</a:t>
            </a:r>
            <a:endParaRPr lang="en-GB" sz="1500" b="1" dirty="0">
              <a:solidFill>
                <a:schemeClr val="accent5">
                  <a:lumMod val="75000"/>
                </a:schemeClr>
              </a:solidFill>
            </a:endParaRPr>
          </a:p>
          <a:p>
            <a:pPr algn="just"/>
            <a:r>
              <a:rPr lang="en-US" sz="1500" b="1" dirty="0">
                <a:solidFill>
                  <a:schemeClr val="accent5">
                    <a:lumMod val="75000"/>
                  </a:schemeClr>
                </a:solidFill>
              </a:rPr>
              <a:t>	</a:t>
            </a:r>
          </a:p>
          <a:p>
            <a:pPr algn="just"/>
            <a:endParaRPr lang="en-US" sz="1500" b="1" dirty="0">
              <a:solidFill>
                <a:schemeClr val="accent5">
                  <a:lumMod val="75000"/>
                </a:schemeClr>
              </a:solidFill>
            </a:endParaRPr>
          </a:p>
          <a:p>
            <a:pPr algn="just"/>
            <a:r>
              <a:rPr lang="en-US" sz="2000" b="1" dirty="0">
                <a:solidFill>
                  <a:schemeClr val="accent5">
                    <a:lumMod val="75000"/>
                  </a:schemeClr>
                </a:solidFill>
              </a:rPr>
              <a:t>(B) </a:t>
            </a:r>
            <a:r>
              <a:rPr lang="en-US" sz="1500" b="1" dirty="0">
                <a:solidFill>
                  <a:schemeClr val="accent5">
                    <a:lumMod val="75000"/>
                  </a:schemeClr>
                </a:solidFill>
              </a:rPr>
              <a:t>	Within Area B, development should generally respect the predominant height of nearby buildings and 	would not in general be allowed to exceed a height of 14 m;  </a:t>
            </a:r>
            <a:endParaRPr lang="en-GB" sz="1500" b="1" dirty="0">
              <a:solidFill>
                <a:schemeClr val="accent5">
                  <a:lumMod val="75000"/>
                </a:schemeClr>
              </a:solidFill>
            </a:endParaRPr>
          </a:p>
          <a:p>
            <a:pPr algn="just"/>
            <a:endParaRPr lang="en-GB" altLang="en-US" sz="1500" b="1" dirty="0">
              <a:solidFill>
                <a:schemeClr val="accent5">
                  <a:lumMod val="75000"/>
                </a:schemeClr>
              </a:solidFill>
              <a:ea typeface="Times New Roman" panose="02020603050405020304" pitchFamily="18" charset="0"/>
              <a:cs typeface="Arial" panose="020B0604020202020204" pitchFamily="34" charset="0"/>
            </a:endParaRPr>
          </a:p>
        </p:txBody>
      </p:sp>
      <p:sp>
        <p:nvSpPr>
          <p:cNvPr id="2" name="Partial Circle 1">
            <a:extLst>
              <a:ext uri="{FF2B5EF4-FFF2-40B4-BE49-F238E27FC236}">
                <a16:creationId xmlns:a16="http://schemas.microsoft.com/office/drawing/2014/main" id="{803D108B-2769-4753-9CC2-D1E06C27AEF6}"/>
              </a:ext>
            </a:extLst>
          </p:cNvPr>
          <p:cNvSpPr/>
          <p:nvPr/>
        </p:nvSpPr>
        <p:spPr>
          <a:xfrm>
            <a:off x="155865" y="151182"/>
            <a:ext cx="602673" cy="550849"/>
          </a:xfrm>
          <a:prstGeom prst="pie">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 name="Partial Circle 6">
            <a:extLst>
              <a:ext uri="{FF2B5EF4-FFF2-40B4-BE49-F238E27FC236}">
                <a16:creationId xmlns:a16="http://schemas.microsoft.com/office/drawing/2014/main" id="{67E57DC2-5612-4621-9880-93A6FE871AFE}"/>
              </a:ext>
            </a:extLst>
          </p:cNvPr>
          <p:cNvSpPr/>
          <p:nvPr/>
        </p:nvSpPr>
        <p:spPr>
          <a:xfrm>
            <a:off x="155864" y="5640188"/>
            <a:ext cx="602673" cy="550849"/>
          </a:xfrm>
          <a:prstGeom prst="pie">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9" name="Picture 8">
            <a:extLst>
              <a:ext uri="{FF2B5EF4-FFF2-40B4-BE49-F238E27FC236}">
                <a16:creationId xmlns:a16="http://schemas.microsoft.com/office/drawing/2014/main" id="{A1FF4FFB-D494-47EE-B50C-9F3901EDAE9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616" t="37735" r="-22145" b="40148"/>
          <a:stretch/>
        </p:blipFill>
        <p:spPr bwMode="auto">
          <a:xfrm>
            <a:off x="0" y="6398862"/>
            <a:ext cx="4405745" cy="460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a:extLst>
              <a:ext uri="{FF2B5EF4-FFF2-40B4-BE49-F238E27FC236}">
                <a16:creationId xmlns:a16="http://schemas.microsoft.com/office/drawing/2014/main" id="{950F50E3-9528-499C-825B-42AA39F4D62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7109" t="29042" r="74" b="32445"/>
          <a:stretch/>
        </p:blipFill>
        <p:spPr bwMode="auto">
          <a:xfrm>
            <a:off x="2369127" y="6398863"/>
            <a:ext cx="6774873" cy="45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7F5DFD74-0C13-47A9-A024-A201CEF28DF5}"/>
              </a:ext>
            </a:extLst>
          </p:cNvPr>
          <p:cNvSpPr txBox="1"/>
          <p:nvPr/>
        </p:nvSpPr>
        <p:spPr>
          <a:xfrm>
            <a:off x="2855742" y="6343442"/>
            <a:ext cx="6288258" cy="738664"/>
          </a:xfrm>
          <a:prstGeom prst="rect">
            <a:avLst/>
          </a:prstGeom>
          <a:noFill/>
        </p:spPr>
        <p:txBody>
          <a:bodyPr wrap="square">
            <a:spAutoFit/>
          </a:bodyPr>
          <a:lstStyle/>
          <a:p>
            <a:pPr algn="r"/>
            <a:r>
              <a:rPr lang="mt-MT" altLang="en-US" sz="1400" b="1" dirty="0">
                <a:solidFill>
                  <a:schemeClr val="bg1">
                    <a:lumMod val="50000"/>
                  </a:schemeClr>
                </a:solidFill>
                <a:latin typeface="+mj-lt"/>
              </a:rPr>
              <a:t>P</a:t>
            </a:r>
            <a:r>
              <a:rPr lang="en-US" altLang="en-US" sz="1400" b="1" dirty="0">
                <a:solidFill>
                  <a:schemeClr val="bg1">
                    <a:lumMod val="50000"/>
                  </a:schemeClr>
                </a:solidFill>
                <a:latin typeface="+mj-lt"/>
              </a:rPr>
              <a:t>ARTIAL LOCAL PLAN REVIEW TO SMLP &amp; CMLP </a:t>
            </a:r>
          </a:p>
          <a:p>
            <a:pPr algn="r"/>
            <a:r>
              <a:rPr lang="en-US" altLang="en-US" sz="1400" b="1" dirty="0" err="1">
                <a:latin typeface="+mj-lt"/>
              </a:rPr>
              <a:t>Marsa</a:t>
            </a:r>
            <a:r>
              <a:rPr lang="en-US" altLang="en-US" sz="1400" b="1" dirty="0">
                <a:latin typeface="+mj-lt"/>
              </a:rPr>
              <a:t> and </a:t>
            </a:r>
            <a:r>
              <a:rPr lang="en-US" altLang="en-US" sz="1400" b="1" dirty="0" err="1">
                <a:latin typeface="+mj-lt"/>
              </a:rPr>
              <a:t>Mriehel</a:t>
            </a:r>
            <a:r>
              <a:rPr lang="en-US" altLang="en-US" sz="1400" b="1" dirty="0">
                <a:latin typeface="+mj-lt"/>
              </a:rPr>
              <a:t> Industrial Estates </a:t>
            </a:r>
            <a:r>
              <a:rPr lang="en-GB" altLang="en-US" sz="1400" b="1" dirty="0">
                <a:latin typeface="+mj-lt"/>
              </a:rPr>
              <a:t>– </a:t>
            </a:r>
            <a:r>
              <a:rPr lang="en-GB" altLang="en-US" sz="1400" b="1" i="1" dirty="0">
                <a:latin typeface="+mj-lt"/>
              </a:rPr>
              <a:t>Proposed Changes to CG14</a:t>
            </a:r>
          </a:p>
          <a:p>
            <a:pPr algn="r"/>
            <a:endParaRPr lang="en-GB" altLang="en-US" sz="1400" b="1" dirty="0">
              <a:solidFill>
                <a:schemeClr val="bg1">
                  <a:lumMod val="50000"/>
                </a:schemeClr>
              </a:solidFill>
              <a:latin typeface="+mj-lt"/>
            </a:endParaRPr>
          </a:p>
        </p:txBody>
      </p:sp>
    </p:spTree>
    <p:extLst>
      <p:ext uri="{BB962C8B-B14F-4D97-AF65-F5344CB8AC3E}">
        <p14:creationId xmlns:p14="http://schemas.microsoft.com/office/powerpoint/2010/main" val="16393745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980DCB-F38B-4E40-B97A-9DF53C10240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616" t="37735" r="-22145" b="40148"/>
          <a:stretch/>
        </p:blipFill>
        <p:spPr bwMode="auto">
          <a:xfrm>
            <a:off x="0" y="6191037"/>
            <a:ext cx="5144413" cy="656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a:extLst>
              <a:ext uri="{FF2B5EF4-FFF2-40B4-BE49-F238E27FC236}">
                <a16:creationId xmlns:a16="http://schemas.microsoft.com/office/drawing/2014/main" id="{76BC4B20-219D-41CE-A7C2-508A3B382A7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7109" t="29042" r="74" b="32445"/>
          <a:stretch/>
        </p:blipFill>
        <p:spPr bwMode="auto">
          <a:xfrm>
            <a:off x="2424385" y="6191037"/>
            <a:ext cx="6719615" cy="656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3BD23D7E-4A38-4C41-9F17-E9EB2D3EEF8C}"/>
              </a:ext>
            </a:extLst>
          </p:cNvPr>
          <p:cNvSpPr txBox="1"/>
          <p:nvPr/>
        </p:nvSpPr>
        <p:spPr>
          <a:xfrm>
            <a:off x="2855742" y="6191037"/>
            <a:ext cx="6288258" cy="830997"/>
          </a:xfrm>
          <a:prstGeom prst="rect">
            <a:avLst/>
          </a:prstGeom>
          <a:noFill/>
        </p:spPr>
        <p:txBody>
          <a:bodyPr wrap="square">
            <a:spAutoFit/>
          </a:bodyPr>
          <a:lstStyle/>
          <a:p>
            <a:pPr algn="r"/>
            <a:r>
              <a:rPr lang="mt-MT" altLang="en-US" sz="1600" b="1" dirty="0">
                <a:solidFill>
                  <a:schemeClr val="bg1">
                    <a:lumMod val="50000"/>
                  </a:schemeClr>
                </a:solidFill>
                <a:latin typeface="+mj-lt"/>
              </a:rPr>
              <a:t>P</a:t>
            </a:r>
            <a:r>
              <a:rPr lang="en-US" altLang="en-US" sz="1600" b="1" dirty="0">
                <a:solidFill>
                  <a:schemeClr val="bg1">
                    <a:lumMod val="50000"/>
                  </a:schemeClr>
                </a:solidFill>
                <a:latin typeface="+mj-lt"/>
              </a:rPr>
              <a:t>ARTIAL LOCAL PLAN REVIEW TO SMLP &amp; CMLP </a:t>
            </a:r>
          </a:p>
          <a:p>
            <a:pPr algn="r"/>
            <a:r>
              <a:rPr lang="en-US" altLang="en-US" sz="1600" b="1" dirty="0" err="1">
                <a:latin typeface="+mj-lt"/>
              </a:rPr>
              <a:t>Marsa</a:t>
            </a:r>
            <a:r>
              <a:rPr lang="en-US" altLang="en-US" sz="1600" b="1" dirty="0">
                <a:latin typeface="+mj-lt"/>
              </a:rPr>
              <a:t> and </a:t>
            </a:r>
            <a:r>
              <a:rPr lang="en-US" altLang="en-US" sz="1600" b="1" dirty="0" err="1">
                <a:latin typeface="+mj-lt"/>
              </a:rPr>
              <a:t>Mriehel</a:t>
            </a:r>
            <a:r>
              <a:rPr lang="en-US" altLang="en-US" sz="1600" b="1" dirty="0">
                <a:latin typeface="+mj-lt"/>
              </a:rPr>
              <a:t> Industrial Estates </a:t>
            </a:r>
            <a:r>
              <a:rPr lang="en-GB" altLang="en-US" sz="1600" b="1" dirty="0">
                <a:latin typeface="+mj-lt"/>
              </a:rPr>
              <a:t>– </a:t>
            </a:r>
            <a:r>
              <a:rPr lang="en-GB" altLang="en-US" sz="1600" b="1" i="1" dirty="0">
                <a:latin typeface="+mj-lt"/>
              </a:rPr>
              <a:t>Proposed Changes to CG14</a:t>
            </a:r>
          </a:p>
          <a:p>
            <a:pPr algn="r"/>
            <a:endParaRPr lang="en-GB" altLang="en-US" sz="1600" b="1" dirty="0">
              <a:solidFill>
                <a:schemeClr val="bg1">
                  <a:lumMod val="50000"/>
                </a:schemeClr>
              </a:solidFill>
              <a:latin typeface="+mj-lt"/>
            </a:endParaRPr>
          </a:p>
        </p:txBody>
      </p:sp>
      <p:sp>
        <p:nvSpPr>
          <p:cNvPr id="2" name="Rectangle 1">
            <a:extLst>
              <a:ext uri="{FF2B5EF4-FFF2-40B4-BE49-F238E27FC236}">
                <a16:creationId xmlns:a16="http://schemas.microsoft.com/office/drawing/2014/main" id="{1D6DD603-9999-4621-A150-BBE19124F328}"/>
              </a:ext>
            </a:extLst>
          </p:cNvPr>
          <p:cNvSpPr/>
          <p:nvPr/>
        </p:nvSpPr>
        <p:spPr>
          <a:xfrm>
            <a:off x="0" y="140864"/>
            <a:ext cx="9144000" cy="738664"/>
          </a:xfrm>
          <a:prstGeom prst="rect">
            <a:avLst/>
          </a:prstGeom>
        </p:spPr>
        <p:txBody>
          <a:bodyPr wrap="square">
            <a:spAutoFit/>
          </a:bodyPr>
          <a:lstStyle/>
          <a:p>
            <a:pPr marL="450215" algn="r">
              <a:spcAft>
                <a:spcPts val="0"/>
              </a:spcAft>
            </a:pPr>
            <a:r>
              <a:rPr lang="en-US" sz="1400" b="1" dirty="0">
                <a:solidFill>
                  <a:schemeClr val="accent5">
                    <a:lumMod val="40000"/>
                    <a:lumOff val="60000"/>
                  </a:schemeClr>
                </a:solidFill>
                <a:ea typeface="Times New Roman" panose="02020603050405020304" pitchFamily="18" charset="0"/>
                <a:cs typeface="Calibri" panose="020F0502020204030204" pitchFamily="34" charset="0"/>
              </a:rPr>
              <a:t> CENTRAL MALTA LOCAL PLAN 2006 AS AMENDED BY PC57/10 OF 2012</a:t>
            </a:r>
          </a:p>
          <a:p>
            <a:pPr marL="450215" algn="just">
              <a:spcAft>
                <a:spcPts val="0"/>
              </a:spcAft>
            </a:pPr>
            <a:endParaRPr lang="en-GB" sz="1400" dirty="0">
              <a:ea typeface="Times New Roman" panose="02020603050405020304" pitchFamily="18" charset="0"/>
            </a:endParaRPr>
          </a:p>
          <a:p>
            <a:pPr marL="450215" algn="just">
              <a:spcAft>
                <a:spcPts val="0"/>
              </a:spcAft>
            </a:pPr>
            <a:endParaRPr lang="en-GB" sz="1400" dirty="0">
              <a:effectLst/>
              <a:ea typeface="Times New Roman" panose="02020603050405020304" pitchFamily="18" charset="0"/>
            </a:endParaRPr>
          </a:p>
        </p:txBody>
      </p:sp>
      <p:sp>
        <p:nvSpPr>
          <p:cNvPr id="8" name="Rectangle 1">
            <a:extLst>
              <a:ext uri="{FF2B5EF4-FFF2-40B4-BE49-F238E27FC236}">
                <a16:creationId xmlns:a16="http://schemas.microsoft.com/office/drawing/2014/main" id="{93A2FDE7-F8D3-4430-A458-246B7FAE6D16}"/>
              </a:ext>
            </a:extLst>
          </p:cNvPr>
          <p:cNvSpPr>
            <a:spLocks noChangeArrowheads="1"/>
          </p:cNvSpPr>
          <p:nvPr/>
        </p:nvSpPr>
        <p:spPr bwMode="auto">
          <a:xfrm>
            <a:off x="274971" y="785125"/>
            <a:ext cx="8653129" cy="3046988"/>
          </a:xfrm>
          <a:prstGeom prst="rect">
            <a:avLst/>
          </a:prstGeom>
        </p:spPr>
        <p:txBody>
          <a:bodyPr wrap="square">
            <a:spAutoFit/>
          </a:bodyPr>
          <a:lstStyle/>
          <a:p>
            <a:pPr algn="just"/>
            <a:r>
              <a:rPr lang="en-US" sz="1600" b="1" dirty="0"/>
              <a:t> </a:t>
            </a:r>
            <a:endParaRPr lang="en-GB" sz="1600" b="1" dirty="0"/>
          </a:p>
          <a:p>
            <a:pPr lvl="0" algn="just"/>
            <a:r>
              <a:rPr lang="en-US" sz="1600" b="1" dirty="0"/>
              <a:t>4.	In cases where comprehensive development of sites having an area exceeding 25,000sq.m is contemplated, 	the</a:t>
            </a:r>
            <a:r>
              <a:rPr lang="en-US" sz="1600" b="1" dirty="0">
                <a:solidFill>
                  <a:schemeClr val="accent5">
                    <a:lumMod val="75000"/>
                  </a:schemeClr>
                </a:solidFill>
              </a:rPr>
              <a:t> Planning Authority </a:t>
            </a:r>
            <a:r>
              <a:rPr lang="en-US" sz="1600" b="1" dirty="0"/>
              <a:t>may consider a building that is higher than </a:t>
            </a:r>
            <a:r>
              <a:rPr lang="en-US" sz="1600" b="1" strike="sngStrike" dirty="0"/>
              <a:t>14m </a:t>
            </a:r>
            <a:r>
              <a:rPr lang="en-US" sz="1600" b="1" dirty="0">
                <a:solidFill>
                  <a:schemeClr val="accent5">
                    <a:lumMod val="75000"/>
                  </a:schemeClr>
                </a:solidFill>
              </a:rPr>
              <a:t>would have been achieved by  applying the provisions of criterion 1 above </a:t>
            </a:r>
            <a:r>
              <a:rPr lang="en-US" sz="1600" b="1" dirty="0"/>
              <a:t>provided that:</a:t>
            </a:r>
            <a:endParaRPr lang="en-GB" sz="1600" b="1" dirty="0"/>
          </a:p>
          <a:p>
            <a:pPr marL="1200150" lvl="2" indent="-285750" algn="just">
              <a:buFont typeface="Arial" panose="020B0604020202020204" pitchFamily="34" charset="0"/>
              <a:buChar char="•"/>
            </a:pPr>
            <a:r>
              <a:rPr lang="en-US" sz="1600" b="1" dirty="0"/>
              <a:t>The development follows best practice in terms of environmentally sustainable design, </a:t>
            </a:r>
            <a:r>
              <a:rPr lang="en-US" sz="1600" b="1" dirty="0" err="1"/>
              <a:t>neighbour</a:t>
            </a:r>
            <a:r>
              <a:rPr lang="en-US" sz="1600" b="1" dirty="0"/>
              <a:t> compatibility, construction, and operational management;</a:t>
            </a:r>
            <a:endParaRPr lang="en-GB" sz="1600" b="1" dirty="0"/>
          </a:p>
          <a:p>
            <a:pPr marL="1200150" lvl="2" indent="-285750" algn="just">
              <a:buFont typeface="Arial" panose="020B0604020202020204" pitchFamily="34" charset="0"/>
              <a:buChar char="•"/>
            </a:pPr>
            <a:r>
              <a:rPr lang="en-US" sz="1600" b="1" dirty="0"/>
              <a:t>The architectural design of the building is of exceptionally high quality;</a:t>
            </a:r>
            <a:endParaRPr lang="en-GB" sz="1600" b="1" dirty="0"/>
          </a:p>
          <a:p>
            <a:pPr marL="1200150" lvl="2" indent="-285750" algn="just">
              <a:buFont typeface="Arial" panose="020B0604020202020204" pitchFamily="34" charset="0"/>
              <a:buChar char="•"/>
            </a:pPr>
            <a:r>
              <a:rPr lang="en-US" sz="1600" b="1" dirty="0"/>
              <a:t>The development satisfactorily addresses short and long-distance visual impacts;</a:t>
            </a:r>
            <a:endParaRPr lang="en-GB" sz="1600" b="1" dirty="0"/>
          </a:p>
          <a:p>
            <a:pPr marL="1200150" lvl="2" indent="-285750" algn="just">
              <a:buFont typeface="Arial" panose="020B0604020202020204" pitchFamily="34" charset="0"/>
              <a:buChar char="•"/>
            </a:pPr>
            <a:r>
              <a:rPr lang="en-US" sz="1600" b="1" dirty="0"/>
              <a:t>The development incorporates a significant and well-designed public open space; and</a:t>
            </a:r>
            <a:endParaRPr lang="en-GB" sz="1600" b="1" dirty="0"/>
          </a:p>
          <a:p>
            <a:pPr marL="1200150" lvl="2" indent="-285750" algn="just">
              <a:buFont typeface="Arial" panose="020B0604020202020204" pitchFamily="34" charset="0"/>
              <a:buChar char="•"/>
            </a:pPr>
            <a:r>
              <a:rPr lang="en-US" sz="1600" b="1" dirty="0"/>
              <a:t>The project will not constitute over-development.</a:t>
            </a:r>
            <a:endParaRPr lang="en-GB" sz="1600" b="1" dirty="0"/>
          </a:p>
          <a:p>
            <a:pPr algn="just"/>
            <a:r>
              <a:rPr lang="en-US" sz="1600" b="1" dirty="0"/>
              <a:t> </a:t>
            </a:r>
            <a:endParaRPr lang="en-US" altLang="en-US" sz="1600" b="1" dirty="0"/>
          </a:p>
          <a:p>
            <a:pPr lvl="0" algn="r"/>
            <a:r>
              <a:rPr lang="en-US" altLang="en-US" sz="1600" b="1" dirty="0">
                <a:ea typeface="Times New Roman" panose="02020603050405020304" pitchFamily="18" charset="0"/>
                <a:cs typeface="Arial" panose="020B0604020202020204" pitchFamily="34" charset="0"/>
              </a:rPr>
              <a:t>…</a:t>
            </a:r>
            <a:endParaRPr lang="en-GB" altLang="en-US" sz="1600" b="1" dirty="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7552948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a:extLst>
              <a:ext uri="{FF2B5EF4-FFF2-40B4-BE49-F238E27FC236}">
                <a16:creationId xmlns:a16="http://schemas.microsoft.com/office/drawing/2014/main" id="{89DB3373-9ED4-4CF5-9820-CD47D866097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616" t="37735" r="-22145" b="40148"/>
          <a:stretch/>
        </p:blipFill>
        <p:spPr bwMode="auto">
          <a:xfrm>
            <a:off x="3211985" y="5793721"/>
            <a:ext cx="5144413" cy="656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
            <a:extLst>
              <a:ext uri="{FF2B5EF4-FFF2-40B4-BE49-F238E27FC236}">
                <a16:creationId xmlns:a16="http://schemas.microsoft.com/office/drawing/2014/main" id="{A44F9BAC-A40A-4045-BE13-9164AB98F39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7109" t="29042" r="74" b="32445"/>
          <a:stretch/>
        </p:blipFill>
        <p:spPr bwMode="auto">
          <a:xfrm>
            <a:off x="7066779" y="5793721"/>
            <a:ext cx="2077221" cy="656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a:extLst>
              <a:ext uri="{FF2B5EF4-FFF2-40B4-BE49-F238E27FC236}">
                <a16:creationId xmlns:a16="http://schemas.microsoft.com/office/drawing/2014/main" id="{EC5E0A82-4D07-49E9-9AEF-29C7E5BCE9E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7109" t="29042" r="74" b="32445"/>
          <a:stretch/>
        </p:blipFill>
        <p:spPr bwMode="auto">
          <a:xfrm>
            <a:off x="-4952" y="5793721"/>
            <a:ext cx="3216937" cy="656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Connector 2">
            <a:extLst>
              <a:ext uri="{FF2B5EF4-FFF2-40B4-BE49-F238E27FC236}">
                <a16:creationId xmlns:a16="http://schemas.microsoft.com/office/drawing/2014/main" id="{008F4776-1119-456D-9746-A9AF7D559A0D}"/>
              </a:ext>
            </a:extLst>
          </p:cNvPr>
          <p:cNvCxnSpPr/>
          <p:nvPr/>
        </p:nvCxnSpPr>
        <p:spPr>
          <a:xfrm>
            <a:off x="-4952" y="5684520"/>
            <a:ext cx="9148952" cy="0"/>
          </a:xfrm>
          <a:prstGeom prst="line">
            <a:avLst/>
          </a:prstGeom>
          <a:ln>
            <a:solidFill>
              <a:srgbClr val="FFFF99"/>
            </a:solidFill>
          </a:ln>
        </p:spPr>
        <p:style>
          <a:lnRef idx="1">
            <a:schemeClr val="accent1"/>
          </a:lnRef>
          <a:fillRef idx="0">
            <a:schemeClr val="accent1"/>
          </a:fillRef>
          <a:effectRef idx="0">
            <a:schemeClr val="accent1"/>
          </a:effectRef>
          <a:fontRef idx="minor">
            <a:schemeClr val="tx1"/>
          </a:fontRef>
        </p:style>
      </p:cxnSp>
      <p:sp>
        <p:nvSpPr>
          <p:cNvPr id="10" name="Text Box 2">
            <a:extLst>
              <a:ext uri="{FF2B5EF4-FFF2-40B4-BE49-F238E27FC236}">
                <a16:creationId xmlns:a16="http://schemas.microsoft.com/office/drawing/2014/main" id="{665F0131-2673-4653-9061-51D93606DCA7}"/>
              </a:ext>
            </a:extLst>
          </p:cNvPr>
          <p:cNvSpPr txBox="1">
            <a:spLocks noChangeArrowheads="1"/>
          </p:cNvSpPr>
          <p:nvPr/>
        </p:nvSpPr>
        <p:spPr bwMode="auto">
          <a:xfrm>
            <a:off x="-4952" y="729085"/>
            <a:ext cx="9148952" cy="2954655"/>
          </a:xfrm>
          <a:prstGeom prst="rect">
            <a:avLst/>
          </a:prstGeom>
          <a:solidFill>
            <a:schemeClr val="bg1">
              <a:alpha val="87000"/>
            </a:schemeClr>
          </a:solidFill>
          <a:ln>
            <a:noFill/>
          </a:ln>
        </p:spPr>
        <p:txBody>
          <a:bodyPr wrap="square">
            <a:spAutoFit/>
          </a:bodyPr>
          <a:lstStyle>
            <a:lvl1pPr marL="371475" indent="-371475">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mt-MT" altLang="en-US" sz="2800" b="1" dirty="0">
                <a:solidFill>
                  <a:schemeClr val="bg1">
                    <a:lumMod val="50000"/>
                  </a:schemeClr>
                </a:solidFill>
                <a:latin typeface="+mj-lt"/>
              </a:rPr>
              <a:t>Partial </a:t>
            </a:r>
            <a:r>
              <a:rPr lang="en-US" altLang="en-US" sz="2800" b="1" dirty="0">
                <a:solidFill>
                  <a:schemeClr val="bg1">
                    <a:lumMod val="50000"/>
                  </a:schemeClr>
                </a:solidFill>
                <a:latin typeface="+mj-lt"/>
              </a:rPr>
              <a:t>Local Plan </a:t>
            </a:r>
            <a:r>
              <a:rPr lang="mt-MT" altLang="en-US" sz="2800" b="1" dirty="0">
                <a:solidFill>
                  <a:schemeClr val="bg1">
                    <a:lumMod val="50000"/>
                  </a:schemeClr>
                </a:solidFill>
                <a:latin typeface="+mj-lt"/>
              </a:rPr>
              <a:t>Review</a:t>
            </a:r>
            <a:r>
              <a:rPr lang="en-GB" altLang="en-US" sz="2800" b="1" dirty="0">
                <a:solidFill>
                  <a:schemeClr val="bg1">
                    <a:lumMod val="50000"/>
                  </a:schemeClr>
                </a:solidFill>
                <a:latin typeface="+mj-lt"/>
              </a:rPr>
              <a:t> </a:t>
            </a:r>
          </a:p>
          <a:p>
            <a:pPr algn="ctr"/>
            <a:r>
              <a:rPr lang="en-GB" sz="2000" b="1" dirty="0">
                <a:latin typeface="+mj-lt"/>
              </a:rPr>
              <a:t>South Malta Local Plan (</a:t>
            </a:r>
            <a:r>
              <a:rPr lang="en-GB" sz="2000" b="1" dirty="0" err="1">
                <a:latin typeface="+mj-lt"/>
              </a:rPr>
              <a:t>Marsa</a:t>
            </a:r>
            <a:r>
              <a:rPr lang="en-GB" sz="2000" b="1" dirty="0">
                <a:latin typeface="+mj-lt"/>
              </a:rPr>
              <a:t> Industrial Area) and the </a:t>
            </a:r>
          </a:p>
          <a:p>
            <a:pPr algn="ctr"/>
            <a:r>
              <a:rPr lang="en-GB" sz="2000" b="1" dirty="0">
                <a:latin typeface="+mj-lt"/>
              </a:rPr>
              <a:t> Central Malta Local Plan (</a:t>
            </a:r>
            <a:r>
              <a:rPr lang="en-GB" sz="2000" b="1" dirty="0" err="1">
                <a:latin typeface="+mj-lt"/>
              </a:rPr>
              <a:t>Imriehel</a:t>
            </a:r>
            <a:r>
              <a:rPr lang="en-GB" sz="2000" b="1" dirty="0">
                <a:latin typeface="+mj-lt"/>
              </a:rPr>
              <a:t> Industrial Area)</a:t>
            </a:r>
            <a:endParaRPr lang="en-GB" altLang="en-US" sz="2000" b="1" dirty="0">
              <a:latin typeface="+mj-lt"/>
            </a:endParaRPr>
          </a:p>
          <a:p>
            <a:pPr algn="ctr"/>
            <a:endParaRPr lang="en-GB" sz="3200" b="1" dirty="0"/>
          </a:p>
          <a:p>
            <a:pPr algn="ctr" eaLnBrk="1" hangingPunct="1"/>
            <a:endParaRPr lang="en-GB" altLang="en-US" sz="3200" b="1" dirty="0">
              <a:solidFill>
                <a:schemeClr val="bg1">
                  <a:lumMod val="75000"/>
                </a:schemeClr>
              </a:solidFill>
              <a:latin typeface="+mj-lt"/>
            </a:endParaRPr>
          </a:p>
          <a:p>
            <a:pPr algn="ctr"/>
            <a:r>
              <a:rPr lang="en-GB" sz="3600" b="1" dirty="0">
                <a:solidFill>
                  <a:srgbClr val="002060"/>
                </a:solidFill>
                <a:latin typeface="+mj-lt"/>
              </a:rPr>
              <a:t>PUBLIC CONSULTATION</a:t>
            </a:r>
          </a:p>
          <a:p>
            <a:pPr algn="ctr" eaLnBrk="1" hangingPunct="1"/>
            <a:endParaRPr lang="en-GB" altLang="en-US" b="1" dirty="0">
              <a:latin typeface="+mj-lt"/>
            </a:endParaRPr>
          </a:p>
        </p:txBody>
      </p:sp>
      <p:sp>
        <p:nvSpPr>
          <p:cNvPr id="8" name="Rectangle 7">
            <a:extLst>
              <a:ext uri="{FF2B5EF4-FFF2-40B4-BE49-F238E27FC236}">
                <a16:creationId xmlns:a16="http://schemas.microsoft.com/office/drawing/2014/main" id="{B12368D1-E0C1-41A0-8644-384971C11F78}"/>
              </a:ext>
            </a:extLst>
          </p:cNvPr>
          <p:cNvSpPr/>
          <p:nvPr/>
        </p:nvSpPr>
        <p:spPr>
          <a:xfrm>
            <a:off x="675249" y="3730022"/>
            <a:ext cx="7891975" cy="830997"/>
          </a:xfrm>
          <a:prstGeom prst="rect">
            <a:avLst/>
          </a:prstGeom>
        </p:spPr>
        <p:txBody>
          <a:bodyPr wrap="square">
            <a:spAutoFit/>
          </a:bodyPr>
          <a:lstStyle/>
          <a:p>
            <a:pPr>
              <a:spcAft>
                <a:spcPts val="0"/>
              </a:spcAft>
            </a:pPr>
            <a:r>
              <a:rPr lang="en-GB" sz="1600" dirty="0">
                <a:latin typeface="Calibri" panose="020F0502020204030204" pitchFamily="34" charset="0"/>
                <a:ea typeface="Times New Roman" panose="02020603050405020304" pitchFamily="18" charset="0"/>
                <a:cs typeface="Calibri" panose="020F0502020204030204" pitchFamily="34" charset="0"/>
              </a:rPr>
              <a:t>Public consultation open till the 29</a:t>
            </a:r>
            <a:r>
              <a:rPr lang="en-GB" sz="1600" baseline="30000" dirty="0">
                <a:latin typeface="Calibri" panose="020F0502020204030204" pitchFamily="34" charset="0"/>
                <a:ea typeface="Times New Roman" panose="02020603050405020304" pitchFamily="18" charset="0"/>
                <a:cs typeface="Calibri" panose="020F0502020204030204" pitchFamily="34" charset="0"/>
              </a:rPr>
              <a:t>th</a:t>
            </a:r>
            <a:r>
              <a:rPr lang="en-GB" sz="1600" dirty="0">
                <a:latin typeface="Calibri" panose="020F0502020204030204" pitchFamily="34" charset="0"/>
                <a:ea typeface="Times New Roman" panose="02020603050405020304" pitchFamily="18" charset="0"/>
                <a:cs typeface="Calibri" panose="020F0502020204030204" pitchFamily="34" charset="0"/>
              </a:rPr>
              <a:t> of January 2021</a:t>
            </a:r>
          </a:p>
          <a:p>
            <a:pPr>
              <a:spcAft>
                <a:spcPts val="0"/>
              </a:spcAft>
            </a:pPr>
            <a:endParaRPr lang="en-GB" sz="1600" dirty="0">
              <a:latin typeface="Calibri" panose="020F0502020204030204" pitchFamily="34" charset="0"/>
              <a:ea typeface="Times New Roman" panose="02020603050405020304" pitchFamily="18" charset="0"/>
              <a:cs typeface="Calibri" panose="020F0502020204030204" pitchFamily="34" charset="0"/>
            </a:endParaRPr>
          </a:p>
          <a:p>
            <a:pPr>
              <a:spcAft>
                <a:spcPts val="0"/>
              </a:spcAft>
            </a:pPr>
            <a:r>
              <a:rPr lang="en-GB" sz="1600" dirty="0">
                <a:latin typeface="Calibri" panose="020F0502020204030204" pitchFamily="34" charset="0"/>
                <a:ea typeface="Times New Roman" panose="02020603050405020304" pitchFamily="18" charset="0"/>
                <a:cs typeface="Calibri" panose="020F0502020204030204" pitchFamily="34" charset="0"/>
              </a:rPr>
              <a:t>Submissions received on  industry.review@pa.org.mt</a:t>
            </a:r>
            <a:endParaRPr lang="en-GB"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724540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B1232E4-773A-4547-B297-74C8ADC73A55}"/>
              </a:ext>
            </a:extLst>
          </p:cNvPr>
          <p:cNvSpPr/>
          <p:nvPr/>
        </p:nvSpPr>
        <p:spPr>
          <a:xfrm>
            <a:off x="1067282" y="1886836"/>
            <a:ext cx="8082550" cy="3852786"/>
          </a:xfrm>
          <a:prstGeom prst="rect">
            <a:avLst/>
          </a:prstGeom>
          <a:solidFill>
            <a:srgbClr val="DEEBF7">
              <a:alpha val="40000"/>
            </a:srgbClr>
          </a:solidFill>
          <a:ln w="28575">
            <a:solidFill>
              <a:schemeClr val="accent5">
                <a:lumMod val="40000"/>
                <a:lumOff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4" name="Rectangle 3">
            <a:extLst>
              <a:ext uri="{FF2B5EF4-FFF2-40B4-BE49-F238E27FC236}">
                <a16:creationId xmlns:a16="http://schemas.microsoft.com/office/drawing/2014/main" id="{586BF408-EDB8-4B3F-9F01-6389F64FAB49}"/>
              </a:ext>
            </a:extLst>
          </p:cNvPr>
          <p:cNvSpPr/>
          <p:nvPr/>
        </p:nvSpPr>
        <p:spPr>
          <a:xfrm>
            <a:off x="274971" y="343459"/>
            <a:ext cx="8869030" cy="5268622"/>
          </a:xfrm>
          <a:prstGeom prst="rect">
            <a:avLst/>
          </a:prstGeom>
        </p:spPr>
        <p:txBody>
          <a:bodyPr wrap="square">
            <a:spAutoFit/>
          </a:bodyPr>
          <a:lstStyle/>
          <a:p>
            <a:pPr lvl="1" algn="just">
              <a:lnSpc>
                <a:spcPct val="150000"/>
              </a:lnSpc>
              <a:spcAft>
                <a:spcPts val="0"/>
              </a:spcAft>
            </a:pPr>
            <a:r>
              <a:rPr lang="en-GB" sz="1600" dirty="0">
                <a:ea typeface="Times New Roman" panose="02020603050405020304" pitchFamily="18" charset="0"/>
                <a:cs typeface="Calibri" panose="020F0502020204030204" pitchFamily="34" charset="0"/>
              </a:rPr>
              <a:t>This update to development regulations, specifically the revision of heights limitation in MIP estates, is amongst the measures identified to support the recently Government approved </a:t>
            </a:r>
            <a:r>
              <a:rPr lang="en-GB" sz="1600" i="1" dirty="0">
                <a:ea typeface="Times New Roman" panose="02020603050405020304" pitchFamily="18" charset="0"/>
                <a:cs typeface="Calibri" panose="020F0502020204030204" pitchFamily="34" charset="0"/>
              </a:rPr>
              <a:t>Industrial Infrastructure Enhancement Programme:-</a:t>
            </a:r>
            <a:endParaRPr lang="en-GB" sz="1600" dirty="0">
              <a:ea typeface="Times New Roman" panose="02020603050405020304" pitchFamily="18" charset="0"/>
              <a:cs typeface="Calibri" panose="020F0502020204030204" pitchFamily="34" charset="0"/>
            </a:endParaRPr>
          </a:p>
          <a:p>
            <a:pPr marL="742950" lvl="1" indent="-285750" algn="just">
              <a:lnSpc>
                <a:spcPct val="150000"/>
              </a:lnSpc>
              <a:spcAft>
                <a:spcPts val="0"/>
              </a:spcAft>
              <a:buFont typeface="+mj-lt"/>
              <a:buAutoNum type="arabicPeriod"/>
            </a:pPr>
            <a:endParaRPr lang="en-GB" sz="1700" dirty="0">
              <a:ea typeface="Times New Roman" panose="02020603050405020304" pitchFamily="18" charset="0"/>
              <a:cs typeface="Calibri" panose="020F0502020204030204" pitchFamily="34" charset="0"/>
            </a:endParaRPr>
          </a:p>
          <a:p>
            <a:pPr marL="1257300" marR="2540" lvl="2" indent="-342900" algn="just">
              <a:lnSpc>
                <a:spcPct val="150000"/>
              </a:lnSpc>
              <a:buFont typeface="+mj-lt"/>
              <a:buAutoNum type="alphaLcParenR"/>
            </a:pPr>
            <a:r>
              <a:rPr lang="en-US" sz="1600" dirty="0">
                <a:solidFill>
                  <a:srgbClr val="000000"/>
                </a:solidFill>
                <a:ea typeface="Times New Roman" panose="02020603050405020304" pitchFamily="18" charset="0"/>
                <a:cs typeface="Calibri" panose="020F0502020204030204" pitchFamily="34" charset="0"/>
              </a:rPr>
              <a:t>To repeal the building height limitation of 3 floors (12m) from the </a:t>
            </a:r>
            <a:r>
              <a:rPr lang="en-US" sz="1600" dirty="0" err="1">
                <a:solidFill>
                  <a:srgbClr val="000000"/>
                </a:solidFill>
                <a:ea typeface="Times New Roman" panose="02020603050405020304" pitchFamily="18" charset="0"/>
                <a:cs typeface="Calibri" panose="020F0502020204030204" pitchFamily="34" charset="0"/>
              </a:rPr>
              <a:t>Marsa</a:t>
            </a:r>
            <a:r>
              <a:rPr lang="en-US" sz="1600" dirty="0">
                <a:solidFill>
                  <a:srgbClr val="000000"/>
                </a:solidFill>
                <a:ea typeface="Times New Roman" panose="02020603050405020304" pitchFamily="18" charset="0"/>
                <a:cs typeface="Calibri" panose="020F0502020204030204" pitchFamily="34" charset="0"/>
              </a:rPr>
              <a:t> Industrial Estate; </a:t>
            </a:r>
          </a:p>
          <a:p>
            <a:pPr marL="1257300" marR="2540" lvl="2" indent="-342900" algn="just">
              <a:lnSpc>
                <a:spcPct val="150000"/>
              </a:lnSpc>
              <a:buFont typeface="+mj-lt"/>
              <a:buAutoNum type="alphaLcParenR"/>
            </a:pPr>
            <a:endParaRPr lang="en-US" sz="1600" dirty="0">
              <a:solidFill>
                <a:srgbClr val="000000"/>
              </a:solidFill>
              <a:ea typeface="Times New Roman" panose="02020603050405020304" pitchFamily="18" charset="0"/>
              <a:cs typeface="Calibri" panose="020F0502020204030204" pitchFamily="34" charset="0"/>
            </a:endParaRPr>
          </a:p>
          <a:p>
            <a:pPr marL="1257300" marR="2540" lvl="2" indent="-342900" algn="just">
              <a:lnSpc>
                <a:spcPct val="150000"/>
              </a:lnSpc>
              <a:buFont typeface="+mj-lt"/>
              <a:buAutoNum type="alphaLcParenR"/>
            </a:pPr>
            <a:r>
              <a:rPr lang="en-US" sz="1600" dirty="0">
                <a:solidFill>
                  <a:srgbClr val="000000"/>
                </a:solidFill>
                <a:ea typeface="Times New Roman" panose="02020603050405020304" pitchFamily="18" charset="0"/>
                <a:cs typeface="Calibri" panose="020F0502020204030204" pitchFamily="34" charset="0"/>
              </a:rPr>
              <a:t>To repeal the building height limitation of 14m from the Malta Industrial Parks Estate (Area A) in </a:t>
            </a:r>
            <a:r>
              <a:rPr lang="en-US" sz="1600" dirty="0" err="1">
                <a:solidFill>
                  <a:srgbClr val="000000"/>
                </a:solidFill>
                <a:ea typeface="Times New Roman" panose="02020603050405020304" pitchFamily="18" charset="0"/>
                <a:cs typeface="Calibri" panose="020F0502020204030204" pitchFamily="34" charset="0"/>
              </a:rPr>
              <a:t>Imriehel</a:t>
            </a:r>
            <a:r>
              <a:rPr lang="en-US" sz="1600" dirty="0">
                <a:solidFill>
                  <a:srgbClr val="000000"/>
                </a:solidFill>
                <a:ea typeface="Times New Roman" panose="02020603050405020304" pitchFamily="18" charset="0"/>
                <a:cs typeface="Calibri" panose="020F0502020204030204" pitchFamily="34" charset="0"/>
              </a:rPr>
              <a:t>; </a:t>
            </a:r>
          </a:p>
          <a:p>
            <a:pPr marL="1257300" marR="2540" lvl="2" indent="-342900" algn="just">
              <a:lnSpc>
                <a:spcPct val="150000"/>
              </a:lnSpc>
              <a:buFont typeface="+mj-lt"/>
              <a:buAutoNum type="alphaLcParenR"/>
            </a:pPr>
            <a:endParaRPr lang="en-US" sz="1600" dirty="0">
              <a:solidFill>
                <a:srgbClr val="000000"/>
              </a:solidFill>
              <a:ea typeface="Times New Roman" panose="02020603050405020304" pitchFamily="18" charset="0"/>
              <a:cs typeface="Calibri" panose="020F0502020204030204" pitchFamily="34" charset="0"/>
            </a:endParaRPr>
          </a:p>
          <a:p>
            <a:pPr marL="1257300" marR="2540" lvl="2" indent="-342900" algn="just">
              <a:lnSpc>
                <a:spcPct val="150000"/>
              </a:lnSpc>
              <a:buFont typeface="+mj-lt"/>
              <a:buAutoNum type="alphaLcParenR"/>
            </a:pPr>
            <a:r>
              <a:rPr lang="en-US" sz="1600" dirty="0">
                <a:solidFill>
                  <a:srgbClr val="000000"/>
                </a:solidFill>
                <a:ea typeface="Times New Roman" panose="02020603050405020304" pitchFamily="18" charset="0"/>
                <a:cs typeface="Calibri" panose="020F0502020204030204" pitchFamily="34" charset="0"/>
              </a:rPr>
              <a:t>To introduce non-numeric, urban design policies to guide the assessment of building heights in </a:t>
            </a:r>
            <a:r>
              <a:rPr lang="en-US" sz="1600" dirty="0" err="1">
                <a:solidFill>
                  <a:srgbClr val="000000"/>
                </a:solidFill>
                <a:ea typeface="Times New Roman" panose="02020603050405020304" pitchFamily="18" charset="0"/>
                <a:cs typeface="Calibri" panose="020F0502020204030204" pitchFamily="34" charset="0"/>
              </a:rPr>
              <a:t>Marsa</a:t>
            </a:r>
            <a:r>
              <a:rPr lang="en-US" sz="1600" dirty="0">
                <a:solidFill>
                  <a:srgbClr val="000000"/>
                </a:solidFill>
                <a:ea typeface="Times New Roman" panose="02020603050405020304" pitchFamily="18" charset="0"/>
                <a:cs typeface="Calibri" panose="020F0502020204030204" pitchFamily="34" charset="0"/>
              </a:rPr>
              <a:t> Industrial Estate and MIP Estate in </a:t>
            </a:r>
            <a:r>
              <a:rPr lang="en-US" sz="1600" dirty="0" err="1">
                <a:solidFill>
                  <a:srgbClr val="000000"/>
                </a:solidFill>
                <a:ea typeface="Times New Roman" panose="02020603050405020304" pitchFamily="18" charset="0"/>
                <a:cs typeface="Calibri" panose="020F0502020204030204" pitchFamily="34" charset="0"/>
              </a:rPr>
              <a:t>Imriehel</a:t>
            </a:r>
            <a:r>
              <a:rPr lang="en-US" sz="1600" dirty="0">
                <a:solidFill>
                  <a:srgbClr val="000000"/>
                </a:solidFill>
                <a:ea typeface="Times New Roman" panose="02020603050405020304" pitchFamily="18" charset="0"/>
                <a:cs typeface="Calibri" panose="020F0502020204030204" pitchFamily="34" charset="0"/>
              </a:rPr>
              <a:t>; </a:t>
            </a:r>
          </a:p>
          <a:p>
            <a:pPr marL="1257300" marR="2540" lvl="2" indent="-342900" algn="just">
              <a:lnSpc>
                <a:spcPct val="150000"/>
              </a:lnSpc>
              <a:buFont typeface="+mj-lt"/>
              <a:buAutoNum type="alphaLcParenR"/>
            </a:pPr>
            <a:endParaRPr lang="en-US" sz="1600" dirty="0">
              <a:solidFill>
                <a:srgbClr val="000000"/>
              </a:solidFill>
              <a:ea typeface="Times New Roman" panose="02020603050405020304" pitchFamily="18" charset="0"/>
              <a:cs typeface="Calibri" panose="020F0502020204030204" pitchFamily="34" charset="0"/>
            </a:endParaRPr>
          </a:p>
          <a:p>
            <a:pPr marL="1257300" marR="2540" lvl="2" indent="-342900" algn="just">
              <a:lnSpc>
                <a:spcPct val="150000"/>
              </a:lnSpc>
              <a:buFont typeface="+mj-lt"/>
              <a:buAutoNum type="alphaLcParenR"/>
            </a:pPr>
            <a:r>
              <a:rPr lang="en-US" sz="1600" dirty="0">
                <a:solidFill>
                  <a:srgbClr val="000000"/>
                </a:solidFill>
                <a:ea typeface="Times New Roman" panose="02020603050405020304" pitchFamily="18" charset="0"/>
                <a:cs typeface="Calibri" panose="020F0502020204030204" pitchFamily="34" charset="0"/>
              </a:rPr>
              <a:t>To amend any other provisions in policies SMMR 01 &amp; CG 14 which run counter to objectives (a) to (c) above.</a:t>
            </a:r>
            <a:r>
              <a:rPr lang="en-US" sz="1600" dirty="0">
                <a:ea typeface="Times New Roman" panose="02020603050405020304" pitchFamily="18" charset="0"/>
                <a:cs typeface="Calibri" panose="020F0502020204030204" pitchFamily="34" charset="0"/>
              </a:rPr>
              <a:t> </a:t>
            </a:r>
            <a:endParaRPr lang="en-GB" sz="1700" dirty="0">
              <a:ea typeface="Times New Roman" panose="02020603050405020304" pitchFamily="18" charset="0"/>
            </a:endParaRPr>
          </a:p>
        </p:txBody>
      </p:sp>
      <p:pic>
        <p:nvPicPr>
          <p:cNvPr id="5" name="Picture 4">
            <a:extLst>
              <a:ext uri="{FF2B5EF4-FFF2-40B4-BE49-F238E27FC236}">
                <a16:creationId xmlns:a16="http://schemas.microsoft.com/office/drawing/2014/main" id="{086D363F-BFBB-4CAF-BA92-09605DD4B52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616" t="37735" r="-22145" b="40148"/>
          <a:stretch/>
        </p:blipFill>
        <p:spPr bwMode="auto">
          <a:xfrm>
            <a:off x="0" y="6191037"/>
            <a:ext cx="5144413" cy="656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a:extLst>
              <a:ext uri="{FF2B5EF4-FFF2-40B4-BE49-F238E27FC236}">
                <a16:creationId xmlns:a16="http://schemas.microsoft.com/office/drawing/2014/main" id="{E40364AD-056C-4FAD-BC5E-1BB82B0C32E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7109" t="29042" r="74" b="32445"/>
          <a:stretch/>
        </p:blipFill>
        <p:spPr bwMode="auto">
          <a:xfrm>
            <a:off x="2424385" y="6191037"/>
            <a:ext cx="6719615" cy="656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3F52A384-7D2A-4F7F-B61F-7AD24EE4F022}"/>
              </a:ext>
            </a:extLst>
          </p:cNvPr>
          <p:cNvSpPr txBox="1"/>
          <p:nvPr/>
        </p:nvSpPr>
        <p:spPr>
          <a:xfrm>
            <a:off x="2855742" y="6191037"/>
            <a:ext cx="6288258" cy="830997"/>
          </a:xfrm>
          <a:prstGeom prst="rect">
            <a:avLst/>
          </a:prstGeom>
          <a:noFill/>
        </p:spPr>
        <p:txBody>
          <a:bodyPr wrap="square">
            <a:spAutoFit/>
          </a:bodyPr>
          <a:lstStyle/>
          <a:p>
            <a:pPr algn="r"/>
            <a:r>
              <a:rPr lang="mt-MT" altLang="en-US" sz="1600" b="1" dirty="0">
                <a:solidFill>
                  <a:schemeClr val="bg1">
                    <a:lumMod val="50000"/>
                  </a:schemeClr>
                </a:solidFill>
                <a:latin typeface="+mj-lt"/>
              </a:rPr>
              <a:t>P</a:t>
            </a:r>
            <a:r>
              <a:rPr lang="en-US" altLang="en-US" sz="1600" b="1" dirty="0">
                <a:solidFill>
                  <a:schemeClr val="bg1">
                    <a:lumMod val="50000"/>
                  </a:schemeClr>
                </a:solidFill>
                <a:latin typeface="+mj-lt"/>
              </a:rPr>
              <a:t>ARTIAL LOCAL PLAN REVIEW TO SMLP &amp; CMLP </a:t>
            </a:r>
          </a:p>
          <a:p>
            <a:pPr algn="r"/>
            <a:r>
              <a:rPr lang="en-US" altLang="en-US" sz="1600" dirty="0" err="1">
                <a:latin typeface="+mj-lt"/>
              </a:rPr>
              <a:t>Marsa</a:t>
            </a:r>
            <a:r>
              <a:rPr lang="en-US" altLang="en-US" sz="1600" dirty="0">
                <a:latin typeface="+mj-lt"/>
              </a:rPr>
              <a:t> and </a:t>
            </a:r>
            <a:r>
              <a:rPr lang="en-US" altLang="en-US" sz="1600" dirty="0" err="1">
                <a:latin typeface="+mj-lt"/>
              </a:rPr>
              <a:t>Mriehel</a:t>
            </a:r>
            <a:r>
              <a:rPr lang="en-US" altLang="en-US" sz="1600" dirty="0">
                <a:latin typeface="+mj-lt"/>
              </a:rPr>
              <a:t> Industrial Estates </a:t>
            </a:r>
            <a:r>
              <a:rPr lang="en-GB" altLang="en-US" sz="1600" dirty="0">
                <a:latin typeface="+mj-lt"/>
              </a:rPr>
              <a:t>– </a:t>
            </a:r>
            <a:r>
              <a:rPr lang="en-GB" altLang="en-US" sz="1600" i="1" dirty="0">
                <a:latin typeface="+mj-lt"/>
              </a:rPr>
              <a:t>Introduction</a:t>
            </a:r>
          </a:p>
          <a:p>
            <a:pPr algn="r"/>
            <a:endParaRPr lang="en-GB" altLang="en-US" sz="1600" b="1" dirty="0">
              <a:solidFill>
                <a:schemeClr val="bg1">
                  <a:lumMod val="50000"/>
                </a:schemeClr>
              </a:solidFill>
              <a:latin typeface="+mj-lt"/>
            </a:endParaRPr>
          </a:p>
        </p:txBody>
      </p:sp>
      <p:pic>
        <p:nvPicPr>
          <p:cNvPr id="8" name="Picture 2">
            <a:extLst>
              <a:ext uri="{FF2B5EF4-FFF2-40B4-BE49-F238E27FC236}">
                <a16:creationId xmlns:a16="http://schemas.microsoft.com/office/drawing/2014/main" id="{F53F9413-B0DE-42C2-9FF0-5E8E4548E9F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7109" t="29042" r="74" b="32445"/>
          <a:stretch/>
        </p:blipFill>
        <p:spPr bwMode="auto">
          <a:xfrm>
            <a:off x="-2" y="0"/>
            <a:ext cx="274973" cy="6847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73829657-E4C3-44B4-9372-BFA4A8090E89}"/>
              </a:ext>
            </a:extLst>
          </p:cNvPr>
          <p:cNvSpPr/>
          <p:nvPr/>
        </p:nvSpPr>
        <p:spPr>
          <a:xfrm>
            <a:off x="549944" y="1886836"/>
            <a:ext cx="553998" cy="3852786"/>
          </a:xfrm>
          <a:prstGeom prst="rect">
            <a:avLst/>
          </a:prstGeom>
        </p:spPr>
        <p:txBody>
          <a:bodyPr vert="vert270" wrap="square">
            <a:spAutoFit/>
          </a:bodyPr>
          <a:lstStyle/>
          <a:p>
            <a:r>
              <a:rPr lang="en-GB" sz="2400" b="1" dirty="0">
                <a:solidFill>
                  <a:schemeClr val="accent5">
                    <a:lumMod val="40000"/>
                    <a:lumOff val="60000"/>
                  </a:schemeClr>
                </a:solidFill>
                <a:cs typeface="Aharoni" panose="02010803020104030203" pitchFamily="2" charset="-79"/>
              </a:rPr>
              <a:t>OBJECTIVES</a:t>
            </a:r>
          </a:p>
        </p:txBody>
      </p:sp>
    </p:spTree>
    <p:extLst>
      <p:ext uri="{BB962C8B-B14F-4D97-AF65-F5344CB8AC3E}">
        <p14:creationId xmlns:p14="http://schemas.microsoft.com/office/powerpoint/2010/main" val="33964899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a:extLst>
              <a:ext uri="{FF2B5EF4-FFF2-40B4-BE49-F238E27FC236}">
                <a16:creationId xmlns:a16="http://schemas.microsoft.com/office/drawing/2014/main" id="{89DB3373-9ED4-4CF5-9820-CD47D866097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616" t="37735" r="-22145" b="40148"/>
          <a:stretch/>
        </p:blipFill>
        <p:spPr bwMode="auto">
          <a:xfrm>
            <a:off x="3211985" y="5793721"/>
            <a:ext cx="5144413" cy="656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
            <a:extLst>
              <a:ext uri="{FF2B5EF4-FFF2-40B4-BE49-F238E27FC236}">
                <a16:creationId xmlns:a16="http://schemas.microsoft.com/office/drawing/2014/main" id="{A44F9BAC-A40A-4045-BE13-9164AB98F39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7109" t="29042" r="74" b="32445"/>
          <a:stretch/>
        </p:blipFill>
        <p:spPr bwMode="auto">
          <a:xfrm>
            <a:off x="7066779" y="5793721"/>
            <a:ext cx="2077221" cy="656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a:extLst>
              <a:ext uri="{FF2B5EF4-FFF2-40B4-BE49-F238E27FC236}">
                <a16:creationId xmlns:a16="http://schemas.microsoft.com/office/drawing/2014/main" id="{EC5E0A82-4D07-49E9-9AEF-29C7E5BCE9E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7109" t="29042" r="74" b="32445"/>
          <a:stretch/>
        </p:blipFill>
        <p:spPr bwMode="auto">
          <a:xfrm>
            <a:off x="-4952" y="5793721"/>
            <a:ext cx="3216937" cy="656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Connector 2">
            <a:extLst>
              <a:ext uri="{FF2B5EF4-FFF2-40B4-BE49-F238E27FC236}">
                <a16:creationId xmlns:a16="http://schemas.microsoft.com/office/drawing/2014/main" id="{008F4776-1119-456D-9746-A9AF7D559A0D}"/>
              </a:ext>
            </a:extLst>
          </p:cNvPr>
          <p:cNvCxnSpPr/>
          <p:nvPr/>
        </p:nvCxnSpPr>
        <p:spPr>
          <a:xfrm>
            <a:off x="-4952" y="5684520"/>
            <a:ext cx="9148952" cy="0"/>
          </a:xfrm>
          <a:prstGeom prst="line">
            <a:avLst/>
          </a:prstGeom>
          <a:ln>
            <a:solidFill>
              <a:srgbClr val="FFFF99"/>
            </a:solidFill>
          </a:ln>
        </p:spPr>
        <p:style>
          <a:lnRef idx="1">
            <a:schemeClr val="accent1"/>
          </a:lnRef>
          <a:fillRef idx="0">
            <a:schemeClr val="accent1"/>
          </a:fillRef>
          <a:effectRef idx="0">
            <a:schemeClr val="accent1"/>
          </a:effectRef>
          <a:fontRef idx="minor">
            <a:schemeClr val="tx1"/>
          </a:fontRef>
        </p:style>
      </p:cxnSp>
      <p:sp>
        <p:nvSpPr>
          <p:cNvPr id="10" name="Text Box 2">
            <a:extLst>
              <a:ext uri="{FF2B5EF4-FFF2-40B4-BE49-F238E27FC236}">
                <a16:creationId xmlns:a16="http://schemas.microsoft.com/office/drawing/2014/main" id="{665F0131-2673-4653-9061-51D93606DCA7}"/>
              </a:ext>
            </a:extLst>
          </p:cNvPr>
          <p:cNvSpPr txBox="1">
            <a:spLocks noChangeArrowheads="1"/>
          </p:cNvSpPr>
          <p:nvPr/>
        </p:nvSpPr>
        <p:spPr bwMode="auto">
          <a:xfrm>
            <a:off x="-4952" y="729085"/>
            <a:ext cx="9148952" cy="4247317"/>
          </a:xfrm>
          <a:prstGeom prst="rect">
            <a:avLst/>
          </a:prstGeom>
          <a:solidFill>
            <a:schemeClr val="bg1">
              <a:alpha val="87000"/>
            </a:schemeClr>
          </a:solidFill>
          <a:ln>
            <a:noFill/>
          </a:ln>
        </p:spPr>
        <p:txBody>
          <a:bodyPr wrap="square">
            <a:spAutoFit/>
          </a:bodyPr>
          <a:lstStyle>
            <a:lvl1pPr marL="371475" indent="-371475">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mt-MT" altLang="en-US" sz="2800" b="1" dirty="0">
                <a:solidFill>
                  <a:schemeClr val="bg1">
                    <a:lumMod val="50000"/>
                  </a:schemeClr>
                </a:solidFill>
                <a:latin typeface="+mj-lt"/>
              </a:rPr>
              <a:t>Partial </a:t>
            </a:r>
            <a:r>
              <a:rPr lang="en-US" altLang="en-US" sz="2800" b="1" dirty="0">
                <a:solidFill>
                  <a:schemeClr val="bg1">
                    <a:lumMod val="50000"/>
                  </a:schemeClr>
                </a:solidFill>
                <a:latin typeface="+mj-lt"/>
              </a:rPr>
              <a:t>Local Plan </a:t>
            </a:r>
            <a:r>
              <a:rPr lang="mt-MT" altLang="en-US" sz="2800" b="1" dirty="0">
                <a:solidFill>
                  <a:schemeClr val="bg1">
                    <a:lumMod val="50000"/>
                  </a:schemeClr>
                </a:solidFill>
                <a:latin typeface="+mj-lt"/>
              </a:rPr>
              <a:t>Review</a:t>
            </a:r>
            <a:r>
              <a:rPr lang="en-GB" altLang="en-US" sz="2800" b="1" dirty="0">
                <a:solidFill>
                  <a:schemeClr val="bg1">
                    <a:lumMod val="50000"/>
                  </a:schemeClr>
                </a:solidFill>
                <a:latin typeface="+mj-lt"/>
              </a:rPr>
              <a:t> </a:t>
            </a:r>
          </a:p>
          <a:p>
            <a:pPr algn="ctr"/>
            <a:r>
              <a:rPr lang="en-GB" sz="2000" b="1" dirty="0">
                <a:latin typeface="+mj-lt"/>
              </a:rPr>
              <a:t>South Malta Local Plan (</a:t>
            </a:r>
            <a:r>
              <a:rPr lang="en-GB" sz="2000" b="1" dirty="0" err="1">
                <a:latin typeface="+mj-lt"/>
              </a:rPr>
              <a:t>Marsa</a:t>
            </a:r>
            <a:r>
              <a:rPr lang="en-GB" sz="2000" b="1" dirty="0">
                <a:latin typeface="+mj-lt"/>
              </a:rPr>
              <a:t> Industrial Area) and the </a:t>
            </a:r>
          </a:p>
          <a:p>
            <a:pPr algn="ctr"/>
            <a:r>
              <a:rPr lang="en-GB" sz="2000" b="1" dirty="0">
                <a:latin typeface="+mj-lt"/>
              </a:rPr>
              <a:t> Central Malta Local Plan (</a:t>
            </a:r>
            <a:r>
              <a:rPr lang="en-GB" sz="2000" b="1" dirty="0" err="1">
                <a:latin typeface="+mj-lt"/>
              </a:rPr>
              <a:t>Imriehel</a:t>
            </a:r>
            <a:r>
              <a:rPr lang="en-GB" sz="2000" b="1" dirty="0">
                <a:latin typeface="+mj-lt"/>
              </a:rPr>
              <a:t> Industrial Area)</a:t>
            </a:r>
            <a:endParaRPr lang="en-GB" altLang="en-US" sz="2000" b="1" dirty="0">
              <a:latin typeface="+mj-lt"/>
            </a:endParaRPr>
          </a:p>
          <a:p>
            <a:pPr algn="ctr"/>
            <a:endParaRPr lang="en-GB" sz="3200" b="1" dirty="0"/>
          </a:p>
          <a:p>
            <a:pPr algn="ctr" eaLnBrk="1" hangingPunct="1"/>
            <a:endParaRPr lang="en-GB" altLang="en-US" sz="3200" b="1" dirty="0">
              <a:solidFill>
                <a:schemeClr val="bg1">
                  <a:lumMod val="75000"/>
                </a:schemeClr>
              </a:solidFill>
              <a:latin typeface="+mj-lt"/>
            </a:endParaRPr>
          </a:p>
          <a:p>
            <a:pPr algn="ctr" eaLnBrk="1" hangingPunct="1"/>
            <a:endParaRPr lang="en-GB" altLang="en-US" sz="3200" b="1" dirty="0">
              <a:solidFill>
                <a:schemeClr val="bg1">
                  <a:lumMod val="75000"/>
                </a:schemeClr>
              </a:solidFill>
              <a:latin typeface="+mj-lt"/>
            </a:endParaRPr>
          </a:p>
          <a:p>
            <a:pPr algn="ctr"/>
            <a:r>
              <a:rPr lang="en-GB" sz="4400" b="1" dirty="0">
                <a:solidFill>
                  <a:srgbClr val="002060"/>
                </a:solidFill>
                <a:latin typeface="+mj-lt"/>
              </a:rPr>
              <a:t>CONTEXT</a:t>
            </a:r>
          </a:p>
          <a:p>
            <a:pPr algn="ctr"/>
            <a:r>
              <a:rPr lang="en-GB" sz="3600" b="1" dirty="0">
                <a:solidFill>
                  <a:schemeClr val="accent2">
                    <a:lumMod val="75000"/>
                  </a:schemeClr>
                </a:solidFill>
                <a:latin typeface="+mj-lt"/>
              </a:rPr>
              <a:t>MARSA INDUSTRIAL ESTATE</a:t>
            </a:r>
          </a:p>
          <a:p>
            <a:pPr algn="ctr" eaLnBrk="1" hangingPunct="1"/>
            <a:endParaRPr lang="en-GB" altLang="en-US" b="1" dirty="0">
              <a:latin typeface="+mj-lt"/>
            </a:endParaRPr>
          </a:p>
        </p:txBody>
      </p:sp>
    </p:spTree>
    <p:extLst>
      <p:ext uri="{BB962C8B-B14F-4D97-AF65-F5344CB8AC3E}">
        <p14:creationId xmlns:p14="http://schemas.microsoft.com/office/powerpoint/2010/main" val="38161949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8B8B339-CB58-4BDE-BE9C-5B39F2949A46}"/>
              </a:ext>
            </a:extLst>
          </p:cNvPr>
          <p:cNvPicPr/>
          <p:nvPr/>
        </p:nvPicPr>
        <p:blipFill>
          <a:blip r:embed="rId2"/>
          <a:stretch>
            <a:fillRect/>
          </a:stretch>
        </p:blipFill>
        <p:spPr>
          <a:xfrm>
            <a:off x="2424385" y="872198"/>
            <a:ext cx="6661053" cy="4672402"/>
          </a:xfrm>
          <a:prstGeom prst="rect">
            <a:avLst/>
          </a:prstGeom>
        </p:spPr>
      </p:pic>
      <p:pic>
        <p:nvPicPr>
          <p:cNvPr id="3" name="Picture 2">
            <a:extLst>
              <a:ext uri="{FF2B5EF4-FFF2-40B4-BE49-F238E27FC236}">
                <a16:creationId xmlns:a16="http://schemas.microsoft.com/office/drawing/2014/main" id="{D3980DCB-F38B-4E40-B97A-9DF53C10240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616" t="37735" r="-22145" b="40148"/>
          <a:stretch/>
        </p:blipFill>
        <p:spPr bwMode="auto">
          <a:xfrm>
            <a:off x="0" y="6191037"/>
            <a:ext cx="5144413" cy="656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a:extLst>
              <a:ext uri="{FF2B5EF4-FFF2-40B4-BE49-F238E27FC236}">
                <a16:creationId xmlns:a16="http://schemas.microsoft.com/office/drawing/2014/main" id="{76BC4B20-219D-41CE-A7C2-508A3B382A7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7109" t="29042" r="74" b="32445"/>
          <a:stretch/>
        </p:blipFill>
        <p:spPr bwMode="auto">
          <a:xfrm>
            <a:off x="2424385" y="6191037"/>
            <a:ext cx="6719615" cy="656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3BD23D7E-4A38-4C41-9F17-E9EB2D3EEF8C}"/>
              </a:ext>
            </a:extLst>
          </p:cNvPr>
          <p:cNvSpPr txBox="1"/>
          <p:nvPr/>
        </p:nvSpPr>
        <p:spPr>
          <a:xfrm>
            <a:off x="2855742" y="6191037"/>
            <a:ext cx="6288258" cy="830997"/>
          </a:xfrm>
          <a:prstGeom prst="rect">
            <a:avLst/>
          </a:prstGeom>
          <a:noFill/>
        </p:spPr>
        <p:txBody>
          <a:bodyPr wrap="square">
            <a:spAutoFit/>
          </a:bodyPr>
          <a:lstStyle/>
          <a:p>
            <a:pPr algn="r"/>
            <a:r>
              <a:rPr lang="mt-MT" altLang="en-US" sz="1600" b="1" dirty="0">
                <a:solidFill>
                  <a:schemeClr val="bg1">
                    <a:lumMod val="50000"/>
                  </a:schemeClr>
                </a:solidFill>
                <a:latin typeface="+mj-lt"/>
              </a:rPr>
              <a:t>P</a:t>
            </a:r>
            <a:r>
              <a:rPr lang="en-US" altLang="en-US" sz="1600" b="1" dirty="0">
                <a:solidFill>
                  <a:schemeClr val="bg1">
                    <a:lumMod val="50000"/>
                  </a:schemeClr>
                </a:solidFill>
                <a:latin typeface="+mj-lt"/>
              </a:rPr>
              <a:t>ARTIAL LOCAL PLAN REVIEW TO SMLP &amp; CMLP </a:t>
            </a:r>
          </a:p>
          <a:p>
            <a:pPr algn="r"/>
            <a:r>
              <a:rPr lang="en-GB" altLang="en-US" sz="1600" i="1" dirty="0">
                <a:latin typeface="+mj-lt"/>
              </a:rPr>
              <a:t>Context of </a:t>
            </a:r>
            <a:r>
              <a:rPr lang="en-GB" altLang="en-US" sz="1600" i="1" dirty="0" err="1">
                <a:latin typeface="+mj-lt"/>
              </a:rPr>
              <a:t>Marsa</a:t>
            </a:r>
            <a:r>
              <a:rPr lang="en-GB" altLang="en-US" sz="1600" i="1" dirty="0">
                <a:latin typeface="+mj-lt"/>
              </a:rPr>
              <a:t> Industrial Estate </a:t>
            </a:r>
          </a:p>
          <a:p>
            <a:pPr algn="r"/>
            <a:endParaRPr lang="en-GB" altLang="en-US" sz="1600" b="1" dirty="0">
              <a:solidFill>
                <a:schemeClr val="bg1">
                  <a:lumMod val="50000"/>
                </a:schemeClr>
              </a:solidFill>
              <a:latin typeface="+mj-lt"/>
            </a:endParaRPr>
          </a:p>
        </p:txBody>
      </p:sp>
      <p:pic>
        <p:nvPicPr>
          <p:cNvPr id="6" name="Picture 2">
            <a:extLst>
              <a:ext uri="{FF2B5EF4-FFF2-40B4-BE49-F238E27FC236}">
                <a16:creationId xmlns:a16="http://schemas.microsoft.com/office/drawing/2014/main" id="{AD8C47F2-A70E-405D-B9F9-706460E11B7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7109" t="29042" r="74" b="32445"/>
          <a:stretch/>
        </p:blipFill>
        <p:spPr bwMode="auto">
          <a:xfrm>
            <a:off x="-2" y="0"/>
            <a:ext cx="274973" cy="6847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9BAC9185-FAD2-4F23-AAB6-943F387EBDC8}"/>
              </a:ext>
            </a:extLst>
          </p:cNvPr>
          <p:cNvSpPr/>
          <p:nvPr/>
        </p:nvSpPr>
        <p:spPr>
          <a:xfrm>
            <a:off x="2209800" y="137188"/>
            <a:ext cx="6934200" cy="338554"/>
          </a:xfrm>
          <a:prstGeom prst="rect">
            <a:avLst/>
          </a:prstGeom>
        </p:spPr>
        <p:txBody>
          <a:bodyPr wrap="square">
            <a:spAutoFit/>
          </a:bodyPr>
          <a:lstStyle/>
          <a:p>
            <a:pPr marL="450215" algn="r">
              <a:spcAft>
                <a:spcPts val="0"/>
              </a:spcAft>
            </a:pPr>
            <a:r>
              <a:rPr lang="en-US" sz="1400" b="1" dirty="0">
                <a:solidFill>
                  <a:schemeClr val="accent5">
                    <a:lumMod val="40000"/>
                    <a:lumOff val="60000"/>
                  </a:schemeClr>
                </a:solidFill>
                <a:ea typeface="Times New Roman" panose="02020603050405020304" pitchFamily="18" charset="0"/>
                <a:cs typeface="Calibri" panose="020F0502020204030204" pitchFamily="34" charset="0"/>
              </a:rPr>
              <a:t> </a:t>
            </a:r>
            <a:r>
              <a:rPr lang="en-US" sz="1600" b="1" dirty="0">
                <a:solidFill>
                  <a:schemeClr val="accent5">
                    <a:lumMod val="60000"/>
                    <a:lumOff val="40000"/>
                  </a:schemeClr>
                </a:solidFill>
              </a:rPr>
              <a:t>MARSA INDUSTRIAL ESTATE</a:t>
            </a:r>
          </a:p>
        </p:txBody>
      </p:sp>
    </p:spTree>
    <p:extLst>
      <p:ext uri="{BB962C8B-B14F-4D97-AF65-F5344CB8AC3E}">
        <p14:creationId xmlns:p14="http://schemas.microsoft.com/office/powerpoint/2010/main" val="8683242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980DCB-F38B-4E40-B97A-9DF53C10240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616" t="37735" r="-22145" b="40148"/>
          <a:stretch/>
        </p:blipFill>
        <p:spPr bwMode="auto">
          <a:xfrm>
            <a:off x="0" y="6191037"/>
            <a:ext cx="5144413" cy="656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a:extLst>
              <a:ext uri="{FF2B5EF4-FFF2-40B4-BE49-F238E27FC236}">
                <a16:creationId xmlns:a16="http://schemas.microsoft.com/office/drawing/2014/main" id="{76BC4B20-219D-41CE-A7C2-508A3B382A7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7109" t="29042" r="74" b="32445"/>
          <a:stretch/>
        </p:blipFill>
        <p:spPr bwMode="auto">
          <a:xfrm>
            <a:off x="2424385" y="6191037"/>
            <a:ext cx="6719615" cy="656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3BD23D7E-4A38-4C41-9F17-E9EB2D3EEF8C}"/>
              </a:ext>
            </a:extLst>
          </p:cNvPr>
          <p:cNvSpPr txBox="1"/>
          <p:nvPr/>
        </p:nvSpPr>
        <p:spPr>
          <a:xfrm>
            <a:off x="2855742" y="6191037"/>
            <a:ext cx="6288258" cy="830997"/>
          </a:xfrm>
          <a:prstGeom prst="rect">
            <a:avLst/>
          </a:prstGeom>
          <a:noFill/>
        </p:spPr>
        <p:txBody>
          <a:bodyPr wrap="square">
            <a:spAutoFit/>
          </a:bodyPr>
          <a:lstStyle/>
          <a:p>
            <a:pPr algn="r"/>
            <a:r>
              <a:rPr lang="mt-MT" altLang="en-US" sz="1600" b="1" dirty="0">
                <a:solidFill>
                  <a:schemeClr val="bg1">
                    <a:lumMod val="50000"/>
                  </a:schemeClr>
                </a:solidFill>
                <a:latin typeface="+mj-lt"/>
              </a:rPr>
              <a:t>P</a:t>
            </a:r>
            <a:r>
              <a:rPr lang="en-US" altLang="en-US" sz="1600" b="1" dirty="0">
                <a:solidFill>
                  <a:schemeClr val="bg1">
                    <a:lumMod val="50000"/>
                  </a:schemeClr>
                </a:solidFill>
                <a:latin typeface="+mj-lt"/>
              </a:rPr>
              <a:t>ARTIAL LOCAL PLAN REVIEW TO SMLP &amp; CMLP </a:t>
            </a:r>
          </a:p>
          <a:p>
            <a:pPr algn="r"/>
            <a:r>
              <a:rPr lang="en-GB" altLang="en-US" sz="1600" i="1" dirty="0">
                <a:latin typeface="+mj-lt"/>
              </a:rPr>
              <a:t>Context of </a:t>
            </a:r>
            <a:r>
              <a:rPr lang="en-GB" altLang="en-US" sz="1600" i="1" dirty="0" err="1">
                <a:latin typeface="+mj-lt"/>
              </a:rPr>
              <a:t>Marsa</a:t>
            </a:r>
            <a:r>
              <a:rPr lang="en-GB" altLang="en-US" sz="1600" i="1" dirty="0">
                <a:latin typeface="+mj-lt"/>
              </a:rPr>
              <a:t> Industrial Estate </a:t>
            </a:r>
          </a:p>
          <a:p>
            <a:pPr algn="r"/>
            <a:endParaRPr lang="en-GB" altLang="en-US" sz="1600" b="1" dirty="0">
              <a:solidFill>
                <a:schemeClr val="bg1">
                  <a:lumMod val="50000"/>
                </a:schemeClr>
              </a:solidFill>
              <a:latin typeface="+mj-lt"/>
            </a:endParaRPr>
          </a:p>
        </p:txBody>
      </p:sp>
      <p:pic>
        <p:nvPicPr>
          <p:cNvPr id="6" name="Picture 2">
            <a:extLst>
              <a:ext uri="{FF2B5EF4-FFF2-40B4-BE49-F238E27FC236}">
                <a16:creationId xmlns:a16="http://schemas.microsoft.com/office/drawing/2014/main" id="{AD8C47F2-A70E-405D-B9F9-706460E11B7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7109" t="29042" r="74" b="32445"/>
          <a:stretch/>
        </p:blipFill>
        <p:spPr bwMode="auto">
          <a:xfrm>
            <a:off x="-2" y="0"/>
            <a:ext cx="274973" cy="6847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5F3961AF-3D46-4207-A9DC-6DF71086380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56922" y="966868"/>
            <a:ext cx="6787078" cy="4758684"/>
          </a:xfrm>
          <a:prstGeom prst="rect">
            <a:avLst/>
          </a:prstGeom>
          <a:noFill/>
          <a:ln>
            <a:noFill/>
          </a:ln>
        </p:spPr>
      </p:pic>
      <p:sp>
        <p:nvSpPr>
          <p:cNvPr id="10" name="Rectangle 9">
            <a:extLst>
              <a:ext uri="{FF2B5EF4-FFF2-40B4-BE49-F238E27FC236}">
                <a16:creationId xmlns:a16="http://schemas.microsoft.com/office/drawing/2014/main" id="{E7158933-A4D4-4E47-A152-2950FF8B6705}"/>
              </a:ext>
            </a:extLst>
          </p:cNvPr>
          <p:cNvSpPr/>
          <p:nvPr/>
        </p:nvSpPr>
        <p:spPr>
          <a:xfrm>
            <a:off x="2209800" y="137188"/>
            <a:ext cx="6934200" cy="338554"/>
          </a:xfrm>
          <a:prstGeom prst="rect">
            <a:avLst/>
          </a:prstGeom>
        </p:spPr>
        <p:txBody>
          <a:bodyPr wrap="square">
            <a:spAutoFit/>
          </a:bodyPr>
          <a:lstStyle/>
          <a:p>
            <a:pPr marL="450215" algn="r">
              <a:spcAft>
                <a:spcPts val="0"/>
              </a:spcAft>
            </a:pPr>
            <a:r>
              <a:rPr lang="en-US" sz="1400" b="1" dirty="0">
                <a:solidFill>
                  <a:schemeClr val="accent5">
                    <a:lumMod val="40000"/>
                    <a:lumOff val="60000"/>
                  </a:schemeClr>
                </a:solidFill>
                <a:ea typeface="Times New Roman" panose="02020603050405020304" pitchFamily="18" charset="0"/>
                <a:cs typeface="Calibri" panose="020F0502020204030204" pitchFamily="34" charset="0"/>
              </a:rPr>
              <a:t> </a:t>
            </a:r>
            <a:r>
              <a:rPr lang="en-US" sz="1600" b="1" dirty="0">
                <a:solidFill>
                  <a:schemeClr val="accent5">
                    <a:lumMod val="60000"/>
                    <a:lumOff val="40000"/>
                  </a:schemeClr>
                </a:solidFill>
              </a:rPr>
              <a:t>SOUTH MALTA LOCAL PLAN 2006</a:t>
            </a:r>
          </a:p>
        </p:txBody>
      </p:sp>
    </p:spTree>
    <p:extLst>
      <p:ext uri="{BB962C8B-B14F-4D97-AF65-F5344CB8AC3E}">
        <p14:creationId xmlns:p14="http://schemas.microsoft.com/office/powerpoint/2010/main" val="9113761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7EF2D8F-B8DB-44FA-83A6-F353FD612EED}"/>
              </a:ext>
            </a:extLst>
          </p:cNvPr>
          <p:cNvSpPr/>
          <p:nvPr/>
        </p:nvSpPr>
        <p:spPr>
          <a:xfrm>
            <a:off x="166255" y="3334089"/>
            <a:ext cx="8977745" cy="1445407"/>
          </a:xfrm>
          <a:prstGeom prst="rect">
            <a:avLst/>
          </a:prstGeom>
          <a:solidFill>
            <a:srgbClr val="FFFF66">
              <a:alpha val="25000"/>
            </a:srgbClr>
          </a:solidFill>
          <a:ln w="19050">
            <a:solidFill>
              <a:srgbClr val="FF66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4731A6E2-578A-43F0-BAC5-15BD45A33EEA}"/>
              </a:ext>
            </a:extLst>
          </p:cNvPr>
          <p:cNvSpPr/>
          <p:nvPr/>
        </p:nvSpPr>
        <p:spPr>
          <a:xfrm>
            <a:off x="-154745" y="10567"/>
            <a:ext cx="9298745" cy="6055504"/>
          </a:xfrm>
          <a:prstGeom prst="rect">
            <a:avLst/>
          </a:prstGeom>
        </p:spPr>
        <p:txBody>
          <a:bodyPr wrap="square">
            <a:spAutoFit/>
          </a:bodyPr>
          <a:lstStyle/>
          <a:p>
            <a:pPr marL="450215" algn="r">
              <a:lnSpc>
                <a:spcPct val="150000"/>
              </a:lnSpc>
              <a:spcAft>
                <a:spcPts val="0"/>
              </a:spcAft>
            </a:pPr>
            <a:r>
              <a:rPr lang="en-US" sz="1600" b="1" dirty="0">
                <a:solidFill>
                  <a:schemeClr val="accent5">
                    <a:lumMod val="60000"/>
                    <a:lumOff val="40000"/>
                  </a:schemeClr>
                </a:solidFill>
                <a:ea typeface="Times New Roman" panose="02020603050405020304" pitchFamily="18" charset="0"/>
                <a:cs typeface="Calibri" panose="020F0502020204030204" pitchFamily="34" charset="0"/>
              </a:rPr>
              <a:t>SOUTH MALTA LOCAL PLAN 2006</a:t>
            </a:r>
          </a:p>
          <a:p>
            <a:pPr marL="450215" algn="just">
              <a:lnSpc>
                <a:spcPct val="150000"/>
              </a:lnSpc>
              <a:spcAft>
                <a:spcPts val="0"/>
              </a:spcAft>
            </a:pPr>
            <a:endParaRPr lang="en-US" sz="900" b="1" dirty="0">
              <a:solidFill>
                <a:srgbClr val="000000"/>
              </a:solidFill>
              <a:ea typeface="Times New Roman" panose="02020603050405020304" pitchFamily="18" charset="0"/>
              <a:cs typeface="Calibri" panose="020F0502020204030204" pitchFamily="34" charset="0"/>
            </a:endParaRPr>
          </a:p>
          <a:p>
            <a:pPr marL="450215" algn="just">
              <a:lnSpc>
                <a:spcPct val="150000"/>
              </a:lnSpc>
              <a:spcAft>
                <a:spcPts val="0"/>
              </a:spcAft>
            </a:pPr>
            <a:r>
              <a:rPr lang="en-US" b="1" dirty="0">
                <a:solidFill>
                  <a:srgbClr val="000000"/>
                </a:solidFill>
                <a:ea typeface="Times New Roman" panose="02020603050405020304" pitchFamily="18" charset="0"/>
                <a:cs typeface="Calibri" panose="020F0502020204030204" pitchFamily="34" charset="0"/>
              </a:rPr>
              <a:t>POLICY SMMR 01	   				   BOUNDARY LIMITS OF MARSA INDUSTRIAL ESTATE</a:t>
            </a:r>
            <a:r>
              <a:rPr lang="en-US" sz="1400" b="1" dirty="0">
                <a:ea typeface="Times New Roman" panose="02020603050405020304" pitchFamily="18" charset="0"/>
                <a:cs typeface="Calibri" panose="020F0502020204030204" pitchFamily="34" charset="0"/>
              </a:rPr>
              <a:t> </a:t>
            </a:r>
            <a:endParaRPr lang="en-GB" sz="1400" dirty="0">
              <a:ea typeface="Times New Roman" panose="02020603050405020304" pitchFamily="18" charset="0"/>
            </a:endParaRPr>
          </a:p>
          <a:p>
            <a:pPr marL="450215" algn="just">
              <a:spcAft>
                <a:spcPts val="0"/>
              </a:spcAft>
            </a:pPr>
            <a:endParaRPr lang="en-US" sz="1400" dirty="0">
              <a:solidFill>
                <a:srgbClr val="000000"/>
              </a:solidFill>
              <a:ea typeface="Times New Roman" panose="02020603050405020304" pitchFamily="18" charset="0"/>
              <a:cs typeface="Calibri" panose="020F0502020204030204" pitchFamily="34" charset="0"/>
            </a:endParaRPr>
          </a:p>
          <a:p>
            <a:pPr marL="450215" algn="just">
              <a:spcAft>
                <a:spcPts val="0"/>
              </a:spcAft>
            </a:pPr>
            <a:r>
              <a:rPr lang="en-US" sz="1400" dirty="0">
                <a:solidFill>
                  <a:srgbClr val="000000"/>
                </a:solidFill>
                <a:ea typeface="Times New Roman" panose="02020603050405020304" pitchFamily="18" charset="0"/>
                <a:cs typeface="Calibri" panose="020F0502020204030204" pitchFamily="34" charset="0"/>
              </a:rPr>
              <a:t>The Limits of the </a:t>
            </a:r>
            <a:r>
              <a:rPr lang="en-US" sz="1400" dirty="0" err="1">
                <a:solidFill>
                  <a:srgbClr val="000000"/>
                </a:solidFill>
                <a:ea typeface="Times New Roman" panose="02020603050405020304" pitchFamily="18" charset="0"/>
                <a:cs typeface="Calibri" panose="020F0502020204030204" pitchFamily="34" charset="0"/>
              </a:rPr>
              <a:t>Marsa</a:t>
            </a:r>
            <a:r>
              <a:rPr lang="en-US" sz="1400" dirty="0">
                <a:solidFill>
                  <a:srgbClr val="000000"/>
                </a:solidFill>
                <a:ea typeface="Times New Roman" panose="02020603050405020304" pitchFamily="18" charset="0"/>
                <a:cs typeface="Calibri" panose="020F0502020204030204" pitchFamily="34" charset="0"/>
              </a:rPr>
              <a:t> Industrial Estate boundary are defined by the Temporary Provision Schemes, 1988. Amendment to the boundary is being recommended as indicated in the </a:t>
            </a:r>
            <a:r>
              <a:rPr lang="en-US" sz="1400" dirty="0" err="1">
                <a:solidFill>
                  <a:srgbClr val="000000"/>
                </a:solidFill>
                <a:ea typeface="Times New Roman" panose="02020603050405020304" pitchFamily="18" charset="0"/>
                <a:cs typeface="Calibri" panose="020F0502020204030204" pitchFamily="34" charset="0"/>
              </a:rPr>
              <a:t>Marsa</a:t>
            </a:r>
            <a:r>
              <a:rPr lang="en-US" sz="1400" dirty="0">
                <a:solidFill>
                  <a:srgbClr val="000000"/>
                </a:solidFill>
                <a:ea typeface="Times New Roman" panose="02020603050405020304" pitchFamily="18" charset="0"/>
                <a:cs typeface="Calibri" panose="020F0502020204030204" pitchFamily="34" charset="0"/>
              </a:rPr>
              <a:t> Industrial Estate Policy Map MR 1, to exclude an area which is considered of very good quality irrigated agricultural land. </a:t>
            </a:r>
            <a:endParaRPr lang="en-GB" sz="1400" dirty="0">
              <a:ea typeface="Times New Roman" panose="02020603050405020304" pitchFamily="18" charset="0"/>
            </a:endParaRPr>
          </a:p>
          <a:p>
            <a:pPr marL="450215" algn="just">
              <a:spcAft>
                <a:spcPts val="0"/>
              </a:spcAft>
            </a:pPr>
            <a:r>
              <a:rPr lang="en-US" sz="1400" dirty="0">
                <a:ea typeface="Times New Roman" panose="02020603050405020304" pitchFamily="18" charset="0"/>
                <a:cs typeface="Calibri" panose="020F0502020204030204" pitchFamily="34" charset="0"/>
              </a:rPr>
              <a:t> </a:t>
            </a:r>
            <a:endParaRPr lang="en-GB" sz="1400" dirty="0">
              <a:ea typeface="Times New Roman" panose="02020603050405020304" pitchFamily="18" charset="0"/>
            </a:endParaRPr>
          </a:p>
          <a:p>
            <a:pPr marL="450215" algn="just">
              <a:spcAft>
                <a:spcPts val="0"/>
              </a:spcAft>
            </a:pPr>
            <a:r>
              <a:rPr lang="en-US" sz="1400" dirty="0">
                <a:solidFill>
                  <a:srgbClr val="000000"/>
                </a:solidFill>
                <a:ea typeface="Times New Roman" panose="02020603050405020304" pitchFamily="18" charset="0"/>
                <a:cs typeface="Calibri" panose="020F0502020204030204" pitchFamily="34" charset="0"/>
              </a:rPr>
              <a:t>The changes to the Limits to Development boundary of this area will only be formalized after the Structure Plan Review in line with SET 8. </a:t>
            </a:r>
            <a:endParaRPr lang="en-GB" sz="1400" dirty="0">
              <a:ea typeface="Times New Roman" panose="02020603050405020304" pitchFamily="18" charset="0"/>
            </a:endParaRPr>
          </a:p>
          <a:p>
            <a:pPr marL="450215" algn="just">
              <a:spcAft>
                <a:spcPts val="0"/>
              </a:spcAft>
            </a:pPr>
            <a:r>
              <a:rPr lang="en-US" sz="1400" dirty="0">
                <a:ea typeface="Times New Roman" panose="02020603050405020304" pitchFamily="18" charset="0"/>
                <a:cs typeface="Calibri" panose="020F0502020204030204" pitchFamily="34" charset="0"/>
              </a:rPr>
              <a:t> </a:t>
            </a:r>
            <a:endParaRPr lang="en-GB" sz="1400" dirty="0">
              <a:ea typeface="Times New Roman" panose="02020603050405020304" pitchFamily="18" charset="0"/>
            </a:endParaRPr>
          </a:p>
          <a:p>
            <a:pPr marL="450215" algn="just">
              <a:spcAft>
                <a:spcPts val="0"/>
              </a:spcAft>
            </a:pPr>
            <a:r>
              <a:rPr lang="en-US" sz="1400" dirty="0">
                <a:solidFill>
                  <a:srgbClr val="000000"/>
                </a:solidFill>
                <a:ea typeface="Times New Roman" panose="02020603050405020304" pitchFamily="18" charset="0"/>
                <a:cs typeface="Calibri" panose="020F0502020204030204" pitchFamily="34" charset="0"/>
              </a:rPr>
              <a:t>Within this boundary the MEPA will only permit industrial and industrial related uses, including warehousing and storage. </a:t>
            </a:r>
            <a:endParaRPr lang="en-GB" sz="1400" dirty="0">
              <a:solidFill>
                <a:srgbClr val="000000"/>
              </a:solidFill>
              <a:ea typeface="Times New Roman" panose="02020603050405020304" pitchFamily="18" charset="0"/>
              <a:cs typeface="Calibri" panose="020F0502020204030204" pitchFamily="34" charset="0"/>
            </a:endParaRPr>
          </a:p>
          <a:p>
            <a:pPr marL="450215" algn="just">
              <a:spcAft>
                <a:spcPts val="0"/>
              </a:spcAft>
            </a:pPr>
            <a:endParaRPr lang="en-GB" sz="1400" dirty="0">
              <a:ea typeface="Times New Roman" panose="02020603050405020304" pitchFamily="18" charset="0"/>
            </a:endParaRPr>
          </a:p>
          <a:p>
            <a:pPr marL="450215" algn="just">
              <a:spcAft>
                <a:spcPts val="0"/>
              </a:spcAft>
            </a:pPr>
            <a:r>
              <a:rPr lang="en-US" sz="1700" dirty="0">
                <a:solidFill>
                  <a:srgbClr val="000000"/>
                </a:solidFill>
                <a:ea typeface="Times New Roman" panose="02020603050405020304" pitchFamily="18" charset="0"/>
                <a:cs typeface="Calibri" panose="020F0502020204030204" pitchFamily="34" charset="0"/>
              </a:rPr>
              <a:t>In order to increase floorspace for industrial purposes and the efficient use of land, an additional </a:t>
            </a:r>
            <a:r>
              <a:rPr lang="en-US" sz="1700" dirty="0" err="1">
                <a:solidFill>
                  <a:srgbClr val="000000"/>
                </a:solidFill>
                <a:ea typeface="Times New Roman" panose="02020603050405020304" pitchFamily="18" charset="0"/>
                <a:cs typeface="Calibri" panose="020F0502020204030204" pitchFamily="34" charset="0"/>
              </a:rPr>
              <a:t>storey</a:t>
            </a:r>
            <a:r>
              <a:rPr lang="en-US" sz="1700" dirty="0">
                <a:solidFill>
                  <a:srgbClr val="000000"/>
                </a:solidFill>
                <a:ea typeface="Times New Roman" panose="02020603050405020304" pitchFamily="18" charset="0"/>
                <a:cs typeface="Calibri" panose="020F0502020204030204" pitchFamily="34" charset="0"/>
              </a:rPr>
              <a:t> above </a:t>
            </a:r>
            <a:r>
              <a:rPr lang="en-US" sz="1700" dirty="0" err="1">
                <a:solidFill>
                  <a:srgbClr val="000000"/>
                </a:solidFill>
                <a:ea typeface="Times New Roman" panose="02020603050405020304" pitchFamily="18" charset="0"/>
                <a:cs typeface="Calibri" panose="020F0502020204030204" pitchFamily="34" charset="0"/>
              </a:rPr>
              <a:t>groundfloor</a:t>
            </a:r>
            <a:r>
              <a:rPr lang="en-US" sz="1700" dirty="0">
                <a:solidFill>
                  <a:srgbClr val="000000"/>
                </a:solidFill>
                <a:ea typeface="Times New Roman" panose="02020603050405020304" pitchFamily="18" charset="0"/>
                <a:cs typeface="Calibri" panose="020F0502020204030204" pitchFamily="34" charset="0"/>
              </a:rPr>
              <a:t> level will be permitted where appropriate, however buildings should not exceed three floors (12metres). The vertical height and bulk of buildings should have no adverse visual impact and measures to introduce landscaping within the site and other site management measures will be encouraged, particularly along </a:t>
            </a:r>
            <a:r>
              <a:rPr lang="en-US" sz="1700" dirty="0" err="1">
                <a:solidFill>
                  <a:srgbClr val="000000"/>
                </a:solidFill>
                <a:ea typeface="Times New Roman" panose="02020603050405020304" pitchFamily="18" charset="0"/>
                <a:cs typeface="Calibri" panose="020F0502020204030204" pitchFamily="34" charset="0"/>
              </a:rPr>
              <a:t>Triq</a:t>
            </a:r>
            <a:r>
              <a:rPr lang="en-US" sz="1700" dirty="0">
                <a:solidFill>
                  <a:srgbClr val="000000"/>
                </a:solidFill>
                <a:ea typeface="Times New Roman" panose="02020603050405020304" pitchFamily="18" charset="0"/>
                <a:cs typeface="Calibri" panose="020F0502020204030204" pitchFamily="34" charset="0"/>
              </a:rPr>
              <a:t> </a:t>
            </a:r>
            <a:r>
              <a:rPr lang="en-US" sz="1700" dirty="0" err="1">
                <a:solidFill>
                  <a:srgbClr val="000000"/>
                </a:solidFill>
                <a:ea typeface="Times New Roman" panose="02020603050405020304" pitchFamily="18" charset="0"/>
                <a:cs typeface="Calibri" panose="020F0502020204030204" pitchFamily="34" charset="0"/>
              </a:rPr>
              <a:t>G.Garibaldi</a:t>
            </a:r>
            <a:r>
              <a:rPr lang="en-US" sz="1700" dirty="0">
                <a:solidFill>
                  <a:srgbClr val="000000"/>
                </a:solidFill>
                <a:ea typeface="Times New Roman" panose="02020603050405020304" pitchFamily="18" charset="0"/>
                <a:cs typeface="Calibri" panose="020F0502020204030204" pitchFamily="34" charset="0"/>
              </a:rPr>
              <a:t> and  </a:t>
            </a:r>
            <a:r>
              <a:rPr lang="en-US" sz="1700" dirty="0" err="1">
                <a:solidFill>
                  <a:srgbClr val="000000"/>
                </a:solidFill>
                <a:ea typeface="Times New Roman" panose="02020603050405020304" pitchFamily="18" charset="0"/>
                <a:cs typeface="Calibri" panose="020F0502020204030204" pitchFamily="34" charset="0"/>
              </a:rPr>
              <a:t>Triq</a:t>
            </a:r>
            <a:r>
              <a:rPr lang="en-US" sz="1700" dirty="0">
                <a:solidFill>
                  <a:srgbClr val="000000"/>
                </a:solidFill>
                <a:ea typeface="Times New Roman" panose="02020603050405020304" pitchFamily="18" charset="0"/>
                <a:cs typeface="Calibri" panose="020F0502020204030204" pitchFamily="34" charset="0"/>
              </a:rPr>
              <a:t> </a:t>
            </a:r>
            <a:r>
              <a:rPr lang="en-US" sz="1700" dirty="0" err="1">
                <a:solidFill>
                  <a:srgbClr val="000000"/>
                </a:solidFill>
                <a:ea typeface="Times New Roman" panose="02020603050405020304" pitchFamily="18" charset="0"/>
                <a:cs typeface="Calibri" panose="020F0502020204030204" pitchFamily="34" charset="0"/>
              </a:rPr>
              <a:t>il-Marsa</a:t>
            </a:r>
            <a:r>
              <a:rPr lang="en-US" sz="1700" dirty="0">
                <a:solidFill>
                  <a:srgbClr val="000000"/>
                </a:solidFill>
                <a:ea typeface="Times New Roman" panose="02020603050405020304" pitchFamily="18" charset="0"/>
                <a:cs typeface="Calibri" panose="020F0502020204030204" pitchFamily="34" charset="0"/>
              </a:rPr>
              <a:t>. </a:t>
            </a:r>
          </a:p>
          <a:p>
            <a:pPr marL="450215" algn="just">
              <a:spcAft>
                <a:spcPts val="0"/>
              </a:spcAft>
            </a:pPr>
            <a:endParaRPr lang="en-US" sz="1400" dirty="0">
              <a:solidFill>
                <a:srgbClr val="000000"/>
              </a:solidFill>
              <a:effectLst/>
              <a:ea typeface="Times New Roman" panose="02020603050405020304" pitchFamily="18" charset="0"/>
            </a:endParaRPr>
          </a:p>
          <a:p>
            <a:pPr marL="450215" algn="just"/>
            <a:r>
              <a:rPr lang="en-US" sz="1400" dirty="0">
                <a:solidFill>
                  <a:srgbClr val="000000"/>
                </a:solidFill>
                <a:ea typeface="Times New Roman" panose="02020603050405020304" pitchFamily="18" charset="0"/>
                <a:cs typeface="Calibri" panose="020F0502020204030204" pitchFamily="34" charset="0"/>
              </a:rPr>
              <a:t>The MEPA will seek to identify additional land for industrial use to make up for the land being proposed for exclusion. In the event of its failure to compensate for this land and Malta Industrial Park’s new emerging requirements, MEPA will consider the gradual reinstatement of this land for industrial development on the basis of individual applications subject to the preparation of an Environmental Impact Assessment which would include a cost/benefit analysis.</a:t>
            </a:r>
            <a:endParaRPr lang="en-GB" sz="1400" dirty="0">
              <a:ea typeface="Times New Roman" panose="02020603050405020304" pitchFamily="18" charset="0"/>
            </a:endParaRPr>
          </a:p>
          <a:p>
            <a:pPr marL="450215" algn="just">
              <a:spcAft>
                <a:spcPts val="0"/>
              </a:spcAft>
            </a:pPr>
            <a:endParaRPr lang="en-GB" sz="1400" dirty="0">
              <a:effectLst/>
              <a:ea typeface="Times New Roman" panose="02020603050405020304" pitchFamily="18" charset="0"/>
            </a:endParaRPr>
          </a:p>
        </p:txBody>
      </p:sp>
      <p:pic>
        <p:nvPicPr>
          <p:cNvPr id="3" name="Picture 2">
            <a:extLst>
              <a:ext uri="{FF2B5EF4-FFF2-40B4-BE49-F238E27FC236}">
                <a16:creationId xmlns:a16="http://schemas.microsoft.com/office/drawing/2014/main" id="{D3980DCB-F38B-4E40-B97A-9DF53C10240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616" t="37735" r="-22145" b="40148"/>
          <a:stretch/>
        </p:blipFill>
        <p:spPr bwMode="auto">
          <a:xfrm>
            <a:off x="0" y="6191037"/>
            <a:ext cx="5144413" cy="656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a:extLst>
              <a:ext uri="{FF2B5EF4-FFF2-40B4-BE49-F238E27FC236}">
                <a16:creationId xmlns:a16="http://schemas.microsoft.com/office/drawing/2014/main" id="{76BC4B20-219D-41CE-A7C2-508A3B382A7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7109" t="29042" r="74" b="32445"/>
          <a:stretch/>
        </p:blipFill>
        <p:spPr bwMode="auto">
          <a:xfrm>
            <a:off x="2424385" y="6191037"/>
            <a:ext cx="6719615" cy="656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3BD23D7E-4A38-4C41-9F17-E9EB2D3EEF8C}"/>
              </a:ext>
            </a:extLst>
          </p:cNvPr>
          <p:cNvSpPr txBox="1"/>
          <p:nvPr/>
        </p:nvSpPr>
        <p:spPr>
          <a:xfrm>
            <a:off x="2855742" y="6191037"/>
            <a:ext cx="6288258" cy="830997"/>
          </a:xfrm>
          <a:prstGeom prst="rect">
            <a:avLst/>
          </a:prstGeom>
          <a:noFill/>
        </p:spPr>
        <p:txBody>
          <a:bodyPr wrap="square">
            <a:spAutoFit/>
          </a:bodyPr>
          <a:lstStyle/>
          <a:p>
            <a:pPr algn="r"/>
            <a:r>
              <a:rPr lang="mt-MT" altLang="en-US" sz="1600" b="1" dirty="0">
                <a:solidFill>
                  <a:schemeClr val="bg1">
                    <a:lumMod val="50000"/>
                  </a:schemeClr>
                </a:solidFill>
                <a:latin typeface="+mj-lt"/>
              </a:rPr>
              <a:t>P</a:t>
            </a:r>
            <a:r>
              <a:rPr lang="en-US" altLang="en-US" sz="1600" b="1" dirty="0">
                <a:solidFill>
                  <a:schemeClr val="bg1">
                    <a:lumMod val="50000"/>
                  </a:schemeClr>
                </a:solidFill>
                <a:latin typeface="+mj-lt"/>
              </a:rPr>
              <a:t>ARTIAL LOCAL PLAN REVIEW TO SMLP &amp; CMLP </a:t>
            </a:r>
          </a:p>
          <a:p>
            <a:pPr algn="r"/>
            <a:r>
              <a:rPr lang="en-US" altLang="en-US" sz="1600" i="1" dirty="0">
                <a:latin typeface="+mj-lt"/>
              </a:rPr>
              <a:t>C</a:t>
            </a:r>
            <a:r>
              <a:rPr lang="en-GB" altLang="en-US" sz="1600" i="1" dirty="0" err="1">
                <a:latin typeface="+mj-lt"/>
              </a:rPr>
              <a:t>ontext</a:t>
            </a:r>
            <a:r>
              <a:rPr lang="en-GB" altLang="en-US" sz="1600" i="1" dirty="0">
                <a:latin typeface="+mj-lt"/>
              </a:rPr>
              <a:t> of </a:t>
            </a:r>
            <a:r>
              <a:rPr lang="en-GB" altLang="en-US" sz="1600" i="1" dirty="0" err="1">
                <a:latin typeface="+mj-lt"/>
              </a:rPr>
              <a:t>Marsa</a:t>
            </a:r>
            <a:r>
              <a:rPr lang="en-GB" altLang="en-US" sz="1600" i="1" dirty="0">
                <a:latin typeface="+mj-lt"/>
              </a:rPr>
              <a:t> Industrial Estate </a:t>
            </a:r>
          </a:p>
          <a:p>
            <a:pPr algn="r"/>
            <a:endParaRPr lang="en-GB" altLang="en-US" sz="1600" b="1" dirty="0">
              <a:solidFill>
                <a:schemeClr val="bg1">
                  <a:lumMod val="50000"/>
                </a:schemeClr>
              </a:solidFill>
              <a:latin typeface="+mj-lt"/>
            </a:endParaRPr>
          </a:p>
        </p:txBody>
      </p:sp>
      <p:sp>
        <p:nvSpPr>
          <p:cNvPr id="8" name="Rectangle 7">
            <a:extLst>
              <a:ext uri="{FF2B5EF4-FFF2-40B4-BE49-F238E27FC236}">
                <a16:creationId xmlns:a16="http://schemas.microsoft.com/office/drawing/2014/main" id="{7953CCBE-3F05-432C-A977-31F55E443F2C}"/>
              </a:ext>
            </a:extLst>
          </p:cNvPr>
          <p:cNvSpPr/>
          <p:nvPr/>
        </p:nvSpPr>
        <p:spPr>
          <a:xfrm>
            <a:off x="166255" y="602108"/>
            <a:ext cx="8977745" cy="467038"/>
          </a:xfrm>
          <a:prstGeom prst="rect">
            <a:avLst/>
          </a:prstGeom>
          <a:solidFill>
            <a:srgbClr val="FFFF66">
              <a:alpha val="25000"/>
            </a:srgbClr>
          </a:solidFill>
          <a:ln w="19050">
            <a:solidFill>
              <a:srgbClr val="FF66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034521030"/>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48BF193-6AE8-4AF8-AD16-2F8069364C2C}"/>
              </a:ext>
            </a:extLst>
          </p:cNvPr>
          <p:cNvSpPr/>
          <p:nvPr/>
        </p:nvSpPr>
        <p:spPr>
          <a:xfrm>
            <a:off x="469900" y="157830"/>
            <a:ext cx="8674100" cy="382497"/>
          </a:xfrm>
          <a:prstGeom prst="rect">
            <a:avLst/>
          </a:prstGeom>
          <a:solidFill>
            <a:srgbClr val="FFFF66">
              <a:alpha val="25000"/>
            </a:srgbClr>
          </a:solidFill>
          <a:ln w="19050">
            <a:solidFill>
              <a:srgbClr val="FF66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423E7439-D289-45F3-A3D4-F02B5CA83050}"/>
              </a:ext>
            </a:extLst>
          </p:cNvPr>
          <p:cNvSpPr/>
          <p:nvPr/>
        </p:nvSpPr>
        <p:spPr>
          <a:xfrm>
            <a:off x="469901" y="2762484"/>
            <a:ext cx="8674100" cy="656397"/>
          </a:xfrm>
          <a:prstGeom prst="rect">
            <a:avLst/>
          </a:prstGeom>
          <a:solidFill>
            <a:srgbClr val="FFFF66">
              <a:alpha val="25000"/>
            </a:srgbClr>
          </a:solidFill>
          <a:ln w="19050">
            <a:solidFill>
              <a:srgbClr val="FF66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4731A6E2-578A-43F0-BAC5-15BD45A33EEA}"/>
              </a:ext>
            </a:extLst>
          </p:cNvPr>
          <p:cNvSpPr/>
          <p:nvPr/>
        </p:nvSpPr>
        <p:spPr>
          <a:xfrm>
            <a:off x="274970" y="10567"/>
            <a:ext cx="8869030" cy="3323987"/>
          </a:xfrm>
          <a:prstGeom prst="rect">
            <a:avLst/>
          </a:prstGeom>
        </p:spPr>
        <p:txBody>
          <a:bodyPr wrap="square">
            <a:spAutoFit/>
          </a:bodyPr>
          <a:lstStyle/>
          <a:p>
            <a:pPr marL="450215" algn="just">
              <a:spcAft>
                <a:spcPts val="0"/>
              </a:spcAft>
            </a:pPr>
            <a:r>
              <a:rPr lang="en-US" sz="1400" b="1" dirty="0">
                <a:ea typeface="Times New Roman" panose="02020603050405020304" pitchFamily="18" charset="0"/>
                <a:cs typeface="Calibri" panose="020F0502020204030204" pitchFamily="34" charset="0"/>
              </a:rPr>
              <a:t> </a:t>
            </a:r>
            <a:endParaRPr lang="en-GB" sz="1400" dirty="0">
              <a:ea typeface="Times New Roman" panose="02020603050405020304" pitchFamily="18" charset="0"/>
            </a:endParaRPr>
          </a:p>
          <a:p>
            <a:pPr marL="450215" algn="just"/>
            <a:r>
              <a:rPr lang="en-US" sz="1400" b="1" i="1" dirty="0">
                <a:solidFill>
                  <a:srgbClr val="000000"/>
                </a:solidFill>
                <a:ea typeface="Times New Roman" panose="02020603050405020304" pitchFamily="18" charset="0"/>
                <a:cs typeface="Calibri" panose="020F0502020204030204" pitchFamily="34" charset="0"/>
              </a:rPr>
              <a:t>***  THE FOLLOWING IS THE SUPPORTING TEXT OF POLICY SMMR 01	</a:t>
            </a:r>
            <a:endParaRPr lang="en-GB" sz="1100" i="1" dirty="0">
              <a:ea typeface="Times New Roman" panose="02020603050405020304" pitchFamily="18" charset="0"/>
            </a:endParaRPr>
          </a:p>
          <a:p>
            <a:pPr marL="450215" algn="just">
              <a:spcAft>
                <a:spcPts val="0"/>
              </a:spcAft>
            </a:pPr>
            <a:endParaRPr lang="en-US" sz="1400" i="1" dirty="0">
              <a:solidFill>
                <a:srgbClr val="000000"/>
              </a:solidFill>
              <a:ea typeface="Times New Roman" panose="02020603050405020304" pitchFamily="18" charset="0"/>
            </a:endParaRPr>
          </a:p>
          <a:p>
            <a:pPr marL="450215" algn="just">
              <a:spcAft>
                <a:spcPts val="0"/>
              </a:spcAft>
            </a:pPr>
            <a:r>
              <a:rPr lang="en-US" sz="1400" i="1" dirty="0">
                <a:solidFill>
                  <a:srgbClr val="000000"/>
                </a:solidFill>
                <a:ea typeface="Times New Roman" panose="02020603050405020304" pitchFamily="18" charset="0"/>
              </a:rPr>
              <a:t>31.4.1		The site being excluded covers a land area of approximately 61,700 m2 and is considered as being good quality irrigated agricultural land. An application (PA 7505/94) was submitted in 1994 for the construction of a new factory for the General Soft Drinks Ltd. This application was recommended for refusal but then withdrawn by the applicant. The expropriation process for part of the site has been terminated in February 1997 by Government Notice No. 119. The MEPA will seek, together with the relevant authorities, to provide for such a shortfall in other designated areas, not necessarily within this Plan. However, should this not be possible in the short term, expansion of the existing estate, due to emerging economic factors, onto the site being excluded may be considered provided an EIA is carried out to determine the impacts relating to the proposed expansion. A cost/benefit analysis should also form part of the EIA. </a:t>
            </a:r>
            <a:endParaRPr lang="en-GB" sz="1400" i="1" dirty="0">
              <a:ea typeface="Times New Roman" panose="02020603050405020304" pitchFamily="18" charset="0"/>
            </a:endParaRPr>
          </a:p>
          <a:p>
            <a:pPr marL="450215" algn="just">
              <a:spcAft>
                <a:spcPts val="0"/>
              </a:spcAft>
            </a:pPr>
            <a:r>
              <a:rPr lang="en-US" sz="1400" i="1" dirty="0">
                <a:ea typeface="Times New Roman" panose="02020603050405020304" pitchFamily="18" charset="0"/>
              </a:rPr>
              <a:t> </a:t>
            </a:r>
            <a:endParaRPr lang="en-GB" sz="1400" i="1" dirty="0">
              <a:ea typeface="Times New Roman" panose="02020603050405020304" pitchFamily="18" charset="0"/>
            </a:endParaRPr>
          </a:p>
          <a:p>
            <a:pPr marL="450215" algn="just">
              <a:spcAft>
                <a:spcPts val="0"/>
              </a:spcAft>
            </a:pPr>
            <a:r>
              <a:rPr lang="en-US" sz="1400" i="1" dirty="0">
                <a:solidFill>
                  <a:srgbClr val="000000"/>
                </a:solidFill>
                <a:ea typeface="Times New Roman" panose="02020603050405020304" pitchFamily="18" charset="0"/>
              </a:rPr>
              <a:t>31.4.2		 Additional industrial floorspace can be provided for existing industries by allowing an additional floor above the ground floor level, where appropriate, provided that the two floors are not exceeded.</a:t>
            </a:r>
            <a:endParaRPr lang="en-GB" sz="1400" i="1" dirty="0">
              <a:effectLst/>
              <a:ea typeface="Times New Roman" panose="02020603050405020304" pitchFamily="18" charset="0"/>
            </a:endParaRPr>
          </a:p>
        </p:txBody>
      </p:sp>
      <p:pic>
        <p:nvPicPr>
          <p:cNvPr id="3" name="Picture 2">
            <a:extLst>
              <a:ext uri="{FF2B5EF4-FFF2-40B4-BE49-F238E27FC236}">
                <a16:creationId xmlns:a16="http://schemas.microsoft.com/office/drawing/2014/main" id="{D3980DCB-F38B-4E40-B97A-9DF53C10240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616" t="37735" r="-22145" b="40148"/>
          <a:stretch/>
        </p:blipFill>
        <p:spPr bwMode="auto">
          <a:xfrm>
            <a:off x="0" y="6191037"/>
            <a:ext cx="5144413" cy="656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a:extLst>
              <a:ext uri="{FF2B5EF4-FFF2-40B4-BE49-F238E27FC236}">
                <a16:creationId xmlns:a16="http://schemas.microsoft.com/office/drawing/2014/main" id="{76BC4B20-219D-41CE-A7C2-508A3B382A7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7109" t="29042" r="74" b="32445"/>
          <a:stretch/>
        </p:blipFill>
        <p:spPr bwMode="auto">
          <a:xfrm>
            <a:off x="2424385" y="6191037"/>
            <a:ext cx="6719615" cy="656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3BD23D7E-4A38-4C41-9F17-E9EB2D3EEF8C}"/>
              </a:ext>
            </a:extLst>
          </p:cNvPr>
          <p:cNvSpPr txBox="1"/>
          <p:nvPr/>
        </p:nvSpPr>
        <p:spPr>
          <a:xfrm>
            <a:off x="2855742" y="6191037"/>
            <a:ext cx="6288258" cy="830997"/>
          </a:xfrm>
          <a:prstGeom prst="rect">
            <a:avLst/>
          </a:prstGeom>
          <a:noFill/>
        </p:spPr>
        <p:txBody>
          <a:bodyPr wrap="square">
            <a:spAutoFit/>
          </a:bodyPr>
          <a:lstStyle/>
          <a:p>
            <a:pPr algn="r"/>
            <a:r>
              <a:rPr lang="mt-MT" altLang="en-US" sz="1600" b="1" dirty="0">
                <a:solidFill>
                  <a:schemeClr val="bg1">
                    <a:lumMod val="50000"/>
                  </a:schemeClr>
                </a:solidFill>
                <a:latin typeface="+mj-lt"/>
              </a:rPr>
              <a:t>P</a:t>
            </a:r>
            <a:r>
              <a:rPr lang="en-US" altLang="en-US" sz="1600" b="1" dirty="0">
                <a:solidFill>
                  <a:schemeClr val="bg1">
                    <a:lumMod val="50000"/>
                  </a:schemeClr>
                </a:solidFill>
                <a:latin typeface="+mj-lt"/>
              </a:rPr>
              <a:t>ARTIAL LOCAL PLAN REVIEW TO SMLP &amp; CMLP </a:t>
            </a:r>
          </a:p>
          <a:p>
            <a:pPr algn="r"/>
            <a:r>
              <a:rPr lang="en-GB" altLang="en-US" sz="1600" i="1" dirty="0">
                <a:latin typeface="+mj-lt"/>
              </a:rPr>
              <a:t>Context of </a:t>
            </a:r>
            <a:r>
              <a:rPr lang="en-GB" altLang="en-US" sz="1600" i="1" dirty="0" err="1">
                <a:latin typeface="+mj-lt"/>
              </a:rPr>
              <a:t>Marsa</a:t>
            </a:r>
            <a:r>
              <a:rPr lang="en-GB" altLang="en-US" sz="1600" i="1" dirty="0">
                <a:latin typeface="+mj-lt"/>
              </a:rPr>
              <a:t> Industrial Estate </a:t>
            </a:r>
          </a:p>
          <a:p>
            <a:pPr algn="r"/>
            <a:endParaRPr lang="en-GB" altLang="en-US" sz="1600" b="1" dirty="0">
              <a:solidFill>
                <a:schemeClr val="bg1">
                  <a:lumMod val="50000"/>
                </a:schemeClr>
              </a:solidFill>
              <a:latin typeface="+mj-lt"/>
            </a:endParaRPr>
          </a:p>
        </p:txBody>
      </p:sp>
      <p:pic>
        <p:nvPicPr>
          <p:cNvPr id="6" name="Picture 2">
            <a:extLst>
              <a:ext uri="{FF2B5EF4-FFF2-40B4-BE49-F238E27FC236}">
                <a16:creationId xmlns:a16="http://schemas.microsoft.com/office/drawing/2014/main" id="{AD8C47F2-A70E-405D-B9F9-706460E11B7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7109" t="29042" r="74" b="32445"/>
          <a:stretch/>
        </p:blipFill>
        <p:spPr bwMode="auto">
          <a:xfrm>
            <a:off x="-2" y="0"/>
            <a:ext cx="274973" cy="6847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08264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a:extLst>
              <a:ext uri="{FF2B5EF4-FFF2-40B4-BE49-F238E27FC236}">
                <a16:creationId xmlns:a16="http://schemas.microsoft.com/office/drawing/2014/main" id="{89DB3373-9ED4-4CF5-9820-CD47D866097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616" t="37735" r="-22145" b="40148"/>
          <a:stretch/>
        </p:blipFill>
        <p:spPr bwMode="auto">
          <a:xfrm>
            <a:off x="3211985" y="5793721"/>
            <a:ext cx="5144413" cy="656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
            <a:extLst>
              <a:ext uri="{FF2B5EF4-FFF2-40B4-BE49-F238E27FC236}">
                <a16:creationId xmlns:a16="http://schemas.microsoft.com/office/drawing/2014/main" id="{A44F9BAC-A40A-4045-BE13-9164AB98F39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7109" t="29042" r="74" b="32445"/>
          <a:stretch/>
        </p:blipFill>
        <p:spPr bwMode="auto">
          <a:xfrm>
            <a:off x="7066779" y="5793721"/>
            <a:ext cx="2077221" cy="656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a:extLst>
              <a:ext uri="{FF2B5EF4-FFF2-40B4-BE49-F238E27FC236}">
                <a16:creationId xmlns:a16="http://schemas.microsoft.com/office/drawing/2014/main" id="{EC5E0A82-4D07-49E9-9AEF-29C7E5BCE9E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7109" t="29042" r="74" b="32445"/>
          <a:stretch/>
        </p:blipFill>
        <p:spPr bwMode="auto">
          <a:xfrm>
            <a:off x="-4952" y="5793721"/>
            <a:ext cx="3216937" cy="656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Connector 2">
            <a:extLst>
              <a:ext uri="{FF2B5EF4-FFF2-40B4-BE49-F238E27FC236}">
                <a16:creationId xmlns:a16="http://schemas.microsoft.com/office/drawing/2014/main" id="{008F4776-1119-456D-9746-A9AF7D559A0D}"/>
              </a:ext>
            </a:extLst>
          </p:cNvPr>
          <p:cNvCxnSpPr/>
          <p:nvPr/>
        </p:nvCxnSpPr>
        <p:spPr>
          <a:xfrm>
            <a:off x="-4952" y="5684520"/>
            <a:ext cx="9148952" cy="0"/>
          </a:xfrm>
          <a:prstGeom prst="line">
            <a:avLst/>
          </a:prstGeom>
          <a:ln>
            <a:solidFill>
              <a:srgbClr val="FFFF99"/>
            </a:solidFill>
          </a:ln>
        </p:spPr>
        <p:style>
          <a:lnRef idx="1">
            <a:schemeClr val="accent1"/>
          </a:lnRef>
          <a:fillRef idx="0">
            <a:schemeClr val="accent1"/>
          </a:fillRef>
          <a:effectRef idx="0">
            <a:schemeClr val="accent1"/>
          </a:effectRef>
          <a:fontRef idx="minor">
            <a:schemeClr val="tx1"/>
          </a:fontRef>
        </p:style>
      </p:cxnSp>
      <p:sp>
        <p:nvSpPr>
          <p:cNvPr id="10" name="Text Box 2">
            <a:extLst>
              <a:ext uri="{FF2B5EF4-FFF2-40B4-BE49-F238E27FC236}">
                <a16:creationId xmlns:a16="http://schemas.microsoft.com/office/drawing/2014/main" id="{665F0131-2673-4653-9061-51D93606DCA7}"/>
              </a:ext>
            </a:extLst>
          </p:cNvPr>
          <p:cNvSpPr txBox="1">
            <a:spLocks noChangeArrowheads="1"/>
          </p:cNvSpPr>
          <p:nvPr/>
        </p:nvSpPr>
        <p:spPr bwMode="auto">
          <a:xfrm>
            <a:off x="-4952" y="729085"/>
            <a:ext cx="9148952" cy="4247317"/>
          </a:xfrm>
          <a:prstGeom prst="rect">
            <a:avLst/>
          </a:prstGeom>
          <a:solidFill>
            <a:schemeClr val="bg1">
              <a:alpha val="87000"/>
            </a:schemeClr>
          </a:solidFill>
          <a:ln>
            <a:noFill/>
          </a:ln>
        </p:spPr>
        <p:txBody>
          <a:bodyPr wrap="square">
            <a:spAutoFit/>
          </a:bodyPr>
          <a:lstStyle>
            <a:lvl1pPr marL="371475" indent="-371475">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mt-MT" altLang="en-US" sz="2800" b="1" dirty="0">
                <a:solidFill>
                  <a:schemeClr val="bg1">
                    <a:lumMod val="50000"/>
                  </a:schemeClr>
                </a:solidFill>
                <a:latin typeface="+mj-lt"/>
              </a:rPr>
              <a:t>Partial </a:t>
            </a:r>
            <a:r>
              <a:rPr lang="en-US" altLang="en-US" sz="2800" b="1" dirty="0">
                <a:solidFill>
                  <a:schemeClr val="bg1">
                    <a:lumMod val="50000"/>
                  </a:schemeClr>
                </a:solidFill>
                <a:latin typeface="+mj-lt"/>
              </a:rPr>
              <a:t>Local Plan </a:t>
            </a:r>
            <a:r>
              <a:rPr lang="mt-MT" altLang="en-US" sz="2800" b="1" dirty="0">
                <a:solidFill>
                  <a:schemeClr val="bg1">
                    <a:lumMod val="50000"/>
                  </a:schemeClr>
                </a:solidFill>
                <a:latin typeface="+mj-lt"/>
              </a:rPr>
              <a:t>Review</a:t>
            </a:r>
            <a:r>
              <a:rPr lang="en-GB" altLang="en-US" sz="2800" b="1" dirty="0">
                <a:solidFill>
                  <a:schemeClr val="bg1">
                    <a:lumMod val="50000"/>
                  </a:schemeClr>
                </a:solidFill>
                <a:latin typeface="+mj-lt"/>
              </a:rPr>
              <a:t> </a:t>
            </a:r>
          </a:p>
          <a:p>
            <a:pPr algn="ctr"/>
            <a:r>
              <a:rPr lang="en-GB" sz="2000" b="1" dirty="0">
                <a:latin typeface="+mj-lt"/>
              </a:rPr>
              <a:t>South Malta Local Plan (</a:t>
            </a:r>
            <a:r>
              <a:rPr lang="en-GB" sz="2000" b="1" dirty="0" err="1">
                <a:latin typeface="+mj-lt"/>
              </a:rPr>
              <a:t>Marsa</a:t>
            </a:r>
            <a:r>
              <a:rPr lang="en-GB" sz="2000" b="1" dirty="0">
                <a:latin typeface="+mj-lt"/>
              </a:rPr>
              <a:t> Industrial Area) and the </a:t>
            </a:r>
          </a:p>
          <a:p>
            <a:pPr algn="ctr"/>
            <a:r>
              <a:rPr lang="en-GB" sz="2000" b="1" dirty="0">
                <a:latin typeface="+mj-lt"/>
              </a:rPr>
              <a:t> Central Malta Local Plan (</a:t>
            </a:r>
            <a:r>
              <a:rPr lang="en-GB" sz="2000" b="1" dirty="0" err="1">
                <a:latin typeface="+mj-lt"/>
              </a:rPr>
              <a:t>Imriehel</a:t>
            </a:r>
            <a:r>
              <a:rPr lang="en-GB" sz="2000" b="1" dirty="0">
                <a:latin typeface="+mj-lt"/>
              </a:rPr>
              <a:t> Industrial Area)</a:t>
            </a:r>
            <a:endParaRPr lang="en-GB" altLang="en-US" sz="2000" b="1" dirty="0">
              <a:latin typeface="+mj-lt"/>
            </a:endParaRPr>
          </a:p>
          <a:p>
            <a:pPr algn="ctr"/>
            <a:endParaRPr lang="en-GB" sz="3200" b="1" dirty="0"/>
          </a:p>
          <a:p>
            <a:pPr algn="ctr" eaLnBrk="1" hangingPunct="1"/>
            <a:endParaRPr lang="en-GB" altLang="en-US" sz="3200" b="1" dirty="0">
              <a:solidFill>
                <a:schemeClr val="bg1">
                  <a:lumMod val="75000"/>
                </a:schemeClr>
              </a:solidFill>
              <a:latin typeface="+mj-lt"/>
            </a:endParaRPr>
          </a:p>
          <a:p>
            <a:pPr algn="ctr" eaLnBrk="1" hangingPunct="1"/>
            <a:endParaRPr lang="en-GB" altLang="en-US" sz="3200" b="1" dirty="0">
              <a:solidFill>
                <a:schemeClr val="bg1">
                  <a:lumMod val="75000"/>
                </a:schemeClr>
              </a:solidFill>
              <a:latin typeface="+mj-lt"/>
            </a:endParaRPr>
          </a:p>
          <a:p>
            <a:pPr algn="ctr"/>
            <a:r>
              <a:rPr lang="en-GB" sz="4400" b="1" dirty="0">
                <a:solidFill>
                  <a:srgbClr val="002060"/>
                </a:solidFill>
                <a:latin typeface="+mj-lt"/>
              </a:rPr>
              <a:t>CONTEXT</a:t>
            </a:r>
          </a:p>
          <a:p>
            <a:pPr algn="ctr"/>
            <a:r>
              <a:rPr lang="en-GB" sz="3600" b="1" dirty="0">
                <a:solidFill>
                  <a:schemeClr val="accent2">
                    <a:lumMod val="75000"/>
                  </a:schemeClr>
                </a:solidFill>
                <a:latin typeface="+mj-lt"/>
              </a:rPr>
              <a:t>MRIEHEL (AREA A) INDUSTRIAL ESTATE</a:t>
            </a:r>
          </a:p>
          <a:p>
            <a:pPr algn="ctr" eaLnBrk="1" hangingPunct="1"/>
            <a:endParaRPr lang="en-GB" altLang="en-US" b="1" dirty="0">
              <a:latin typeface="+mj-lt"/>
            </a:endParaRPr>
          </a:p>
        </p:txBody>
      </p:sp>
    </p:spTree>
    <p:extLst>
      <p:ext uri="{BB962C8B-B14F-4D97-AF65-F5344CB8AC3E}">
        <p14:creationId xmlns:p14="http://schemas.microsoft.com/office/powerpoint/2010/main" val="67442929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1329</TotalTime>
  <Words>1095</Words>
  <Application>Microsoft Office PowerPoint</Application>
  <PresentationFormat>On-screen Show (4:3)</PresentationFormat>
  <Paragraphs>255</Paragraphs>
  <Slides>25</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Calibri Light</vt:lpstr>
      <vt:lpstr>Tahoma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Dora Deguara</dc:creator>
  <cp:lastModifiedBy>Joseph Scalpello</cp:lastModifiedBy>
  <cp:revision>91</cp:revision>
  <dcterms:created xsi:type="dcterms:W3CDTF">2020-11-24T09:53:05Z</dcterms:created>
  <dcterms:modified xsi:type="dcterms:W3CDTF">2021-01-08T13:12:52Z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e72ceff-a758-4d25-ba30-ca9d5cdfb284_Enabled">
    <vt:lpwstr>true</vt:lpwstr>
  </property>
  <property fmtid="{D5CDD505-2E9C-101B-9397-08002B2CF9AE}" pid="3" name="MSIP_Label_3e72ceff-a758-4d25-ba30-ca9d5cdfb284_SetDate">
    <vt:lpwstr>2021-01-08T11:07:34Z</vt:lpwstr>
  </property>
  <property fmtid="{D5CDD505-2E9C-101B-9397-08002B2CF9AE}" pid="4" name="MSIP_Label_3e72ceff-a758-4d25-ba30-ca9d5cdfb284_Method">
    <vt:lpwstr>Privileged</vt:lpwstr>
  </property>
  <property fmtid="{D5CDD505-2E9C-101B-9397-08002B2CF9AE}" pid="5" name="MSIP_Label_3e72ceff-a758-4d25-ba30-ca9d5cdfb284_Name">
    <vt:lpwstr>Public</vt:lpwstr>
  </property>
  <property fmtid="{D5CDD505-2E9C-101B-9397-08002B2CF9AE}" pid="6" name="MSIP_Label_3e72ceff-a758-4d25-ba30-ca9d5cdfb284_SiteId">
    <vt:lpwstr>89f0a3f0-9e13-4282-b13a-d2316aab8e93</vt:lpwstr>
  </property>
  <property fmtid="{D5CDD505-2E9C-101B-9397-08002B2CF9AE}" pid="7" name="MSIP_Label_3e72ceff-a758-4d25-ba30-ca9d5cdfb284_ActionId">
    <vt:lpwstr>404e90fe-5202-49b1-bc75-1149874ae4ba</vt:lpwstr>
  </property>
  <property fmtid="{D5CDD505-2E9C-101B-9397-08002B2CF9AE}" pid="8" name="MSIP_Label_3e72ceff-a758-4d25-ba30-ca9d5cdfb284_ContentBits">
    <vt:lpwstr>0</vt:lpwstr>
  </property>
</Properties>
</file>