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2" r:id="rId3"/>
    <p:sldMasterId id="2147483740" r:id="rId4"/>
    <p:sldMasterId id="2147483770" r:id="rId5"/>
  </p:sldMasterIdLst>
  <p:notesMasterIdLst>
    <p:notesMasterId r:id="rId28"/>
  </p:notesMasterIdLst>
  <p:sldIdLst>
    <p:sldId id="330" r:id="rId6"/>
    <p:sldId id="331" r:id="rId7"/>
    <p:sldId id="262" r:id="rId8"/>
    <p:sldId id="258" r:id="rId9"/>
    <p:sldId id="265" r:id="rId10"/>
    <p:sldId id="270" r:id="rId11"/>
    <p:sldId id="362" r:id="rId12"/>
    <p:sldId id="345" r:id="rId13"/>
    <p:sldId id="346" r:id="rId14"/>
    <p:sldId id="269" r:id="rId15"/>
    <p:sldId id="354" r:id="rId16"/>
    <p:sldId id="364" r:id="rId17"/>
    <p:sldId id="348" r:id="rId18"/>
    <p:sldId id="350" r:id="rId19"/>
    <p:sldId id="363" r:id="rId20"/>
    <p:sldId id="351" r:id="rId21"/>
    <p:sldId id="361" r:id="rId22"/>
    <p:sldId id="359" r:id="rId23"/>
    <p:sldId id="358" r:id="rId24"/>
    <p:sldId id="355" r:id="rId25"/>
    <p:sldId id="276" r:id="rId26"/>
    <p:sldId id="3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9933"/>
    <a:srgbClr val="808000"/>
    <a:srgbClr val="6699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Charts!$A$2</c:f>
              <c:strCache>
                <c:ptCount val="1"/>
                <c:pt idx="0">
                  <c:v>Registered centres (NET) at end of previous year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Charts!$B$1:$F$1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Charts!$B$2:$F$2</c:f>
              <c:numCache>
                <c:formatCode>General</c:formatCode>
                <c:ptCount val="5"/>
                <c:pt idx="0">
                  <c:v>79</c:v>
                </c:pt>
                <c:pt idx="1">
                  <c:v>97</c:v>
                </c:pt>
                <c:pt idx="2">
                  <c:v>115</c:v>
                </c:pt>
                <c:pt idx="3">
                  <c:v>132</c:v>
                </c:pt>
                <c:pt idx="4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D1-4382-8C59-412EE045678F}"/>
            </c:ext>
          </c:extLst>
        </c:ser>
        <c:ser>
          <c:idx val="1"/>
          <c:order val="1"/>
          <c:tx>
            <c:strRef>
              <c:f>Charts!$A$3</c:f>
              <c:strCache>
                <c:ptCount val="1"/>
                <c:pt idx="0">
                  <c:v>New registrations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Charts!$B$1:$F$1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Charts!$B$3:$F$3</c:f>
              <c:numCache>
                <c:formatCode>General</c:formatCode>
                <c:ptCount val="5"/>
                <c:pt idx="0">
                  <c:v>18</c:v>
                </c:pt>
                <c:pt idx="1">
                  <c:v>18</c:v>
                </c:pt>
                <c:pt idx="2">
                  <c:v>17</c:v>
                </c:pt>
                <c:pt idx="3">
                  <c:v>14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D1-4382-8C59-412EE045678F}"/>
            </c:ext>
          </c:extLst>
        </c:ser>
        <c:ser>
          <c:idx val="2"/>
          <c:order val="2"/>
          <c:tx>
            <c:strRef>
              <c:f>Charts!$A$4</c:f>
              <c:strCache>
                <c:ptCount val="1"/>
                <c:pt idx="0">
                  <c:v>Withdrawn registrations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Charts!$B$1:$F$1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Charts!$B$4:$F$4</c:f>
              <c:numCache>
                <c:formatCode>General</c:formatCode>
                <c:ptCount val="5"/>
                <c:pt idx="3">
                  <c:v>-4</c:v>
                </c:pt>
                <c:pt idx="4">
                  <c:v>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D1-4382-8C59-412EE045678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44259144"/>
        <c:axId val="644258488"/>
      </c:barChart>
      <c:lineChart>
        <c:grouping val="standard"/>
        <c:varyColors val="0"/>
        <c:ser>
          <c:idx val="3"/>
          <c:order val="3"/>
          <c:tx>
            <c:strRef>
              <c:f>Charts!$A$5</c:f>
              <c:strCache>
                <c:ptCount val="1"/>
                <c:pt idx="0">
                  <c:v>Registered centres (NET) at end of current  year~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Charts!$B$1:$F$1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Charts!$B$5:$F$5</c:f>
              <c:numCache>
                <c:formatCode>General</c:formatCode>
                <c:ptCount val="5"/>
                <c:pt idx="0">
                  <c:v>97</c:v>
                </c:pt>
                <c:pt idx="1">
                  <c:v>115</c:v>
                </c:pt>
                <c:pt idx="2">
                  <c:v>132</c:v>
                </c:pt>
                <c:pt idx="3">
                  <c:v>142</c:v>
                </c:pt>
                <c:pt idx="4">
                  <c:v>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6D1-4382-8C59-412EE045678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44259144"/>
        <c:axId val="644258488"/>
      </c:lineChart>
      <c:catAx>
        <c:axId val="644259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258488"/>
        <c:crosses val="autoZero"/>
        <c:auto val="1"/>
        <c:lblAlgn val="ctr"/>
        <c:lblOffset val="100"/>
        <c:noMultiLvlLbl val="0"/>
      </c:catAx>
      <c:valAx>
        <c:axId val="644258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259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912984145585298E-2"/>
          <c:y val="0.86130675110396382"/>
          <c:w val="0.92610535233185864"/>
          <c:h val="0.12360950442179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Participation in Childcare (0-3 years)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66-4309-8F0E-5F11B2F73EB9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66-4309-8F0E-5F11B2F73E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Sheet1!$F$5:$I$5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Sheet1!$F$6:$I$6</c:f>
              <c:numCache>
                <c:formatCode>General</c:formatCode>
                <c:ptCount val="4"/>
                <c:pt idx="0">
                  <c:v>29.4</c:v>
                </c:pt>
                <c:pt idx="1">
                  <c:v>32.1</c:v>
                </c:pt>
                <c:pt idx="2">
                  <c:v>35.6</c:v>
                </c:pt>
                <c:pt idx="3">
                  <c:v>38.6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4A-474F-9432-EC5DF5B901A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</c:dropLines>
        <c:marker val="1"/>
        <c:smooth val="0"/>
        <c:axId val="413361112"/>
        <c:axId val="413362096"/>
      </c:lineChart>
      <c:catAx>
        <c:axId val="413361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362096"/>
        <c:crosses val="autoZero"/>
        <c:auto val="1"/>
        <c:lblAlgn val="ctr"/>
        <c:lblOffset val="100"/>
        <c:noMultiLvlLbl val="0"/>
      </c:catAx>
      <c:valAx>
        <c:axId val="41336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percent</a:t>
                </a:r>
              </a:p>
            </c:rich>
          </c:tx>
          <c:layout>
            <c:manualLayout>
              <c:xMode val="edge"/>
              <c:yMode val="edge"/>
              <c:x val="7.5100135978553298E-3"/>
              <c:y val="0.459107423836714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361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>
                <a:effectLst/>
              </a:rPr>
              <a:t>Childcare centres by maximum number of children</a:t>
            </a:r>
            <a:endParaRPr lang="en-GB" sz="2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Sheet1!$B$20</c:f>
              <c:strCache>
                <c:ptCount val="1"/>
                <c:pt idx="0">
                  <c:v>Number of childcare centres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Sheet1!$A$21:$A$25</c:f>
              <c:strCache>
                <c:ptCount val="5"/>
                <c:pt idx="0">
                  <c:v>up to 25</c:v>
                </c:pt>
                <c:pt idx="1">
                  <c:v>25 to 50</c:v>
                </c:pt>
                <c:pt idx="2">
                  <c:v>51 to 75</c:v>
                </c:pt>
                <c:pt idx="3">
                  <c:v>76 to 100</c:v>
                </c:pt>
                <c:pt idx="4">
                  <c:v>above 100</c:v>
                </c:pt>
              </c:strCache>
            </c:strRef>
          </c:cat>
          <c:val>
            <c:numRef>
              <c:f>Sheet1!$B$21:$B$25</c:f>
              <c:numCache>
                <c:formatCode>General</c:formatCode>
                <c:ptCount val="5"/>
                <c:pt idx="0">
                  <c:v>48</c:v>
                </c:pt>
                <c:pt idx="1">
                  <c:v>71</c:v>
                </c:pt>
                <c:pt idx="2">
                  <c:v>17</c:v>
                </c:pt>
                <c:pt idx="3">
                  <c:v>9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42-4564-B77D-3CB60BD302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430884248"/>
        <c:axId val="430884576"/>
        <c:axId val="0"/>
      </c:bar3DChart>
      <c:catAx>
        <c:axId val="430884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/>
                  <a:t>Maximum</a:t>
                </a:r>
                <a:r>
                  <a:rPr lang="en-GB" sz="1600" baseline="0"/>
                  <a:t> number of children (range)</a:t>
                </a:r>
                <a:endParaRPr lang="en-GB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884576"/>
        <c:crosses val="autoZero"/>
        <c:auto val="1"/>
        <c:lblAlgn val="ctr"/>
        <c:lblOffset val="100"/>
        <c:noMultiLvlLbl val="0"/>
      </c:catAx>
      <c:valAx>
        <c:axId val="43088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Number of childcare centres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884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800" dirty="0"/>
              <a:t>REGISTRATION STATUS - 2020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FDD-4A2A-8DBF-D5CB440C5A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Sheet2!$E$5:$G$5</c:f>
              <c:strCache>
                <c:ptCount val="3"/>
                <c:pt idx="0">
                  <c:v>PROVISIONAL</c:v>
                </c:pt>
                <c:pt idx="1">
                  <c:v>PROVISIONAL (CONDITIONS)</c:v>
                </c:pt>
                <c:pt idx="2">
                  <c:v>TEMPORARY</c:v>
                </c:pt>
              </c:strCache>
            </c:strRef>
          </c:cat>
          <c:val>
            <c:numRef>
              <c:f>Sheet2!$E$6:$G$6</c:f>
              <c:numCache>
                <c:formatCode>General</c:formatCode>
                <c:ptCount val="3"/>
                <c:pt idx="0">
                  <c:v>8</c:v>
                </c:pt>
                <c:pt idx="1">
                  <c:v>134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DD-4A2A-8DBF-D5CB440C5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38064384"/>
        <c:axId val="538059464"/>
      </c:barChart>
      <c:catAx>
        <c:axId val="53806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8059464"/>
        <c:crosses val="autoZero"/>
        <c:auto val="1"/>
        <c:lblAlgn val="ctr"/>
        <c:lblOffset val="100"/>
        <c:noMultiLvlLbl val="0"/>
      </c:catAx>
      <c:valAx>
        <c:axId val="538059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8064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/>
              <a:t>Status of Standards - 2018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883265558923126E-2"/>
          <c:y val="0.12681751631097277"/>
          <c:w val="0.95569005518410777"/>
          <c:h val="0.5452826047644097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'2018'!$E$4</c:f>
              <c:strCache>
                <c:ptCount val="1"/>
                <c:pt idx="0">
                  <c:v>Non-compliance or unacceptable practice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'2018'!$D$5:$D$14</c:f>
              <c:strCache>
                <c:ptCount val="10"/>
                <c:pt idx="0">
                  <c:v>Standard 1</c:v>
                </c:pt>
                <c:pt idx="1">
                  <c:v>Standard 2</c:v>
                </c:pt>
                <c:pt idx="2">
                  <c:v>Standard 3</c:v>
                </c:pt>
                <c:pt idx="3">
                  <c:v>Standard 4</c:v>
                </c:pt>
                <c:pt idx="4">
                  <c:v>Standard 5</c:v>
                </c:pt>
                <c:pt idx="5">
                  <c:v>Standard 6</c:v>
                </c:pt>
                <c:pt idx="6">
                  <c:v>Standard 7</c:v>
                </c:pt>
                <c:pt idx="7">
                  <c:v>Standard 8</c:v>
                </c:pt>
                <c:pt idx="8">
                  <c:v>Standard 9</c:v>
                </c:pt>
                <c:pt idx="9">
                  <c:v>Standard 10</c:v>
                </c:pt>
              </c:strCache>
            </c:strRef>
          </c:cat>
          <c:val>
            <c:numRef>
              <c:f>'2018'!$E$5:$E$14</c:f>
              <c:numCache>
                <c:formatCode>General</c:formatCode>
                <c:ptCount val="10"/>
                <c:pt idx="0">
                  <c:v>17</c:v>
                </c:pt>
                <c:pt idx="1">
                  <c:v>15</c:v>
                </c:pt>
                <c:pt idx="2">
                  <c:v>10</c:v>
                </c:pt>
                <c:pt idx="3">
                  <c:v>8</c:v>
                </c:pt>
                <c:pt idx="4">
                  <c:v>4</c:v>
                </c:pt>
                <c:pt idx="5">
                  <c:v>4</c:v>
                </c:pt>
                <c:pt idx="6">
                  <c:v>2</c:v>
                </c:pt>
                <c:pt idx="7">
                  <c:v>0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5D-4244-972D-C1EDCCC0E8E1}"/>
            </c:ext>
          </c:extLst>
        </c:ser>
        <c:ser>
          <c:idx val="1"/>
          <c:order val="1"/>
          <c:tx>
            <c:strRef>
              <c:f>'2018'!$F$4</c:f>
              <c:strCache>
                <c:ptCount val="1"/>
                <c:pt idx="0">
                  <c:v>started action towards compliance or acceptable practice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'2018'!$D$5:$D$14</c:f>
              <c:strCache>
                <c:ptCount val="10"/>
                <c:pt idx="0">
                  <c:v>Standard 1</c:v>
                </c:pt>
                <c:pt idx="1">
                  <c:v>Standard 2</c:v>
                </c:pt>
                <c:pt idx="2">
                  <c:v>Standard 3</c:v>
                </c:pt>
                <c:pt idx="3">
                  <c:v>Standard 4</c:v>
                </c:pt>
                <c:pt idx="4">
                  <c:v>Standard 5</c:v>
                </c:pt>
                <c:pt idx="5">
                  <c:v>Standard 6</c:v>
                </c:pt>
                <c:pt idx="6">
                  <c:v>Standard 7</c:v>
                </c:pt>
                <c:pt idx="7">
                  <c:v>Standard 8</c:v>
                </c:pt>
                <c:pt idx="8">
                  <c:v>Standard 9</c:v>
                </c:pt>
                <c:pt idx="9">
                  <c:v>Standard 10</c:v>
                </c:pt>
              </c:strCache>
            </c:strRef>
          </c:cat>
          <c:val>
            <c:numRef>
              <c:f>'2018'!$F$5:$F$14</c:f>
              <c:numCache>
                <c:formatCode>General</c:formatCode>
                <c:ptCount val="10"/>
                <c:pt idx="0">
                  <c:v>74</c:v>
                </c:pt>
                <c:pt idx="1">
                  <c:v>42</c:v>
                </c:pt>
                <c:pt idx="2">
                  <c:v>41</c:v>
                </c:pt>
                <c:pt idx="3">
                  <c:v>41</c:v>
                </c:pt>
                <c:pt idx="4">
                  <c:v>56</c:v>
                </c:pt>
                <c:pt idx="5">
                  <c:v>28</c:v>
                </c:pt>
                <c:pt idx="6">
                  <c:v>4</c:v>
                </c:pt>
                <c:pt idx="7">
                  <c:v>13</c:v>
                </c:pt>
                <c:pt idx="8">
                  <c:v>12</c:v>
                </c:pt>
                <c:pt idx="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5D-4244-972D-C1EDCCC0E8E1}"/>
            </c:ext>
          </c:extLst>
        </c:ser>
        <c:ser>
          <c:idx val="2"/>
          <c:order val="2"/>
          <c:tx>
            <c:strRef>
              <c:f>'2018'!$G$4</c:f>
              <c:strCache>
                <c:ptCount val="1"/>
                <c:pt idx="0">
                  <c:v>actively engaged towards full compliance or good practice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'2018'!$D$5:$D$14</c:f>
              <c:strCache>
                <c:ptCount val="10"/>
                <c:pt idx="0">
                  <c:v>Standard 1</c:v>
                </c:pt>
                <c:pt idx="1">
                  <c:v>Standard 2</c:v>
                </c:pt>
                <c:pt idx="2">
                  <c:v>Standard 3</c:v>
                </c:pt>
                <c:pt idx="3">
                  <c:v>Standard 4</c:v>
                </c:pt>
                <c:pt idx="4">
                  <c:v>Standard 5</c:v>
                </c:pt>
                <c:pt idx="5">
                  <c:v>Standard 6</c:v>
                </c:pt>
                <c:pt idx="6">
                  <c:v>Standard 7</c:v>
                </c:pt>
                <c:pt idx="7">
                  <c:v>Standard 8</c:v>
                </c:pt>
                <c:pt idx="8">
                  <c:v>Standard 9</c:v>
                </c:pt>
                <c:pt idx="9">
                  <c:v>Standard 10</c:v>
                </c:pt>
              </c:strCache>
            </c:strRef>
          </c:cat>
          <c:val>
            <c:numRef>
              <c:f>'2018'!$G$5:$G$14</c:f>
              <c:numCache>
                <c:formatCode>General</c:formatCode>
                <c:ptCount val="10"/>
                <c:pt idx="0">
                  <c:v>27</c:v>
                </c:pt>
                <c:pt idx="1">
                  <c:v>48</c:v>
                </c:pt>
                <c:pt idx="2">
                  <c:v>62</c:v>
                </c:pt>
                <c:pt idx="3">
                  <c:v>54</c:v>
                </c:pt>
                <c:pt idx="4">
                  <c:v>55</c:v>
                </c:pt>
                <c:pt idx="5">
                  <c:v>55</c:v>
                </c:pt>
                <c:pt idx="6">
                  <c:v>61</c:v>
                </c:pt>
                <c:pt idx="7">
                  <c:v>74</c:v>
                </c:pt>
                <c:pt idx="8">
                  <c:v>59</c:v>
                </c:pt>
                <c:pt idx="9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5D-4244-972D-C1EDCCC0E8E1}"/>
            </c:ext>
          </c:extLst>
        </c:ser>
        <c:ser>
          <c:idx val="3"/>
          <c:order val="3"/>
          <c:tx>
            <c:strRef>
              <c:f>'2018'!$H$4</c:f>
              <c:strCache>
                <c:ptCount val="1"/>
                <c:pt idx="0">
                  <c:v>full compliance or excellent practice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'2018'!$D$5:$D$14</c:f>
              <c:strCache>
                <c:ptCount val="10"/>
                <c:pt idx="0">
                  <c:v>Standard 1</c:v>
                </c:pt>
                <c:pt idx="1">
                  <c:v>Standard 2</c:v>
                </c:pt>
                <c:pt idx="2">
                  <c:v>Standard 3</c:v>
                </c:pt>
                <c:pt idx="3">
                  <c:v>Standard 4</c:v>
                </c:pt>
                <c:pt idx="4">
                  <c:v>Standard 5</c:v>
                </c:pt>
                <c:pt idx="5">
                  <c:v>Standard 6</c:v>
                </c:pt>
                <c:pt idx="6">
                  <c:v>Standard 7</c:v>
                </c:pt>
                <c:pt idx="7">
                  <c:v>Standard 8</c:v>
                </c:pt>
                <c:pt idx="8">
                  <c:v>Standard 9</c:v>
                </c:pt>
                <c:pt idx="9">
                  <c:v>Standard 10</c:v>
                </c:pt>
              </c:strCache>
            </c:strRef>
          </c:cat>
          <c:val>
            <c:numRef>
              <c:f>'2018'!$H$5:$H$14</c:f>
              <c:numCache>
                <c:formatCode>General</c:formatCode>
                <c:ptCount val="10"/>
                <c:pt idx="0">
                  <c:v>3</c:v>
                </c:pt>
                <c:pt idx="1">
                  <c:v>16</c:v>
                </c:pt>
                <c:pt idx="2">
                  <c:v>8</c:v>
                </c:pt>
                <c:pt idx="3">
                  <c:v>18</c:v>
                </c:pt>
                <c:pt idx="4">
                  <c:v>6</c:v>
                </c:pt>
                <c:pt idx="5">
                  <c:v>34</c:v>
                </c:pt>
                <c:pt idx="6">
                  <c:v>54</c:v>
                </c:pt>
                <c:pt idx="7">
                  <c:v>34</c:v>
                </c:pt>
                <c:pt idx="8">
                  <c:v>48</c:v>
                </c:pt>
                <c:pt idx="9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5D-4244-972D-C1EDCCC0E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4848288"/>
        <c:axId val="544847632"/>
        <c:axId val="0"/>
      </c:bar3DChart>
      <c:catAx>
        <c:axId val="54484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847632"/>
        <c:crosses val="autoZero"/>
        <c:auto val="1"/>
        <c:lblAlgn val="ctr"/>
        <c:lblOffset val="100"/>
        <c:noMultiLvlLbl val="0"/>
      </c:catAx>
      <c:valAx>
        <c:axId val="54484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84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/>
              <a:t>Status of Standards - 2019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883265558923126E-2"/>
          <c:y val="0.12681751631097277"/>
          <c:w val="0.95569005518410777"/>
          <c:h val="0.5452826047644097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'2019'!$E$4</c:f>
              <c:strCache>
                <c:ptCount val="1"/>
                <c:pt idx="0">
                  <c:v>Non-compliance or unacceptable practice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'2019'!$D$5:$D$14</c:f>
              <c:strCache>
                <c:ptCount val="10"/>
                <c:pt idx="0">
                  <c:v>Standard 1</c:v>
                </c:pt>
                <c:pt idx="1">
                  <c:v>Standard 2</c:v>
                </c:pt>
                <c:pt idx="2">
                  <c:v>Standard 3</c:v>
                </c:pt>
                <c:pt idx="3">
                  <c:v>Standard 4</c:v>
                </c:pt>
                <c:pt idx="4">
                  <c:v>Standard 5</c:v>
                </c:pt>
                <c:pt idx="5">
                  <c:v>Standard 6</c:v>
                </c:pt>
                <c:pt idx="6">
                  <c:v>Standard 7</c:v>
                </c:pt>
                <c:pt idx="7">
                  <c:v>Standard 8</c:v>
                </c:pt>
                <c:pt idx="8">
                  <c:v>Standard 9</c:v>
                </c:pt>
                <c:pt idx="9">
                  <c:v>Standard 10</c:v>
                </c:pt>
              </c:strCache>
            </c:strRef>
          </c:cat>
          <c:val>
            <c:numRef>
              <c:f>'2019'!$E$5:$E$14</c:f>
              <c:numCache>
                <c:formatCode>General</c:formatCode>
                <c:ptCount val="10"/>
                <c:pt idx="0">
                  <c:v>9</c:v>
                </c:pt>
                <c:pt idx="1">
                  <c:v>6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A1-4288-9BF5-2C8393496A0F}"/>
            </c:ext>
          </c:extLst>
        </c:ser>
        <c:ser>
          <c:idx val="1"/>
          <c:order val="1"/>
          <c:tx>
            <c:strRef>
              <c:f>'2019'!$F$4</c:f>
              <c:strCache>
                <c:ptCount val="1"/>
                <c:pt idx="0">
                  <c:v>started action towards compliance or acceptable practice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'2019'!$D$5:$D$14</c:f>
              <c:strCache>
                <c:ptCount val="10"/>
                <c:pt idx="0">
                  <c:v>Standard 1</c:v>
                </c:pt>
                <c:pt idx="1">
                  <c:v>Standard 2</c:v>
                </c:pt>
                <c:pt idx="2">
                  <c:v>Standard 3</c:v>
                </c:pt>
                <c:pt idx="3">
                  <c:v>Standard 4</c:v>
                </c:pt>
                <c:pt idx="4">
                  <c:v>Standard 5</c:v>
                </c:pt>
                <c:pt idx="5">
                  <c:v>Standard 6</c:v>
                </c:pt>
                <c:pt idx="6">
                  <c:v>Standard 7</c:v>
                </c:pt>
                <c:pt idx="7">
                  <c:v>Standard 8</c:v>
                </c:pt>
                <c:pt idx="8">
                  <c:v>Standard 9</c:v>
                </c:pt>
                <c:pt idx="9">
                  <c:v>Standard 10</c:v>
                </c:pt>
              </c:strCache>
            </c:strRef>
          </c:cat>
          <c:val>
            <c:numRef>
              <c:f>'2019'!$F$5:$F$14</c:f>
              <c:numCache>
                <c:formatCode>General</c:formatCode>
                <c:ptCount val="10"/>
                <c:pt idx="0">
                  <c:v>60</c:v>
                </c:pt>
                <c:pt idx="1">
                  <c:v>38</c:v>
                </c:pt>
                <c:pt idx="2">
                  <c:v>26</c:v>
                </c:pt>
                <c:pt idx="3">
                  <c:v>30</c:v>
                </c:pt>
                <c:pt idx="4">
                  <c:v>47</c:v>
                </c:pt>
                <c:pt idx="5">
                  <c:v>16</c:v>
                </c:pt>
                <c:pt idx="6">
                  <c:v>10</c:v>
                </c:pt>
                <c:pt idx="7">
                  <c:v>7</c:v>
                </c:pt>
                <c:pt idx="8">
                  <c:v>3</c:v>
                </c:pt>
                <c:pt idx="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A1-4288-9BF5-2C8393496A0F}"/>
            </c:ext>
          </c:extLst>
        </c:ser>
        <c:ser>
          <c:idx val="2"/>
          <c:order val="2"/>
          <c:tx>
            <c:strRef>
              <c:f>'2019'!$G$4</c:f>
              <c:strCache>
                <c:ptCount val="1"/>
                <c:pt idx="0">
                  <c:v>actively engaged towards full compliance or good practice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'2019'!$D$5:$D$14</c:f>
              <c:strCache>
                <c:ptCount val="10"/>
                <c:pt idx="0">
                  <c:v>Standard 1</c:v>
                </c:pt>
                <c:pt idx="1">
                  <c:v>Standard 2</c:v>
                </c:pt>
                <c:pt idx="2">
                  <c:v>Standard 3</c:v>
                </c:pt>
                <c:pt idx="3">
                  <c:v>Standard 4</c:v>
                </c:pt>
                <c:pt idx="4">
                  <c:v>Standard 5</c:v>
                </c:pt>
                <c:pt idx="5">
                  <c:v>Standard 6</c:v>
                </c:pt>
                <c:pt idx="6">
                  <c:v>Standard 7</c:v>
                </c:pt>
                <c:pt idx="7">
                  <c:v>Standard 8</c:v>
                </c:pt>
                <c:pt idx="8">
                  <c:v>Standard 9</c:v>
                </c:pt>
                <c:pt idx="9">
                  <c:v>Standard 10</c:v>
                </c:pt>
              </c:strCache>
            </c:strRef>
          </c:cat>
          <c:val>
            <c:numRef>
              <c:f>'2019'!$G$5:$G$14</c:f>
              <c:numCache>
                <c:formatCode>General</c:formatCode>
                <c:ptCount val="10"/>
                <c:pt idx="0">
                  <c:v>54</c:v>
                </c:pt>
                <c:pt idx="1">
                  <c:v>54</c:v>
                </c:pt>
                <c:pt idx="2">
                  <c:v>86</c:v>
                </c:pt>
                <c:pt idx="3">
                  <c:v>74</c:v>
                </c:pt>
                <c:pt idx="4">
                  <c:v>82</c:v>
                </c:pt>
                <c:pt idx="5">
                  <c:v>77</c:v>
                </c:pt>
                <c:pt idx="6">
                  <c:v>43</c:v>
                </c:pt>
                <c:pt idx="7">
                  <c:v>65</c:v>
                </c:pt>
                <c:pt idx="8">
                  <c:v>57</c:v>
                </c:pt>
                <c:pt idx="9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A1-4288-9BF5-2C8393496A0F}"/>
            </c:ext>
          </c:extLst>
        </c:ser>
        <c:ser>
          <c:idx val="3"/>
          <c:order val="3"/>
          <c:tx>
            <c:strRef>
              <c:f>'2019'!$H$4</c:f>
              <c:strCache>
                <c:ptCount val="1"/>
                <c:pt idx="0">
                  <c:v>full compliance or excellent practice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'2019'!$D$5:$D$14</c:f>
              <c:strCache>
                <c:ptCount val="10"/>
                <c:pt idx="0">
                  <c:v>Standard 1</c:v>
                </c:pt>
                <c:pt idx="1">
                  <c:v>Standard 2</c:v>
                </c:pt>
                <c:pt idx="2">
                  <c:v>Standard 3</c:v>
                </c:pt>
                <c:pt idx="3">
                  <c:v>Standard 4</c:v>
                </c:pt>
                <c:pt idx="4">
                  <c:v>Standard 5</c:v>
                </c:pt>
                <c:pt idx="5">
                  <c:v>Standard 6</c:v>
                </c:pt>
                <c:pt idx="6">
                  <c:v>Standard 7</c:v>
                </c:pt>
                <c:pt idx="7">
                  <c:v>Standard 8</c:v>
                </c:pt>
                <c:pt idx="8">
                  <c:v>Standard 9</c:v>
                </c:pt>
                <c:pt idx="9">
                  <c:v>Standard 10</c:v>
                </c:pt>
              </c:strCache>
            </c:strRef>
          </c:cat>
          <c:val>
            <c:numRef>
              <c:f>'2019'!$H$5:$H$14</c:f>
              <c:numCache>
                <c:formatCode>General</c:formatCode>
                <c:ptCount val="10"/>
                <c:pt idx="0">
                  <c:v>17</c:v>
                </c:pt>
                <c:pt idx="1">
                  <c:v>42</c:v>
                </c:pt>
                <c:pt idx="2">
                  <c:v>23</c:v>
                </c:pt>
                <c:pt idx="3">
                  <c:v>33</c:v>
                </c:pt>
                <c:pt idx="4">
                  <c:v>10</c:v>
                </c:pt>
                <c:pt idx="5">
                  <c:v>47</c:v>
                </c:pt>
                <c:pt idx="6">
                  <c:v>87</c:v>
                </c:pt>
                <c:pt idx="7">
                  <c:v>68</c:v>
                </c:pt>
                <c:pt idx="8">
                  <c:v>80</c:v>
                </c:pt>
                <c:pt idx="9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A1-4288-9BF5-2C8393496A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4848288"/>
        <c:axId val="544847632"/>
        <c:axId val="0"/>
      </c:bar3DChart>
      <c:catAx>
        <c:axId val="54484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847632"/>
        <c:crosses val="autoZero"/>
        <c:auto val="1"/>
        <c:lblAlgn val="ctr"/>
        <c:lblOffset val="100"/>
        <c:noMultiLvlLbl val="0"/>
      </c:catAx>
      <c:valAx>
        <c:axId val="54484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84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Centre Managers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9C-475A-B84D-FA47D4789D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9C-475A-B84D-FA47D4789D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Sheet1!$F$4:$G$4</c:f>
              <c:strCache>
                <c:ptCount val="2"/>
                <c:pt idx="0">
                  <c:v>MQF Level 5 or at times higher</c:v>
                </c:pt>
                <c:pt idx="1">
                  <c:v>In training or awaiting accreditation or validation of non-formal and informal learning</c:v>
                </c:pt>
              </c:strCache>
            </c:strRef>
          </c:cat>
          <c:val>
            <c:numRef>
              <c:f>Sheet1!$F$5:$G$5</c:f>
              <c:numCache>
                <c:formatCode>0%</c:formatCode>
                <c:ptCount val="2"/>
                <c:pt idx="0">
                  <c:v>0.83</c:v>
                </c:pt>
                <c:pt idx="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9C-475A-B84D-FA47D4789D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500661302322402E-2"/>
          <c:y val="0.75069313518908731"/>
          <c:w val="0.85826892654153275"/>
          <c:h val="0.192968836641898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Carers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16-4F80-A83C-E49C30CFF452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16-4F80-A83C-E49C30CFF4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Sheet1!$F$4:$G$4</c:f>
              <c:strCache>
                <c:ptCount val="2"/>
                <c:pt idx="0">
                  <c:v>MQF Level 4 or at times higher</c:v>
                </c:pt>
                <c:pt idx="1">
                  <c:v>In training or awaiting accreditation or validation of non-formal and informal learning</c:v>
                </c:pt>
              </c:strCache>
            </c:strRef>
          </c:cat>
          <c:val>
            <c:numRef>
              <c:f>Sheet1!$F$5:$G$5</c:f>
              <c:numCache>
                <c:formatCode>0%</c:formatCode>
                <c:ptCount val="2"/>
                <c:pt idx="0">
                  <c:v>0.56000000000000005</c:v>
                </c:pt>
                <c:pt idx="1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16-4F80-A83C-E49C30CFF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119709126795249E-2"/>
          <c:y val="0.74787623378063661"/>
          <c:w val="0.85826876188382295"/>
          <c:h val="0.192968836641898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t-MT" sz="3200"/>
              <a:t>Governance - Authority Model in EU Member States</a:t>
            </a:r>
            <a:endParaRPr lang="en-GB" sz="3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EF1-4AF0-92FA-B86AC47D0E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EF1-4AF0-92FA-B86AC47D0EF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Sheet2!$E$6:$E$7</c:f>
              <c:strCache>
                <c:ptCount val="2"/>
                <c:pt idx="0">
                  <c:v>Ministry responsible for education</c:v>
                </c:pt>
                <c:pt idx="1">
                  <c:v>Other authorities</c:v>
                </c:pt>
              </c:strCache>
            </c:strRef>
          </c:cat>
          <c:val>
            <c:numRef>
              <c:f>Sheet2!$F$6:$F$7</c:f>
              <c:numCache>
                <c:formatCode>0%</c:formatCode>
                <c:ptCount val="2"/>
                <c:pt idx="0">
                  <c:v>0.44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F1-4AF0-92FA-B86AC47D0EF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A9C4F0-1C54-414E-A62E-0BA7CC9B6843}" type="doc">
      <dgm:prSet loTypeId="urn:microsoft.com/office/officeart/2005/8/layout/chevron2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FA2D20C7-823B-466F-BC26-8D94A90CDAC2}">
      <dgm:prSet phldrT="[Text]"/>
      <dgm:spPr>
        <a:xfrm>
          <a:off x="0" y="209"/>
          <a:ext cx="2192059" cy="816012"/>
        </a:xfrm>
      </dgm:spPr>
      <dgm:t>
        <a:bodyPr/>
        <a:lstStyle/>
        <a:p>
          <a:pPr>
            <a:buNone/>
          </a:pPr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Pre-operational</a:t>
          </a:r>
        </a:p>
      </dgm:t>
    </dgm:pt>
    <dgm:pt modelId="{122F146C-CD4D-479B-92FE-50BC175AC63F}" type="parTrans" cxnId="{CCB5123B-7E2B-444F-A8DA-E7A02C2EA742}">
      <dgm:prSet/>
      <dgm:spPr/>
      <dgm:t>
        <a:bodyPr/>
        <a:lstStyle/>
        <a:p>
          <a:endParaRPr lang="en-GB"/>
        </a:p>
      </dgm:t>
    </dgm:pt>
    <dgm:pt modelId="{2D783483-BE8B-441C-BCD6-D27A655E006C}" type="sibTrans" cxnId="{CCB5123B-7E2B-444F-A8DA-E7A02C2EA742}">
      <dgm:prSet/>
      <dgm:spPr/>
      <dgm:t>
        <a:bodyPr/>
        <a:lstStyle/>
        <a:p>
          <a:endParaRPr lang="en-GB"/>
        </a:p>
      </dgm:t>
    </dgm:pt>
    <dgm:pt modelId="{9B912239-601D-44D0-9204-25DEB35CC306}">
      <dgm:prSet phldrT="[Text]"/>
      <dgm:spPr>
        <a:xfrm>
          <a:off x="2192059" y="209"/>
          <a:ext cx="3288088" cy="816012"/>
        </a:xfrm>
      </dgm:spPr>
      <dgm:t>
        <a:bodyPr/>
        <a:lstStyle/>
        <a:p>
          <a:pPr>
            <a:buChar char="•"/>
          </a:pPr>
          <a:r>
            <a:rPr lang="en-GB" dirty="0">
              <a:latin typeface="Calibri" panose="020F0502020204030204"/>
              <a:ea typeface="+mn-ea"/>
              <a:cs typeface="+mn-cs"/>
            </a:rPr>
            <a:t>Registration process</a:t>
          </a:r>
        </a:p>
      </dgm:t>
    </dgm:pt>
    <dgm:pt modelId="{3D0D4B6C-E806-4A61-8AEF-D99B299BE1E8}" type="parTrans" cxnId="{C219E6CF-200A-4B8F-9C16-DABC7B1ED0D7}">
      <dgm:prSet/>
      <dgm:spPr/>
      <dgm:t>
        <a:bodyPr/>
        <a:lstStyle/>
        <a:p>
          <a:endParaRPr lang="en-GB"/>
        </a:p>
      </dgm:t>
    </dgm:pt>
    <dgm:pt modelId="{308007BC-6004-4068-BBD6-83D6BB0EE772}" type="sibTrans" cxnId="{C219E6CF-200A-4B8F-9C16-DABC7B1ED0D7}">
      <dgm:prSet/>
      <dgm:spPr/>
      <dgm:t>
        <a:bodyPr/>
        <a:lstStyle/>
        <a:p>
          <a:endParaRPr lang="en-GB"/>
        </a:p>
      </dgm:t>
    </dgm:pt>
    <dgm:pt modelId="{1ADAD878-07C7-4AB9-B32C-7DEE27E01D5E}">
      <dgm:prSet phldrT="[Text]"/>
      <dgm:spPr>
        <a:xfrm>
          <a:off x="0" y="897822"/>
          <a:ext cx="2192059" cy="816012"/>
        </a:xfrm>
      </dgm:spPr>
      <dgm:t>
        <a:bodyPr/>
        <a:lstStyle/>
        <a:p>
          <a:pPr>
            <a:buNone/>
          </a:pPr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Post-operational</a:t>
          </a:r>
        </a:p>
      </dgm:t>
    </dgm:pt>
    <dgm:pt modelId="{828B6B5D-B410-4969-931A-8E4A8A08BD78}" type="parTrans" cxnId="{7FF892C3-B931-41A1-8F80-64309D0543B1}">
      <dgm:prSet/>
      <dgm:spPr/>
      <dgm:t>
        <a:bodyPr/>
        <a:lstStyle/>
        <a:p>
          <a:endParaRPr lang="en-GB"/>
        </a:p>
      </dgm:t>
    </dgm:pt>
    <dgm:pt modelId="{0E33DD17-6023-4E8D-813D-DB0A89BBF476}" type="sibTrans" cxnId="{7FF892C3-B931-41A1-8F80-64309D0543B1}">
      <dgm:prSet/>
      <dgm:spPr/>
      <dgm:t>
        <a:bodyPr/>
        <a:lstStyle/>
        <a:p>
          <a:endParaRPr lang="en-GB"/>
        </a:p>
      </dgm:t>
    </dgm:pt>
    <dgm:pt modelId="{76955B52-8F7A-4026-82CA-F8967E6BA072}">
      <dgm:prSet phldrT="[Text]"/>
      <dgm:spPr>
        <a:xfrm>
          <a:off x="2192059" y="897822"/>
          <a:ext cx="3288088" cy="816012"/>
        </a:xfrm>
      </dgm:spPr>
      <dgm:t>
        <a:bodyPr/>
        <a:lstStyle/>
        <a:p>
          <a:pPr>
            <a:buChar char="•"/>
          </a:pPr>
          <a:r>
            <a:rPr lang="en-GB">
              <a:latin typeface="Calibri" panose="020F0502020204030204"/>
              <a:ea typeface="+mn-ea"/>
              <a:cs typeface="+mn-cs"/>
            </a:rPr>
            <a:t>External Review and Compliance to renew annual registration</a:t>
          </a:r>
        </a:p>
      </dgm:t>
    </dgm:pt>
    <dgm:pt modelId="{D1D57245-217A-4AFB-87E9-DE4188A88ED0}" type="parTrans" cxnId="{47B40162-7846-4030-B6CB-BC93828DB7FB}">
      <dgm:prSet/>
      <dgm:spPr/>
      <dgm:t>
        <a:bodyPr/>
        <a:lstStyle/>
        <a:p>
          <a:endParaRPr lang="en-GB"/>
        </a:p>
      </dgm:t>
    </dgm:pt>
    <dgm:pt modelId="{A9FCABB5-B624-4097-A098-73647AF84746}" type="sibTrans" cxnId="{47B40162-7846-4030-B6CB-BC93828DB7FB}">
      <dgm:prSet/>
      <dgm:spPr/>
      <dgm:t>
        <a:bodyPr/>
        <a:lstStyle/>
        <a:p>
          <a:endParaRPr lang="en-GB"/>
        </a:p>
      </dgm:t>
    </dgm:pt>
    <dgm:pt modelId="{7134C69A-D1AD-4278-8087-46B0D600939E}">
      <dgm:prSet phldrT="[Text]"/>
      <dgm:spPr>
        <a:xfrm>
          <a:off x="2192059" y="209"/>
          <a:ext cx="3288088" cy="816012"/>
        </a:xfrm>
      </dgm:spPr>
      <dgm:t>
        <a:bodyPr/>
        <a:lstStyle/>
        <a:p>
          <a:pPr>
            <a:buChar char="•"/>
          </a:pPr>
          <a:r>
            <a:rPr lang="en-GB" dirty="0">
              <a:latin typeface="Calibri" panose="020F0502020204030204"/>
              <a:ea typeface="+mn-ea"/>
              <a:cs typeface="+mn-cs"/>
            </a:rPr>
            <a:t>Planning process</a:t>
          </a:r>
        </a:p>
      </dgm:t>
    </dgm:pt>
    <dgm:pt modelId="{251047B0-4DFC-4470-AA79-697B22B9C693}" type="parTrans" cxnId="{11A9FD88-B8B7-4B18-9034-BD5CB901CCE8}">
      <dgm:prSet/>
      <dgm:spPr/>
      <dgm:t>
        <a:bodyPr/>
        <a:lstStyle/>
        <a:p>
          <a:endParaRPr lang="en-GB"/>
        </a:p>
      </dgm:t>
    </dgm:pt>
    <dgm:pt modelId="{5BFAAAE3-C26B-433D-8970-99C060E86DAA}" type="sibTrans" cxnId="{11A9FD88-B8B7-4B18-9034-BD5CB901CCE8}">
      <dgm:prSet/>
      <dgm:spPr/>
      <dgm:t>
        <a:bodyPr/>
        <a:lstStyle/>
        <a:p>
          <a:endParaRPr lang="en-GB"/>
        </a:p>
      </dgm:t>
    </dgm:pt>
    <dgm:pt modelId="{48D9D552-2C09-4893-A20D-3C70CD7BF825}" type="pres">
      <dgm:prSet presAssocID="{9AA9C4F0-1C54-414E-A62E-0BA7CC9B6843}" presName="linearFlow" presStyleCnt="0">
        <dgm:presLayoutVars>
          <dgm:dir/>
          <dgm:animLvl val="lvl"/>
          <dgm:resizeHandles val="exact"/>
        </dgm:presLayoutVars>
      </dgm:prSet>
      <dgm:spPr/>
    </dgm:pt>
    <dgm:pt modelId="{30AF9831-2BAC-44A8-B47B-9DE0010CF1B9}" type="pres">
      <dgm:prSet presAssocID="{FA2D20C7-823B-466F-BC26-8D94A90CDAC2}" presName="composite" presStyleCnt="0"/>
      <dgm:spPr/>
    </dgm:pt>
    <dgm:pt modelId="{325BFF1E-F9D8-47AD-9A26-7160FE4D6111}" type="pres">
      <dgm:prSet presAssocID="{FA2D20C7-823B-466F-BC26-8D94A90CDAC2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17EAB83A-17E4-489C-8016-FC594CAF4B3F}" type="pres">
      <dgm:prSet presAssocID="{FA2D20C7-823B-466F-BC26-8D94A90CDAC2}" presName="descendantText" presStyleLbl="alignAcc1" presStyleIdx="0" presStyleCnt="2">
        <dgm:presLayoutVars>
          <dgm:bulletEnabled val="1"/>
        </dgm:presLayoutVars>
      </dgm:prSet>
      <dgm:spPr/>
    </dgm:pt>
    <dgm:pt modelId="{3C486AA6-9A19-4273-A22D-4EFFE3302FD9}" type="pres">
      <dgm:prSet presAssocID="{2D783483-BE8B-441C-BCD6-D27A655E006C}" presName="sp" presStyleCnt="0"/>
      <dgm:spPr/>
    </dgm:pt>
    <dgm:pt modelId="{BAF31D9C-7DAA-44B7-B693-3823F1545A38}" type="pres">
      <dgm:prSet presAssocID="{1ADAD878-07C7-4AB9-B32C-7DEE27E01D5E}" presName="composite" presStyleCnt="0"/>
      <dgm:spPr/>
    </dgm:pt>
    <dgm:pt modelId="{98043D28-3515-40E3-84BA-AE763E4029A9}" type="pres">
      <dgm:prSet presAssocID="{1ADAD878-07C7-4AB9-B32C-7DEE27E01D5E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671A0D27-62A7-40F5-92B9-2F6C59FDA81F}" type="pres">
      <dgm:prSet presAssocID="{1ADAD878-07C7-4AB9-B32C-7DEE27E01D5E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B02D0C03-F352-4B09-8ABB-640B9F60B674}" type="presOf" srcId="{FA2D20C7-823B-466F-BC26-8D94A90CDAC2}" destId="{325BFF1E-F9D8-47AD-9A26-7160FE4D6111}" srcOrd="0" destOrd="0" presId="urn:microsoft.com/office/officeart/2005/8/layout/chevron2"/>
    <dgm:cxn modelId="{CCB5123B-7E2B-444F-A8DA-E7A02C2EA742}" srcId="{9AA9C4F0-1C54-414E-A62E-0BA7CC9B6843}" destId="{FA2D20C7-823B-466F-BC26-8D94A90CDAC2}" srcOrd="0" destOrd="0" parTransId="{122F146C-CD4D-479B-92FE-50BC175AC63F}" sibTransId="{2D783483-BE8B-441C-BCD6-D27A655E006C}"/>
    <dgm:cxn modelId="{A6B30F5D-7C45-4D44-9BB9-6B3303A4A5E0}" type="presOf" srcId="{9B912239-601D-44D0-9204-25DEB35CC306}" destId="{17EAB83A-17E4-489C-8016-FC594CAF4B3F}" srcOrd="0" destOrd="1" presId="urn:microsoft.com/office/officeart/2005/8/layout/chevron2"/>
    <dgm:cxn modelId="{47B40162-7846-4030-B6CB-BC93828DB7FB}" srcId="{1ADAD878-07C7-4AB9-B32C-7DEE27E01D5E}" destId="{76955B52-8F7A-4026-82CA-F8967E6BA072}" srcOrd="0" destOrd="0" parTransId="{D1D57245-217A-4AFB-87E9-DE4188A88ED0}" sibTransId="{A9FCABB5-B624-4097-A098-73647AF84746}"/>
    <dgm:cxn modelId="{F325D45A-7D7E-481D-9CED-F12AD30A6F17}" type="presOf" srcId="{7134C69A-D1AD-4278-8087-46B0D600939E}" destId="{17EAB83A-17E4-489C-8016-FC594CAF4B3F}" srcOrd="0" destOrd="0" presId="urn:microsoft.com/office/officeart/2005/8/layout/chevron2"/>
    <dgm:cxn modelId="{11A9FD88-B8B7-4B18-9034-BD5CB901CCE8}" srcId="{FA2D20C7-823B-466F-BC26-8D94A90CDAC2}" destId="{7134C69A-D1AD-4278-8087-46B0D600939E}" srcOrd="0" destOrd="0" parTransId="{251047B0-4DFC-4470-AA79-697B22B9C693}" sibTransId="{5BFAAAE3-C26B-433D-8970-99C060E86DAA}"/>
    <dgm:cxn modelId="{13639E99-8D1F-4277-9EC8-63DC6D2BD0C4}" type="presOf" srcId="{9AA9C4F0-1C54-414E-A62E-0BA7CC9B6843}" destId="{48D9D552-2C09-4893-A20D-3C70CD7BF825}" srcOrd="0" destOrd="0" presId="urn:microsoft.com/office/officeart/2005/8/layout/chevron2"/>
    <dgm:cxn modelId="{7FF892C3-B931-41A1-8F80-64309D0543B1}" srcId="{9AA9C4F0-1C54-414E-A62E-0BA7CC9B6843}" destId="{1ADAD878-07C7-4AB9-B32C-7DEE27E01D5E}" srcOrd="1" destOrd="0" parTransId="{828B6B5D-B410-4969-931A-8E4A8A08BD78}" sibTransId="{0E33DD17-6023-4E8D-813D-DB0A89BBF476}"/>
    <dgm:cxn modelId="{8E0C73C4-9F87-4813-A24A-2AF012875E85}" type="presOf" srcId="{1ADAD878-07C7-4AB9-B32C-7DEE27E01D5E}" destId="{98043D28-3515-40E3-84BA-AE763E4029A9}" srcOrd="0" destOrd="0" presId="urn:microsoft.com/office/officeart/2005/8/layout/chevron2"/>
    <dgm:cxn modelId="{C219E6CF-200A-4B8F-9C16-DABC7B1ED0D7}" srcId="{FA2D20C7-823B-466F-BC26-8D94A90CDAC2}" destId="{9B912239-601D-44D0-9204-25DEB35CC306}" srcOrd="1" destOrd="0" parTransId="{3D0D4B6C-E806-4A61-8AEF-D99B299BE1E8}" sibTransId="{308007BC-6004-4068-BBD6-83D6BB0EE772}"/>
    <dgm:cxn modelId="{30AAA0F9-55A4-4FE9-8CC4-69E7A2DB77BF}" type="presOf" srcId="{76955B52-8F7A-4026-82CA-F8967E6BA072}" destId="{671A0D27-62A7-40F5-92B9-2F6C59FDA81F}" srcOrd="0" destOrd="0" presId="urn:microsoft.com/office/officeart/2005/8/layout/chevron2"/>
    <dgm:cxn modelId="{1A4E9C42-C6EA-402C-9C43-A056521542B5}" type="presParOf" srcId="{48D9D552-2C09-4893-A20D-3C70CD7BF825}" destId="{30AF9831-2BAC-44A8-B47B-9DE0010CF1B9}" srcOrd="0" destOrd="0" presId="urn:microsoft.com/office/officeart/2005/8/layout/chevron2"/>
    <dgm:cxn modelId="{24062551-AB47-4C75-8AAE-288E2F79184F}" type="presParOf" srcId="{30AF9831-2BAC-44A8-B47B-9DE0010CF1B9}" destId="{325BFF1E-F9D8-47AD-9A26-7160FE4D6111}" srcOrd="0" destOrd="0" presId="urn:microsoft.com/office/officeart/2005/8/layout/chevron2"/>
    <dgm:cxn modelId="{056AF487-2C20-4D37-AA7C-9273D24802F1}" type="presParOf" srcId="{30AF9831-2BAC-44A8-B47B-9DE0010CF1B9}" destId="{17EAB83A-17E4-489C-8016-FC594CAF4B3F}" srcOrd="1" destOrd="0" presId="urn:microsoft.com/office/officeart/2005/8/layout/chevron2"/>
    <dgm:cxn modelId="{E3558866-1C51-4BBB-ABD6-DA6E22C50471}" type="presParOf" srcId="{48D9D552-2C09-4893-A20D-3C70CD7BF825}" destId="{3C486AA6-9A19-4273-A22D-4EFFE3302FD9}" srcOrd="1" destOrd="0" presId="urn:microsoft.com/office/officeart/2005/8/layout/chevron2"/>
    <dgm:cxn modelId="{EDDDCE23-2E0D-45D8-8B92-E727E991D90A}" type="presParOf" srcId="{48D9D552-2C09-4893-A20D-3C70CD7BF825}" destId="{BAF31D9C-7DAA-44B7-B693-3823F1545A38}" srcOrd="2" destOrd="0" presId="urn:microsoft.com/office/officeart/2005/8/layout/chevron2"/>
    <dgm:cxn modelId="{535E355B-E501-487B-9167-ED67D6DE3185}" type="presParOf" srcId="{BAF31D9C-7DAA-44B7-B693-3823F1545A38}" destId="{98043D28-3515-40E3-84BA-AE763E4029A9}" srcOrd="0" destOrd="0" presId="urn:microsoft.com/office/officeart/2005/8/layout/chevron2"/>
    <dgm:cxn modelId="{0F2BEE09-0C03-4CE5-A936-CD6FAA317402}" type="presParOf" srcId="{BAF31D9C-7DAA-44B7-B693-3823F1545A38}" destId="{671A0D27-62A7-40F5-92B9-2F6C59FDA81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A14F11-5501-4FE3-850F-610DD3C363EE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B15811A6-E347-442B-8FDA-A51B6B29745F}">
      <dgm:prSet phldrT="[Text]" custT="1"/>
      <dgm:spPr>
        <a:xfrm>
          <a:off x="7143" y="302682"/>
          <a:ext cx="2135187" cy="1979613"/>
        </a:xfrm>
      </dgm:spPr>
      <dgm:t>
        <a:bodyPr/>
        <a:lstStyle/>
        <a:p>
          <a:pPr>
            <a:buNone/>
          </a:pPr>
          <a:r>
            <a:rPr lang="en-GB" sz="2400" b="1" dirty="0">
              <a:latin typeface="Calibri" panose="020F0502020204030204"/>
              <a:ea typeface="+mn-ea"/>
              <a:cs typeface="+mn-cs"/>
            </a:rPr>
            <a:t>Submission of Application</a:t>
          </a:r>
        </a:p>
      </dgm:t>
    </dgm:pt>
    <dgm:pt modelId="{1FF5F664-868A-4FB3-A761-C69FC57C617C}" type="parTrans" cxnId="{BC2FB451-87A5-4FE6-A6A9-047F3D77C877}">
      <dgm:prSet/>
      <dgm:spPr/>
      <dgm:t>
        <a:bodyPr/>
        <a:lstStyle/>
        <a:p>
          <a:endParaRPr lang="en-GB"/>
        </a:p>
      </dgm:t>
    </dgm:pt>
    <dgm:pt modelId="{BF4BDA16-195C-4147-B978-8E3C41B8C860}" type="sibTrans" cxnId="{BC2FB451-87A5-4FE6-A6A9-047F3D77C877}">
      <dgm:prSet/>
      <dgm:spPr>
        <a:xfrm>
          <a:off x="2330227" y="1027726"/>
          <a:ext cx="452659" cy="529526"/>
        </a:xfrm>
      </dgm:spPr>
      <dgm:t>
        <a:bodyPr/>
        <a:lstStyle/>
        <a:p>
          <a:pPr>
            <a:buNone/>
          </a:pPr>
          <a:endParaRPr lang="en-GB">
            <a:latin typeface="Calibri" panose="020F0502020204030204"/>
            <a:ea typeface="+mn-ea"/>
            <a:cs typeface="+mn-cs"/>
          </a:endParaRPr>
        </a:p>
      </dgm:t>
    </dgm:pt>
    <dgm:pt modelId="{3FB0A91C-5D6D-4C9F-81B3-AAD832573FD0}">
      <dgm:prSet phldrT="[Text]" custT="1"/>
      <dgm:spPr>
        <a:xfrm>
          <a:off x="2996406" y="302682"/>
          <a:ext cx="2135187" cy="1979613"/>
        </a:xfrm>
      </dgm:spPr>
      <dgm:t>
        <a:bodyPr/>
        <a:lstStyle/>
        <a:p>
          <a:pPr>
            <a:buNone/>
          </a:pPr>
          <a:r>
            <a:rPr lang="en-GB" sz="2400" b="1" dirty="0">
              <a:latin typeface="Calibri" panose="020F0502020204030204"/>
              <a:ea typeface="+mn-ea"/>
              <a:cs typeface="+mn-cs"/>
            </a:rPr>
            <a:t>Evaluation of documents</a:t>
          </a:r>
        </a:p>
      </dgm:t>
    </dgm:pt>
    <dgm:pt modelId="{F1C91AB6-CC46-4222-A43B-2324C5C29971}" type="parTrans" cxnId="{E8F24EDA-4A24-4FCE-A111-928ACE612B12}">
      <dgm:prSet/>
      <dgm:spPr/>
      <dgm:t>
        <a:bodyPr/>
        <a:lstStyle/>
        <a:p>
          <a:endParaRPr lang="en-GB"/>
        </a:p>
      </dgm:t>
    </dgm:pt>
    <dgm:pt modelId="{9B239EA6-1A25-454F-9FD7-538B5A47844F}" type="sibTrans" cxnId="{E8F24EDA-4A24-4FCE-A111-928ACE612B12}">
      <dgm:prSet/>
      <dgm:spPr>
        <a:xfrm>
          <a:off x="5319490" y="1027726"/>
          <a:ext cx="452659" cy="529526"/>
        </a:xfrm>
      </dgm:spPr>
      <dgm:t>
        <a:bodyPr/>
        <a:lstStyle/>
        <a:p>
          <a:pPr>
            <a:buNone/>
          </a:pPr>
          <a:endParaRPr lang="en-GB">
            <a:latin typeface="Calibri" panose="020F0502020204030204"/>
            <a:ea typeface="+mn-ea"/>
            <a:cs typeface="+mn-cs"/>
          </a:endParaRPr>
        </a:p>
      </dgm:t>
    </dgm:pt>
    <dgm:pt modelId="{C44C550A-0E9B-4D62-9B61-4CB26895A540}">
      <dgm:prSet custT="1"/>
      <dgm:spPr>
        <a:xfrm>
          <a:off x="5985668" y="302682"/>
          <a:ext cx="2135187" cy="1979613"/>
        </a:xfrm>
      </dgm:spPr>
      <dgm:t>
        <a:bodyPr/>
        <a:lstStyle/>
        <a:p>
          <a:pPr>
            <a:buNone/>
          </a:pPr>
          <a:r>
            <a:rPr lang="en-GB" sz="2400" b="1" dirty="0">
              <a:latin typeface="Calibri" panose="020F0502020204030204"/>
              <a:ea typeface="+mn-ea"/>
              <a:cs typeface="+mn-cs"/>
            </a:rPr>
            <a:t>Site visit</a:t>
          </a:r>
        </a:p>
      </dgm:t>
    </dgm:pt>
    <dgm:pt modelId="{724F7073-5F6A-4C62-A134-FD3E440C1C75}" type="parTrans" cxnId="{26513639-0590-428E-AC26-DB105154FF12}">
      <dgm:prSet/>
      <dgm:spPr/>
      <dgm:t>
        <a:bodyPr/>
        <a:lstStyle/>
        <a:p>
          <a:endParaRPr lang="en-GB"/>
        </a:p>
      </dgm:t>
    </dgm:pt>
    <dgm:pt modelId="{0C1EFED8-70F6-427B-8424-EF3FC3F7FFA1}" type="sibTrans" cxnId="{26513639-0590-428E-AC26-DB105154FF12}">
      <dgm:prSet/>
      <dgm:spPr>
        <a:xfrm rot="5400000">
          <a:off x="6826932" y="2431759"/>
          <a:ext cx="452659" cy="529526"/>
        </a:xfrm>
      </dgm:spPr>
      <dgm:t>
        <a:bodyPr/>
        <a:lstStyle/>
        <a:p>
          <a:pPr>
            <a:buNone/>
          </a:pPr>
          <a:endParaRPr lang="en-GB">
            <a:latin typeface="Calibri" panose="020F0502020204030204"/>
            <a:ea typeface="+mn-ea"/>
            <a:cs typeface="+mn-cs"/>
          </a:endParaRPr>
        </a:p>
      </dgm:t>
    </dgm:pt>
    <dgm:pt modelId="{45F3CBC8-06E1-4CB1-97CE-D99563097B67}">
      <dgm:prSet custT="1"/>
      <dgm:spPr>
        <a:xfrm>
          <a:off x="5985668" y="3136371"/>
          <a:ext cx="2135187" cy="1979613"/>
        </a:xfrm>
      </dgm:spPr>
      <dgm:t>
        <a:bodyPr/>
        <a:lstStyle/>
        <a:p>
          <a:pPr>
            <a:buNone/>
          </a:pPr>
          <a:r>
            <a:rPr lang="en-GB" sz="2400" b="1" dirty="0">
              <a:latin typeface="Calibri" panose="020F0502020204030204"/>
              <a:ea typeface="+mn-ea"/>
              <a:cs typeface="+mn-cs"/>
            </a:rPr>
            <a:t>Issue of registration</a:t>
          </a:r>
        </a:p>
      </dgm:t>
    </dgm:pt>
    <dgm:pt modelId="{7C7F123E-956C-4406-A344-FF53055F5B28}" type="parTrans" cxnId="{088E469A-3E2E-4043-B825-300D4560BE35}">
      <dgm:prSet/>
      <dgm:spPr/>
      <dgm:t>
        <a:bodyPr/>
        <a:lstStyle/>
        <a:p>
          <a:endParaRPr lang="en-GB"/>
        </a:p>
      </dgm:t>
    </dgm:pt>
    <dgm:pt modelId="{6A1E51C7-F96D-45AE-9B7E-2C3E8DA518DA}" type="sibTrans" cxnId="{088E469A-3E2E-4043-B825-300D4560BE35}">
      <dgm:prSet/>
      <dgm:spPr>
        <a:xfrm rot="10800000">
          <a:off x="5345112" y="3861414"/>
          <a:ext cx="452659" cy="529526"/>
        </a:xfrm>
      </dgm:spPr>
      <dgm:t>
        <a:bodyPr/>
        <a:lstStyle/>
        <a:p>
          <a:pPr>
            <a:buNone/>
          </a:pPr>
          <a:endParaRPr lang="en-GB">
            <a:latin typeface="Calibri" panose="020F0502020204030204"/>
            <a:ea typeface="+mn-ea"/>
            <a:cs typeface="+mn-cs"/>
          </a:endParaRPr>
        </a:p>
      </dgm:t>
    </dgm:pt>
    <dgm:pt modelId="{069B2C3D-7BD3-424E-988A-BEDC9B993257}">
      <dgm:prSet phldrT="[Text]" custT="1"/>
      <dgm:spPr>
        <a:xfrm>
          <a:off x="7143" y="302682"/>
          <a:ext cx="2135187" cy="1979613"/>
        </a:xfrm>
      </dgm:spPr>
      <dgm:t>
        <a:bodyPr/>
        <a:lstStyle/>
        <a:p>
          <a:pPr>
            <a:buChar char="•"/>
          </a:pPr>
          <a:r>
            <a:rPr lang="en-US" sz="1800" dirty="0">
              <a:latin typeface="Calibri" panose="020F0502020204030204"/>
              <a:ea typeface="+mn-ea"/>
              <a:cs typeface="+mn-cs"/>
            </a:rPr>
            <a:t>Online Application</a:t>
          </a:r>
          <a:endParaRPr lang="en-GB" sz="1800" dirty="0">
            <a:latin typeface="Calibri" panose="020F0502020204030204"/>
            <a:ea typeface="+mn-ea"/>
            <a:cs typeface="+mn-cs"/>
          </a:endParaRPr>
        </a:p>
      </dgm:t>
    </dgm:pt>
    <dgm:pt modelId="{D63A050E-3591-4F69-A2D4-01264FC73EEE}" type="parTrans" cxnId="{5D696080-B172-4B7E-ACB2-5CD2015E86BD}">
      <dgm:prSet/>
      <dgm:spPr/>
      <dgm:t>
        <a:bodyPr/>
        <a:lstStyle/>
        <a:p>
          <a:endParaRPr lang="en-GB"/>
        </a:p>
      </dgm:t>
    </dgm:pt>
    <dgm:pt modelId="{37F31C60-A22A-41FE-BEFE-21FB27CD8A86}" type="sibTrans" cxnId="{5D696080-B172-4B7E-ACB2-5CD2015E86BD}">
      <dgm:prSet/>
      <dgm:spPr/>
      <dgm:t>
        <a:bodyPr/>
        <a:lstStyle/>
        <a:p>
          <a:endParaRPr lang="en-GB"/>
        </a:p>
      </dgm:t>
    </dgm:pt>
    <dgm:pt modelId="{5E7EC8EB-0BAB-421F-8B49-467EFA6113CE}">
      <dgm:prSet phldrT="[Text]" custT="1"/>
      <dgm:spPr>
        <a:xfrm>
          <a:off x="2996406" y="302682"/>
          <a:ext cx="2135187" cy="1979613"/>
        </a:xfrm>
      </dgm:spPr>
      <dgm:t>
        <a:bodyPr/>
        <a:lstStyle/>
        <a:p>
          <a:pPr>
            <a:buChar char="•"/>
          </a:pPr>
          <a:r>
            <a:rPr lang="en-US" sz="1800" dirty="0">
              <a:latin typeface="Calibri" panose="020F0502020204030204"/>
              <a:ea typeface="+mn-ea"/>
              <a:cs typeface="+mn-cs"/>
            </a:rPr>
            <a:t>Officers Communicate with Legally Responsible Persons for any missing/outdated documentation</a:t>
          </a:r>
          <a:endParaRPr lang="en-GB" sz="1800" dirty="0">
            <a:latin typeface="Calibri" panose="020F0502020204030204"/>
            <a:ea typeface="+mn-ea"/>
            <a:cs typeface="+mn-cs"/>
          </a:endParaRPr>
        </a:p>
      </dgm:t>
    </dgm:pt>
    <dgm:pt modelId="{A05235CB-2BE6-4F97-BEA9-14D5729E916A}" type="parTrans" cxnId="{C62BFD6D-F8E1-4DAF-A7CA-70114A679B82}">
      <dgm:prSet/>
      <dgm:spPr/>
      <dgm:t>
        <a:bodyPr/>
        <a:lstStyle/>
        <a:p>
          <a:endParaRPr lang="en-GB"/>
        </a:p>
      </dgm:t>
    </dgm:pt>
    <dgm:pt modelId="{F4733A01-2536-4CDA-A319-3BFBE57F8DB5}" type="sibTrans" cxnId="{C62BFD6D-F8E1-4DAF-A7CA-70114A679B82}">
      <dgm:prSet/>
      <dgm:spPr/>
      <dgm:t>
        <a:bodyPr/>
        <a:lstStyle/>
        <a:p>
          <a:endParaRPr lang="en-GB"/>
        </a:p>
      </dgm:t>
    </dgm:pt>
    <dgm:pt modelId="{763E02B7-3019-4FC6-BDF9-44A84120795B}">
      <dgm:prSet custT="1"/>
      <dgm:spPr>
        <a:xfrm>
          <a:off x="5985668" y="302682"/>
          <a:ext cx="2135187" cy="1979613"/>
        </a:xfrm>
      </dgm:spPr>
      <dgm:t>
        <a:bodyPr/>
        <a:lstStyle/>
        <a:p>
          <a:pPr>
            <a:buChar char="•"/>
          </a:pPr>
          <a:r>
            <a:rPr lang="en-US" sz="1800" dirty="0">
              <a:latin typeface="Calibri" panose="020F0502020204030204"/>
              <a:ea typeface="+mn-ea"/>
              <a:cs typeface="+mn-cs"/>
            </a:rPr>
            <a:t>Confirmation that site is built according to PA approved plan </a:t>
          </a:r>
          <a:endParaRPr lang="en-GB" sz="1800" dirty="0">
            <a:latin typeface="Calibri" panose="020F0502020204030204"/>
            <a:ea typeface="+mn-ea"/>
            <a:cs typeface="+mn-cs"/>
          </a:endParaRPr>
        </a:p>
      </dgm:t>
    </dgm:pt>
    <dgm:pt modelId="{ACE39740-F130-4201-BB71-F8A24F1B4F78}" type="parTrans" cxnId="{AF624C35-932B-4F1C-A8EB-276144C2D93B}">
      <dgm:prSet/>
      <dgm:spPr/>
      <dgm:t>
        <a:bodyPr/>
        <a:lstStyle/>
        <a:p>
          <a:endParaRPr lang="en-GB"/>
        </a:p>
      </dgm:t>
    </dgm:pt>
    <dgm:pt modelId="{C03E5151-F727-4041-8540-902325D14A19}" type="sibTrans" cxnId="{AF624C35-932B-4F1C-A8EB-276144C2D93B}">
      <dgm:prSet/>
      <dgm:spPr/>
      <dgm:t>
        <a:bodyPr/>
        <a:lstStyle/>
        <a:p>
          <a:endParaRPr lang="en-GB"/>
        </a:p>
      </dgm:t>
    </dgm:pt>
    <dgm:pt modelId="{FD4616E0-1D3B-4197-A9DA-358B746011D6}">
      <dgm:prSet custT="1"/>
      <dgm:spPr>
        <a:xfrm>
          <a:off x="5985668" y="302682"/>
          <a:ext cx="2135187" cy="1979613"/>
        </a:xfrm>
      </dgm:spPr>
      <dgm:t>
        <a:bodyPr/>
        <a:lstStyle/>
        <a:p>
          <a:pPr>
            <a:buChar char="•"/>
          </a:pPr>
          <a:r>
            <a:rPr lang="en-US" sz="1800" dirty="0">
              <a:latin typeface="Calibri" panose="020F0502020204030204"/>
              <a:ea typeface="+mn-ea"/>
              <a:cs typeface="+mn-cs"/>
            </a:rPr>
            <a:t>Required actions identified in documents</a:t>
          </a:r>
          <a:endParaRPr lang="en-GB" sz="1800" dirty="0">
            <a:latin typeface="Calibri" panose="020F0502020204030204"/>
            <a:ea typeface="+mn-ea"/>
            <a:cs typeface="+mn-cs"/>
          </a:endParaRPr>
        </a:p>
      </dgm:t>
    </dgm:pt>
    <dgm:pt modelId="{97BC9915-9865-413C-B265-9006EC132607}" type="parTrans" cxnId="{8F57464F-74D1-449B-B812-A3DB6CFFC4A1}">
      <dgm:prSet/>
      <dgm:spPr/>
      <dgm:t>
        <a:bodyPr/>
        <a:lstStyle/>
        <a:p>
          <a:endParaRPr lang="en-GB"/>
        </a:p>
      </dgm:t>
    </dgm:pt>
    <dgm:pt modelId="{EF17D159-3573-4A40-A7D6-9FBBFB4B2552}" type="sibTrans" cxnId="{8F57464F-74D1-449B-B812-A3DB6CFFC4A1}">
      <dgm:prSet/>
      <dgm:spPr/>
      <dgm:t>
        <a:bodyPr/>
        <a:lstStyle/>
        <a:p>
          <a:endParaRPr lang="en-GB"/>
        </a:p>
      </dgm:t>
    </dgm:pt>
    <dgm:pt modelId="{721924BF-12D5-408C-86D9-5A036536F6D5}">
      <dgm:prSet custT="1"/>
      <dgm:spPr>
        <a:xfrm>
          <a:off x="7143" y="3136370"/>
          <a:ext cx="2135187" cy="1979613"/>
        </a:xfrm>
      </dgm:spPr>
      <dgm:t>
        <a:bodyPr/>
        <a:lstStyle/>
        <a:p>
          <a:pPr>
            <a:buChar char="•"/>
          </a:pPr>
          <a:r>
            <a:rPr lang="en-US" sz="1800" dirty="0">
              <a:latin typeface="Calibri" panose="020F0502020204030204"/>
              <a:ea typeface="+mn-ea"/>
              <a:cs typeface="+mn-cs"/>
            </a:rPr>
            <a:t>Registration Status may be revised to provisional or remain temporary</a:t>
          </a:r>
          <a:endParaRPr lang="en-GB" sz="1800" dirty="0">
            <a:latin typeface="Calibri" panose="020F0502020204030204"/>
            <a:ea typeface="+mn-ea"/>
            <a:cs typeface="+mn-cs"/>
          </a:endParaRPr>
        </a:p>
      </dgm:t>
    </dgm:pt>
    <dgm:pt modelId="{F1D39976-D173-4D07-8130-6756B458C461}" type="parTrans" cxnId="{74FF0850-0245-415C-950F-DA0AA63A3013}">
      <dgm:prSet/>
      <dgm:spPr/>
      <dgm:t>
        <a:bodyPr/>
        <a:lstStyle/>
        <a:p>
          <a:endParaRPr lang="en-GB"/>
        </a:p>
      </dgm:t>
    </dgm:pt>
    <dgm:pt modelId="{85E46029-3520-42BA-AFD4-42187DC2A9A9}" type="sibTrans" cxnId="{74FF0850-0245-415C-950F-DA0AA63A3013}">
      <dgm:prSet/>
      <dgm:spPr/>
      <dgm:t>
        <a:bodyPr/>
        <a:lstStyle/>
        <a:p>
          <a:endParaRPr lang="en-GB"/>
        </a:p>
      </dgm:t>
    </dgm:pt>
    <dgm:pt modelId="{8E1A4ECE-722C-412E-9E5D-74D9601599B2}">
      <dgm:prSet custT="1"/>
      <dgm:spPr>
        <a:xfrm>
          <a:off x="5985668" y="3136371"/>
          <a:ext cx="2135187" cy="1979613"/>
        </a:xfrm>
      </dgm:spPr>
      <dgm:t>
        <a:bodyPr/>
        <a:lstStyle/>
        <a:p>
          <a:pPr>
            <a:buChar char="•"/>
          </a:pPr>
          <a:r>
            <a:rPr lang="en-US" sz="1800">
              <a:latin typeface="Calibri" panose="020F0502020204030204"/>
              <a:ea typeface="+mn-ea"/>
              <a:cs typeface="+mn-cs"/>
            </a:rPr>
            <a:t>Temporary Registration valid for 6 months</a:t>
          </a:r>
          <a:endParaRPr lang="en-GB" sz="1800">
            <a:latin typeface="Calibri" panose="020F0502020204030204"/>
            <a:ea typeface="+mn-ea"/>
            <a:cs typeface="+mn-cs"/>
          </a:endParaRPr>
        </a:p>
      </dgm:t>
    </dgm:pt>
    <dgm:pt modelId="{6343CD0F-0D01-4E28-A08B-A1980825E837}" type="parTrans" cxnId="{9E7FA5BA-C6B1-44D1-8388-03E969984500}">
      <dgm:prSet/>
      <dgm:spPr/>
      <dgm:t>
        <a:bodyPr/>
        <a:lstStyle/>
        <a:p>
          <a:endParaRPr lang="en-GB"/>
        </a:p>
      </dgm:t>
    </dgm:pt>
    <dgm:pt modelId="{9AD8E420-48CB-4387-9BAD-9417DA25A315}" type="sibTrans" cxnId="{9E7FA5BA-C6B1-44D1-8388-03E969984500}">
      <dgm:prSet/>
      <dgm:spPr/>
      <dgm:t>
        <a:bodyPr/>
        <a:lstStyle/>
        <a:p>
          <a:endParaRPr lang="en-GB"/>
        </a:p>
      </dgm:t>
    </dgm:pt>
    <dgm:pt modelId="{E7953D07-01E3-4B88-9B50-1701C9D5B65A}">
      <dgm:prSet custT="1"/>
      <dgm:spPr>
        <a:xfrm>
          <a:off x="5985668" y="3136371"/>
          <a:ext cx="2135187" cy="1979613"/>
        </a:xfrm>
      </dgm:spPr>
      <dgm:t>
        <a:bodyPr/>
        <a:lstStyle/>
        <a:p>
          <a:pPr>
            <a:buChar char="•"/>
          </a:pPr>
          <a:r>
            <a:rPr lang="en-US" sz="1800" dirty="0">
              <a:latin typeface="Calibri" panose="020F0502020204030204"/>
              <a:ea typeface="+mn-ea"/>
              <a:cs typeface="+mn-cs"/>
            </a:rPr>
            <a:t>Centre eligible for Free Childcare Scheme</a:t>
          </a:r>
          <a:endParaRPr lang="en-GB" sz="1800" dirty="0">
            <a:latin typeface="Calibri" panose="020F0502020204030204"/>
            <a:ea typeface="+mn-ea"/>
            <a:cs typeface="+mn-cs"/>
          </a:endParaRPr>
        </a:p>
      </dgm:t>
    </dgm:pt>
    <dgm:pt modelId="{33A04C66-85FF-4258-A93C-A4C35F4B3106}" type="parTrans" cxnId="{53503EE6-C7F8-415B-B222-DC140B1845EE}">
      <dgm:prSet/>
      <dgm:spPr/>
      <dgm:t>
        <a:bodyPr/>
        <a:lstStyle/>
        <a:p>
          <a:endParaRPr lang="en-GB"/>
        </a:p>
      </dgm:t>
    </dgm:pt>
    <dgm:pt modelId="{640FD65D-E88A-42F9-8300-FCC50049D8F2}" type="sibTrans" cxnId="{53503EE6-C7F8-415B-B222-DC140B1845EE}">
      <dgm:prSet/>
      <dgm:spPr/>
      <dgm:t>
        <a:bodyPr/>
        <a:lstStyle/>
        <a:p>
          <a:endParaRPr lang="en-GB"/>
        </a:p>
      </dgm:t>
    </dgm:pt>
    <dgm:pt modelId="{E3BD8930-3129-423D-BCBA-1B8319B12C14}">
      <dgm:prSet custT="1"/>
      <dgm:spPr>
        <a:xfrm>
          <a:off x="7143" y="3136370"/>
          <a:ext cx="2135187" cy="1979613"/>
        </a:xfrm>
      </dgm:spPr>
      <dgm:t>
        <a:bodyPr/>
        <a:lstStyle/>
        <a:p>
          <a:pPr>
            <a:buNone/>
          </a:pPr>
          <a:r>
            <a:rPr lang="en-US" sz="2400" b="1" dirty="0">
              <a:effectLst/>
              <a:latin typeface="Calibri" panose="020F0502020204030204"/>
              <a:ea typeface="+mn-ea"/>
              <a:cs typeface="+mn-cs"/>
            </a:rPr>
            <a:t>6 Month External Review</a:t>
          </a:r>
          <a:endParaRPr lang="en-GB" sz="2400" b="1" dirty="0">
            <a:effectLst/>
            <a:latin typeface="Calibri" panose="020F0502020204030204"/>
            <a:ea typeface="+mn-ea"/>
            <a:cs typeface="+mn-cs"/>
          </a:endParaRPr>
        </a:p>
      </dgm:t>
    </dgm:pt>
    <dgm:pt modelId="{8B6E8058-7D6F-43B3-AFB5-3BEAA16FB7A5}" type="parTrans" cxnId="{C8110B36-D4BB-4E7F-A919-4FD49817D867}">
      <dgm:prSet/>
      <dgm:spPr/>
      <dgm:t>
        <a:bodyPr/>
        <a:lstStyle/>
        <a:p>
          <a:endParaRPr lang="en-GB"/>
        </a:p>
      </dgm:t>
    </dgm:pt>
    <dgm:pt modelId="{3F1CDD25-D42A-4306-B651-8ABE6446CC72}" type="sibTrans" cxnId="{C8110B36-D4BB-4E7F-A919-4FD49817D867}">
      <dgm:prSet/>
      <dgm:spPr/>
      <dgm:t>
        <a:bodyPr/>
        <a:lstStyle/>
        <a:p>
          <a:endParaRPr lang="en-GB"/>
        </a:p>
      </dgm:t>
    </dgm:pt>
    <dgm:pt modelId="{C043589F-3D78-4E91-BAB5-EC6C6E8891C8}" type="pres">
      <dgm:prSet presAssocID="{B1A14F11-5501-4FE3-850F-610DD3C363EE}" presName="Name0" presStyleCnt="0">
        <dgm:presLayoutVars>
          <dgm:dir/>
          <dgm:animLvl val="lvl"/>
          <dgm:resizeHandles val="exact"/>
        </dgm:presLayoutVars>
      </dgm:prSet>
      <dgm:spPr/>
    </dgm:pt>
    <dgm:pt modelId="{B440C4D9-CE3D-4AC6-9884-AA68955485CF}" type="pres">
      <dgm:prSet presAssocID="{B15811A6-E347-442B-8FDA-A51B6B29745F}" presName="linNode" presStyleCnt="0"/>
      <dgm:spPr/>
    </dgm:pt>
    <dgm:pt modelId="{326B00F0-4743-495F-B6B1-C0B2182C6B98}" type="pres">
      <dgm:prSet presAssocID="{B15811A6-E347-442B-8FDA-A51B6B29745F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F35270E7-1080-4C35-9A3A-DE9107034300}" type="pres">
      <dgm:prSet presAssocID="{B15811A6-E347-442B-8FDA-A51B6B29745F}" presName="descendantText" presStyleLbl="alignAccFollowNode1" presStyleIdx="0" presStyleCnt="5">
        <dgm:presLayoutVars>
          <dgm:bulletEnabled val="1"/>
        </dgm:presLayoutVars>
      </dgm:prSet>
      <dgm:spPr/>
    </dgm:pt>
    <dgm:pt modelId="{7426390F-13C2-484B-AD57-4578FD3C3AF1}" type="pres">
      <dgm:prSet presAssocID="{BF4BDA16-195C-4147-B978-8E3C41B8C860}" presName="sp" presStyleCnt="0"/>
      <dgm:spPr/>
    </dgm:pt>
    <dgm:pt modelId="{D91BD4E3-5F78-4AB1-B393-EEC0762A28F0}" type="pres">
      <dgm:prSet presAssocID="{3FB0A91C-5D6D-4C9F-81B3-AAD832573FD0}" presName="linNode" presStyleCnt="0"/>
      <dgm:spPr/>
    </dgm:pt>
    <dgm:pt modelId="{3A808F3B-11F5-4209-A34F-42D466A55770}" type="pres">
      <dgm:prSet presAssocID="{3FB0A91C-5D6D-4C9F-81B3-AAD832573FD0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08E994AA-265D-450B-81AE-FFEAFDF80DBD}" type="pres">
      <dgm:prSet presAssocID="{3FB0A91C-5D6D-4C9F-81B3-AAD832573FD0}" presName="descendantText" presStyleLbl="alignAccFollowNode1" presStyleIdx="1" presStyleCnt="5">
        <dgm:presLayoutVars>
          <dgm:bulletEnabled val="1"/>
        </dgm:presLayoutVars>
      </dgm:prSet>
      <dgm:spPr/>
    </dgm:pt>
    <dgm:pt modelId="{585B1546-F077-4CBC-8A17-2859F22BA96F}" type="pres">
      <dgm:prSet presAssocID="{9B239EA6-1A25-454F-9FD7-538B5A47844F}" presName="sp" presStyleCnt="0"/>
      <dgm:spPr/>
    </dgm:pt>
    <dgm:pt modelId="{740D02DF-8E6D-47DF-8B96-472F500AD1F1}" type="pres">
      <dgm:prSet presAssocID="{C44C550A-0E9B-4D62-9B61-4CB26895A540}" presName="linNode" presStyleCnt="0"/>
      <dgm:spPr/>
    </dgm:pt>
    <dgm:pt modelId="{E233BDBD-D49B-4785-852F-40EBA1A13004}" type="pres">
      <dgm:prSet presAssocID="{C44C550A-0E9B-4D62-9B61-4CB26895A540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AF4C3850-907E-4151-B8B4-94BDC820A6D0}" type="pres">
      <dgm:prSet presAssocID="{C44C550A-0E9B-4D62-9B61-4CB26895A540}" presName="descendantText" presStyleLbl="alignAccFollowNode1" presStyleIdx="2" presStyleCnt="5">
        <dgm:presLayoutVars>
          <dgm:bulletEnabled val="1"/>
        </dgm:presLayoutVars>
      </dgm:prSet>
      <dgm:spPr/>
    </dgm:pt>
    <dgm:pt modelId="{A44D9EFD-A8C3-4978-8B6B-1A3012136CAA}" type="pres">
      <dgm:prSet presAssocID="{0C1EFED8-70F6-427B-8424-EF3FC3F7FFA1}" presName="sp" presStyleCnt="0"/>
      <dgm:spPr/>
    </dgm:pt>
    <dgm:pt modelId="{F6C0D6FB-4045-45E1-B381-3380EF4A0739}" type="pres">
      <dgm:prSet presAssocID="{45F3CBC8-06E1-4CB1-97CE-D99563097B67}" presName="linNode" presStyleCnt="0"/>
      <dgm:spPr/>
    </dgm:pt>
    <dgm:pt modelId="{FB20FD17-7DA5-4CD7-B1A8-8EAE36A19A15}" type="pres">
      <dgm:prSet presAssocID="{45F3CBC8-06E1-4CB1-97CE-D99563097B6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99282FB9-BAFF-4496-BBF5-FB6C171DD768}" type="pres">
      <dgm:prSet presAssocID="{45F3CBC8-06E1-4CB1-97CE-D99563097B67}" presName="descendantText" presStyleLbl="alignAccFollowNode1" presStyleIdx="3" presStyleCnt="5">
        <dgm:presLayoutVars>
          <dgm:bulletEnabled val="1"/>
        </dgm:presLayoutVars>
      </dgm:prSet>
      <dgm:spPr/>
    </dgm:pt>
    <dgm:pt modelId="{F8907002-5F39-470C-A88A-A7C8CD504DC0}" type="pres">
      <dgm:prSet presAssocID="{6A1E51C7-F96D-45AE-9B7E-2C3E8DA518DA}" presName="sp" presStyleCnt="0"/>
      <dgm:spPr/>
    </dgm:pt>
    <dgm:pt modelId="{0A24D96F-DBD0-4E02-9F6A-0961A78B6C10}" type="pres">
      <dgm:prSet presAssocID="{E3BD8930-3129-423D-BCBA-1B8319B12C14}" presName="linNode" presStyleCnt="0"/>
      <dgm:spPr/>
    </dgm:pt>
    <dgm:pt modelId="{2AC0F331-06BE-4914-84C2-871C215E0E51}" type="pres">
      <dgm:prSet presAssocID="{E3BD8930-3129-423D-BCBA-1B8319B12C14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1AA50B41-4D81-4856-89F3-7315CFC446EA}" type="pres">
      <dgm:prSet presAssocID="{E3BD8930-3129-423D-BCBA-1B8319B12C14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0C1A1605-0013-44D7-8033-010BD65DA60A}" type="presOf" srcId="{B1A14F11-5501-4FE3-850F-610DD3C363EE}" destId="{C043589F-3D78-4E91-BAB5-EC6C6E8891C8}" srcOrd="0" destOrd="0" presId="urn:microsoft.com/office/officeart/2005/8/layout/vList5"/>
    <dgm:cxn modelId="{AF624C35-932B-4F1C-A8EB-276144C2D93B}" srcId="{C44C550A-0E9B-4D62-9B61-4CB26895A540}" destId="{763E02B7-3019-4FC6-BDF9-44A84120795B}" srcOrd="0" destOrd="0" parTransId="{ACE39740-F130-4201-BB71-F8A24F1B4F78}" sibTransId="{C03E5151-F727-4041-8540-902325D14A19}"/>
    <dgm:cxn modelId="{C8110B36-D4BB-4E7F-A919-4FD49817D867}" srcId="{B1A14F11-5501-4FE3-850F-610DD3C363EE}" destId="{E3BD8930-3129-423D-BCBA-1B8319B12C14}" srcOrd="4" destOrd="0" parTransId="{8B6E8058-7D6F-43B3-AFB5-3BEAA16FB7A5}" sibTransId="{3F1CDD25-D42A-4306-B651-8ABE6446CC72}"/>
    <dgm:cxn modelId="{949CEE36-6FD8-4CE7-96D1-3A004B23EACB}" type="presOf" srcId="{E3BD8930-3129-423D-BCBA-1B8319B12C14}" destId="{2AC0F331-06BE-4914-84C2-871C215E0E51}" srcOrd="0" destOrd="0" presId="urn:microsoft.com/office/officeart/2005/8/layout/vList5"/>
    <dgm:cxn modelId="{26513639-0590-428E-AC26-DB105154FF12}" srcId="{B1A14F11-5501-4FE3-850F-610DD3C363EE}" destId="{C44C550A-0E9B-4D62-9B61-4CB26895A540}" srcOrd="2" destOrd="0" parTransId="{724F7073-5F6A-4C62-A134-FD3E440C1C75}" sibTransId="{0C1EFED8-70F6-427B-8424-EF3FC3F7FFA1}"/>
    <dgm:cxn modelId="{7D2CAB3A-0166-4D44-9A11-874D0DABCC9B}" type="presOf" srcId="{721924BF-12D5-408C-86D9-5A036536F6D5}" destId="{1AA50B41-4D81-4856-89F3-7315CFC446EA}" srcOrd="0" destOrd="0" presId="urn:microsoft.com/office/officeart/2005/8/layout/vList5"/>
    <dgm:cxn modelId="{431DF145-0EBC-47A9-A9F2-9C646CCE737B}" type="presOf" srcId="{45F3CBC8-06E1-4CB1-97CE-D99563097B67}" destId="{FB20FD17-7DA5-4CD7-B1A8-8EAE36A19A15}" srcOrd="0" destOrd="0" presId="urn:microsoft.com/office/officeart/2005/8/layout/vList5"/>
    <dgm:cxn modelId="{B6842268-691A-428C-82FE-4ADB5219493D}" type="presOf" srcId="{763E02B7-3019-4FC6-BDF9-44A84120795B}" destId="{AF4C3850-907E-4151-B8B4-94BDC820A6D0}" srcOrd="0" destOrd="0" presId="urn:microsoft.com/office/officeart/2005/8/layout/vList5"/>
    <dgm:cxn modelId="{C62BFD6D-F8E1-4DAF-A7CA-70114A679B82}" srcId="{3FB0A91C-5D6D-4C9F-81B3-AAD832573FD0}" destId="{5E7EC8EB-0BAB-421F-8B49-467EFA6113CE}" srcOrd="0" destOrd="0" parTransId="{A05235CB-2BE6-4F97-BEA9-14D5729E916A}" sibTransId="{F4733A01-2536-4CDA-A319-3BFBE57F8DB5}"/>
    <dgm:cxn modelId="{8F57464F-74D1-449B-B812-A3DB6CFFC4A1}" srcId="{C44C550A-0E9B-4D62-9B61-4CB26895A540}" destId="{FD4616E0-1D3B-4197-A9DA-358B746011D6}" srcOrd="1" destOrd="0" parTransId="{97BC9915-9865-413C-B265-9006EC132607}" sibTransId="{EF17D159-3573-4A40-A7D6-9FBBFB4B2552}"/>
    <dgm:cxn modelId="{74FF0850-0245-415C-950F-DA0AA63A3013}" srcId="{E3BD8930-3129-423D-BCBA-1B8319B12C14}" destId="{721924BF-12D5-408C-86D9-5A036536F6D5}" srcOrd="0" destOrd="0" parTransId="{F1D39976-D173-4D07-8130-6756B458C461}" sibTransId="{85E46029-3520-42BA-AFD4-42187DC2A9A9}"/>
    <dgm:cxn modelId="{BC2FB451-87A5-4FE6-A6A9-047F3D77C877}" srcId="{B1A14F11-5501-4FE3-850F-610DD3C363EE}" destId="{B15811A6-E347-442B-8FDA-A51B6B29745F}" srcOrd="0" destOrd="0" parTransId="{1FF5F664-868A-4FB3-A761-C69FC57C617C}" sibTransId="{BF4BDA16-195C-4147-B978-8E3C41B8C860}"/>
    <dgm:cxn modelId="{0FECE877-8250-466C-93A1-7AA0907F82EE}" type="presOf" srcId="{FD4616E0-1D3B-4197-A9DA-358B746011D6}" destId="{AF4C3850-907E-4151-B8B4-94BDC820A6D0}" srcOrd="0" destOrd="1" presId="urn:microsoft.com/office/officeart/2005/8/layout/vList5"/>
    <dgm:cxn modelId="{923BA479-9CF2-41DB-85B7-37019F19B32F}" type="presOf" srcId="{3FB0A91C-5D6D-4C9F-81B3-AAD832573FD0}" destId="{3A808F3B-11F5-4209-A34F-42D466A55770}" srcOrd="0" destOrd="0" presId="urn:microsoft.com/office/officeart/2005/8/layout/vList5"/>
    <dgm:cxn modelId="{5D696080-B172-4B7E-ACB2-5CD2015E86BD}" srcId="{B15811A6-E347-442B-8FDA-A51B6B29745F}" destId="{069B2C3D-7BD3-424E-988A-BEDC9B993257}" srcOrd="0" destOrd="0" parTransId="{D63A050E-3591-4F69-A2D4-01264FC73EEE}" sibTransId="{37F31C60-A22A-41FE-BEFE-21FB27CD8A86}"/>
    <dgm:cxn modelId="{B1DDB480-2C7D-418A-B35E-6E5B875FDE57}" type="presOf" srcId="{069B2C3D-7BD3-424E-988A-BEDC9B993257}" destId="{F35270E7-1080-4C35-9A3A-DE9107034300}" srcOrd="0" destOrd="0" presId="urn:microsoft.com/office/officeart/2005/8/layout/vList5"/>
    <dgm:cxn modelId="{92EB3D89-49A1-4ED3-9780-3122856F8799}" type="presOf" srcId="{5E7EC8EB-0BAB-421F-8B49-467EFA6113CE}" destId="{08E994AA-265D-450B-81AE-FFEAFDF80DBD}" srcOrd="0" destOrd="0" presId="urn:microsoft.com/office/officeart/2005/8/layout/vList5"/>
    <dgm:cxn modelId="{117B5F98-B19E-4562-B030-77B6887B21DE}" type="presOf" srcId="{8E1A4ECE-722C-412E-9E5D-74D9601599B2}" destId="{99282FB9-BAFF-4496-BBF5-FB6C171DD768}" srcOrd="0" destOrd="0" presId="urn:microsoft.com/office/officeart/2005/8/layout/vList5"/>
    <dgm:cxn modelId="{088E469A-3E2E-4043-B825-300D4560BE35}" srcId="{B1A14F11-5501-4FE3-850F-610DD3C363EE}" destId="{45F3CBC8-06E1-4CB1-97CE-D99563097B67}" srcOrd="3" destOrd="0" parTransId="{7C7F123E-956C-4406-A344-FF53055F5B28}" sibTransId="{6A1E51C7-F96D-45AE-9B7E-2C3E8DA518DA}"/>
    <dgm:cxn modelId="{9E7FA5BA-C6B1-44D1-8388-03E969984500}" srcId="{45F3CBC8-06E1-4CB1-97CE-D99563097B67}" destId="{8E1A4ECE-722C-412E-9E5D-74D9601599B2}" srcOrd="0" destOrd="0" parTransId="{6343CD0F-0D01-4E28-A08B-A1980825E837}" sibTransId="{9AD8E420-48CB-4387-9BAD-9417DA25A315}"/>
    <dgm:cxn modelId="{E8F24EDA-4A24-4FCE-A111-928ACE612B12}" srcId="{B1A14F11-5501-4FE3-850F-610DD3C363EE}" destId="{3FB0A91C-5D6D-4C9F-81B3-AAD832573FD0}" srcOrd="1" destOrd="0" parTransId="{F1C91AB6-CC46-4222-A43B-2324C5C29971}" sibTransId="{9B239EA6-1A25-454F-9FD7-538B5A47844F}"/>
    <dgm:cxn modelId="{53503EE6-C7F8-415B-B222-DC140B1845EE}" srcId="{45F3CBC8-06E1-4CB1-97CE-D99563097B67}" destId="{E7953D07-01E3-4B88-9B50-1701C9D5B65A}" srcOrd="1" destOrd="0" parTransId="{33A04C66-85FF-4258-A93C-A4C35F4B3106}" sibTransId="{640FD65D-E88A-42F9-8300-FCC50049D8F2}"/>
    <dgm:cxn modelId="{E86B77EA-F418-4565-B1F2-6FCFCE48AFFA}" type="presOf" srcId="{B15811A6-E347-442B-8FDA-A51B6B29745F}" destId="{326B00F0-4743-495F-B6B1-C0B2182C6B98}" srcOrd="0" destOrd="0" presId="urn:microsoft.com/office/officeart/2005/8/layout/vList5"/>
    <dgm:cxn modelId="{D9FDDDF1-E254-4EA2-B3AC-7296A652F6E5}" type="presOf" srcId="{C44C550A-0E9B-4D62-9B61-4CB26895A540}" destId="{E233BDBD-D49B-4785-852F-40EBA1A13004}" srcOrd="0" destOrd="0" presId="urn:microsoft.com/office/officeart/2005/8/layout/vList5"/>
    <dgm:cxn modelId="{25D724F5-2AEF-42CA-B1C1-044429266484}" type="presOf" srcId="{E7953D07-01E3-4B88-9B50-1701C9D5B65A}" destId="{99282FB9-BAFF-4496-BBF5-FB6C171DD768}" srcOrd="0" destOrd="1" presId="urn:microsoft.com/office/officeart/2005/8/layout/vList5"/>
    <dgm:cxn modelId="{C3AFD5E2-71D3-48EE-8127-9E893E0F3304}" type="presParOf" srcId="{C043589F-3D78-4E91-BAB5-EC6C6E8891C8}" destId="{B440C4D9-CE3D-4AC6-9884-AA68955485CF}" srcOrd="0" destOrd="0" presId="urn:microsoft.com/office/officeart/2005/8/layout/vList5"/>
    <dgm:cxn modelId="{D80F78F6-44E4-4755-9CC2-9E5BE2E4733A}" type="presParOf" srcId="{B440C4D9-CE3D-4AC6-9884-AA68955485CF}" destId="{326B00F0-4743-495F-B6B1-C0B2182C6B98}" srcOrd="0" destOrd="0" presId="urn:microsoft.com/office/officeart/2005/8/layout/vList5"/>
    <dgm:cxn modelId="{0D03F56E-F2FB-40CF-A24F-F785897E8121}" type="presParOf" srcId="{B440C4D9-CE3D-4AC6-9884-AA68955485CF}" destId="{F35270E7-1080-4C35-9A3A-DE9107034300}" srcOrd="1" destOrd="0" presId="urn:microsoft.com/office/officeart/2005/8/layout/vList5"/>
    <dgm:cxn modelId="{538F8227-97F3-4E1C-961C-6E569A004A87}" type="presParOf" srcId="{C043589F-3D78-4E91-BAB5-EC6C6E8891C8}" destId="{7426390F-13C2-484B-AD57-4578FD3C3AF1}" srcOrd="1" destOrd="0" presId="urn:microsoft.com/office/officeart/2005/8/layout/vList5"/>
    <dgm:cxn modelId="{53614F38-43FD-4DFF-AB83-1AA2CCD6953E}" type="presParOf" srcId="{C043589F-3D78-4E91-BAB5-EC6C6E8891C8}" destId="{D91BD4E3-5F78-4AB1-B393-EEC0762A28F0}" srcOrd="2" destOrd="0" presId="urn:microsoft.com/office/officeart/2005/8/layout/vList5"/>
    <dgm:cxn modelId="{7E5E80C2-98AA-4F66-81E5-5109A80BC2B4}" type="presParOf" srcId="{D91BD4E3-5F78-4AB1-B393-EEC0762A28F0}" destId="{3A808F3B-11F5-4209-A34F-42D466A55770}" srcOrd="0" destOrd="0" presId="urn:microsoft.com/office/officeart/2005/8/layout/vList5"/>
    <dgm:cxn modelId="{7C1FF5F7-5CC7-41CA-BEEC-4167B952C997}" type="presParOf" srcId="{D91BD4E3-5F78-4AB1-B393-EEC0762A28F0}" destId="{08E994AA-265D-450B-81AE-FFEAFDF80DBD}" srcOrd="1" destOrd="0" presId="urn:microsoft.com/office/officeart/2005/8/layout/vList5"/>
    <dgm:cxn modelId="{E4AA9833-9091-446C-A08B-F1657A607C40}" type="presParOf" srcId="{C043589F-3D78-4E91-BAB5-EC6C6E8891C8}" destId="{585B1546-F077-4CBC-8A17-2859F22BA96F}" srcOrd="3" destOrd="0" presId="urn:microsoft.com/office/officeart/2005/8/layout/vList5"/>
    <dgm:cxn modelId="{21B79F28-84D2-42FF-83B5-C6BCF2401CFE}" type="presParOf" srcId="{C043589F-3D78-4E91-BAB5-EC6C6E8891C8}" destId="{740D02DF-8E6D-47DF-8B96-472F500AD1F1}" srcOrd="4" destOrd="0" presId="urn:microsoft.com/office/officeart/2005/8/layout/vList5"/>
    <dgm:cxn modelId="{59AEB0AB-7C18-471E-BE64-3062C7619CEA}" type="presParOf" srcId="{740D02DF-8E6D-47DF-8B96-472F500AD1F1}" destId="{E233BDBD-D49B-4785-852F-40EBA1A13004}" srcOrd="0" destOrd="0" presId="urn:microsoft.com/office/officeart/2005/8/layout/vList5"/>
    <dgm:cxn modelId="{C2215947-ADAC-46F9-8A8C-E6118B0F5E0A}" type="presParOf" srcId="{740D02DF-8E6D-47DF-8B96-472F500AD1F1}" destId="{AF4C3850-907E-4151-B8B4-94BDC820A6D0}" srcOrd="1" destOrd="0" presId="urn:microsoft.com/office/officeart/2005/8/layout/vList5"/>
    <dgm:cxn modelId="{B3A5179F-BAE1-4F9C-9C82-EF8B45D3FE3B}" type="presParOf" srcId="{C043589F-3D78-4E91-BAB5-EC6C6E8891C8}" destId="{A44D9EFD-A8C3-4978-8B6B-1A3012136CAA}" srcOrd="5" destOrd="0" presId="urn:microsoft.com/office/officeart/2005/8/layout/vList5"/>
    <dgm:cxn modelId="{CA74A84C-97B2-4E4F-B1FC-8FAB00F7947C}" type="presParOf" srcId="{C043589F-3D78-4E91-BAB5-EC6C6E8891C8}" destId="{F6C0D6FB-4045-45E1-B381-3380EF4A0739}" srcOrd="6" destOrd="0" presId="urn:microsoft.com/office/officeart/2005/8/layout/vList5"/>
    <dgm:cxn modelId="{889CAE42-133F-43FB-B428-9802A8B3A26B}" type="presParOf" srcId="{F6C0D6FB-4045-45E1-B381-3380EF4A0739}" destId="{FB20FD17-7DA5-4CD7-B1A8-8EAE36A19A15}" srcOrd="0" destOrd="0" presId="urn:microsoft.com/office/officeart/2005/8/layout/vList5"/>
    <dgm:cxn modelId="{68DB00D1-3BD0-41EB-8B14-BA48A864B18C}" type="presParOf" srcId="{F6C0D6FB-4045-45E1-B381-3380EF4A0739}" destId="{99282FB9-BAFF-4496-BBF5-FB6C171DD768}" srcOrd="1" destOrd="0" presId="urn:microsoft.com/office/officeart/2005/8/layout/vList5"/>
    <dgm:cxn modelId="{6A75ADEF-B35C-400E-BE43-D187D1717104}" type="presParOf" srcId="{C043589F-3D78-4E91-BAB5-EC6C6E8891C8}" destId="{F8907002-5F39-470C-A88A-A7C8CD504DC0}" srcOrd="7" destOrd="0" presId="urn:microsoft.com/office/officeart/2005/8/layout/vList5"/>
    <dgm:cxn modelId="{423CF9D4-DCDD-4AA2-AF1D-A58B248BB961}" type="presParOf" srcId="{C043589F-3D78-4E91-BAB5-EC6C6E8891C8}" destId="{0A24D96F-DBD0-4E02-9F6A-0961A78B6C10}" srcOrd="8" destOrd="0" presId="urn:microsoft.com/office/officeart/2005/8/layout/vList5"/>
    <dgm:cxn modelId="{F9D994F6-C350-4A4B-BB0B-71F9F876E45A}" type="presParOf" srcId="{0A24D96F-DBD0-4E02-9F6A-0961A78B6C10}" destId="{2AC0F331-06BE-4914-84C2-871C215E0E51}" srcOrd="0" destOrd="0" presId="urn:microsoft.com/office/officeart/2005/8/layout/vList5"/>
    <dgm:cxn modelId="{161935D5-D833-409A-8925-FBBB5E62A052}" type="presParOf" srcId="{0A24D96F-DBD0-4E02-9F6A-0961A78B6C10}" destId="{1AA50B41-4D81-4856-89F3-7315CFC446E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BFF1E-F9D8-47AD-9A26-7160FE4D6111}">
      <dsp:nvSpPr>
        <dsp:cNvPr id="0" name=""/>
        <dsp:cNvSpPr/>
      </dsp:nvSpPr>
      <dsp:spPr>
        <a:xfrm rot="5400000">
          <a:off x="-332876" y="333956"/>
          <a:ext cx="2219175" cy="155342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Pre-operational</a:t>
          </a:r>
        </a:p>
      </dsp:txBody>
      <dsp:txXfrm rot="-5400000">
        <a:off x="1" y="777790"/>
        <a:ext cx="1553422" cy="665753"/>
      </dsp:txXfrm>
    </dsp:sp>
    <dsp:sp modelId="{17EAB83A-17E4-489C-8016-FC594CAF4B3F}">
      <dsp:nvSpPr>
        <dsp:cNvPr id="0" name=""/>
        <dsp:cNvSpPr/>
      </dsp:nvSpPr>
      <dsp:spPr>
        <a:xfrm rot="5400000">
          <a:off x="2247136" y="-692633"/>
          <a:ext cx="1442463" cy="282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>
              <a:latin typeface="Calibri" panose="020F0502020204030204"/>
              <a:ea typeface="+mn-ea"/>
              <a:cs typeface="+mn-cs"/>
            </a:rPr>
            <a:t>Planning process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>
              <a:latin typeface="Calibri" panose="020F0502020204030204"/>
              <a:ea typeface="+mn-ea"/>
              <a:cs typeface="+mn-cs"/>
            </a:rPr>
            <a:t>Registration process</a:t>
          </a:r>
        </a:p>
      </dsp:txBody>
      <dsp:txXfrm rot="-5400000">
        <a:off x="1553423" y="71495"/>
        <a:ext cx="2759476" cy="1301633"/>
      </dsp:txXfrm>
    </dsp:sp>
    <dsp:sp modelId="{98043D28-3515-40E3-84BA-AE763E4029A9}">
      <dsp:nvSpPr>
        <dsp:cNvPr id="0" name=""/>
        <dsp:cNvSpPr/>
      </dsp:nvSpPr>
      <dsp:spPr>
        <a:xfrm rot="5400000">
          <a:off x="-332876" y="2266982"/>
          <a:ext cx="2219175" cy="155342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Post-operational</a:t>
          </a:r>
        </a:p>
      </dsp:txBody>
      <dsp:txXfrm rot="-5400000">
        <a:off x="1" y="2710816"/>
        <a:ext cx="1553422" cy="665753"/>
      </dsp:txXfrm>
    </dsp:sp>
    <dsp:sp modelId="{671A0D27-62A7-40F5-92B9-2F6C59FDA81F}">
      <dsp:nvSpPr>
        <dsp:cNvPr id="0" name=""/>
        <dsp:cNvSpPr/>
      </dsp:nvSpPr>
      <dsp:spPr>
        <a:xfrm rot="5400000">
          <a:off x="2247136" y="1240392"/>
          <a:ext cx="1442463" cy="282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>
              <a:latin typeface="Calibri" panose="020F0502020204030204"/>
              <a:ea typeface="+mn-ea"/>
              <a:cs typeface="+mn-cs"/>
            </a:rPr>
            <a:t>External Review and Compliance to renew annual registration</a:t>
          </a:r>
        </a:p>
      </dsp:txBody>
      <dsp:txXfrm rot="-5400000">
        <a:off x="1553423" y="2004521"/>
        <a:ext cx="2759476" cy="1301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270E7-1080-4C35-9A3A-DE9107034300}">
      <dsp:nvSpPr>
        <dsp:cNvPr id="0" name=""/>
        <dsp:cNvSpPr/>
      </dsp:nvSpPr>
      <dsp:spPr>
        <a:xfrm rot="5400000">
          <a:off x="6795866" y="-2957358"/>
          <a:ext cx="613138" cy="668464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/>
              <a:ea typeface="+mn-ea"/>
              <a:cs typeface="+mn-cs"/>
            </a:rPr>
            <a:t>Online Application</a:t>
          </a:r>
          <a:endParaRPr lang="en-GB" sz="1800" kern="1200" dirty="0">
            <a:latin typeface="Calibri" panose="020F0502020204030204"/>
            <a:ea typeface="+mn-ea"/>
            <a:cs typeface="+mn-cs"/>
          </a:endParaRPr>
        </a:p>
      </dsp:txBody>
      <dsp:txXfrm rot="-5400000">
        <a:off x="3760113" y="108326"/>
        <a:ext cx="6654714" cy="553276"/>
      </dsp:txXfrm>
    </dsp:sp>
    <dsp:sp modelId="{326B00F0-4743-495F-B6B1-C0B2182C6B98}">
      <dsp:nvSpPr>
        <dsp:cNvPr id="0" name=""/>
        <dsp:cNvSpPr/>
      </dsp:nvSpPr>
      <dsp:spPr>
        <a:xfrm>
          <a:off x="0" y="1752"/>
          <a:ext cx="3760112" cy="7664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/>
              <a:ea typeface="+mn-ea"/>
              <a:cs typeface="+mn-cs"/>
            </a:rPr>
            <a:t>Submission of Application</a:t>
          </a:r>
        </a:p>
      </dsp:txBody>
      <dsp:txXfrm>
        <a:off x="37414" y="39166"/>
        <a:ext cx="3685284" cy="691594"/>
      </dsp:txXfrm>
    </dsp:sp>
    <dsp:sp modelId="{08E994AA-265D-450B-81AE-FFEAFDF80DBD}">
      <dsp:nvSpPr>
        <dsp:cNvPr id="0" name=""/>
        <dsp:cNvSpPr/>
      </dsp:nvSpPr>
      <dsp:spPr>
        <a:xfrm rot="5400000">
          <a:off x="6795866" y="-2152614"/>
          <a:ext cx="613138" cy="6684645"/>
        </a:xfrm>
        <a:prstGeom prst="round2SameRect">
          <a:avLst/>
        </a:prstGeom>
        <a:solidFill>
          <a:schemeClr val="accent2">
            <a:tint val="40000"/>
            <a:alpha val="90000"/>
            <a:hueOff val="-212306"/>
            <a:satOff val="-18836"/>
            <a:lumOff val="-19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12306"/>
              <a:satOff val="-18836"/>
              <a:lumOff val="-1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/>
              <a:ea typeface="+mn-ea"/>
              <a:cs typeface="+mn-cs"/>
            </a:rPr>
            <a:t>Officers Communicate with Legally Responsible Persons for any missing/outdated documentation</a:t>
          </a:r>
          <a:endParaRPr lang="en-GB" sz="1800" kern="1200" dirty="0">
            <a:latin typeface="Calibri" panose="020F0502020204030204"/>
            <a:ea typeface="+mn-ea"/>
            <a:cs typeface="+mn-cs"/>
          </a:endParaRPr>
        </a:p>
      </dsp:txBody>
      <dsp:txXfrm rot="-5400000">
        <a:off x="3760113" y="913070"/>
        <a:ext cx="6654714" cy="553276"/>
      </dsp:txXfrm>
    </dsp:sp>
    <dsp:sp modelId="{3A808F3B-11F5-4209-A34F-42D466A55770}">
      <dsp:nvSpPr>
        <dsp:cNvPr id="0" name=""/>
        <dsp:cNvSpPr/>
      </dsp:nvSpPr>
      <dsp:spPr>
        <a:xfrm>
          <a:off x="0" y="806496"/>
          <a:ext cx="3760112" cy="766422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/>
              <a:ea typeface="+mn-ea"/>
              <a:cs typeface="+mn-cs"/>
            </a:rPr>
            <a:t>Evaluation of documents</a:t>
          </a:r>
        </a:p>
      </dsp:txBody>
      <dsp:txXfrm>
        <a:off x="37414" y="843910"/>
        <a:ext cx="3685284" cy="691594"/>
      </dsp:txXfrm>
    </dsp:sp>
    <dsp:sp modelId="{AF4C3850-907E-4151-B8B4-94BDC820A6D0}">
      <dsp:nvSpPr>
        <dsp:cNvPr id="0" name=""/>
        <dsp:cNvSpPr/>
      </dsp:nvSpPr>
      <dsp:spPr>
        <a:xfrm rot="5400000">
          <a:off x="6795866" y="-1347870"/>
          <a:ext cx="613138" cy="6684645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/>
              <a:ea typeface="+mn-ea"/>
              <a:cs typeface="+mn-cs"/>
            </a:rPr>
            <a:t>Confirmation that site is built according to PA approved plan </a:t>
          </a:r>
          <a:endParaRPr lang="en-GB" sz="1800" kern="1200" dirty="0">
            <a:latin typeface="Calibri" panose="020F0502020204030204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/>
              <a:ea typeface="+mn-ea"/>
              <a:cs typeface="+mn-cs"/>
            </a:rPr>
            <a:t>Required actions identified in documents</a:t>
          </a:r>
          <a:endParaRPr lang="en-GB" sz="1800" kern="1200" dirty="0">
            <a:latin typeface="Calibri" panose="020F0502020204030204"/>
            <a:ea typeface="+mn-ea"/>
            <a:cs typeface="+mn-cs"/>
          </a:endParaRPr>
        </a:p>
      </dsp:txBody>
      <dsp:txXfrm rot="-5400000">
        <a:off x="3760113" y="1717814"/>
        <a:ext cx="6654714" cy="553276"/>
      </dsp:txXfrm>
    </dsp:sp>
    <dsp:sp modelId="{E233BDBD-D49B-4785-852F-40EBA1A13004}">
      <dsp:nvSpPr>
        <dsp:cNvPr id="0" name=""/>
        <dsp:cNvSpPr/>
      </dsp:nvSpPr>
      <dsp:spPr>
        <a:xfrm>
          <a:off x="0" y="1611241"/>
          <a:ext cx="3760112" cy="766422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/>
              <a:ea typeface="+mn-ea"/>
              <a:cs typeface="+mn-cs"/>
            </a:rPr>
            <a:t>Site visit</a:t>
          </a:r>
        </a:p>
      </dsp:txBody>
      <dsp:txXfrm>
        <a:off x="37414" y="1648655"/>
        <a:ext cx="3685284" cy="691594"/>
      </dsp:txXfrm>
    </dsp:sp>
    <dsp:sp modelId="{99282FB9-BAFF-4496-BBF5-FB6C171DD768}">
      <dsp:nvSpPr>
        <dsp:cNvPr id="0" name=""/>
        <dsp:cNvSpPr/>
      </dsp:nvSpPr>
      <dsp:spPr>
        <a:xfrm rot="5400000">
          <a:off x="6795866" y="-543126"/>
          <a:ext cx="613138" cy="6684645"/>
        </a:xfrm>
        <a:prstGeom prst="round2SameRect">
          <a:avLst/>
        </a:prstGeom>
        <a:solidFill>
          <a:schemeClr val="accent2">
            <a:tint val="40000"/>
            <a:alpha val="90000"/>
            <a:hueOff val="-636919"/>
            <a:satOff val="-56510"/>
            <a:lumOff val="-57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36919"/>
              <a:satOff val="-56510"/>
              <a:lumOff val="-5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 panose="020F0502020204030204"/>
              <a:ea typeface="+mn-ea"/>
              <a:cs typeface="+mn-cs"/>
            </a:rPr>
            <a:t>Temporary Registration valid for 6 months</a:t>
          </a:r>
          <a:endParaRPr lang="en-GB" sz="1800" kern="1200">
            <a:latin typeface="Calibri" panose="020F0502020204030204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/>
              <a:ea typeface="+mn-ea"/>
              <a:cs typeface="+mn-cs"/>
            </a:rPr>
            <a:t>Centre eligible for Free Childcare Scheme</a:t>
          </a:r>
          <a:endParaRPr lang="en-GB" sz="1800" kern="1200" dirty="0">
            <a:latin typeface="Calibri" panose="020F0502020204030204"/>
            <a:ea typeface="+mn-ea"/>
            <a:cs typeface="+mn-cs"/>
          </a:endParaRPr>
        </a:p>
      </dsp:txBody>
      <dsp:txXfrm rot="-5400000">
        <a:off x="3760113" y="2522558"/>
        <a:ext cx="6654714" cy="553276"/>
      </dsp:txXfrm>
    </dsp:sp>
    <dsp:sp modelId="{FB20FD17-7DA5-4CD7-B1A8-8EAE36A19A15}">
      <dsp:nvSpPr>
        <dsp:cNvPr id="0" name=""/>
        <dsp:cNvSpPr/>
      </dsp:nvSpPr>
      <dsp:spPr>
        <a:xfrm>
          <a:off x="0" y="2415985"/>
          <a:ext cx="3760112" cy="766422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/>
              <a:ea typeface="+mn-ea"/>
              <a:cs typeface="+mn-cs"/>
            </a:rPr>
            <a:t>Issue of registration</a:t>
          </a:r>
        </a:p>
      </dsp:txBody>
      <dsp:txXfrm>
        <a:off x="37414" y="2453399"/>
        <a:ext cx="3685284" cy="691594"/>
      </dsp:txXfrm>
    </dsp:sp>
    <dsp:sp modelId="{1AA50B41-4D81-4856-89F3-7315CFC446EA}">
      <dsp:nvSpPr>
        <dsp:cNvPr id="0" name=""/>
        <dsp:cNvSpPr/>
      </dsp:nvSpPr>
      <dsp:spPr>
        <a:xfrm rot="5400000">
          <a:off x="6795866" y="261618"/>
          <a:ext cx="613138" cy="6684645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/>
              <a:ea typeface="+mn-ea"/>
              <a:cs typeface="+mn-cs"/>
            </a:rPr>
            <a:t>Registration Status may be revised to provisional or remain temporary</a:t>
          </a:r>
          <a:endParaRPr lang="en-GB" sz="1800" kern="1200" dirty="0">
            <a:latin typeface="Calibri" panose="020F0502020204030204"/>
            <a:ea typeface="+mn-ea"/>
            <a:cs typeface="+mn-cs"/>
          </a:endParaRPr>
        </a:p>
      </dsp:txBody>
      <dsp:txXfrm rot="-5400000">
        <a:off x="3760113" y="3327303"/>
        <a:ext cx="6654714" cy="553276"/>
      </dsp:txXfrm>
    </dsp:sp>
    <dsp:sp modelId="{2AC0F331-06BE-4914-84C2-871C215E0E51}">
      <dsp:nvSpPr>
        <dsp:cNvPr id="0" name=""/>
        <dsp:cNvSpPr/>
      </dsp:nvSpPr>
      <dsp:spPr>
        <a:xfrm>
          <a:off x="0" y="3220729"/>
          <a:ext cx="3760112" cy="766422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/>
              <a:latin typeface="Calibri" panose="020F0502020204030204"/>
              <a:ea typeface="+mn-ea"/>
              <a:cs typeface="+mn-cs"/>
            </a:rPr>
            <a:t>6 Month External Review</a:t>
          </a:r>
          <a:endParaRPr lang="en-GB" sz="2400" b="1" kern="1200" dirty="0">
            <a:effectLst/>
            <a:latin typeface="Calibri" panose="020F0502020204030204"/>
            <a:ea typeface="+mn-ea"/>
            <a:cs typeface="+mn-cs"/>
          </a:endParaRPr>
        </a:p>
      </dsp:txBody>
      <dsp:txXfrm>
        <a:off x="37414" y="3258143"/>
        <a:ext cx="3685284" cy="691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60FC5-E2EE-4401-9E31-0C5044F21ED9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48857-6213-4D01-B374-E9F34EAC2E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25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The free PowerPoint template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7A894-5582-46CA-B356-7A37CEB659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60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7A894-5582-46CA-B356-7A37CEB659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2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7A894-5582-46CA-B356-7A37CEB659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278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C080B99-07D2-4EFE-919F-8D441B19CB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12191994" cy="4159244"/>
          </a:xfrm>
          <a:custGeom>
            <a:avLst/>
            <a:gdLst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675237 w 12191994"/>
              <a:gd name="connsiteY3" fmla="*/ 4200953 h 4242819"/>
              <a:gd name="connsiteX4" fmla="*/ 3622991 w 12191994"/>
              <a:gd name="connsiteY4" fmla="*/ 4204420 h 4242819"/>
              <a:gd name="connsiteX5" fmla="*/ 3510832 w 12191994"/>
              <a:gd name="connsiteY5" fmla="*/ 4208872 h 4242819"/>
              <a:gd name="connsiteX6" fmla="*/ 0 w 12191994"/>
              <a:gd name="connsiteY6" fmla="*/ 4156678 h 4242819"/>
              <a:gd name="connsiteX7" fmla="*/ 61025 w 12191994"/>
              <a:gd name="connsiteY7" fmla="*/ 4162195 h 4242819"/>
              <a:gd name="connsiteX8" fmla="*/ 2166125 w 12191994"/>
              <a:gd name="connsiteY8" fmla="*/ 4242818 h 4242819"/>
              <a:gd name="connsiteX9" fmla="*/ 2166418 w 12191994"/>
              <a:gd name="connsiteY9" fmla="*/ 4242815 h 4242819"/>
              <a:gd name="connsiteX10" fmla="*/ 2166128 w 12191994"/>
              <a:gd name="connsiteY10" fmla="*/ 4242819 h 4242819"/>
              <a:gd name="connsiteX11" fmla="*/ 61028 w 12191994"/>
              <a:gd name="connsiteY11" fmla="*/ 4162196 h 4242819"/>
              <a:gd name="connsiteX12" fmla="*/ 0 w 12191994"/>
              <a:gd name="connsiteY12" fmla="*/ 4156679 h 4242819"/>
              <a:gd name="connsiteX13" fmla="*/ 0 w 12191994"/>
              <a:gd name="connsiteY13" fmla="*/ 0 h 4242819"/>
              <a:gd name="connsiteX14" fmla="*/ 12191994 w 12191994"/>
              <a:gd name="connsiteY14" fmla="*/ 0 h 4242819"/>
              <a:gd name="connsiteX15" fmla="*/ 12191994 w 12191994"/>
              <a:gd name="connsiteY15" fmla="*/ 2062010 h 4242819"/>
              <a:gd name="connsiteX16" fmla="*/ 12172138 w 12191994"/>
              <a:gd name="connsiteY16" fmla="*/ 2073270 h 4242819"/>
              <a:gd name="connsiteX17" fmla="*/ 4335530 w 12191994"/>
              <a:gd name="connsiteY17" fmla="*/ 4157144 h 4242819"/>
              <a:gd name="connsiteX18" fmla="*/ 4303869 w 12191994"/>
              <a:gd name="connsiteY18" fmla="*/ 4159244 h 4242819"/>
              <a:gd name="connsiteX19" fmla="*/ 4393550 w 12191994"/>
              <a:gd name="connsiteY19" fmla="*/ 4151137 h 4242819"/>
              <a:gd name="connsiteX20" fmla="*/ 4199670 w 12191994"/>
              <a:gd name="connsiteY20" fmla="*/ 4117929 h 4242819"/>
              <a:gd name="connsiteX21" fmla="*/ 500184 w 12191994"/>
              <a:gd name="connsiteY21" fmla="*/ 3043554 h 4242819"/>
              <a:gd name="connsiteX22" fmla="*/ 0 w 12191994"/>
              <a:gd name="connsiteY22" fmla="*/ 2813437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61025 w 12191994"/>
              <a:gd name="connsiteY9" fmla="*/ 4162195 h 4242819"/>
              <a:gd name="connsiteX10" fmla="*/ 2166125 w 12191994"/>
              <a:gd name="connsiteY10" fmla="*/ 4242818 h 4242819"/>
              <a:gd name="connsiteX11" fmla="*/ 2166418 w 12191994"/>
              <a:gd name="connsiteY11" fmla="*/ 4242815 h 4242819"/>
              <a:gd name="connsiteX12" fmla="*/ 2166128 w 12191994"/>
              <a:gd name="connsiteY12" fmla="*/ 4242819 h 4242819"/>
              <a:gd name="connsiteX13" fmla="*/ 61028 w 12191994"/>
              <a:gd name="connsiteY13" fmla="*/ 4162196 h 4242819"/>
              <a:gd name="connsiteX14" fmla="*/ 0 w 12191994"/>
              <a:gd name="connsiteY14" fmla="*/ 4156679 h 4242819"/>
              <a:gd name="connsiteX15" fmla="*/ 0 w 12191994"/>
              <a:gd name="connsiteY15" fmla="*/ 0 h 4242819"/>
              <a:gd name="connsiteX16" fmla="*/ 12191994 w 12191994"/>
              <a:gd name="connsiteY16" fmla="*/ 0 h 4242819"/>
              <a:gd name="connsiteX17" fmla="*/ 12191994 w 12191994"/>
              <a:gd name="connsiteY17" fmla="*/ 2062010 h 4242819"/>
              <a:gd name="connsiteX18" fmla="*/ 12172138 w 12191994"/>
              <a:gd name="connsiteY18" fmla="*/ 2073270 h 4242819"/>
              <a:gd name="connsiteX19" fmla="*/ 4335530 w 12191994"/>
              <a:gd name="connsiteY19" fmla="*/ 4157144 h 4242819"/>
              <a:gd name="connsiteX20" fmla="*/ 4303869 w 12191994"/>
              <a:gd name="connsiteY20" fmla="*/ 4159244 h 4242819"/>
              <a:gd name="connsiteX21" fmla="*/ 4393550 w 12191994"/>
              <a:gd name="connsiteY21" fmla="*/ 4151137 h 4242819"/>
              <a:gd name="connsiteX22" fmla="*/ 4199670 w 12191994"/>
              <a:gd name="connsiteY22" fmla="*/ 4117929 h 4242819"/>
              <a:gd name="connsiteX23" fmla="*/ 500184 w 12191994"/>
              <a:gd name="connsiteY23" fmla="*/ 3043554 h 4242819"/>
              <a:gd name="connsiteX24" fmla="*/ 0 w 12191994"/>
              <a:gd name="connsiteY24" fmla="*/ 2813437 h 4242819"/>
              <a:gd name="connsiteX25" fmla="*/ 0 w 12191994"/>
              <a:gd name="connsiteY25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61025 w 12191994"/>
              <a:gd name="connsiteY9" fmla="*/ 4162195 h 4242819"/>
              <a:gd name="connsiteX10" fmla="*/ 2166125 w 12191994"/>
              <a:gd name="connsiteY10" fmla="*/ 4242818 h 4242819"/>
              <a:gd name="connsiteX11" fmla="*/ 2166418 w 12191994"/>
              <a:gd name="connsiteY11" fmla="*/ 4242815 h 4242819"/>
              <a:gd name="connsiteX12" fmla="*/ 2166128 w 12191994"/>
              <a:gd name="connsiteY12" fmla="*/ 4242819 h 4242819"/>
              <a:gd name="connsiteX13" fmla="*/ 0 w 12191994"/>
              <a:gd name="connsiteY13" fmla="*/ 4156679 h 4242819"/>
              <a:gd name="connsiteX14" fmla="*/ 0 w 12191994"/>
              <a:gd name="connsiteY14" fmla="*/ 0 h 4242819"/>
              <a:gd name="connsiteX15" fmla="*/ 12191994 w 12191994"/>
              <a:gd name="connsiteY15" fmla="*/ 0 h 4242819"/>
              <a:gd name="connsiteX16" fmla="*/ 12191994 w 12191994"/>
              <a:gd name="connsiteY16" fmla="*/ 2062010 h 4242819"/>
              <a:gd name="connsiteX17" fmla="*/ 12172138 w 12191994"/>
              <a:gd name="connsiteY17" fmla="*/ 2073270 h 4242819"/>
              <a:gd name="connsiteX18" fmla="*/ 4335530 w 12191994"/>
              <a:gd name="connsiteY18" fmla="*/ 4157144 h 4242819"/>
              <a:gd name="connsiteX19" fmla="*/ 4303869 w 12191994"/>
              <a:gd name="connsiteY19" fmla="*/ 4159244 h 4242819"/>
              <a:gd name="connsiteX20" fmla="*/ 4393550 w 12191994"/>
              <a:gd name="connsiteY20" fmla="*/ 4151137 h 4242819"/>
              <a:gd name="connsiteX21" fmla="*/ 4199670 w 12191994"/>
              <a:gd name="connsiteY21" fmla="*/ 4117929 h 4242819"/>
              <a:gd name="connsiteX22" fmla="*/ 500184 w 12191994"/>
              <a:gd name="connsiteY22" fmla="*/ 3043554 h 4242819"/>
              <a:gd name="connsiteX23" fmla="*/ 0 w 12191994"/>
              <a:gd name="connsiteY23" fmla="*/ 2813437 h 4242819"/>
              <a:gd name="connsiteX24" fmla="*/ 0 w 12191994"/>
              <a:gd name="connsiteY24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0 w 12191994"/>
              <a:gd name="connsiteY8" fmla="*/ 4156679 h 4242819"/>
              <a:gd name="connsiteX9" fmla="*/ 2166125 w 12191994"/>
              <a:gd name="connsiteY9" fmla="*/ 4242818 h 4242819"/>
              <a:gd name="connsiteX10" fmla="*/ 2166418 w 12191994"/>
              <a:gd name="connsiteY10" fmla="*/ 4242815 h 4242819"/>
              <a:gd name="connsiteX11" fmla="*/ 2166128 w 12191994"/>
              <a:gd name="connsiteY11" fmla="*/ 4242819 h 4242819"/>
              <a:gd name="connsiteX12" fmla="*/ 0 w 12191994"/>
              <a:gd name="connsiteY12" fmla="*/ 4156679 h 4242819"/>
              <a:gd name="connsiteX13" fmla="*/ 0 w 12191994"/>
              <a:gd name="connsiteY13" fmla="*/ 0 h 4242819"/>
              <a:gd name="connsiteX14" fmla="*/ 12191994 w 12191994"/>
              <a:gd name="connsiteY14" fmla="*/ 0 h 4242819"/>
              <a:gd name="connsiteX15" fmla="*/ 12191994 w 12191994"/>
              <a:gd name="connsiteY15" fmla="*/ 2062010 h 4242819"/>
              <a:gd name="connsiteX16" fmla="*/ 12172138 w 12191994"/>
              <a:gd name="connsiteY16" fmla="*/ 2073270 h 4242819"/>
              <a:gd name="connsiteX17" fmla="*/ 4335530 w 12191994"/>
              <a:gd name="connsiteY17" fmla="*/ 4157144 h 4242819"/>
              <a:gd name="connsiteX18" fmla="*/ 4303869 w 12191994"/>
              <a:gd name="connsiteY18" fmla="*/ 4159244 h 4242819"/>
              <a:gd name="connsiteX19" fmla="*/ 4393550 w 12191994"/>
              <a:gd name="connsiteY19" fmla="*/ 4151137 h 4242819"/>
              <a:gd name="connsiteX20" fmla="*/ 4199670 w 12191994"/>
              <a:gd name="connsiteY20" fmla="*/ 4117929 h 4242819"/>
              <a:gd name="connsiteX21" fmla="*/ 500184 w 12191994"/>
              <a:gd name="connsiteY21" fmla="*/ 3043554 h 4242819"/>
              <a:gd name="connsiteX22" fmla="*/ 0 w 12191994"/>
              <a:gd name="connsiteY22" fmla="*/ 2813437 h 4242819"/>
              <a:gd name="connsiteX23" fmla="*/ 0 w 12191994"/>
              <a:gd name="connsiteY23" fmla="*/ 0 h 4242819"/>
              <a:gd name="connsiteX0" fmla="*/ 3009998 w 12191994"/>
              <a:gd name="connsiteY0" fmla="*/ 4228754 h 4242819"/>
              <a:gd name="connsiteX1" fmla="*/ 2899539 w 12191994"/>
              <a:gd name="connsiteY1" fmla="*/ 4233139 h 4242819"/>
              <a:gd name="connsiteX2" fmla="*/ 2823072 w 12191994"/>
              <a:gd name="connsiteY2" fmla="*/ 4234148 h 4242819"/>
              <a:gd name="connsiteX3" fmla="*/ 3009998 w 12191994"/>
              <a:gd name="connsiteY3" fmla="*/ 4228754 h 4242819"/>
              <a:gd name="connsiteX4" fmla="*/ 3675237 w 12191994"/>
              <a:gd name="connsiteY4" fmla="*/ 4200953 h 4242819"/>
              <a:gd name="connsiteX5" fmla="*/ 3622991 w 12191994"/>
              <a:gd name="connsiteY5" fmla="*/ 4204420 h 4242819"/>
              <a:gd name="connsiteX6" fmla="*/ 3510832 w 12191994"/>
              <a:gd name="connsiteY6" fmla="*/ 4208872 h 4242819"/>
              <a:gd name="connsiteX7" fmla="*/ 3675237 w 12191994"/>
              <a:gd name="connsiteY7" fmla="*/ 4200953 h 4242819"/>
              <a:gd name="connsiteX8" fmla="*/ 2166128 w 12191994"/>
              <a:gd name="connsiteY8" fmla="*/ 4242819 h 4242819"/>
              <a:gd name="connsiteX9" fmla="*/ 2166125 w 12191994"/>
              <a:gd name="connsiteY9" fmla="*/ 4242818 h 4242819"/>
              <a:gd name="connsiteX10" fmla="*/ 2166418 w 12191994"/>
              <a:gd name="connsiteY10" fmla="*/ 4242815 h 4242819"/>
              <a:gd name="connsiteX11" fmla="*/ 2166128 w 12191994"/>
              <a:gd name="connsiteY11" fmla="*/ 4242819 h 4242819"/>
              <a:gd name="connsiteX12" fmla="*/ 0 w 12191994"/>
              <a:gd name="connsiteY12" fmla="*/ 0 h 4242819"/>
              <a:gd name="connsiteX13" fmla="*/ 12191994 w 12191994"/>
              <a:gd name="connsiteY13" fmla="*/ 0 h 4242819"/>
              <a:gd name="connsiteX14" fmla="*/ 12191994 w 12191994"/>
              <a:gd name="connsiteY14" fmla="*/ 2062010 h 4242819"/>
              <a:gd name="connsiteX15" fmla="*/ 12172138 w 12191994"/>
              <a:gd name="connsiteY15" fmla="*/ 2073270 h 4242819"/>
              <a:gd name="connsiteX16" fmla="*/ 4335530 w 12191994"/>
              <a:gd name="connsiteY16" fmla="*/ 4157144 h 4242819"/>
              <a:gd name="connsiteX17" fmla="*/ 4303869 w 12191994"/>
              <a:gd name="connsiteY17" fmla="*/ 4159244 h 4242819"/>
              <a:gd name="connsiteX18" fmla="*/ 4393550 w 12191994"/>
              <a:gd name="connsiteY18" fmla="*/ 4151137 h 4242819"/>
              <a:gd name="connsiteX19" fmla="*/ 4199670 w 12191994"/>
              <a:gd name="connsiteY19" fmla="*/ 4117929 h 4242819"/>
              <a:gd name="connsiteX20" fmla="*/ 500184 w 12191994"/>
              <a:gd name="connsiteY20" fmla="*/ 3043554 h 4242819"/>
              <a:gd name="connsiteX21" fmla="*/ 0 w 12191994"/>
              <a:gd name="connsiteY21" fmla="*/ 2813437 h 4242819"/>
              <a:gd name="connsiteX22" fmla="*/ 0 w 12191994"/>
              <a:gd name="connsiteY22" fmla="*/ 0 h 4242819"/>
              <a:gd name="connsiteX0" fmla="*/ 3009998 w 12191994"/>
              <a:gd name="connsiteY0" fmla="*/ 4228754 h 4242818"/>
              <a:gd name="connsiteX1" fmla="*/ 2899539 w 12191994"/>
              <a:gd name="connsiteY1" fmla="*/ 4233139 h 4242818"/>
              <a:gd name="connsiteX2" fmla="*/ 2823072 w 12191994"/>
              <a:gd name="connsiteY2" fmla="*/ 4234148 h 4242818"/>
              <a:gd name="connsiteX3" fmla="*/ 3009998 w 12191994"/>
              <a:gd name="connsiteY3" fmla="*/ 4228754 h 4242818"/>
              <a:gd name="connsiteX4" fmla="*/ 3675237 w 12191994"/>
              <a:gd name="connsiteY4" fmla="*/ 4200953 h 4242818"/>
              <a:gd name="connsiteX5" fmla="*/ 3622991 w 12191994"/>
              <a:gd name="connsiteY5" fmla="*/ 4204420 h 4242818"/>
              <a:gd name="connsiteX6" fmla="*/ 3510832 w 12191994"/>
              <a:gd name="connsiteY6" fmla="*/ 4208872 h 4242818"/>
              <a:gd name="connsiteX7" fmla="*/ 3675237 w 12191994"/>
              <a:gd name="connsiteY7" fmla="*/ 4200953 h 4242818"/>
              <a:gd name="connsiteX8" fmla="*/ 2166418 w 12191994"/>
              <a:gd name="connsiteY8" fmla="*/ 4242815 h 4242818"/>
              <a:gd name="connsiteX9" fmla="*/ 2166125 w 12191994"/>
              <a:gd name="connsiteY9" fmla="*/ 4242818 h 4242818"/>
              <a:gd name="connsiteX10" fmla="*/ 2166418 w 12191994"/>
              <a:gd name="connsiteY10" fmla="*/ 4242815 h 4242818"/>
              <a:gd name="connsiteX11" fmla="*/ 0 w 12191994"/>
              <a:gd name="connsiteY11" fmla="*/ 0 h 4242818"/>
              <a:gd name="connsiteX12" fmla="*/ 12191994 w 12191994"/>
              <a:gd name="connsiteY12" fmla="*/ 0 h 4242818"/>
              <a:gd name="connsiteX13" fmla="*/ 12191994 w 12191994"/>
              <a:gd name="connsiteY13" fmla="*/ 2062010 h 4242818"/>
              <a:gd name="connsiteX14" fmla="*/ 12172138 w 12191994"/>
              <a:gd name="connsiteY14" fmla="*/ 2073270 h 4242818"/>
              <a:gd name="connsiteX15" fmla="*/ 4335530 w 12191994"/>
              <a:gd name="connsiteY15" fmla="*/ 4157144 h 4242818"/>
              <a:gd name="connsiteX16" fmla="*/ 4303869 w 12191994"/>
              <a:gd name="connsiteY16" fmla="*/ 4159244 h 4242818"/>
              <a:gd name="connsiteX17" fmla="*/ 4393550 w 12191994"/>
              <a:gd name="connsiteY17" fmla="*/ 4151137 h 4242818"/>
              <a:gd name="connsiteX18" fmla="*/ 4199670 w 12191994"/>
              <a:gd name="connsiteY18" fmla="*/ 4117929 h 4242818"/>
              <a:gd name="connsiteX19" fmla="*/ 500184 w 12191994"/>
              <a:gd name="connsiteY19" fmla="*/ 3043554 h 4242818"/>
              <a:gd name="connsiteX20" fmla="*/ 0 w 12191994"/>
              <a:gd name="connsiteY20" fmla="*/ 2813437 h 4242818"/>
              <a:gd name="connsiteX21" fmla="*/ 0 w 12191994"/>
              <a:gd name="connsiteY21" fmla="*/ 0 h 4242818"/>
              <a:gd name="connsiteX0" fmla="*/ 3009998 w 12191994"/>
              <a:gd name="connsiteY0" fmla="*/ 4228754 h 4234148"/>
              <a:gd name="connsiteX1" fmla="*/ 2899539 w 12191994"/>
              <a:gd name="connsiteY1" fmla="*/ 4233139 h 4234148"/>
              <a:gd name="connsiteX2" fmla="*/ 2823072 w 12191994"/>
              <a:gd name="connsiteY2" fmla="*/ 4234148 h 4234148"/>
              <a:gd name="connsiteX3" fmla="*/ 3009998 w 12191994"/>
              <a:gd name="connsiteY3" fmla="*/ 4228754 h 4234148"/>
              <a:gd name="connsiteX4" fmla="*/ 3675237 w 12191994"/>
              <a:gd name="connsiteY4" fmla="*/ 4200953 h 4234148"/>
              <a:gd name="connsiteX5" fmla="*/ 3622991 w 12191994"/>
              <a:gd name="connsiteY5" fmla="*/ 4204420 h 4234148"/>
              <a:gd name="connsiteX6" fmla="*/ 3510832 w 12191994"/>
              <a:gd name="connsiteY6" fmla="*/ 4208872 h 4234148"/>
              <a:gd name="connsiteX7" fmla="*/ 3675237 w 12191994"/>
              <a:gd name="connsiteY7" fmla="*/ 4200953 h 4234148"/>
              <a:gd name="connsiteX8" fmla="*/ 0 w 12191994"/>
              <a:gd name="connsiteY8" fmla="*/ 0 h 4234148"/>
              <a:gd name="connsiteX9" fmla="*/ 12191994 w 12191994"/>
              <a:gd name="connsiteY9" fmla="*/ 0 h 4234148"/>
              <a:gd name="connsiteX10" fmla="*/ 12191994 w 12191994"/>
              <a:gd name="connsiteY10" fmla="*/ 2062010 h 4234148"/>
              <a:gd name="connsiteX11" fmla="*/ 12172138 w 12191994"/>
              <a:gd name="connsiteY11" fmla="*/ 2073270 h 4234148"/>
              <a:gd name="connsiteX12" fmla="*/ 4335530 w 12191994"/>
              <a:gd name="connsiteY12" fmla="*/ 4157144 h 4234148"/>
              <a:gd name="connsiteX13" fmla="*/ 4303869 w 12191994"/>
              <a:gd name="connsiteY13" fmla="*/ 4159244 h 4234148"/>
              <a:gd name="connsiteX14" fmla="*/ 4393550 w 12191994"/>
              <a:gd name="connsiteY14" fmla="*/ 4151137 h 4234148"/>
              <a:gd name="connsiteX15" fmla="*/ 4199670 w 12191994"/>
              <a:gd name="connsiteY15" fmla="*/ 4117929 h 4234148"/>
              <a:gd name="connsiteX16" fmla="*/ 500184 w 12191994"/>
              <a:gd name="connsiteY16" fmla="*/ 3043554 h 4234148"/>
              <a:gd name="connsiteX17" fmla="*/ 0 w 12191994"/>
              <a:gd name="connsiteY17" fmla="*/ 2813437 h 4234148"/>
              <a:gd name="connsiteX18" fmla="*/ 0 w 12191994"/>
              <a:gd name="connsiteY18" fmla="*/ 0 h 4234148"/>
              <a:gd name="connsiteX0" fmla="*/ 3009998 w 12191994"/>
              <a:gd name="connsiteY0" fmla="*/ 4228754 h 4233139"/>
              <a:gd name="connsiteX1" fmla="*/ 2899539 w 12191994"/>
              <a:gd name="connsiteY1" fmla="*/ 4233139 h 4233139"/>
              <a:gd name="connsiteX2" fmla="*/ 3009998 w 12191994"/>
              <a:gd name="connsiteY2" fmla="*/ 4228754 h 4233139"/>
              <a:gd name="connsiteX3" fmla="*/ 3675237 w 12191994"/>
              <a:gd name="connsiteY3" fmla="*/ 4200953 h 4233139"/>
              <a:gd name="connsiteX4" fmla="*/ 3622991 w 12191994"/>
              <a:gd name="connsiteY4" fmla="*/ 4204420 h 4233139"/>
              <a:gd name="connsiteX5" fmla="*/ 3510832 w 12191994"/>
              <a:gd name="connsiteY5" fmla="*/ 4208872 h 4233139"/>
              <a:gd name="connsiteX6" fmla="*/ 3675237 w 12191994"/>
              <a:gd name="connsiteY6" fmla="*/ 4200953 h 4233139"/>
              <a:gd name="connsiteX7" fmla="*/ 0 w 12191994"/>
              <a:gd name="connsiteY7" fmla="*/ 0 h 4233139"/>
              <a:gd name="connsiteX8" fmla="*/ 12191994 w 12191994"/>
              <a:gd name="connsiteY8" fmla="*/ 0 h 4233139"/>
              <a:gd name="connsiteX9" fmla="*/ 12191994 w 12191994"/>
              <a:gd name="connsiteY9" fmla="*/ 2062010 h 4233139"/>
              <a:gd name="connsiteX10" fmla="*/ 12172138 w 12191994"/>
              <a:gd name="connsiteY10" fmla="*/ 2073270 h 4233139"/>
              <a:gd name="connsiteX11" fmla="*/ 4335530 w 12191994"/>
              <a:gd name="connsiteY11" fmla="*/ 4157144 h 4233139"/>
              <a:gd name="connsiteX12" fmla="*/ 4303869 w 12191994"/>
              <a:gd name="connsiteY12" fmla="*/ 4159244 h 4233139"/>
              <a:gd name="connsiteX13" fmla="*/ 4393550 w 12191994"/>
              <a:gd name="connsiteY13" fmla="*/ 4151137 h 4233139"/>
              <a:gd name="connsiteX14" fmla="*/ 4199670 w 12191994"/>
              <a:gd name="connsiteY14" fmla="*/ 4117929 h 4233139"/>
              <a:gd name="connsiteX15" fmla="*/ 500184 w 12191994"/>
              <a:gd name="connsiteY15" fmla="*/ 3043554 h 4233139"/>
              <a:gd name="connsiteX16" fmla="*/ 0 w 12191994"/>
              <a:gd name="connsiteY16" fmla="*/ 2813437 h 4233139"/>
              <a:gd name="connsiteX17" fmla="*/ 0 w 12191994"/>
              <a:gd name="connsiteY17" fmla="*/ 0 h 4233139"/>
              <a:gd name="connsiteX0" fmla="*/ 3675237 w 12191994"/>
              <a:gd name="connsiteY0" fmla="*/ 4200953 h 4208872"/>
              <a:gd name="connsiteX1" fmla="*/ 3622991 w 12191994"/>
              <a:gd name="connsiteY1" fmla="*/ 4204420 h 4208872"/>
              <a:gd name="connsiteX2" fmla="*/ 3510832 w 12191994"/>
              <a:gd name="connsiteY2" fmla="*/ 4208872 h 4208872"/>
              <a:gd name="connsiteX3" fmla="*/ 3675237 w 12191994"/>
              <a:gd name="connsiteY3" fmla="*/ 4200953 h 4208872"/>
              <a:gd name="connsiteX4" fmla="*/ 0 w 12191994"/>
              <a:gd name="connsiteY4" fmla="*/ 0 h 4208872"/>
              <a:gd name="connsiteX5" fmla="*/ 12191994 w 12191994"/>
              <a:gd name="connsiteY5" fmla="*/ 0 h 4208872"/>
              <a:gd name="connsiteX6" fmla="*/ 12191994 w 12191994"/>
              <a:gd name="connsiteY6" fmla="*/ 2062010 h 4208872"/>
              <a:gd name="connsiteX7" fmla="*/ 12172138 w 12191994"/>
              <a:gd name="connsiteY7" fmla="*/ 2073270 h 4208872"/>
              <a:gd name="connsiteX8" fmla="*/ 4335530 w 12191994"/>
              <a:gd name="connsiteY8" fmla="*/ 4157144 h 4208872"/>
              <a:gd name="connsiteX9" fmla="*/ 4303869 w 12191994"/>
              <a:gd name="connsiteY9" fmla="*/ 4159244 h 4208872"/>
              <a:gd name="connsiteX10" fmla="*/ 4393550 w 12191994"/>
              <a:gd name="connsiteY10" fmla="*/ 4151137 h 4208872"/>
              <a:gd name="connsiteX11" fmla="*/ 4199670 w 12191994"/>
              <a:gd name="connsiteY11" fmla="*/ 4117929 h 4208872"/>
              <a:gd name="connsiteX12" fmla="*/ 500184 w 12191994"/>
              <a:gd name="connsiteY12" fmla="*/ 3043554 h 4208872"/>
              <a:gd name="connsiteX13" fmla="*/ 0 w 12191994"/>
              <a:gd name="connsiteY13" fmla="*/ 2813437 h 4208872"/>
              <a:gd name="connsiteX14" fmla="*/ 0 w 12191994"/>
              <a:gd name="connsiteY14" fmla="*/ 0 h 4208872"/>
              <a:gd name="connsiteX0" fmla="*/ 3675237 w 12191994"/>
              <a:gd name="connsiteY0" fmla="*/ 4200953 h 4204420"/>
              <a:gd name="connsiteX1" fmla="*/ 3622991 w 12191994"/>
              <a:gd name="connsiteY1" fmla="*/ 4204420 h 4204420"/>
              <a:gd name="connsiteX2" fmla="*/ 3675237 w 12191994"/>
              <a:gd name="connsiteY2" fmla="*/ 4200953 h 4204420"/>
              <a:gd name="connsiteX3" fmla="*/ 0 w 12191994"/>
              <a:gd name="connsiteY3" fmla="*/ 0 h 4204420"/>
              <a:gd name="connsiteX4" fmla="*/ 12191994 w 12191994"/>
              <a:gd name="connsiteY4" fmla="*/ 0 h 4204420"/>
              <a:gd name="connsiteX5" fmla="*/ 12191994 w 12191994"/>
              <a:gd name="connsiteY5" fmla="*/ 2062010 h 4204420"/>
              <a:gd name="connsiteX6" fmla="*/ 12172138 w 12191994"/>
              <a:gd name="connsiteY6" fmla="*/ 2073270 h 4204420"/>
              <a:gd name="connsiteX7" fmla="*/ 4335530 w 12191994"/>
              <a:gd name="connsiteY7" fmla="*/ 4157144 h 4204420"/>
              <a:gd name="connsiteX8" fmla="*/ 4303869 w 12191994"/>
              <a:gd name="connsiteY8" fmla="*/ 4159244 h 4204420"/>
              <a:gd name="connsiteX9" fmla="*/ 4393550 w 12191994"/>
              <a:gd name="connsiteY9" fmla="*/ 4151137 h 4204420"/>
              <a:gd name="connsiteX10" fmla="*/ 4199670 w 12191994"/>
              <a:gd name="connsiteY10" fmla="*/ 4117929 h 4204420"/>
              <a:gd name="connsiteX11" fmla="*/ 500184 w 12191994"/>
              <a:gd name="connsiteY11" fmla="*/ 3043554 h 4204420"/>
              <a:gd name="connsiteX12" fmla="*/ 0 w 12191994"/>
              <a:gd name="connsiteY12" fmla="*/ 2813437 h 4204420"/>
              <a:gd name="connsiteX13" fmla="*/ 0 w 12191994"/>
              <a:gd name="connsiteY13" fmla="*/ 0 h 4204420"/>
              <a:gd name="connsiteX0" fmla="*/ 0 w 12191994"/>
              <a:gd name="connsiteY0" fmla="*/ 0 h 4159244"/>
              <a:gd name="connsiteX1" fmla="*/ 12191994 w 12191994"/>
              <a:gd name="connsiteY1" fmla="*/ 0 h 4159244"/>
              <a:gd name="connsiteX2" fmla="*/ 12191994 w 12191994"/>
              <a:gd name="connsiteY2" fmla="*/ 2062010 h 4159244"/>
              <a:gd name="connsiteX3" fmla="*/ 12172138 w 12191994"/>
              <a:gd name="connsiteY3" fmla="*/ 2073270 h 4159244"/>
              <a:gd name="connsiteX4" fmla="*/ 4335530 w 12191994"/>
              <a:gd name="connsiteY4" fmla="*/ 4157144 h 4159244"/>
              <a:gd name="connsiteX5" fmla="*/ 4303869 w 12191994"/>
              <a:gd name="connsiteY5" fmla="*/ 4159244 h 4159244"/>
              <a:gd name="connsiteX6" fmla="*/ 4393550 w 12191994"/>
              <a:gd name="connsiteY6" fmla="*/ 4151137 h 4159244"/>
              <a:gd name="connsiteX7" fmla="*/ 4199670 w 12191994"/>
              <a:gd name="connsiteY7" fmla="*/ 4117929 h 4159244"/>
              <a:gd name="connsiteX8" fmla="*/ 500184 w 12191994"/>
              <a:gd name="connsiteY8" fmla="*/ 3043554 h 4159244"/>
              <a:gd name="connsiteX9" fmla="*/ 0 w 12191994"/>
              <a:gd name="connsiteY9" fmla="*/ 2813437 h 4159244"/>
              <a:gd name="connsiteX10" fmla="*/ 0 w 12191994"/>
              <a:gd name="connsiteY10" fmla="*/ 0 h 41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4" h="4159244">
                <a:moveTo>
                  <a:pt x="0" y="0"/>
                </a:moveTo>
                <a:lnTo>
                  <a:pt x="12191994" y="0"/>
                </a:lnTo>
                <a:lnTo>
                  <a:pt x="12191994" y="2062010"/>
                </a:lnTo>
                <a:lnTo>
                  <a:pt x="12172138" y="2073270"/>
                </a:lnTo>
                <a:cubicBezTo>
                  <a:pt x="10126645" y="3159296"/>
                  <a:pt x="7398182" y="3912771"/>
                  <a:pt x="4335530" y="4157144"/>
                </a:cubicBezTo>
                <a:lnTo>
                  <a:pt x="4303869" y="4159244"/>
                </a:lnTo>
                <a:lnTo>
                  <a:pt x="4393550" y="4151137"/>
                </a:lnTo>
                <a:lnTo>
                  <a:pt x="4199670" y="4117929"/>
                </a:lnTo>
                <a:cubicBezTo>
                  <a:pt x="2842546" y="3866392"/>
                  <a:pt x="1594227" y="3500596"/>
                  <a:pt x="500184" y="3043554"/>
                </a:cubicBezTo>
                <a:lnTo>
                  <a:pt x="0" y="2813437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5A8ECF8-9EC0-4371-9073-B718C78D330B}"/>
              </a:ext>
            </a:extLst>
          </p:cNvPr>
          <p:cNvSpPr/>
          <p:nvPr userDrawn="1"/>
        </p:nvSpPr>
        <p:spPr>
          <a:xfrm>
            <a:off x="5987168" y="6021954"/>
            <a:ext cx="6204832" cy="836047"/>
          </a:xfrm>
          <a:custGeom>
            <a:avLst/>
            <a:gdLst>
              <a:gd name="connsiteX0" fmla="*/ 0 w 6204832"/>
              <a:gd name="connsiteY0" fmla="*/ 0 h 836047"/>
              <a:gd name="connsiteX1" fmla="*/ 304730 w 6204832"/>
              <a:gd name="connsiteY1" fmla="*/ 38149 h 836047"/>
              <a:gd name="connsiteX2" fmla="*/ 3397819 w 6204832"/>
              <a:gd name="connsiteY2" fmla="*/ 210757 h 836047"/>
              <a:gd name="connsiteX3" fmla="*/ 5889052 w 6204832"/>
              <a:gd name="connsiteY3" fmla="*/ 99488 h 836047"/>
              <a:gd name="connsiteX4" fmla="*/ 6204832 w 6204832"/>
              <a:gd name="connsiteY4" fmla="*/ 63660 h 836047"/>
              <a:gd name="connsiteX5" fmla="*/ 6204832 w 6204832"/>
              <a:gd name="connsiteY5" fmla="*/ 741992 h 836047"/>
              <a:gd name="connsiteX6" fmla="*/ 6204831 w 6204832"/>
              <a:gd name="connsiteY6" fmla="*/ 741992 h 836047"/>
              <a:gd name="connsiteX7" fmla="*/ 6204831 w 6204832"/>
              <a:gd name="connsiteY7" fmla="*/ 836047 h 836047"/>
              <a:gd name="connsiteX8" fmla="*/ 2954095 w 6204832"/>
              <a:gd name="connsiteY8" fmla="*/ 836047 h 836047"/>
              <a:gd name="connsiteX9" fmla="*/ 2930417 w 6204832"/>
              <a:gd name="connsiteY9" fmla="*/ 833175 h 836047"/>
              <a:gd name="connsiteX10" fmla="*/ 165022 w 6204832"/>
              <a:gd name="connsiteY10" fmla="*/ 73132 h 83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04832" h="836047">
                <a:moveTo>
                  <a:pt x="0" y="0"/>
                </a:moveTo>
                <a:lnTo>
                  <a:pt x="304730" y="38149"/>
                </a:lnTo>
                <a:cubicBezTo>
                  <a:pt x="1300024" y="151139"/>
                  <a:pt x="2335168" y="210757"/>
                  <a:pt x="3397819" y="210757"/>
                </a:cubicBezTo>
                <a:cubicBezTo>
                  <a:pt x="4247941" y="210757"/>
                  <a:pt x="5080458" y="172602"/>
                  <a:pt x="5889052" y="99488"/>
                </a:cubicBezTo>
                <a:lnTo>
                  <a:pt x="6204832" y="63660"/>
                </a:lnTo>
                <a:lnTo>
                  <a:pt x="6204832" y="741992"/>
                </a:lnTo>
                <a:lnTo>
                  <a:pt x="6204831" y="741992"/>
                </a:lnTo>
                <a:lnTo>
                  <a:pt x="6204831" y="836047"/>
                </a:lnTo>
                <a:lnTo>
                  <a:pt x="2954095" y="836047"/>
                </a:lnTo>
                <a:lnTo>
                  <a:pt x="2930417" y="833175"/>
                </a:lnTo>
                <a:cubicBezTo>
                  <a:pt x="1933531" y="687458"/>
                  <a:pt x="1000874" y="426847"/>
                  <a:pt x="165022" y="73132"/>
                </a:cubicBezTo>
                <a:close/>
              </a:path>
            </a:pathLst>
          </a:custGeom>
          <a:solidFill>
            <a:srgbClr val="A22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90A6D83-D876-44E9-844F-067A0C9D2F58}"/>
              </a:ext>
            </a:extLst>
          </p:cNvPr>
          <p:cNvSpPr/>
          <p:nvPr userDrawn="1"/>
        </p:nvSpPr>
        <p:spPr>
          <a:xfrm>
            <a:off x="0" y="2240554"/>
            <a:ext cx="12192000" cy="3861530"/>
          </a:xfrm>
          <a:custGeom>
            <a:avLst/>
            <a:gdLst>
              <a:gd name="connsiteX0" fmla="*/ 4072878 w 4072878"/>
              <a:gd name="connsiteY0" fmla="*/ 0 h 2548371"/>
              <a:gd name="connsiteX1" fmla="*/ 4072878 w 4072878"/>
              <a:gd name="connsiteY1" fmla="*/ 2451296 h 2548371"/>
              <a:gd name="connsiteX2" fmla="*/ 3967388 w 4072878"/>
              <a:gd name="connsiteY2" fmla="*/ 2474940 h 2548371"/>
              <a:gd name="connsiteX3" fmla="*/ 3135163 w 4072878"/>
              <a:gd name="connsiteY3" fmla="*/ 2548371 h 2548371"/>
              <a:gd name="connsiteX4" fmla="*/ 144639 w 4072878"/>
              <a:gd name="connsiteY4" fmla="*/ 1474801 h 2548371"/>
              <a:gd name="connsiteX5" fmla="*/ 0 w 4072878"/>
              <a:gd name="connsiteY5" fmla="*/ 1349511 h 2548371"/>
              <a:gd name="connsiteX6" fmla="*/ 7645 w 4072878"/>
              <a:gd name="connsiteY6" fmla="*/ 1350876 h 2548371"/>
              <a:gd name="connsiteX7" fmla="*/ 723622 w 4072878"/>
              <a:gd name="connsiteY7" fmla="*/ 1405047 h 2548371"/>
              <a:gd name="connsiteX8" fmla="*/ 3884734 w 4072878"/>
              <a:gd name="connsiteY8" fmla="*/ 183710 h 254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2878" h="2548371">
                <a:moveTo>
                  <a:pt x="4072878" y="0"/>
                </a:moveTo>
                <a:lnTo>
                  <a:pt x="4072878" y="2451296"/>
                </a:lnTo>
                <a:lnTo>
                  <a:pt x="3967388" y="2474940"/>
                </a:lnTo>
                <a:cubicBezTo>
                  <a:pt x="3697268" y="2523191"/>
                  <a:pt x="3419156" y="2548371"/>
                  <a:pt x="3135163" y="2548371"/>
                </a:cubicBezTo>
                <a:cubicBezTo>
                  <a:pt x="1999192" y="2548371"/>
                  <a:pt x="957318" y="2145483"/>
                  <a:pt x="144639" y="1474801"/>
                </a:cubicBezTo>
                <a:lnTo>
                  <a:pt x="0" y="1349511"/>
                </a:lnTo>
                <a:lnTo>
                  <a:pt x="7645" y="1350876"/>
                </a:lnTo>
                <a:cubicBezTo>
                  <a:pt x="241098" y="1386547"/>
                  <a:pt x="480200" y="1405047"/>
                  <a:pt x="723622" y="1405047"/>
                </a:cubicBezTo>
                <a:cubicBezTo>
                  <a:pt x="1940736" y="1405047"/>
                  <a:pt x="3049826" y="942548"/>
                  <a:pt x="3884734" y="183710"/>
                </a:cubicBezTo>
                <a:close/>
              </a:path>
            </a:pathLst>
          </a:custGeom>
          <a:solidFill>
            <a:srgbClr val="FF7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ABCC98-1580-4C28-8EDC-0F8AF5CA9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97" y="2814638"/>
            <a:ext cx="9144000" cy="2387600"/>
          </a:xfrm>
        </p:spPr>
        <p:txBody>
          <a:bodyPr rIns="365760" anchor="b">
            <a:normAutofit/>
          </a:bodyPr>
          <a:lstStyle>
            <a:lvl1pPr algn="r"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E19115-C742-440E-8A08-171CBD18F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7" y="5202238"/>
            <a:ext cx="9144000" cy="899846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C0A06-6586-46C1-B5BF-0E56DC48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DA46F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BDF8E-04ED-4796-A02C-D6887C62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DA46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07708-0653-4BFE-BDCB-7EDB4C08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4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74A6-9ACF-48E9-94B2-A31C5D9D2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C8485-679C-4CBF-96E0-7B94ACE0F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C0E27-1D0F-4482-BEB4-7B35D1308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A8B8C-412F-4976-86BF-302698208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85394-D95D-4871-B12A-BAB69CEA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58251-DB04-4CC3-8D3F-72EFC2D5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0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A641-9EB4-47B3-96C0-8C6296E96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135125-47C4-4402-8ECD-A77221001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04F91-84C2-4779-B493-9A846A0B9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BC727-52D8-44D1-9315-E16DC5F8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021E5-8C17-46A9-941A-D3D45533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FAE64-06A5-4DE1-81C2-B4718D55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16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17C73-0918-49E5-B934-2FDB3935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601DD-4B31-4C85-8BF4-8E25AA335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922BC-0AD6-44A3-B05F-C1991EE0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A789E-B678-4E09-BDB1-7B16B525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71187-E69A-4C50-93EC-72399E53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56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816490-53E5-4B7C-B69A-D1843F524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4891A-25FC-4192-AC93-F8C596742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15203-0495-4DDC-A983-D66926B4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00432-3913-4AEC-96D5-1119D47A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8639B-5ED7-488C-9414-EABF4BC8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32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886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301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736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116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51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85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7E11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7E1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7E11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FF7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3868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002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58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957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842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479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1820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587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265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418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09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7E11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7E1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7E11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FF7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solidFill>
            <a:srgbClr val="A22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9946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8283-08C8-4A4B-8B77-277D47FEAC0D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8FAC-7BF4-488A-8A53-DDF6435BA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506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3C1-610F-4A65-BA7F-9CF405A3B4E5}" type="datetimeFigureOut">
              <a:rPr lang="en-GB" smtClean="0"/>
              <a:t>02/12/2020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E3E1-CE81-4910-8669-AA0F450971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96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3C1-610F-4A65-BA7F-9CF405A3B4E5}" type="datetimeFigureOut">
              <a:rPr lang="en-GB" smtClean="0"/>
              <a:t>02/12/2020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E3E1-CE81-4910-8669-AA0F450971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2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3C1-610F-4A65-BA7F-9CF405A3B4E5}" type="datetimeFigureOut">
              <a:rPr lang="en-GB" smtClean="0"/>
              <a:t>02/12/2020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E3E1-CE81-4910-8669-AA0F450971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3C1-610F-4A65-BA7F-9CF405A3B4E5}" type="datetimeFigureOut">
              <a:rPr lang="en-GB" smtClean="0"/>
              <a:t>02/12/2020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E3E1-CE81-4910-8669-AA0F450971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3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3C1-610F-4A65-BA7F-9CF405A3B4E5}" type="datetimeFigureOut">
              <a:rPr lang="en-GB" smtClean="0"/>
              <a:t>02/12/2020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E3E1-CE81-4910-8669-AA0F450971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07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3C1-610F-4A65-BA7F-9CF405A3B4E5}" type="datetimeFigureOut">
              <a:rPr lang="en-GB" smtClean="0"/>
              <a:t>02/12/2020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E3E1-CE81-4910-8669-AA0F450971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64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3C1-610F-4A65-BA7F-9CF405A3B4E5}" type="datetimeFigureOut">
              <a:rPr lang="en-GB" smtClean="0"/>
              <a:t>02/12/2020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E3E1-CE81-4910-8669-AA0F450971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4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3C1-610F-4A65-BA7F-9CF405A3B4E5}" type="datetimeFigureOut">
              <a:rPr lang="en-GB" smtClean="0"/>
              <a:t>02/12/2020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E3E1-CE81-4910-8669-AA0F450971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6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3C1-610F-4A65-BA7F-9CF405A3B4E5}" type="datetimeFigureOut">
              <a:rPr lang="en-GB" smtClean="0"/>
              <a:t>02/12/2020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E3E1-CE81-4910-8669-AA0F450971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6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7E7E4-22B8-4563-90A9-82C2F2EE3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487"/>
            <a:ext cx="10515600" cy="397047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3D668-2187-49D6-94E7-BD02742A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7E11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F5D45-ED52-47C3-9243-A1D3EB52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7E1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AC4EA-A078-49A4-87BA-F66FC7D1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7E11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CA7D016-7F3E-42AE-8E88-2831840D063A}"/>
              </a:ext>
            </a:extLst>
          </p:cNvPr>
          <p:cNvSpPr/>
          <p:nvPr userDrawn="1"/>
        </p:nvSpPr>
        <p:spPr>
          <a:xfrm>
            <a:off x="45126" y="-241"/>
            <a:ext cx="12146874" cy="1796838"/>
          </a:xfrm>
          <a:custGeom>
            <a:avLst/>
            <a:gdLst>
              <a:gd name="connsiteX0" fmla="*/ 0 w 12146874"/>
              <a:gd name="connsiteY0" fmla="*/ 0 h 1796838"/>
              <a:gd name="connsiteX1" fmla="*/ 12146874 w 12146874"/>
              <a:gd name="connsiteY1" fmla="*/ 0 h 1796838"/>
              <a:gd name="connsiteX2" fmla="*/ 12146874 w 12146874"/>
              <a:gd name="connsiteY2" fmla="*/ 1649741 h 1796838"/>
              <a:gd name="connsiteX3" fmla="*/ 11831094 w 12146874"/>
              <a:gd name="connsiteY3" fmla="*/ 1685569 h 1796838"/>
              <a:gd name="connsiteX4" fmla="*/ 9339861 w 12146874"/>
              <a:gd name="connsiteY4" fmla="*/ 1796838 h 1796838"/>
              <a:gd name="connsiteX5" fmla="*/ 387845 w 12146874"/>
              <a:gd name="connsiteY5" fmla="*/ 170064 h 179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874" h="1796838">
                <a:moveTo>
                  <a:pt x="0" y="0"/>
                </a:moveTo>
                <a:lnTo>
                  <a:pt x="12146874" y="0"/>
                </a:lnTo>
                <a:lnTo>
                  <a:pt x="12146874" y="1649741"/>
                </a:lnTo>
                <a:lnTo>
                  <a:pt x="11831094" y="1685569"/>
                </a:lnTo>
                <a:cubicBezTo>
                  <a:pt x="11022500" y="1758683"/>
                  <a:pt x="10189983" y="1796838"/>
                  <a:pt x="9339861" y="1796838"/>
                </a:cubicBezTo>
                <a:cubicBezTo>
                  <a:pt x="5939378" y="1796838"/>
                  <a:pt x="2820568" y="1186345"/>
                  <a:pt x="387845" y="170064"/>
                </a:cubicBezTo>
                <a:close/>
              </a:path>
            </a:pathLst>
          </a:custGeom>
          <a:solidFill>
            <a:srgbClr val="FF7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D38FA49-F54C-46BB-8304-6FA01A5FB09B}"/>
              </a:ext>
            </a:extLst>
          </p:cNvPr>
          <p:cNvSpPr/>
          <p:nvPr userDrawn="1"/>
        </p:nvSpPr>
        <p:spPr>
          <a:xfrm>
            <a:off x="3" y="60425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43A9CD-3B45-484B-BD1B-18EDBCB5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58"/>
            <a:ext cx="11353800" cy="1325563"/>
          </a:xfrm>
        </p:spPr>
        <p:txBody>
          <a:bodyPr rIns="365760" anchor="ctr"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0333142-6414-40B5-BB7E-DF934194E3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047997" y="1018598"/>
            <a:ext cx="9144000" cy="714499"/>
          </a:xfrm>
        </p:spPr>
        <p:txBody>
          <a:bodyPr rIns="365760"/>
          <a:lstStyle>
            <a:lvl1pPr marL="0" indent="0" algn="r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37493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3C1-610F-4A65-BA7F-9CF405A3B4E5}" type="datetimeFigureOut">
              <a:rPr lang="en-GB" smtClean="0"/>
              <a:t>02/12/2020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E3E1-CE81-4910-8669-AA0F450971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22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63C1-610F-4A65-BA7F-9CF405A3B4E5}" type="datetimeFigureOut">
              <a:rPr lang="en-GB" smtClean="0"/>
              <a:t>02/12/2020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FE3E1-CE81-4910-8669-AA0F450971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1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36F0-812D-49AF-9E9F-6BE85AA012F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2C7E-432A-4331-B8A2-18D8C9B6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912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36F0-812D-49AF-9E9F-6BE85AA012F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2C7E-432A-4331-B8A2-18D8C9B6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5738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36F0-812D-49AF-9E9F-6BE85AA012F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2C7E-432A-4331-B8A2-18D8C9B6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040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36F0-812D-49AF-9E9F-6BE85AA012F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2C7E-432A-4331-B8A2-18D8C9B6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5973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36F0-812D-49AF-9E9F-6BE85AA012F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2C7E-432A-4331-B8A2-18D8C9B6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726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36F0-812D-49AF-9E9F-6BE85AA012F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2C7E-432A-4331-B8A2-18D8C9B6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71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36F0-812D-49AF-9E9F-6BE85AA012F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2C7E-432A-4331-B8A2-18D8C9B6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914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36F0-812D-49AF-9E9F-6BE85AA012F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2C7E-432A-4331-B8A2-18D8C9B6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34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04AC-9159-4934-8481-28CFB4B4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6811C-389E-4C9A-9545-FD7B79A7D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22F26-D929-4224-B7D5-F9CC419E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EDAD2-3D9E-4B72-AB17-C033F18A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586D7-6C7E-4A29-AFAD-F8AF921E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4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36F0-812D-49AF-9E9F-6BE85AA012F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2C7E-432A-4331-B8A2-18D8C9B6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408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36F0-812D-49AF-9E9F-6BE85AA012F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2C7E-432A-4331-B8A2-18D8C9B6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55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36F0-812D-49AF-9E9F-6BE85AA012F1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02C7E-432A-4331-B8A2-18D8C9B6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6071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234F1-57C1-40B6-A463-263A86A0ACAE}" type="datetime1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252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4A4E-8CE4-438F-A26C-8CEE33C0D76D}" type="datetime1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516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6056-84A9-44E8-BE32-5AFBF9156873}" type="datetime1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7474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E570-581A-41DF-968D-0A713E171DE1}" type="datetime1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261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287A-6E5F-439F-97F0-29574F8B2D7D}" type="datetime1">
              <a:rPr lang="en-GB" smtClean="0"/>
              <a:t>02/12/2020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377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AD04F-3631-4804-B398-088F57A9C240}" type="datetime1">
              <a:rPr lang="en-GB" smtClean="0"/>
              <a:t>02/12/2020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3501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FF15-A995-46A8-A061-A0562FF04CA9}" type="datetime1">
              <a:rPr lang="en-GB" smtClean="0"/>
              <a:t>02/12/2020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6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226FE-2A1A-42E8-8EB8-E8C2F1FF1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A07FC-5F80-4767-A8D4-75E008AE6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EDFBF-95C8-482A-B30A-04986A025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208A8-1524-4742-BDE9-246AD4B9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00CFF-B864-4717-99A5-43C9EA07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F6820-5E3F-49A9-8E44-8ECF083F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598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0EF6-1AAF-4AB9-895E-BEF98B7476B7}" type="datetime1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529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AA4A-7C70-428C-8AA2-EC5FA09857B9}" type="datetime1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1363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3DF9-E7A2-456D-A6A5-B1706A658F41}" type="datetime1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664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3A6B-E6A0-43A4-BF11-5B62CBC14345}" type="datetime1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98228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51AB-5D32-4A1D-8E6B-FC58C88CBC14}" type="datetime1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1121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C83B-95DB-40EB-A27D-5C9A6D12B546}" type="datetime1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4360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AC73-5D3F-4C3D-8A28-8FA9041D65E7}" type="datetime1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290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E0C9-DBAB-419A-AAEA-96A541249EC6}" type="datetime1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8056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5E28-41D9-4FA8-871E-32A4F0BFA5CB}" type="datetime1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40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783B-03A0-409F-8573-D57329B5F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B7087-5633-49FA-8485-A981586BC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79E2C-033B-4FBA-A3E2-A445B074A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9FFF85-E5C7-4BEE-B6C4-60A80C3B6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2009E7-C5BE-40E0-9D13-EBAA5DE9A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201D6F-9B4A-4DA8-874F-D47E161CE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3727-9126-450C-9166-FA163FBC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9D302A-A571-4F55-8B61-EA8AB97E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7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D749-FDF9-4F94-A421-8EABE309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264008-8BD8-4542-8DFA-D33857B3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89E25-02BB-4E6D-A193-F5D306FA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C2355-36B6-4F9E-BA79-5CA5E9C4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9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1EAFB-B6A5-4380-9C39-01D3761D3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E8F6-4D81-4B3A-BC45-BBA4A1C9BD0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585C40-FDBA-43C0-90CF-DDBB124AF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D6155-F780-4D68-868D-D48E5912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5F7C3-4860-4DB0-A451-57EE24F2F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presentationgo.com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4E5A5-FAF5-42E9-A705-A2830C622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365760" bIns="45720" rtlCol="0" anchor="b">
            <a:normAutofit/>
          </a:bodyPr>
          <a:lstStyle/>
          <a:p>
            <a:pPr lvl="0" algn="r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E322A-EE1B-4EA9-BECD-220E5044D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86965-5A0F-4C0C-9415-32EBA327B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7E11"/>
                </a:solidFill>
              </a:defRPr>
            </a:lvl1pPr>
          </a:lstStyle>
          <a:p>
            <a:fld id="{18D9E8F6-4D81-4B3A-BC45-BBA4A1C9BD0F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C338F-E89C-43B8-B0CB-A1D888EA8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7E1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A7CEF-ACB9-4347-8B7A-F5C824194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7E11"/>
                </a:solidFill>
              </a:defRPr>
            </a:lvl1pPr>
          </a:lstStyle>
          <a:p>
            <a:fld id="{E505F7C3-4860-4DB0-A451-57EE24F2F7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60335A-67B4-43C9-975E-354313EAB164}"/>
              </a:ext>
            </a:extLst>
          </p:cNvPr>
          <p:cNvSpPr/>
          <p:nvPr userDrawn="1"/>
        </p:nvSpPr>
        <p:spPr>
          <a:xfrm>
            <a:off x="-88899" y="6959601"/>
            <a:ext cx="162095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067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15" tooltip="PresentationGo!"/>
              </a:rPr>
              <a:t>presentationgo.com</a:t>
            </a:r>
            <a:endParaRPr lang="en-US" sz="1067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9598CF-92E8-45BD-884E-AFB827C1311E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B3DA16-62CF-49AF-9B2D-01A786E29D65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D0F24F-F3D9-4255-8887-CDC22426826E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0FB697-DEAA-42BC-86CE-F3D23992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27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b="1" kern="1200" cap="all" baseline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94F971B5-DF50-4175-ACEA-98FC40CD366E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3595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F971B5-DF50-4175-ACEA-98FC40CD366E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95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F971B5-DF50-4175-ACEA-98FC40CD366E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64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7EF5F-96B1-45CB-8AEB-0B219EED9A9F}" type="datetime1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DEC1AB8-4967-437D-A297-3B950B929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84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12" Type="http://schemas.openxmlformats.org/officeDocument/2006/relationships/image" Target="../media/image3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s://education.gov.mt/en/qad/Documents/ECEC/NATIONAL%20STANDARDS%20FOR%20CHILD%20DAY%20CARE%20FACILITIES%202006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44446" y="3834786"/>
            <a:ext cx="11712315" cy="1597290"/>
          </a:xfrm>
        </p:spPr>
        <p:txBody>
          <a:bodyPr>
            <a:normAutofit/>
          </a:bodyPr>
          <a:lstStyle/>
          <a:p>
            <a:pPr algn="ctr"/>
            <a:r>
              <a:rPr lang="mt-M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Early childhood education </a:t>
            </a: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CARE SERVICES</a:t>
            </a:r>
            <a:b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 – 3 years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ECEEFAB-8007-4E30-80A1-6265CA3AF86A}"/>
              </a:ext>
            </a:extLst>
          </p:cNvPr>
          <p:cNvSpPr/>
          <p:nvPr/>
        </p:nvSpPr>
        <p:spPr>
          <a:xfrm>
            <a:off x="3" y="2802836"/>
            <a:ext cx="4395933" cy="1439984"/>
          </a:xfrm>
          <a:custGeom>
            <a:avLst/>
            <a:gdLst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0" fmla="*/ 0 w 1467716"/>
              <a:gd name="connsiteY0" fmla="*/ 0 h 943303"/>
              <a:gd name="connsiteX1" fmla="*/ 167092 w 1467716"/>
              <a:gd name="connsiteY1" fmla="*/ 151863 h 943303"/>
              <a:gd name="connsiteX2" fmla="*/ 1402948 w 1467716"/>
              <a:gd name="connsiteY2" fmla="*/ 860884 h 943303"/>
              <a:gd name="connsiteX3" fmla="*/ 1467716 w 1467716"/>
              <a:gd name="connsiteY3" fmla="*/ 882799 h 943303"/>
              <a:gd name="connsiteX4" fmla="*/ 1426853 w 1467716"/>
              <a:gd name="connsiteY4" fmla="*/ 890097 h 943303"/>
              <a:gd name="connsiteX5" fmla="*/ 723619 w 1467716"/>
              <a:gd name="connsiteY5" fmla="*/ 943303 h 943303"/>
              <a:gd name="connsiteX6" fmla="*/ 20386 w 1467716"/>
              <a:gd name="connsiteY6" fmla="*/ 890097 h 943303"/>
              <a:gd name="connsiteX7" fmla="*/ 0 w 1467716"/>
              <a:gd name="connsiteY7" fmla="*/ 886456 h 943303"/>
              <a:gd name="connsiteX8" fmla="*/ 0 w 1467716"/>
              <a:gd name="connsiteY8" fmla="*/ 0 h 943303"/>
              <a:gd name="connsiteX0" fmla="*/ 0 w 1468512"/>
              <a:gd name="connsiteY0" fmla="*/ 0 h 943303"/>
              <a:gd name="connsiteX1" fmla="*/ 167092 w 1468512"/>
              <a:gd name="connsiteY1" fmla="*/ 151863 h 943303"/>
              <a:gd name="connsiteX2" fmla="*/ 1402948 w 1468512"/>
              <a:gd name="connsiteY2" fmla="*/ 860884 h 943303"/>
              <a:gd name="connsiteX3" fmla="*/ 1468512 w 1468512"/>
              <a:gd name="connsiteY3" fmla="*/ 884359 h 943303"/>
              <a:gd name="connsiteX4" fmla="*/ 1426853 w 1468512"/>
              <a:gd name="connsiteY4" fmla="*/ 890097 h 943303"/>
              <a:gd name="connsiteX5" fmla="*/ 723619 w 1468512"/>
              <a:gd name="connsiteY5" fmla="*/ 943303 h 943303"/>
              <a:gd name="connsiteX6" fmla="*/ 20386 w 1468512"/>
              <a:gd name="connsiteY6" fmla="*/ 890097 h 943303"/>
              <a:gd name="connsiteX7" fmla="*/ 0 w 1468512"/>
              <a:gd name="connsiteY7" fmla="*/ 886456 h 943303"/>
              <a:gd name="connsiteX8" fmla="*/ 0 w 1468512"/>
              <a:gd name="connsiteY8" fmla="*/ 0 h 94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512" h="943303">
                <a:moveTo>
                  <a:pt x="0" y="0"/>
                </a:moveTo>
                <a:lnTo>
                  <a:pt x="167092" y="151863"/>
                </a:lnTo>
                <a:cubicBezTo>
                  <a:pt x="532570" y="453482"/>
                  <a:pt x="949585" y="694885"/>
                  <a:pt x="1402948" y="860884"/>
                </a:cubicBezTo>
                <a:lnTo>
                  <a:pt x="1468512" y="884359"/>
                </a:lnTo>
                <a:lnTo>
                  <a:pt x="1426853" y="890097"/>
                </a:lnTo>
                <a:cubicBezTo>
                  <a:pt x="1197556" y="925132"/>
                  <a:pt x="962710" y="943303"/>
                  <a:pt x="723619" y="943303"/>
                </a:cubicBezTo>
                <a:cubicBezTo>
                  <a:pt x="484529" y="943303"/>
                  <a:pt x="249683" y="925132"/>
                  <a:pt x="20386" y="890097"/>
                </a:cubicBezTo>
                <a:lnTo>
                  <a:pt x="0" y="886456"/>
                </a:lnTo>
                <a:lnTo>
                  <a:pt x="0" y="0"/>
                </a:lnTo>
                <a:close/>
              </a:path>
            </a:pathLst>
          </a:cu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D8C3473-A8D6-4B43-AF40-6152D06028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3" b="19653"/>
          <a:stretch>
            <a:fillRect/>
          </a:stretch>
        </p:blipFill>
        <p:spPr>
          <a:xfrm>
            <a:off x="3" y="0"/>
            <a:ext cx="12191994" cy="415924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2C4406-8679-4AC3-990F-C92255F88D4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51301" y="5454140"/>
            <a:ext cx="7065876" cy="1597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29D814-9CDA-44B5-8E9E-901B85C68988}"/>
              </a:ext>
            </a:extLst>
          </p:cNvPr>
          <p:cNvSpPr txBox="1"/>
          <p:nvPr/>
        </p:nvSpPr>
        <p:spPr>
          <a:xfrm>
            <a:off x="173664" y="6140860"/>
            <a:ext cx="404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Dr Jacqueline Vanhear</a:t>
            </a:r>
          </a:p>
          <a:p>
            <a:r>
              <a:rPr lang="en-GB" dirty="0"/>
              <a:t>Director – Quality Assurance Department</a:t>
            </a:r>
          </a:p>
        </p:txBody>
      </p:sp>
    </p:spTree>
    <p:extLst>
      <p:ext uri="{BB962C8B-B14F-4D97-AF65-F5344CB8AC3E}">
        <p14:creationId xmlns:p14="http://schemas.microsoft.com/office/powerpoint/2010/main" val="92598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922DDC-1F62-4E40-8681-358FD7EAA01A}"/>
              </a:ext>
            </a:extLst>
          </p:cNvPr>
          <p:cNvGrpSpPr/>
          <p:nvPr/>
        </p:nvGrpSpPr>
        <p:grpSpPr>
          <a:xfrm>
            <a:off x="464658" y="1566724"/>
            <a:ext cx="11512340" cy="4709290"/>
            <a:chOff x="464658" y="1074355"/>
            <a:chExt cx="11512340" cy="4709290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9E0554C0-F5B4-45DA-B70B-68F3880B552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36705128"/>
                </p:ext>
              </p:extLst>
            </p:nvPr>
          </p:nvGraphicFramePr>
          <p:xfrm>
            <a:off x="464658" y="1074355"/>
            <a:ext cx="10146453" cy="47092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7048BB-C002-4DE1-870B-A00DE5646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8063" y="2233596"/>
              <a:ext cx="733905" cy="7339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B6152B-E003-4B7B-8C41-84EDEEF748D6}"/>
                </a:ext>
              </a:extLst>
            </p:cNvPr>
            <p:cNvSpPr txBox="1"/>
            <p:nvPr/>
          </p:nvSpPr>
          <p:spPr>
            <a:xfrm>
              <a:off x="10757049" y="2249246"/>
              <a:ext cx="121994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Barcelona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Target </a:t>
              </a:r>
              <a:r>
                <a:rPr kumimoji="0" lang="mt-M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33%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dirty="0">
                  <a:solidFill>
                    <a:srgbClr val="C00000"/>
                  </a:solidFill>
                  <a:latin typeface="Calibri" panose="020F0502020204030204"/>
                </a:rPr>
                <a:t>by 2020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94C7F70-72FF-4265-ADF5-86AF48E113D3}"/>
                </a:ext>
              </a:extLst>
            </p:cNvPr>
            <p:cNvCxnSpPr>
              <a:cxnSpLocks/>
            </p:cNvCxnSpPr>
            <p:nvPr/>
          </p:nvCxnSpPr>
          <p:spPr>
            <a:xfrm>
              <a:off x="1257300" y="2644726"/>
              <a:ext cx="874076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00EC559-3142-4886-9C97-5F2EBEE27DE7}"/>
              </a:ext>
            </a:extLst>
          </p:cNvPr>
          <p:cNvSpPr txBox="1"/>
          <p:nvPr/>
        </p:nvSpPr>
        <p:spPr>
          <a:xfrm>
            <a:off x="4802578" y="6382360"/>
            <a:ext cx="2586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JobsPlus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NSO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4786B-5388-4C2D-AF37-011EBA39E376}"/>
              </a:ext>
            </a:extLst>
          </p:cNvPr>
          <p:cNvSpPr txBox="1"/>
          <p:nvPr/>
        </p:nvSpPr>
        <p:spPr>
          <a:xfrm>
            <a:off x="942959" y="991827"/>
            <a:ext cx="857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per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JobsPlus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pre-2014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circa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1,800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children were making use of childcare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9A91E-8A5A-44A0-BDCD-B6ECB02C1665}"/>
              </a:ext>
            </a:extLst>
          </p:cNvPr>
          <p:cNvSpPr txBox="1"/>
          <p:nvPr/>
        </p:nvSpPr>
        <p:spPr>
          <a:xfrm>
            <a:off x="942959" y="263042"/>
            <a:ext cx="1612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2010469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E608EB-50F5-44EE-9097-8ABD55F3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576" y="-285620"/>
            <a:ext cx="8212852" cy="7429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04098D-C222-4752-8350-B4710FC14560}"/>
              </a:ext>
            </a:extLst>
          </p:cNvPr>
          <p:cNvSpPr txBox="1"/>
          <p:nvPr/>
        </p:nvSpPr>
        <p:spPr>
          <a:xfrm>
            <a:off x="0" y="6273225"/>
            <a:ext cx="5717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Number of registered ECEC centres by end of 2019 by district</a:t>
            </a:r>
          </a:p>
          <a:p>
            <a:r>
              <a:rPr lang="en-GB" sz="1600" dirty="0"/>
              <a:t>(map &amp; districts as in NSO, Regional Statistics, Malta, 2019 edition)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87AE04-F21C-40B1-BADF-E21E90BEF9EC}"/>
              </a:ext>
            </a:extLst>
          </p:cNvPr>
          <p:cNvSpPr txBox="1"/>
          <p:nvPr/>
        </p:nvSpPr>
        <p:spPr>
          <a:xfrm>
            <a:off x="295845" y="417786"/>
            <a:ext cx="1612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62920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91D9DB8-486D-4951-95EC-1B812AEB0D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8184067"/>
              </p:ext>
            </p:extLst>
          </p:nvPr>
        </p:nvGraphicFramePr>
        <p:xfrm>
          <a:off x="1263578" y="1286934"/>
          <a:ext cx="9664846" cy="4105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8698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07E950-0154-416A-BDF3-C81B4EED2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" r="18512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670D-085C-4F1B-988B-F36DDE88F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and Evaluation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B22D7C6-9860-49BF-8675-E9326A130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607426"/>
              </p:ext>
            </p:extLst>
          </p:nvPr>
        </p:nvGraphicFramePr>
        <p:xfrm>
          <a:off x="362858" y="2022601"/>
          <a:ext cx="4383314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2325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D3C1482-7123-4378-ADD1-1746805B4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89930B-F3A3-46CC-B34C-49439CA3C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274476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D1B9C4-33C3-49F9-BE33-2F2E7E144AA7}"/>
              </a:ext>
            </a:extLst>
          </p:cNvPr>
          <p:cNvSpPr txBox="1"/>
          <p:nvPr/>
        </p:nvSpPr>
        <p:spPr>
          <a:xfrm>
            <a:off x="943277" y="480216"/>
            <a:ext cx="10444758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CHILDCARE CENTRES REGISTRATION PROCESS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695100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D3392CF-38B4-451E-9137-6CCD4EEF0E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480701"/>
              </p:ext>
            </p:extLst>
          </p:nvPr>
        </p:nvGraphicFramePr>
        <p:xfrm>
          <a:off x="943277" y="2339935"/>
          <a:ext cx="10444758" cy="3988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6643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05534B-190B-4145-81E2-006BFAFD7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9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2" name="Rectangle 1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84B3E-6BCF-4EB9-AD75-72C9DA75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SPACES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87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B161717-FB31-4392-A894-1E988761A2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1933827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4868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74C2B9A-E8B4-4121-81FD-BA022ACA9602}"/>
              </a:ext>
            </a:extLst>
          </p:cNvPr>
          <p:cNvGraphicFramePr>
            <a:graphicFrameLocks/>
          </p:cNvGraphicFramePr>
          <p:nvPr/>
        </p:nvGraphicFramePr>
        <p:xfrm>
          <a:off x="283529" y="1193576"/>
          <a:ext cx="5804716" cy="3474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CF0BF50-20A4-49EE-A02A-0184C244E8F0}"/>
              </a:ext>
            </a:extLst>
          </p:cNvPr>
          <p:cNvGraphicFramePr>
            <a:graphicFrameLocks/>
          </p:cNvGraphicFramePr>
          <p:nvPr/>
        </p:nvGraphicFramePr>
        <p:xfrm>
          <a:off x="6444343" y="1193576"/>
          <a:ext cx="5236733" cy="3474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25B774B-DD2F-430D-AC45-77062C641D20}"/>
              </a:ext>
            </a:extLst>
          </p:cNvPr>
          <p:cNvSpPr txBox="1"/>
          <p:nvPr/>
        </p:nvSpPr>
        <p:spPr>
          <a:xfrm>
            <a:off x="3379583" y="358238"/>
            <a:ext cx="543283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/>
              <a:t>Sustaining continuous improvement</a:t>
            </a:r>
          </a:p>
        </p:txBody>
      </p:sp>
      <p:pic>
        <p:nvPicPr>
          <p:cNvPr id="10" name="Picture 9" descr="Chart, diagram, pie chart&#10;&#10;Description automatically generated">
            <a:extLst>
              <a:ext uri="{FF2B5EF4-FFF2-40B4-BE49-F238E27FC236}">
                <a16:creationId xmlns:a16="http://schemas.microsoft.com/office/drawing/2014/main" id="{0BFC2EEB-4EB6-4FEC-9DFB-39D105C75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2" b="21641"/>
          <a:stretch/>
        </p:blipFill>
        <p:spPr>
          <a:xfrm>
            <a:off x="3379583" y="4680369"/>
            <a:ext cx="5804716" cy="220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88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A741F9-4055-4390-B8DA-E820E166C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Monitoring and Evaluation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79A31-1FE2-4C8E-B693-C0AB3E07B024}"/>
              </a:ext>
            </a:extLst>
          </p:cNvPr>
          <p:cNvSpPr txBox="1"/>
          <p:nvPr/>
        </p:nvSpPr>
        <p:spPr>
          <a:xfrm>
            <a:off x="230216" y="2880690"/>
            <a:ext cx="3661625" cy="3230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Only a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third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of European </a:t>
            </a:r>
            <a:r>
              <a:rPr lang="mt-MT" sz="20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ducation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systems have established evaluation systems which check that settings for younger children not only comply with standards but also support the learning process.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D47E3-C7E1-4321-8DFA-A1A4A01D993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833538" y="2684986"/>
            <a:ext cx="8245918" cy="38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6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76248C8-0720-48AB-91BA-5F530BB41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0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3BEDA7-D0B8-4802-8168-92452653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EFF34B-7B1A-4F9D-8CEE-A40962BC7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3724" y="0"/>
            <a:ext cx="4572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4330980-A674-45D2-80C6-A480F919E9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641765"/>
              </p:ext>
            </p:extLst>
          </p:nvPr>
        </p:nvGraphicFramePr>
        <p:xfrm>
          <a:off x="1257300" y="2197099"/>
          <a:ext cx="5212442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4330980-A674-45D2-80C6-A480F919E9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0695703"/>
              </p:ext>
            </p:extLst>
          </p:nvPr>
        </p:nvGraphicFramePr>
        <p:xfrm>
          <a:off x="6210299" y="2197100"/>
          <a:ext cx="5212443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53BE135-CBBD-4D7F-9ED5-3765B80B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545676"/>
            <a:ext cx="9858383" cy="13255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/>
              <a:t>Workforce</a:t>
            </a:r>
          </a:p>
        </p:txBody>
      </p:sp>
    </p:spTree>
    <p:extLst>
      <p:ext uri="{BB962C8B-B14F-4D97-AF65-F5344CB8AC3E}">
        <p14:creationId xmlns:p14="http://schemas.microsoft.com/office/powerpoint/2010/main" val="2100919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858322-1B3E-4F74-A667-30FC25BB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why </a:t>
            </a:r>
            <a:r>
              <a:rPr lang="en-GB" dirty="0" err="1"/>
              <a:t>ecec</a:t>
            </a:r>
            <a:r>
              <a:rPr lang="en-GB" dirty="0"/>
              <a:t> matters?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647B67-0F24-4F47-94D1-51BD59E40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9" y="1920240"/>
            <a:ext cx="1674237" cy="2363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5011D4-C89D-45B4-B526-92A928E2F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5" y="4410537"/>
            <a:ext cx="1543076" cy="2180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18625-6B68-476F-BC82-262582EEA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715" y="4626832"/>
            <a:ext cx="1530355" cy="2116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876B53-1060-49AD-8C03-1C0D58D71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9719" y="4714300"/>
            <a:ext cx="1639966" cy="1572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349F27-DBDC-4297-ACAC-A764A9F68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3281" y="2043825"/>
            <a:ext cx="1641413" cy="2116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32CBE2-35E0-4009-8E90-FC8A094DD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6890" y="4528356"/>
            <a:ext cx="2139881" cy="1944793"/>
          </a:xfrm>
          <a:prstGeom prst="rect">
            <a:avLst/>
          </a:prstGeom>
        </p:spPr>
      </p:pic>
      <p:pic>
        <p:nvPicPr>
          <p:cNvPr id="1026" name="Picture 2" descr="Starting Strong V | READ online">
            <a:extLst>
              <a:ext uri="{FF2B5EF4-FFF2-40B4-BE49-F238E27FC236}">
                <a16:creationId xmlns:a16="http://schemas.microsoft.com/office/drawing/2014/main" id="{BB5197C8-43EF-4BE0-9270-7C507632A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912" y="1920240"/>
            <a:ext cx="2191450" cy="253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E733828-ABF5-4175-A7D3-B5A6272B9D51}"/>
              </a:ext>
            </a:extLst>
          </p:cNvPr>
          <p:cNvGrpSpPr/>
          <p:nvPr/>
        </p:nvGrpSpPr>
        <p:grpSpPr>
          <a:xfrm>
            <a:off x="3915641" y="2065191"/>
            <a:ext cx="5732475" cy="2649109"/>
            <a:chOff x="3915641" y="2065191"/>
            <a:chExt cx="5732475" cy="26491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DB23C92-0A1B-409F-9DED-B598ED4C6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60750" y="2065191"/>
              <a:ext cx="5620999" cy="81083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7BA4B-D0E1-4AAF-BA7C-D76D05D1B9D0}"/>
                </a:ext>
              </a:extLst>
            </p:cNvPr>
            <p:cNvSpPr/>
            <p:nvPr/>
          </p:nvSpPr>
          <p:spPr>
            <a:xfrm>
              <a:off x="5485967" y="3092324"/>
              <a:ext cx="416214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Noto sans"/>
                </a:rPr>
                <a:t>By 2030, ensure that all girls and boys have access to </a:t>
              </a:r>
              <a:r>
                <a:rPr kumimoji="0" lang="en-GB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Noto sans"/>
                </a:rPr>
                <a:t>quality early childhood development</a:t>
              </a:r>
              <a:r>
                <a:rPr kumimoji="0" lang="en-GB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Noto sans"/>
                </a:rPr>
                <a:t>, </a:t>
              </a:r>
              <a:r>
                <a:rPr kumimoji="0" lang="en-GB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Noto sans"/>
                </a:rPr>
                <a:t>care and pre-primary education </a:t>
              </a:r>
              <a:r>
                <a:rPr kumimoji="0" lang="en-GB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Noto sans"/>
                </a:rPr>
                <a:t>so that they are ready for primary education</a:t>
              </a:r>
              <a:endPara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B2E47E9-837B-4EEC-8E27-9D07A90B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22886"/>
            <a:stretch/>
          </p:blipFill>
          <p:spPr>
            <a:xfrm>
              <a:off x="3915641" y="2966012"/>
              <a:ext cx="1464118" cy="1748288"/>
            </a:xfrm>
            <a:prstGeom prst="rect">
              <a:avLst/>
            </a:prstGeom>
          </p:spPr>
        </p:pic>
      </p:grpSp>
      <p:pic>
        <p:nvPicPr>
          <p:cNvPr id="1028" name="Picture 4" descr="NATIONAL STANDARDS FOR CHILD DAY CARE FACILITIES">
            <a:extLst>
              <a:ext uri="{FF2B5EF4-FFF2-40B4-BE49-F238E27FC236}">
                <a16:creationId xmlns:a16="http://schemas.microsoft.com/office/drawing/2014/main" id="{770E99D2-AE97-45AA-BA03-C11A0DE1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281" y="4410537"/>
            <a:ext cx="1677146" cy="236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496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92DB6-6592-4B72-A22C-FA275005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Governance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5DCDCCF-84CE-4159-AF96-966E56C140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185286"/>
              </p:ext>
            </p:extLst>
          </p:nvPr>
        </p:nvGraphicFramePr>
        <p:xfrm>
          <a:off x="4777316" y="643466"/>
          <a:ext cx="6780700" cy="5568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1228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550D7-DB82-48D3-ABFA-FF3615946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62" y="1207044"/>
            <a:ext cx="4650004" cy="4452378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12C04FF-C147-4951-A1EF-910010C61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278" y="2002971"/>
            <a:ext cx="5170144" cy="25462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7ECF4-767C-4F54-9ADC-EB94085B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438" y="6420107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DEC1AB8-4967-437D-A297-3B950B92986E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86F49-E8BB-439D-A462-6095605F8537}"/>
              </a:ext>
            </a:extLst>
          </p:cNvPr>
          <p:cNvSpPr txBox="1"/>
          <p:nvPr/>
        </p:nvSpPr>
        <p:spPr>
          <a:xfrm>
            <a:off x="1124262" y="480060"/>
            <a:ext cx="1928413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rtlCol="0">
            <a:spAutoFit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Funding</a:t>
            </a:r>
          </a:p>
        </p:txBody>
      </p:sp>
    </p:spTree>
    <p:extLst>
      <p:ext uri="{BB962C8B-B14F-4D97-AF65-F5344CB8AC3E}">
        <p14:creationId xmlns:p14="http://schemas.microsoft.com/office/powerpoint/2010/main" val="1965690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565C35A-C6FA-4269-822E-6DB5B9C48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8BBEF76-F066-4551-8A87-AAFD9969E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7E701E2-9884-4313-A922-224D075A7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23">
              <a:extLst>
                <a:ext uri="{FF2B5EF4-FFF2-40B4-BE49-F238E27FC236}">
                  <a16:creationId xmlns:a16="http://schemas.microsoft.com/office/drawing/2014/main" id="{32C9DF5B-371A-4170-9F46-B6EE7EF02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6" name="Rectangle 25">
              <a:extLst>
                <a:ext uri="{FF2B5EF4-FFF2-40B4-BE49-F238E27FC236}">
                  <a16:creationId xmlns:a16="http://schemas.microsoft.com/office/drawing/2014/main" id="{00EAEF78-4C36-4EC9-855A-C27427C36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7" name="Isosceles Triangle 116">
              <a:extLst>
                <a:ext uri="{FF2B5EF4-FFF2-40B4-BE49-F238E27FC236}">
                  <a16:creationId xmlns:a16="http://schemas.microsoft.com/office/drawing/2014/main" id="{5E397A22-38A0-4816-926B-740F8E189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8" name="Rectangle 27">
              <a:extLst>
                <a:ext uri="{FF2B5EF4-FFF2-40B4-BE49-F238E27FC236}">
                  <a16:creationId xmlns:a16="http://schemas.microsoft.com/office/drawing/2014/main" id="{A4756C8A-87DB-494D-999F-E6C0EB0BD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9" name="Rectangle 28">
              <a:extLst>
                <a:ext uri="{FF2B5EF4-FFF2-40B4-BE49-F238E27FC236}">
                  <a16:creationId xmlns:a16="http://schemas.microsoft.com/office/drawing/2014/main" id="{FB60A164-1613-43A9-A23E-870E89DD9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0" name="Rectangle 29">
              <a:extLst>
                <a:ext uri="{FF2B5EF4-FFF2-40B4-BE49-F238E27FC236}">
                  <a16:creationId xmlns:a16="http://schemas.microsoft.com/office/drawing/2014/main" id="{CA0CF5DE-8A99-4138-A0F0-C84DA0C73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B41D911B-1F2A-43C3-BDE4-77A1F3D85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2" name="Isosceles Triangle 121">
              <a:extLst>
                <a:ext uri="{FF2B5EF4-FFF2-40B4-BE49-F238E27FC236}">
                  <a16:creationId xmlns:a16="http://schemas.microsoft.com/office/drawing/2014/main" id="{A429A86E-CFC2-4521-9A58-DF4BF96D9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9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1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2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3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4" name="Isosceles Triangle 133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5" name="Isosceles Triangle 134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F26C40-17AC-4573-9C20-417204E9E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06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FFBAE-1E92-4667-AAB9-6102A3E7D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438" y="6420107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1DEC1AB8-4967-437D-A297-3B950B92986E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screen&#10;&#10;Description automatically generated">
            <a:extLst>
              <a:ext uri="{FF2B5EF4-FFF2-40B4-BE49-F238E27FC236}">
                <a16:creationId xmlns:a16="http://schemas.microsoft.com/office/drawing/2014/main" id="{0F682570-CABF-4F4A-9957-81BDCD7C0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13630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67FB-5A58-4ABA-8CE1-F1FA6090A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43" y="98363"/>
            <a:ext cx="10353762" cy="970450"/>
          </a:xfrm>
        </p:spPr>
        <p:txBody>
          <a:bodyPr/>
          <a:lstStyle/>
          <a:p>
            <a:r>
              <a:rPr lang="en-GB" b="1" dirty="0"/>
              <a:t>Defining Quality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F3020FFF-1B99-42A1-AE1D-403ED4162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2" b="9580"/>
          <a:stretch/>
        </p:blipFill>
        <p:spPr>
          <a:xfrm>
            <a:off x="2740481" y="993916"/>
            <a:ext cx="6838545" cy="373167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8E97FF-9A32-4D45-99B4-9F5B6E13AF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6590" r="59914" b="6360"/>
          <a:stretch/>
        </p:blipFill>
        <p:spPr>
          <a:xfrm>
            <a:off x="9476658" y="987344"/>
            <a:ext cx="2792172" cy="3758134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01B6FC00-F127-4DC2-983D-4206E633DBCC}"/>
              </a:ext>
            </a:extLst>
          </p:cNvPr>
          <p:cNvSpPr/>
          <p:nvPr/>
        </p:nvSpPr>
        <p:spPr>
          <a:xfrm>
            <a:off x="3409486" y="4030679"/>
            <a:ext cx="347871" cy="1156724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A37218-EA3E-407C-8994-D918E11371B7}"/>
              </a:ext>
            </a:extLst>
          </p:cNvPr>
          <p:cNvSpPr txBox="1"/>
          <p:nvPr/>
        </p:nvSpPr>
        <p:spPr>
          <a:xfrm>
            <a:off x="2428821" y="5244069"/>
            <a:ext cx="2278654" cy="107721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1">
                <a:ln>
                  <a:noFill/>
                </a:ln>
                <a:solidFill>
                  <a:srgbClr val="4CC1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Compliance  Visits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FF76A0-B3CC-4CCE-8DCA-EB93063AFD08}"/>
              </a:ext>
            </a:extLst>
          </p:cNvPr>
          <p:cNvSpPr txBox="1"/>
          <p:nvPr/>
        </p:nvSpPr>
        <p:spPr>
          <a:xfrm>
            <a:off x="7570663" y="5244069"/>
            <a:ext cx="2798750" cy="107721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1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External Review Visits 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FD78F32-F987-4E1A-851B-5C6F2B597D71}"/>
              </a:ext>
            </a:extLst>
          </p:cNvPr>
          <p:cNvSpPr/>
          <p:nvPr/>
        </p:nvSpPr>
        <p:spPr>
          <a:xfrm>
            <a:off x="8691742" y="4067456"/>
            <a:ext cx="347871" cy="1156724"/>
          </a:xfrm>
          <a:prstGeom prst="downArrow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pic>
        <p:nvPicPr>
          <p:cNvPr id="20" name="Graphic 19" descr="Gavel">
            <a:extLst>
              <a:ext uri="{FF2B5EF4-FFF2-40B4-BE49-F238E27FC236}">
                <a16:creationId xmlns:a16="http://schemas.microsoft.com/office/drawing/2014/main" id="{152396B6-E778-4225-90F9-DD48EB3D0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2587" y="5688339"/>
            <a:ext cx="652190" cy="652190"/>
          </a:xfrm>
          <a:prstGeom prst="rect">
            <a:avLst/>
          </a:prstGeom>
        </p:spPr>
      </p:pic>
      <p:pic>
        <p:nvPicPr>
          <p:cNvPr id="22" name="Graphic 21" descr="Checklist">
            <a:extLst>
              <a:ext uri="{FF2B5EF4-FFF2-40B4-BE49-F238E27FC236}">
                <a16:creationId xmlns:a16="http://schemas.microsoft.com/office/drawing/2014/main" id="{808BBC91-710E-4C69-8E5F-6DFFCBAB4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6014" y="5699305"/>
            <a:ext cx="652190" cy="652190"/>
          </a:xfrm>
          <a:prstGeom prst="rect">
            <a:avLst/>
          </a:prstGeom>
        </p:spPr>
      </p:pic>
      <p:pic>
        <p:nvPicPr>
          <p:cNvPr id="24" name="Graphic 23" descr="Upward trend">
            <a:extLst>
              <a:ext uri="{FF2B5EF4-FFF2-40B4-BE49-F238E27FC236}">
                <a16:creationId xmlns:a16="http://schemas.microsoft.com/office/drawing/2014/main" id="{30F78C29-E2EE-40C1-BE47-4D1227084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02142" y="5594203"/>
            <a:ext cx="741203" cy="741203"/>
          </a:xfrm>
          <a:prstGeom prst="rect">
            <a:avLst/>
          </a:prstGeom>
        </p:spPr>
      </p:pic>
      <p:pic>
        <p:nvPicPr>
          <p:cNvPr id="26" name="Graphic 25" descr="Newspaper">
            <a:extLst>
              <a:ext uri="{FF2B5EF4-FFF2-40B4-BE49-F238E27FC236}">
                <a16:creationId xmlns:a16="http://schemas.microsoft.com/office/drawing/2014/main" id="{E7E1E3AE-FDEB-4C92-9356-247B75C2CD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37345" y="5652065"/>
            <a:ext cx="754894" cy="7548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3C9FAE1-9027-4931-9F72-774C4F8BF9FC}"/>
              </a:ext>
            </a:extLst>
          </p:cNvPr>
          <p:cNvSpPr txBox="1"/>
          <p:nvPr/>
        </p:nvSpPr>
        <p:spPr>
          <a:xfrm>
            <a:off x="1668923" y="6405069"/>
            <a:ext cx="1895420" cy="4308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t>Legislation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D6B90A-41A5-4B06-9AD0-2FFB76584B12}"/>
              </a:ext>
            </a:extLst>
          </p:cNvPr>
          <p:cNvSpPr txBox="1"/>
          <p:nvPr/>
        </p:nvSpPr>
        <p:spPr>
          <a:xfrm>
            <a:off x="4145938" y="6395762"/>
            <a:ext cx="1895420" cy="4308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t>Regulations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F5ED9F-CD45-4692-AD56-CCBF29A06F4C}"/>
              </a:ext>
            </a:extLst>
          </p:cNvPr>
          <p:cNvSpPr txBox="1"/>
          <p:nvPr/>
        </p:nvSpPr>
        <p:spPr>
          <a:xfrm>
            <a:off x="6622953" y="6395762"/>
            <a:ext cx="1895420" cy="4308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t>Policies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B58BC-080E-4341-9506-BF53A30186FF}"/>
              </a:ext>
            </a:extLst>
          </p:cNvPr>
          <p:cNvSpPr txBox="1"/>
          <p:nvPr/>
        </p:nvSpPr>
        <p:spPr>
          <a:xfrm>
            <a:off x="9575367" y="6388993"/>
            <a:ext cx="1895420" cy="4308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/>
                <a:ea typeface="+mn-ea"/>
                <a:cs typeface="+mn-cs"/>
              </a:rPr>
              <a:t>Standards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68701-AB00-4CA0-9A41-7C43FD2755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t="7546" r="60076" b="6839"/>
          <a:stretch/>
        </p:blipFill>
        <p:spPr>
          <a:xfrm>
            <a:off x="1" y="1017161"/>
            <a:ext cx="2842591" cy="37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319CBF2-4FF1-488D-9A28-D7823DE45F4C}"/>
              </a:ext>
            </a:extLst>
          </p:cNvPr>
          <p:cNvSpPr/>
          <p:nvPr/>
        </p:nvSpPr>
        <p:spPr>
          <a:xfrm>
            <a:off x="135890" y="1201161"/>
            <a:ext cx="1886971" cy="1444210"/>
          </a:xfrm>
          <a:custGeom>
            <a:avLst/>
            <a:gdLst>
              <a:gd name="connsiteX0" fmla="*/ 0 w 1886971"/>
              <a:gd name="connsiteY0" fmla="*/ 240706 h 1444210"/>
              <a:gd name="connsiteX1" fmla="*/ 240706 w 1886971"/>
              <a:gd name="connsiteY1" fmla="*/ 0 h 1444210"/>
              <a:gd name="connsiteX2" fmla="*/ 1646265 w 1886971"/>
              <a:gd name="connsiteY2" fmla="*/ 0 h 1444210"/>
              <a:gd name="connsiteX3" fmla="*/ 1886971 w 1886971"/>
              <a:gd name="connsiteY3" fmla="*/ 240706 h 1444210"/>
              <a:gd name="connsiteX4" fmla="*/ 1886971 w 1886971"/>
              <a:gd name="connsiteY4" fmla="*/ 1203504 h 1444210"/>
              <a:gd name="connsiteX5" fmla="*/ 1646265 w 1886971"/>
              <a:gd name="connsiteY5" fmla="*/ 1444210 h 1444210"/>
              <a:gd name="connsiteX6" fmla="*/ 240706 w 1886971"/>
              <a:gd name="connsiteY6" fmla="*/ 1444210 h 1444210"/>
              <a:gd name="connsiteX7" fmla="*/ 0 w 1886971"/>
              <a:gd name="connsiteY7" fmla="*/ 1203504 h 1444210"/>
              <a:gd name="connsiteX8" fmla="*/ 0 w 1886971"/>
              <a:gd name="connsiteY8" fmla="*/ 240706 h 144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6971" h="1444210">
                <a:moveTo>
                  <a:pt x="0" y="240706"/>
                </a:moveTo>
                <a:cubicBezTo>
                  <a:pt x="0" y="107768"/>
                  <a:pt x="107768" y="0"/>
                  <a:pt x="240706" y="0"/>
                </a:cubicBezTo>
                <a:lnTo>
                  <a:pt x="1646265" y="0"/>
                </a:lnTo>
                <a:cubicBezTo>
                  <a:pt x="1779203" y="0"/>
                  <a:pt x="1886971" y="107768"/>
                  <a:pt x="1886971" y="240706"/>
                </a:cubicBezTo>
                <a:lnTo>
                  <a:pt x="1886971" y="1203504"/>
                </a:lnTo>
                <a:cubicBezTo>
                  <a:pt x="1886971" y="1336442"/>
                  <a:pt x="1779203" y="1444210"/>
                  <a:pt x="1646265" y="1444210"/>
                </a:cubicBezTo>
                <a:lnTo>
                  <a:pt x="240706" y="1444210"/>
                </a:lnTo>
                <a:cubicBezTo>
                  <a:pt x="107768" y="1444210"/>
                  <a:pt x="0" y="1336442"/>
                  <a:pt x="0" y="1203504"/>
                </a:cubicBezTo>
                <a:lnTo>
                  <a:pt x="0" y="24070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46701" tIns="108601" rIns="146701" bIns="1086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Area</a:t>
            </a:r>
            <a:r>
              <a:rPr kumimoji="0" lang="mt-MT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Quality of the Learning Environment</a:t>
            </a:r>
            <a:endParaRPr lang="en-GB" sz="2000" b="0" kern="12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68D7F75-328E-4CDF-8A46-8E7F1D4AD6F5}"/>
              </a:ext>
            </a:extLst>
          </p:cNvPr>
          <p:cNvSpPr/>
          <p:nvPr/>
        </p:nvSpPr>
        <p:spPr>
          <a:xfrm>
            <a:off x="2016676" y="3183939"/>
            <a:ext cx="2878845" cy="655916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Quality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27C5E5-4896-43DD-8E46-0147AFBFA73C}"/>
              </a:ext>
            </a:extLst>
          </p:cNvPr>
          <p:cNvSpPr/>
          <p:nvPr/>
        </p:nvSpPr>
        <p:spPr>
          <a:xfrm>
            <a:off x="135890" y="2789792"/>
            <a:ext cx="1886971" cy="1444210"/>
          </a:xfrm>
          <a:custGeom>
            <a:avLst/>
            <a:gdLst>
              <a:gd name="connsiteX0" fmla="*/ 0 w 1886971"/>
              <a:gd name="connsiteY0" fmla="*/ 240706 h 1444210"/>
              <a:gd name="connsiteX1" fmla="*/ 240706 w 1886971"/>
              <a:gd name="connsiteY1" fmla="*/ 0 h 1444210"/>
              <a:gd name="connsiteX2" fmla="*/ 1646265 w 1886971"/>
              <a:gd name="connsiteY2" fmla="*/ 0 h 1444210"/>
              <a:gd name="connsiteX3" fmla="*/ 1886971 w 1886971"/>
              <a:gd name="connsiteY3" fmla="*/ 240706 h 1444210"/>
              <a:gd name="connsiteX4" fmla="*/ 1886971 w 1886971"/>
              <a:gd name="connsiteY4" fmla="*/ 1203504 h 1444210"/>
              <a:gd name="connsiteX5" fmla="*/ 1646265 w 1886971"/>
              <a:gd name="connsiteY5" fmla="*/ 1444210 h 1444210"/>
              <a:gd name="connsiteX6" fmla="*/ 240706 w 1886971"/>
              <a:gd name="connsiteY6" fmla="*/ 1444210 h 1444210"/>
              <a:gd name="connsiteX7" fmla="*/ 0 w 1886971"/>
              <a:gd name="connsiteY7" fmla="*/ 1203504 h 1444210"/>
              <a:gd name="connsiteX8" fmla="*/ 0 w 1886971"/>
              <a:gd name="connsiteY8" fmla="*/ 240706 h 144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6971" h="1444210">
                <a:moveTo>
                  <a:pt x="0" y="240706"/>
                </a:moveTo>
                <a:cubicBezTo>
                  <a:pt x="0" y="107768"/>
                  <a:pt x="107768" y="0"/>
                  <a:pt x="240706" y="0"/>
                </a:cubicBezTo>
                <a:lnTo>
                  <a:pt x="1646265" y="0"/>
                </a:lnTo>
                <a:cubicBezTo>
                  <a:pt x="1779203" y="0"/>
                  <a:pt x="1886971" y="107768"/>
                  <a:pt x="1886971" y="240706"/>
                </a:cubicBezTo>
                <a:lnTo>
                  <a:pt x="1886971" y="1203504"/>
                </a:lnTo>
                <a:cubicBezTo>
                  <a:pt x="1886971" y="1336442"/>
                  <a:pt x="1779203" y="1444210"/>
                  <a:pt x="1646265" y="1444210"/>
                </a:cubicBezTo>
                <a:lnTo>
                  <a:pt x="240706" y="1444210"/>
                </a:lnTo>
                <a:cubicBezTo>
                  <a:pt x="107768" y="1444210"/>
                  <a:pt x="0" y="1336442"/>
                  <a:pt x="0" y="1203504"/>
                </a:cubicBezTo>
                <a:lnTo>
                  <a:pt x="0" y="24070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146701" tIns="108601" rIns="146701" bIns="1086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b="1" kern="1200" dirty="0">
                <a:solidFill>
                  <a:prstClr val="white"/>
                </a:solidFill>
                <a:latin typeface="Calibri" panose="020F0502020204030204"/>
              </a:rPr>
              <a:t>Quality Area 2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mt-MT" sz="2000" kern="1200" dirty="0">
                <a:solidFill>
                  <a:prstClr val="white"/>
                </a:solidFill>
                <a:latin typeface="Calibri" panose="020F0502020204030204"/>
              </a:rPr>
              <a:t>The Quality of the Learning</a:t>
            </a:r>
            <a:r>
              <a:rPr lang="en-GB" sz="2000" kern="1200" dirty="0">
                <a:solidFill>
                  <a:prstClr val="white"/>
                </a:solidFill>
                <a:latin typeface="Calibri" panose="020F0502020204030204"/>
              </a:rPr>
              <a:t> and Care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8E7D5402-BEFB-4A0E-ACBD-FEF9717901E1}"/>
              </a:ext>
            </a:extLst>
          </p:cNvPr>
          <p:cNvSpPr/>
          <p:nvPr/>
        </p:nvSpPr>
        <p:spPr>
          <a:xfrm>
            <a:off x="4902544" y="1197739"/>
            <a:ext cx="1755349" cy="3033582"/>
          </a:xfrm>
          <a:prstGeom prst="flowChartAlternateProcess">
            <a:avLst/>
          </a:prstGeom>
          <a:solidFill>
            <a:srgbClr val="808000"/>
          </a:solidFill>
          <a:ln>
            <a:solidFill>
              <a:srgbClr val="808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directly impact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outcomes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quality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C8D4055-E2FA-4A35-9768-35E7E3DDE651}"/>
              </a:ext>
            </a:extLst>
          </p:cNvPr>
          <p:cNvSpPr/>
          <p:nvPr/>
        </p:nvSpPr>
        <p:spPr>
          <a:xfrm>
            <a:off x="6657893" y="2294642"/>
            <a:ext cx="1930159" cy="988954"/>
          </a:xfrm>
          <a:prstGeom prst="rightArrow">
            <a:avLst>
              <a:gd name="adj1" fmla="val 75000"/>
              <a:gd name="adj2" fmla="val 50000"/>
            </a:avLst>
          </a:prstGeom>
          <a:gradFill flip="none" rotWithShape="1">
            <a:gsLst>
              <a:gs pos="0">
                <a:srgbClr val="808000">
                  <a:shade val="30000"/>
                  <a:satMod val="115000"/>
                </a:srgbClr>
              </a:gs>
              <a:gs pos="50000">
                <a:srgbClr val="808000">
                  <a:shade val="67500"/>
                  <a:satMod val="115000"/>
                </a:srgbClr>
              </a:gs>
              <a:gs pos="100000">
                <a:srgbClr val="808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808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benefit of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BA803E-4286-4322-B617-09A1B2EF3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025" y="6841"/>
            <a:ext cx="5620999" cy="810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27115B-7752-42C2-97A9-C48735AEB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8568" y="1363590"/>
            <a:ext cx="3469669" cy="2428768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FE39CA1E-7B78-473F-BC68-6892EECCC4FE}"/>
              </a:ext>
            </a:extLst>
          </p:cNvPr>
          <p:cNvSpPr/>
          <p:nvPr/>
        </p:nvSpPr>
        <p:spPr>
          <a:xfrm>
            <a:off x="9958363" y="3896751"/>
            <a:ext cx="770077" cy="441518"/>
          </a:xfrm>
          <a:prstGeom prst="down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1E0279-16CA-480B-BBA0-972C9FA8BD94}"/>
              </a:ext>
            </a:extLst>
          </p:cNvPr>
          <p:cNvSpPr/>
          <p:nvPr/>
        </p:nvSpPr>
        <p:spPr>
          <a:xfrm>
            <a:off x="2016676" y="5081057"/>
            <a:ext cx="48685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By 2030, ensure that all girls and boys have access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quality early childhood development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, care and pre-primary education so that they are ready for primary education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19539-B027-4A72-8395-E116A4CB38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886"/>
          <a:stretch/>
        </p:blipFill>
        <p:spPr>
          <a:xfrm>
            <a:off x="301639" y="4963985"/>
            <a:ext cx="1464118" cy="1748288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E55623CF-52C1-402B-9D57-5CF32217E635}"/>
              </a:ext>
            </a:extLst>
          </p:cNvPr>
          <p:cNvSpPr/>
          <p:nvPr/>
        </p:nvSpPr>
        <p:spPr>
          <a:xfrm>
            <a:off x="2043377" y="1571220"/>
            <a:ext cx="2878845" cy="655916"/>
          </a:xfrm>
          <a:prstGeom prst="rightArrow">
            <a:avLst>
              <a:gd name="adj1" fmla="val 75000"/>
              <a:gd name="adj2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Quality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91D82-F496-4A52-A171-2F03D3E1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195" r="19903"/>
          <a:stretch/>
        </p:blipFill>
        <p:spPr>
          <a:xfrm>
            <a:off x="9100424" y="4447060"/>
            <a:ext cx="2551599" cy="235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1540" y="1545913"/>
            <a:ext cx="2372398" cy="333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54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9859" y="228394"/>
            <a:ext cx="11392282" cy="1325563"/>
          </a:xfrm>
        </p:spPr>
        <p:txBody>
          <a:bodyPr/>
          <a:lstStyle/>
          <a:p>
            <a:pPr>
              <a:tabLst>
                <a:tab pos="11029950" algn="r"/>
              </a:tabLst>
            </a:pPr>
            <a:r>
              <a:rPr lang="en-GB" dirty="0">
                <a:solidFill>
                  <a:schemeClr val="accent4"/>
                </a:solidFill>
              </a:rPr>
              <a:t>A Glimpse at the National Picture</a:t>
            </a:r>
            <a:r>
              <a:rPr lang="mt-MT" dirty="0">
                <a:solidFill>
                  <a:schemeClr val="accent4"/>
                </a:solidFill>
              </a:rPr>
              <a:t>	</a:t>
            </a:r>
            <a:br>
              <a:rPr lang="mt-MT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mt-MT" sz="3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STANDARDS GUIDING REGULATION &amp; PRACTICE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948116"/>
              </p:ext>
            </p:extLst>
          </p:nvPr>
        </p:nvGraphicFramePr>
        <p:xfrm>
          <a:off x="178154" y="2196556"/>
          <a:ext cx="7118831" cy="4464490"/>
        </p:xfrm>
        <a:graphic>
          <a:graphicData uri="http://schemas.openxmlformats.org/drawingml/2006/table">
            <a:tbl>
              <a:tblPr/>
              <a:tblGrid>
                <a:gridCol w="36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29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449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Suitable Persons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49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Physical Environment, Premises &amp; Equipment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49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Management &amp; Organisation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49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Health &amp; Safety of Children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49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Care, Learning &amp; Play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449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Working in Partnership with Parents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449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Behaviour Management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449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Child Protection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6449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Food &amp; Drink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6449"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Equal Opportunities and Children with Special Needs</a:t>
                      </a:r>
                    </a:p>
                  </a:txBody>
                  <a:tcPr marL="5175" marR="5175" marT="517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456471" y="2200904"/>
            <a:ext cx="2075582" cy="2138779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Area</a:t>
            </a:r>
            <a:r>
              <a:rPr kumimoji="0" lang="mt-MT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Quality of the Learning Environment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56473" y="4536973"/>
            <a:ext cx="2075581" cy="21387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Area</a:t>
            </a:r>
            <a:r>
              <a:rPr kumimoji="0" lang="mt-MT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Quality of Learning and Care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97366-53AE-4412-8F84-3B54458CC484}"/>
              </a:ext>
            </a:extLst>
          </p:cNvPr>
          <p:cNvSpPr txBox="1"/>
          <p:nvPr/>
        </p:nvSpPr>
        <p:spPr>
          <a:xfrm>
            <a:off x="10048309" y="4989532"/>
            <a:ext cx="1965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National Standards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EA60AA-E619-4E07-A070-7AC5F2F425FB}"/>
              </a:ext>
            </a:extLst>
          </p:cNvPr>
          <p:cNvSpPr txBox="1"/>
          <p:nvPr/>
        </p:nvSpPr>
        <p:spPr>
          <a:xfrm>
            <a:off x="178153" y="1690589"/>
            <a:ext cx="9744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CURRENT STANDARDS                                            </a:t>
            </a:r>
            <a:r>
              <a:rPr kumimoji="0" lang="mt-M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                                      UPDATED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 STANDARDS</a:t>
            </a:r>
          </a:p>
        </p:txBody>
      </p:sp>
    </p:spTree>
    <p:extLst>
      <p:ext uri="{BB962C8B-B14F-4D97-AF65-F5344CB8AC3E}">
        <p14:creationId xmlns:p14="http://schemas.microsoft.com/office/powerpoint/2010/main" val="367172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16A22-23B3-4637-8528-B7FB28687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6" y="1461249"/>
            <a:ext cx="3343202" cy="303841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67009FA-4E07-4A89-BCF8-0E6096262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8360"/>
          <a:stretch/>
        </p:blipFill>
        <p:spPr>
          <a:xfrm>
            <a:off x="5910868" y="1715030"/>
            <a:ext cx="5289482" cy="3967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B8BC95-133F-4BB1-8CA4-44DB872CA515}"/>
              </a:ext>
            </a:extLst>
          </p:cNvPr>
          <p:cNvSpPr txBox="1"/>
          <p:nvPr/>
        </p:nvSpPr>
        <p:spPr>
          <a:xfrm>
            <a:off x="6270171" y="199514"/>
            <a:ext cx="3919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ECEC QUALITY</a:t>
            </a:r>
          </a:p>
        </p:txBody>
      </p:sp>
    </p:spTree>
    <p:extLst>
      <p:ext uri="{BB962C8B-B14F-4D97-AF65-F5344CB8AC3E}">
        <p14:creationId xmlns:p14="http://schemas.microsoft.com/office/powerpoint/2010/main" val="8722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83FC5-1537-4517-819C-5E7A03599FE9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One </a:t>
            </a:r>
            <a:r>
              <a:rPr lang="en-US" sz="3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integrated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Curriculum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Learning Outcomes Framework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0-16 years</a:t>
            </a:r>
          </a:p>
        </p:txBody>
      </p:sp>
      <p:cxnSp>
        <p:nvCxnSpPr>
          <p:cNvPr id="28" name="Straight Connector 2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DF7A737-478F-41FA-BB7B-A5B52480E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5" t="3425" r="-2" b="-2"/>
          <a:stretch/>
        </p:blipFill>
        <p:spPr>
          <a:xfrm>
            <a:off x="317635" y="534571"/>
            <a:ext cx="4160452" cy="60016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14F73E-CA8B-41CE-AD25-54D4E7174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74" r="2" b="24883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8E7C91-7550-49C9-A4FF-A7F90A36C12C}"/>
              </a:ext>
            </a:extLst>
          </p:cNvPr>
          <p:cNvSpPr/>
          <p:nvPr/>
        </p:nvSpPr>
        <p:spPr>
          <a:xfrm>
            <a:off x="4654296" y="5524408"/>
            <a:ext cx="6832812" cy="9805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Sustain play-based learning &amp; authentic assessment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75406A-0189-4AAF-8D0E-633D6786EA99}"/>
              </a:ext>
            </a:extLst>
          </p:cNvPr>
          <p:cNvSpPr txBox="1"/>
          <p:nvPr/>
        </p:nvSpPr>
        <p:spPr>
          <a:xfrm>
            <a:off x="141426" y="-23803"/>
            <a:ext cx="2807115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none" rtlCol="0">
            <a:spAutoFit/>
          </a:bodyPr>
          <a:lstStyle/>
          <a:p>
            <a:r>
              <a:rPr lang="mt-M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CURRICULUM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060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B8732E-370E-4F0C-AC0D-B8F893C876A7}"/>
              </a:ext>
            </a:extLst>
          </p:cNvPr>
          <p:cNvSpPr txBox="1"/>
          <p:nvPr/>
        </p:nvSpPr>
        <p:spPr>
          <a:xfrm>
            <a:off x="477012" y="-83135"/>
            <a:ext cx="160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9B1BE81-34C7-48B9-B5A8-FAA537F843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2669790"/>
              </p:ext>
            </p:extLst>
          </p:nvPr>
        </p:nvGraphicFramePr>
        <p:xfrm>
          <a:off x="934867" y="810126"/>
          <a:ext cx="10108271" cy="523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003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02_T_PGO_Template-Religion2-16_9" id="{DED29D12-DEC8-4187-A57F-5F816631D8CD}" vid="{93358F2A-87A5-4BC7-879A-809B9614B889}"/>
    </a:ext>
  </a:extLst>
</a:theme>
</file>

<file path=ppt/theme/theme2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ce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492</Words>
  <Application>Microsoft Office PowerPoint</Application>
  <PresentationFormat>Widescreen</PresentationFormat>
  <Paragraphs>120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Calibri</vt:lpstr>
      <vt:lpstr>Calibri Light</vt:lpstr>
      <vt:lpstr>Calisto MT</vt:lpstr>
      <vt:lpstr>Cambria</vt:lpstr>
      <vt:lpstr>Noto sans</vt:lpstr>
      <vt:lpstr>Open Sans</vt:lpstr>
      <vt:lpstr>Trebuchet MS</vt:lpstr>
      <vt:lpstr>Wingdings 2</vt:lpstr>
      <vt:lpstr>Wingdings 3</vt:lpstr>
      <vt:lpstr>1_Custom Design</vt:lpstr>
      <vt:lpstr>Slate</vt:lpstr>
      <vt:lpstr>1_Office Theme</vt:lpstr>
      <vt:lpstr>Office Theme</vt:lpstr>
      <vt:lpstr>1_Facet</vt:lpstr>
      <vt:lpstr>Early childhood education AND CARE SERVICES 0 – 3 years</vt:lpstr>
      <vt:lpstr>why ecec matters?</vt:lpstr>
      <vt:lpstr>PowerPoint Presentation</vt:lpstr>
      <vt:lpstr>Defining Quality</vt:lpstr>
      <vt:lpstr>PowerPoint Presentation</vt:lpstr>
      <vt:lpstr>A Glimpse at the National Picture  STANDARDS GUIDING REGULATION &amp;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Monitoring and Evaluation</vt:lpstr>
      <vt:lpstr>PowerPoint Presentation</vt:lpstr>
      <vt:lpstr>SPACES</vt:lpstr>
      <vt:lpstr>PowerPoint Presentation</vt:lpstr>
      <vt:lpstr>PowerPoint Presentation</vt:lpstr>
      <vt:lpstr>Monitoring and Evaluation</vt:lpstr>
      <vt:lpstr>Workforce</vt:lpstr>
      <vt:lpstr>Governance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education AND CARE SERVICES 0 – 3 years</dc:title>
  <dc:creator>Vanhear Jacqueline at MFED</dc:creator>
  <cp:lastModifiedBy>Vanhear Jacqueline at MFED</cp:lastModifiedBy>
  <cp:revision>1</cp:revision>
  <dcterms:created xsi:type="dcterms:W3CDTF">2020-12-02T08:22:54Z</dcterms:created>
  <dcterms:modified xsi:type="dcterms:W3CDTF">2020-12-02T08:25:36Z</dcterms:modified>
</cp:coreProperties>
</file>