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309" r:id="rId3"/>
    <p:sldId id="372" r:id="rId4"/>
    <p:sldId id="327" r:id="rId5"/>
    <p:sldId id="317" r:id="rId6"/>
    <p:sldId id="331" r:id="rId7"/>
    <p:sldId id="332" r:id="rId8"/>
    <p:sldId id="373" r:id="rId9"/>
    <p:sldId id="346" r:id="rId10"/>
    <p:sldId id="360" r:id="rId11"/>
    <p:sldId id="374" r:id="rId12"/>
    <p:sldId id="375" r:id="rId13"/>
    <p:sldId id="363" r:id="rId14"/>
    <p:sldId id="364" r:id="rId15"/>
    <p:sldId id="365" r:id="rId16"/>
    <p:sldId id="376" r:id="rId17"/>
    <p:sldId id="377" r:id="rId18"/>
    <p:sldId id="366" r:id="rId19"/>
    <p:sldId id="378" r:id="rId20"/>
    <p:sldId id="367" r:id="rId21"/>
    <p:sldId id="31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B2B2B2"/>
    <a:srgbClr val="808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89130" autoAdjust="0"/>
  </p:normalViewPr>
  <p:slideViewPr>
    <p:cSldViewPr>
      <p:cViewPr varScale="1">
        <p:scale>
          <a:sx n="64" d="100"/>
          <a:sy n="64" d="100"/>
        </p:scale>
        <p:origin x="135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16506-F702-48DF-8F9C-6422F7CDCEBD}" type="datetimeFigureOut">
              <a:rPr lang="en-GB" smtClean="0"/>
              <a:pPr/>
              <a:t>02/10/2020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F555C-5E59-4464-AEAB-E66F6E5D2AE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F555C-5E59-4464-AEAB-E66F6E5D2AEC}" type="slidenum">
              <a:rPr lang="en-GB" smtClean="0"/>
              <a:pPr/>
              <a:t>1</a:t>
            </a:fld>
            <a:endParaRPr lang="en-GB" dirty="0"/>
          </a:p>
        </p:txBody>
      </p:sp>
    </p:spTree>
    <p:extLst>
      <p:ext uri="{BB962C8B-B14F-4D97-AF65-F5344CB8AC3E}">
        <p14:creationId xmlns:p14="http://schemas.microsoft.com/office/powerpoint/2010/main" val="246353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46032-CF2E-4CE5-BB2B-B4B9F932FC0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7B46032-CF2E-4CE5-BB2B-B4B9F932FC03}"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37B46032-CF2E-4CE5-BB2B-B4B9F932FC03}"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93D7B94F-B325-4630-96DE-544A996DBCC3}" type="datetimeFigureOut">
              <a:rPr lang="en-GB" smtClean="0"/>
              <a:pPr/>
              <a:t>02/10/2020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46032-CF2E-4CE5-BB2B-B4B9F932FC03}"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7B46032-CF2E-4CE5-BB2B-B4B9F932FC03}"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37B46032-CF2E-4CE5-BB2B-B4B9F932FC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7B46032-CF2E-4CE5-BB2B-B4B9F932FC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7B46032-CF2E-4CE5-BB2B-B4B9F932FC03}"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3D7B94F-B325-4630-96DE-544A996DBCC3}" type="datetimeFigureOut">
              <a:rPr lang="en-GB" smtClean="0"/>
              <a:pPr/>
              <a:t>02/10/2020</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7B46032-CF2E-4CE5-BB2B-B4B9F932FC03}"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3D7B94F-B325-4630-96DE-544A996DBCC3}" type="datetimeFigureOut">
              <a:rPr lang="en-GB" smtClean="0"/>
              <a:pPr/>
              <a:t>02/10/2020</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3D7B94F-B325-4630-96DE-544A996DBCC3}" type="datetimeFigureOut">
              <a:rPr lang="en-GB" smtClean="0"/>
              <a:pPr/>
              <a:t>02/10/2020</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7B46032-CF2E-4CE5-BB2B-B4B9F932FC03}"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16560"/>
            <a:ext cx="6400800" cy="3048744"/>
          </a:xfrm>
        </p:spPr>
        <p:txBody>
          <a:bodyPr anchor="ctr">
            <a:noAutofit/>
          </a:bodyPr>
          <a:lstStyle/>
          <a:p>
            <a:pPr>
              <a:lnSpc>
                <a:spcPct val="200000"/>
              </a:lnSpc>
            </a:pPr>
            <a:r>
              <a:rPr lang="en-GB" sz="2000" dirty="0"/>
              <a:t>Changes to policy FOLLOWING 2</a:t>
            </a:r>
            <a:r>
              <a:rPr lang="en-GB" sz="2000" baseline="30000" dirty="0"/>
              <a:t>ND</a:t>
            </a:r>
            <a:r>
              <a:rPr lang="en-GB" sz="2000" dirty="0"/>
              <a:t> STAGE PUBLIC CONSULTATION</a:t>
            </a:r>
          </a:p>
          <a:p>
            <a:pPr>
              <a:lnSpc>
                <a:spcPct val="200000"/>
              </a:lnSpc>
              <a:spcBef>
                <a:spcPts val="1800"/>
              </a:spcBef>
              <a:spcAft>
                <a:spcPts val="600"/>
              </a:spcAft>
            </a:pPr>
            <a:r>
              <a:rPr lang="en-GB" sz="1400" dirty="0">
                <a:solidFill>
                  <a:schemeClr val="accent2"/>
                </a:solidFill>
              </a:rPr>
              <a:t>PRESENTATION TO ENVIRONMENT AND DEVELOPMENT PLANNING  COMMITTEE</a:t>
            </a:r>
          </a:p>
          <a:p>
            <a:pPr>
              <a:lnSpc>
                <a:spcPct val="200000"/>
              </a:lnSpc>
              <a:spcBef>
                <a:spcPts val="1800"/>
              </a:spcBef>
              <a:spcAft>
                <a:spcPts val="600"/>
              </a:spcAft>
            </a:pPr>
            <a:r>
              <a:rPr lang="en-GB" sz="1400" dirty="0">
                <a:solidFill>
                  <a:schemeClr val="accent2"/>
                </a:solidFill>
              </a:rPr>
              <a:t>7</a:t>
            </a:r>
            <a:r>
              <a:rPr lang="en-GB" sz="1400" baseline="30000" dirty="0">
                <a:solidFill>
                  <a:schemeClr val="accent2"/>
                </a:solidFill>
              </a:rPr>
              <a:t>th October 2020</a:t>
            </a:r>
            <a:endParaRPr lang="en-GB" sz="1400" dirty="0">
              <a:solidFill>
                <a:schemeClr val="accent2"/>
              </a:solidFill>
            </a:endParaRPr>
          </a:p>
          <a:p>
            <a:pPr>
              <a:lnSpc>
                <a:spcPct val="200000"/>
              </a:lnSpc>
              <a:spcBef>
                <a:spcPts val="1800"/>
              </a:spcBef>
              <a:spcAft>
                <a:spcPts val="600"/>
              </a:spcAft>
            </a:pPr>
            <a:endParaRPr lang="en-GB" sz="1000" dirty="0">
              <a:solidFill>
                <a:schemeClr val="accent2"/>
              </a:solidFill>
            </a:endParaRPr>
          </a:p>
        </p:txBody>
      </p:sp>
      <p:sp>
        <p:nvSpPr>
          <p:cNvPr id="2" name="Title 1"/>
          <p:cNvSpPr>
            <a:spLocks noGrp="1"/>
          </p:cNvSpPr>
          <p:nvPr>
            <p:ph type="ctrTitle"/>
          </p:nvPr>
        </p:nvSpPr>
        <p:spPr/>
        <p:txBody>
          <a:bodyPr anchor="ctr">
            <a:normAutofit/>
          </a:bodyPr>
          <a:lstStyle/>
          <a:p>
            <a:r>
              <a:rPr lang="en-GB" sz="3600" dirty="0">
                <a:solidFill>
                  <a:schemeClr val="accent5"/>
                </a:solidFill>
              </a:rPr>
              <a:t>Ta’ Qali Partial Action Plan 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535971-1A10-490E-83AE-A0C2E86B1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91" y="1533781"/>
            <a:ext cx="7420121" cy="3790438"/>
          </a:xfrm>
          <a:prstGeom prst="rect">
            <a:avLst/>
          </a:prstGeom>
        </p:spPr>
      </p:pic>
    </p:spTree>
    <p:extLst>
      <p:ext uri="{BB962C8B-B14F-4D97-AF65-F5344CB8AC3E}">
        <p14:creationId xmlns:p14="http://schemas.microsoft.com/office/powerpoint/2010/main" val="2567296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4E8B0-1F92-4B64-A104-68D009C10F26}"/>
              </a:ext>
            </a:extLst>
          </p:cNvPr>
          <p:cNvPicPr>
            <a:picLocks noChangeAspect="1"/>
          </p:cNvPicPr>
          <p:nvPr/>
        </p:nvPicPr>
        <p:blipFill>
          <a:blip r:embed="rId2"/>
          <a:stretch>
            <a:fillRect/>
          </a:stretch>
        </p:blipFill>
        <p:spPr>
          <a:xfrm>
            <a:off x="233362" y="1509712"/>
            <a:ext cx="8677275" cy="3838575"/>
          </a:xfrm>
          <a:prstGeom prst="rect">
            <a:avLst/>
          </a:prstGeom>
        </p:spPr>
      </p:pic>
    </p:spTree>
    <p:extLst>
      <p:ext uri="{BB962C8B-B14F-4D97-AF65-F5344CB8AC3E}">
        <p14:creationId xmlns:p14="http://schemas.microsoft.com/office/powerpoint/2010/main" val="289567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023194-46A6-4897-8962-6E45518E8EDD}"/>
              </a:ext>
            </a:extLst>
          </p:cNvPr>
          <p:cNvPicPr>
            <a:picLocks noChangeAspect="1"/>
          </p:cNvPicPr>
          <p:nvPr/>
        </p:nvPicPr>
        <p:blipFill>
          <a:blip r:embed="rId2"/>
          <a:stretch>
            <a:fillRect/>
          </a:stretch>
        </p:blipFill>
        <p:spPr>
          <a:xfrm>
            <a:off x="342900" y="764704"/>
            <a:ext cx="8458200" cy="2333625"/>
          </a:xfrm>
          <a:prstGeom prst="rect">
            <a:avLst/>
          </a:prstGeom>
        </p:spPr>
      </p:pic>
      <p:pic>
        <p:nvPicPr>
          <p:cNvPr id="4" name="Picture 3">
            <a:extLst>
              <a:ext uri="{FF2B5EF4-FFF2-40B4-BE49-F238E27FC236}">
                <a16:creationId xmlns:a16="http://schemas.microsoft.com/office/drawing/2014/main" id="{BD47DB40-8AD2-4FF5-BB72-7A3408FB9B3C}"/>
              </a:ext>
            </a:extLst>
          </p:cNvPr>
          <p:cNvPicPr>
            <a:picLocks noChangeAspect="1"/>
          </p:cNvPicPr>
          <p:nvPr/>
        </p:nvPicPr>
        <p:blipFill rotWithShape="1">
          <a:blip r:embed="rId3"/>
          <a:srcRect b="72163"/>
          <a:stretch/>
        </p:blipFill>
        <p:spPr>
          <a:xfrm>
            <a:off x="741784" y="2892538"/>
            <a:ext cx="8045324" cy="1734268"/>
          </a:xfrm>
          <a:prstGeom prst="rect">
            <a:avLst/>
          </a:prstGeom>
        </p:spPr>
      </p:pic>
    </p:spTree>
    <p:extLst>
      <p:ext uri="{BB962C8B-B14F-4D97-AF65-F5344CB8AC3E}">
        <p14:creationId xmlns:p14="http://schemas.microsoft.com/office/powerpoint/2010/main" val="307504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5908C4-9CF3-43CE-A3EF-AEE450A74FA7}"/>
              </a:ext>
            </a:extLst>
          </p:cNvPr>
          <p:cNvPicPr>
            <a:picLocks noChangeAspect="1"/>
          </p:cNvPicPr>
          <p:nvPr/>
        </p:nvPicPr>
        <p:blipFill rotWithShape="1">
          <a:blip r:embed="rId2"/>
          <a:srcRect t="27050"/>
          <a:stretch/>
        </p:blipFill>
        <p:spPr>
          <a:xfrm>
            <a:off x="1007604" y="980728"/>
            <a:ext cx="7128792" cy="4031202"/>
          </a:xfrm>
          <a:prstGeom prst="rect">
            <a:avLst/>
          </a:prstGeom>
        </p:spPr>
      </p:pic>
    </p:spTree>
    <p:extLst>
      <p:ext uri="{BB962C8B-B14F-4D97-AF65-F5344CB8AC3E}">
        <p14:creationId xmlns:p14="http://schemas.microsoft.com/office/powerpoint/2010/main" val="299848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37A45-26F2-4018-81BA-0700FD9D8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57" y="1209704"/>
            <a:ext cx="7534486" cy="4438591"/>
          </a:xfrm>
          <a:prstGeom prst="rect">
            <a:avLst/>
          </a:prstGeom>
        </p:spPr>
      </p:pic>
    </p:spTree>
    <p:extLst>
      <p:ext uri="{BB962C8B-B14F-4D97-AF65-F5344CB8AC3E}">
        <p14:creationId xmlns:p14="http://schemas.microsoft.com/office/powerpoint/2010/main" val="166755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A5F54-464B-48D4-8EDD-DB5ED92EDC11}"/>
              </a:ext>
            </a:extLst>
          </p:cNvPr>
          <p:cNvPicPr>
            <a:picLocks noChangeAspect="1"/>
          </p:cNvPicPr>
          <p:nvPr/>
        </p:nvPicPr>
        <p:blipFill rotWithShape="1">
          <a:blip r:embed="rId2"/>
          <a:srcRect b="47368"/>
          <a:stretch/>
        </p:blipFill>
        <p:spPr>
          <a:xfrm>
            <a:off x="967705" y="548680"/>
            <a:ext cx="7208589" cy="3384376"/>
          </a:xfrm>
          <a:prstGeom prst="rect">
            <a:avLst/>
          </a:prstGeom>
        </p:spPr>
      </p:pic>
    </p:spTree>
    <p:extLst>
      <p:ext uri="{BB962C8B-B14F-4D97-AF65-F5344CB8AC3E}">
        <p14:creationId xmlns:p14="http://schemas.microsoft.com/office/powerpoint/2010/main" val="54869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A5F54-464B-48D4-8EDD-DB5ED92EDC11}"/>
              </a:ext>
            </a:extLst>
          </p:cNvPr>
          <p:cNvPicPr>
            <a:picLocks noChangeAspect="1"/>
          </p:cNvPicPr>
          <p:nvPr/>
        </p:nvPicPr>
        <p:blipFill rotWithShape="1">
          <a:blip r:embed="rId2"/>
          <a:srcRect t="50741"/>
          <a:stretch/>
        </p:blipFill>
        <p:spPr>
          <a:xfrm>
            <a:off x="686754" y="620688"/>
            <a:ext cx="7770492" cy="3414383"/>
          </a:xfrm>
          <a:prstGeom prst="rect">
            <a:avLst/>
          </a:prstGeom>
        </p:spPr>
      </p:pic>
    </p:spTree>
    <p:extLst>
      <p:ext uri="{BB962C8B-B14F-4D97-AF65-F5344CB8AC3E}">
        <p14:creationId xmlns:p14="http://schemas.microsoft.com/office/powerpoint/2010/main" val="174820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D400A-3470-47C1-8929-8CAFB8D168EE}"/>
              </a:ext>
            </a:extLst>
          </p:cNvPr>
          <p:cNvPicPr>
            <a:picLocks noChangeAspect="1"/>
          </p:cNvPicPr>
          <p:nvPr/>
        </p:nvPicPr>
        <p:blipFill>
          <a:blip r:embed="rId2"/>
          <a:stretch>
            <a:fillRect/>
          </a:stretch>
        </p:blipFill>
        <p:spPr>
          <a:xfrm>
            <a:off x="457200" y="1196752"/>
            <a:ext cx="8229600" cy="3638550"/>
          </a:xfrm>
          <a:prstGeom prst="rect">
            <a:avLst/>
          </a:prstGeom>
        </p:spPr>
      </p:pic>
    </p:spTree>
    <p:extLst>
      <p:ext uri="{BB962C8B-B14F-4D97-AF65-F5344CB8AC3E}">
        <p14:creationId xmlns:p14="http://schemas.microsoft.com/office/powerpoint/2010/main" val="269979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2F06F-AB36-4EB4-8928-74DB35A8095C}"/>
              </a:ext>
            </a:extLst>
          </p:cNvPr>
          <p:cNvPicPr>
            <a:picLocks noChangeAspect="1"/>
          </p:cNvPicPr>
          <p:nvPr/>
        </p:nvPicPr>
        <p:blipFill>
          <a:blip r:embed="rId2"/>
          <a:stretch>
            <a:fillRect/>
          </a:stretch>
        </p:blipFill>
        <p:spPr>
          <a:xfrm>
            <a:off x="628397" y="980728"/>
            <a:ext cx="7887205" cy="3851696"/>
          </a:xfrm>
          <a:prstGeom prst="rect">
            <a:avLst/>
          </a:prstGeom>
        </p:spPr>
      </p:pic>
    </p:spTree>
    <p:extLst>
      <p:ext uri="{BB962C8B-B14F-4D97-AF65-F5344CB8AC3E}">
        <p14:creationId xmlns:p14="http://schemas.microsoft.com/office/powerpoint/2010/main" val="244824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7F893-BFEE-49BC-AFD2-8F9F87AB8FA9}"/>
              </a:ext>
            </a:extLst>
          </p:cNvPr>
          <p:cNvPicPr>
            <a:picLocks noChangeAspect="1"/>
          </p:cNvPicPr>
          <p:nvPr/>
        </p:nvPicPr>
        <p:blipFill>
          <a:blip r:embed="rId2"/>
          <a:stretch>
            <a:fillRect/>
          </a:stretch>
        </p:blipFill>
        <p:spPr>
          <a:xfrm>
            <a:off x="466725" y="489219"/>
            <a:ext cx="8210550" cy="2105025"/>
          </a:xfrm>
          <a:prstGeom prst="rect">
            <a:avLst/>
          </a:prstGeom>
        </p:spPr>
      </p:pic>
      <p:pic>
        <p:nvPicPr>
          <p:cNvPr id="4" name="Picture 3">
            <a:extLst>
              <a:ext uri="{FF2B5EF4-FFF2-40B4-BE49-F238E27FC236}">
                <a16:creationId xmlns:a16="http://schemas.microsoft.com/office/drawing/2014/main" id="{7181F0E7-3D3C-4EA7-8973-EA718D4CD18F}"/>
              </a:ext>
            </a:extLst>
          </p:cNvPr>
          <p:cNvPicPr>
            <a:picLocks noChangeAspect="1"/>
          </p:cNvPicPr>
          <p:nvPr/>
        </p:nvPicPr>
        <p:blipFill>
          <a:blip r:embed="rId3"/>
          <a:stretch>
            <a:fillRect/>
          </a:stretch>
        </p:blipFill>
        <p:spPr>
          <a:xfrm>
            <a:off x="1530647" y="2492896"/>
            <a:ext cx="6082706" cy="4247266"/>
          </a:xfrm>
          <a:prstGeom prst="rect">
            <a:avLst/>
          </a:prstGeom>
        </p:spPr>
      </p:pic>
    </p:spTree>
    <p:extLst>
      <p:ext uri="{BB962C8B-B14F-4D97-AF65-F5344CB8AC3E}">
        <p14:creationId xmlns:p14="http://schemas.microsoft.com/office/powerpoint/2010/main" val="322747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GB" sz="1800" b="1" spc="300" dirty="0">
                <a:solidFill>
                  <a:schemeClr val="tx2"/>
                </a:solidFill>
              </a:rPr>
              <a:t>SITE BOUNDARY</a:t>
            </a:r>
          </a:p>
        </p:txBody>
      </p:sp>
      <p:grpSp>
        <p:nvGrpSpPr>
          <p:cNvPr id="3" name="Group 2">
            <a:extLst>
              <a:ext uri="{FF2B5EF4-FFF2-40B4-BE49-F238E27FC236}">
                <a16:creationId xmlns:a16="http://schemas.microsoft.com/office/drawing/2014/main" id="{9C534ED5-D622-46BB-A28B-DCCC0920E0CE}"/>
              </a:ext>
            </a:extLst>
          </p:cNvPr>
          <p:cNvGrpSpPr/>
          <p:nvPr/>
        </p:nvGrpSpPr>
        <p:grpSpPr>
          <a:xfrm>
            <a:off x="251520" y="1530826"/>
            <a:ext cx="8640960" cy="4922510"/>
            <a:chOff x="251520" y="1530826"/>
            <a:chExt cx="8640960" cy="4922510"/>
          </a:xfrm>
        </p:grpSpPr>
        <p:pic>
          <p:nvPicPr>
            <p:cNvPr id="1028"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51520" y="1530826"/>
              <a:ext cx="8640960" cy="4778494"/>
            </a:xfrm>
            <a:prstGeom prst="rect">
              <a:avLst/>
            </a:prstGeom>
            <a:noFill/>
            <a:ln w="9525">
              <a:noFill/>
              <a:miter lim="800000"/>
              <a:headEnd/>
              <a:tailEnd/>
            </a:ln>
          </p:spPr>
        </p:pic>
        <p:pic>
          <p:nvPicPr>
            <p:cNvPr id="1027" name="Picture 3"/>
            <p:cNvPicPr>
              <a:picLocks noChangeAspect="1" noChangeArrowheads="1"/>
            </p:cNvPicPr>
            <p:nvPr/>
          </p:nvPicPr>
          <p:blipFill>
            <a:blip r:embed="rId3" cstate="screen">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51720" y="2140803"/>
              <a:ext cx="6840760" cy="4312533"/>
            </a:xfrm>
            <a:prstGeom prst="rect">
              <a:avLst/>
            </a:prstGeom>
            <a:noFill/>
            <a:ln w="9525">
              <a:noFill/>
              <a:miter lim="800000"/>
              <a:headEnd/>
              <a:tailEnd/>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B000-986D-4E2C-BAC2-0DBBD16F5F9A}"/>
              </a:ext>
            </a:extLst>
          </p:cNvPr>
          <p:cNvSpPr>
            <a:spLocks noGrp="1"/>
          </p:cNvSpPr>
          <p:nvPr>
            <p:ph type="title"/>
          </p:nvPr>
        </p:nvSpPr>
        <p:spPr/>
        <p:txBody>
          <a:bodyPr/>
          <a:lstStyle/>
          <a:p>
            <a:r>
              <a:rPr lang="en-GB" dirty="0"/>
              <a:t>Way Forward</a:t>
            </a:r>
          </a:p>
        </p:txBody>
      </p:sp>
      <p:sp>
        <p:nvSpPr>
          <p:cNvPr id="3" name="Content Placeholder 2">
            <a:extLst>
              <a:ext uri="{FF2B5EF4-FFF2-40B4-BE49-F238E27FC236}">
                <a16:creationId xmlns:a16="http://schemas.microsoft.com/office/drawing/2014/main" id="{8F3168BB-86DE-426E-A69C-1BA9143D1691}"/>
              </a:ext>
            </a:extLst>
          </p:cNvPr>
          <p:cNvSpPr>
            <a:spLocks noGrp="1"/>
          </p:cNvSpPr>
          <p:nvPr>
            <p:ph sz="quarter" idx="1"/>
          </p:nvPr>
        </p:nvSpPr>
        <p:spPr/>
        <p:txBody>
          <a:bodyPr anchor="ctr">
            <a:normAutofit/>
          </a:bodyPr>
          <a:lstStyle/>
          <a:p>
            <a:pPr marL="0" indent="0">
              <a:buNone/>
            </a:pPr>
            <a:r>
              <a:rPr lang="en-GB" sz="1800" dirty="0"/>
              <a:t>Planning Authority Executive Council approved this draft as amended for a 3</a:t>
            </a:r>
            <a:r>
              <a:rPr lang="en-GB" sz="1800" baseline="30000" dirty="0"/>
              <a:t>rd</a:t>
            </a:r>
            <a:r>
              <a:rPr lang="en-GB" sz="1800" dirty="0"/>
              <a:t> stage public consultation which runs until 11</a:t>
            </a:r>
            <a:r>
              <a:rPr lang="en-GB" sz="1800" baseline="30000" dirty="0"/>
              <a:t>th</a:t>
            </a:r>
            <a:r>
              <a:rPr lang="en-GB" sz="1800" dirty="0"/>
              <a:t> of October, 2020.</a:t>
            </a:r>
          </a:p>
          <a:p>
            <a:pPr marL="0" indent="0">
              <a:buNone/>
            </a:pPr>
            <a:endParaRPr lang="en-GB" sz="1800" dirty="0"/>
          </a:p>
        </p:txBody>
      </p:sp>
    </p:spTree>
    <p:extLst>
      <p:ext uri="{BB962C8B-B14F-4D97-AF65-F5344CB8AC3E}">
        <p14:creationId xmlns:p14="http://schemas.microsoft.com/office/powerpoint/2010/main" val="3240822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GB" sz="2400" spc="300" dirty="0">
                <a:latin typeface="+mn-lt"/>
              </a:rPr>
              <a:t>- END OF PRESENTATION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9836-20DF-4A03-904B-A137862A59DC}"/>
              </a:ext>
            </a:extLst>
          </p:cNvPr>
          <p:cNvSpPr>
            <a:spLocks noGrp="1"/>
          </p:cNvSpPr>
          <p:nvPr>
            <p:ph type="title"/>
          </p:nvPr>
        </p:nvSpPr>
        <p:spPr/>
        <p:txBody>
          <a:bodyPr anchor="ctr">
            <a:normAutofit/>
          </a:bodyPr>
          <a:lstStyle/>
          <a:p>
            <a:r>
              <a:rPr lang="en-GB" sz="2400" dirty="0">
                <a:solidFill>
                  <a:schemeClr val="tx1">
                    <a:lumMod val="85000"/>
                    <a:lumOff val="15000"/>
                  </a:schemeClr>
                </a:solidFill>
              </a:rPr>
              <a:t>Phase 2 Public Consultation </a:t>
            </a:r>
          </a:p>
        </p:txBody>
      </p:sp>
      <p:sp>
        <p:nvSpPr>
          <p:cNvPr id="3" name="Content Placeholder 2">
            <a:extLst>
              <a:ext uri="{FF2B5EF4-FFF2-40B4-BE49-F238E27FC236}">
                <a16:creationId xmlns:a16="http://schemas.microsoft.com/office/drawing/2014/main" id="{421B4898-1AB8-4973-AE3B-EF313457ADED}"/>
              </a:ext>
            </a:extLst>
          </p:cNvPr>
          <p:cNvSpPr>
            <a:spLocks noGrp="1"/>
          </p:cNvSpPr>
          <p:nvPr>
            <p:ph sz="quarter" idx="1"/>
          </p:nvPr>
        </p:nvSpPr>
        <p:spPr>
          <a:xfrm>
            <a:off x="301752" y="1527048"/>
            <a:ext cx="8503920" cy="4572000"/>
          </a:xfrm>
        </p:spPr>
        <p:txBody>
          <a:bodyPr>
            <a:noAutofit/>
          </a:bodyPr>
          <a:lstStyle/>
          <a:p>
            <a:pPr marL="0" indent="0">
              <a:spcBef>
                <a:spcPts val="0"/>
              </a:spcBef>
              <a:buNone/>
            </a:pPr>
            <a:r>
              <a:rPr lang="en-GB" sz="1600" b="1" dirty="0">
                <a:latin typeface="Calibri Light" panose="020F0302020204030204" pitchFamily="34" charset="0"/>
                <a:cs typeface="Calibri Light" panose="020F0302020204030204" pitchFamily="34" charset="0"/>
              </a:rPr>
              <a:t>The 2</a:t>
            </a:r>
            <a:r>
              <a:rPr lang="en-GB" sz="1600" b="1" baseline="30000" dirty="0">
                <a:latin typeface="Calibri Light" panose="020F0302020204030204" pitchFamily="34" charset="0"/>
                <a:cs typeface="Calibri Light" panose="020F0302020204030204" pitchFamily="34" charset="0"/>
              </a:rPr>
              <a:t>nd</a:t>
            </a:r>
            <a:r>
              <a:rPr lang="en-GB" sz="1600" b="1" dirty="0">
                <a:latin typeface="Calibri Light" panose="020F0302020204030204" pitchFamily="34" charset="0"/>
                <a:cs typeface="Calibri Light" panose="020F0302020204030204" pitchFamily="34" charset="0"/>
              </a:rPr>
              <a:t> stage public consultation took place between the 12</a:t>
            </a:r>
            <a:r>
              <a:rPr lang="en-GB" sz="1600" b="1" baseline="30000" dirty="0">
                <a:latin typeface="Calibri Light" panose="020F0302020204030204" pitchFamily="34" charset="0"/>
                <a:cs typeface="Calibri Light" panose="020F0302020204030204" pitchFamily="34" charset="0"/>
              </a:rPr>
              <a:t>th</a:t>
            </a:r>
            <a:r>
              <a:rPr lang="en-GB" sz="1600" b="1" dirty="0">
                <a:latin typeface="Calibri Light" panose="020F0302020204030204" pitchFamily="34" charset="0"/>
                <a:cs typeface="Calibri Light" panose="020F0302020204030204" pitchFamily="34" charset="0"/>
              </a:rPr>
              <a:t> of September and 25</a:t>
            </a:r>
            <a:r>
              <a:rPr lang="en-GB" sz="1600" b="1" baseline="30000" dirty="0">
                <a:latin typeface="Calibri Light" panose="020F0302020204030204" pitchFamily="34" charset="0"/>
                <a:cs typeface="Calibri Light" panose="020F0302020204030204" pitchFamily="34" charset="0"/>
              </a:rPr>
              <a:t>th</a:t>
            </a:r>
            <a:r>
              <a:rPr lang="en-GB" sz="1600" b="1" dirty="0">
                <a:latin typeface="Calibri Light" panose="020F0302020204030204" pitchFamily="34" charset="0"/>
                <a:cs typeface="Calibri Light" panose="020F0302020204030204" pitchFamily="34" charset="0"/>
              </a:rPr>
              <a:t> of October, 2019.</a:t>
            </a:r>
          </a:p>
          <a:p>
            <a:pPr marL="0" indent="0">
              <a:spcBef>
                <a:spcPts val="0"/>
              </a:spcBef>
              <a:buNone/>
            </a:pPr>
            <a:endParaRPr lang="en-GB" sz="1600" b="1" dirty="0">
              <a:solidFill>
                <a:schemeClr val="tx2"/>
              </a:solidFill>
              <a:latin typeface="Calibri Light" panose="020F0302020204030204" pitchFamily="34" charset="0"/>
              <a:cs typeface="Calibri Light" panose="020F0302020204030204" pitchFamily="34" charset="0"/>
            </a:endParaRPr>
          </a:p>
          <a:p>
            <a:pPr marL="0" indent="0">
              <a:spcBef>
                <a:spcPts val="0"/>
              </a:spcBef>
              <a:buNone/>
            </a:pPr>
            <a:r>
              <a:rPr lang="en-GB" sz="1600" b="1" dirty="0">
                <a:solidFill>
                  <a:schemeClr val="tx2"/>
                </a:solidFill>
                <a:latin typeface="Calibri Light" panose="020F0302020204030204" pitchFamily="34" charset="0"/>
                <a:cs typeface="Calibri Light" panose="020F0302020204030204" pitchFamily="34" charset="0"/>
              </a:rPr>
              <a:t>A total of 22 submissions were received</a:t>
            </a:r>
            <a:endParaRPr lang="en-GB" sz="1600" dirty="0">
              <a:solidFill>
                <a:schemeClr val="tx2"/>
              </a:solidFill>
              <a:latin typeface="Calibri Light" panose="020F0302020204030204" pitchFamily="34" charset="0"/>
              <a:cs typeface="Calibri Light" panose="020F0302020204030204" pitchFamily="34" charset="0"/>
            </a:endParaRPr>
          </a:p>
          <a:p>
            <a:pPr>
              <a:spcBef>
                <a:spcPts val="0"/>
              </a:spcBef>
            </a:pPr>
            <a:endParaRPr lang="en-GB" sz="1600" dirty="0">
              <a:latin typeface="Calibri Light" panose="020F0302020204030204" pitchFamily="34" charset="0"/>
              <a:cs typeface="Calibri Light" panose="020F0302020204030204" pitchFamily="34" charset="0"/>
            </a:endParaRPr>
          </a:p>
          <a:p>
            <a:pPr>
              <a:spcBef>
                <a:spcPts val="0"/>
              </a:spcBef>
            </a:pPr>
            <a:endParaRPr lang="en-GB"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0461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9836-20DF-4A03-904B-A137862A59DC}"/>
              </a:ext>
            </a:extLst>
          </p:cNvPr>
          <p:cNvSpPr>
            <a:spLocks noGrp="1"/>
          </p:cNvSpPr>
          <p:nvPr>
            <p:ph type="title"/>
          </p:nvPr>
        </p:nvSpPr>
        <p:spPr/>
        <p:txBody>
          <a:bodyPr anchor="ctr">
            <a:normAutofit/>
          </a:bodyPr>
          <a:lstStyle/>
          <a:p>
            <a:r>
              <a:rPr lang="en-GB" sz="2400" dirty="0">
                <a:solidFill>
                  <a:schemeClr val="tx1">
                    <a:lumMod val="85000"/>
                    <a:lumOff val="15000"/>
                  </a:schemeClr>
                </a:solidFill>
              </a:rPr>
              <a:t>Summary of issues – Phase 2 Public Consultation </a:t>
            </a:r>
          </a:p>
        </p:txBody>
      </p:sp>
      <p:sp>
        <p:nvSpPr>
          <p:cNvPr id="3" name="Content Placeholder 2">
            <a:extLst>
              <a:ext uri="{FF2B5EF4-FFF2-40B4-BE49-F238E27FC236}">
                <a16:creationId xmlns:a16="http://schemas.microsoft.com/office/drawing/2014/main" id="{421B4898-1AB8-4973-AE3B-EF313457ADED}"/>
              </a:ext>
            </a:extLst>
          </p:cNvPr>
          <p:cNvSpPr>
            <a:spLocks noGrp="1"/>
          </p:cNvSpPr>
          <p:nvPr>
            <p:ph sz="quarter" idx="1"/>
          </p:nvPr>
        </p:nvSpPr>
        <p:spPr>
          <a:xfrm>
            <a:off x="301752" y="1527048"/>
            <a:ext cx="8503920" cy="4572000"/>
          </a:xfrm>
        </p:spPr>
        <p:txBody>
          <a:bodyPr>
            <a:noAutofit/>
          </a:bodyPr>
          <a:lstStyle/>
          <a:p>
            <a:pPr marL="0" indent="0">
              <a:spcBef>
                <a:spcPts val="0"/>
              </a:spcBef>
              <a:buNone/>
            </a:pPr>
            <a:r>
              <a:rPr lang="en-GB" sz="1600" b="1" dirty="0">
                <a:latin typeface="Calibri Light" panose="020F0302020204030204" pitchFamily="34" charset="0"/>
                <a:cs typeface="Calibri Light" panose="020F0302020204030204" pitchFamily="34" charset="0"/>
              </a:rPr>
              <a:t>Land-use zoning</a:t>
            </a:r>
          </a:p>
          <a:p>
            <a:pPr marL="274320" lvl="1" indent="0">
              <a:spcBef>
                <a:spcPts val="0"/>
              </a:spcBef>
              <a:buNone/>
            </a:pPr>
            <a:r>
              <a:rPr lang="en-GB" sz="1600" dirty="0">
                <a:latin typeface="Calibri Light" panose="020F0302020204030204" pitchFamily="34" charset="0"/>
                <a:cs typeface="Calibri Light" panose="020F0302020204030204" pitchFamily="34" charset="0"/>
              </a:rPr>
              <a:t>Class 2c is an incompatible use in the vicinity of the Embassy</a:t>
            </a:r>
          </a:p>
          <a:p>
            <a:pPr marL="274320" lvl="1" indent="0">
              <a:spcBef>
                <a:spcPts val="0"/>
              </a:spcBef>
              <a:buNone/>
            </a:pPr>
            <a:r>
              <a:rPr lang="en-GB" sz="1600" dirty="0">
                <a:latin typeface="Calibri Light" panose="020F0302020204030204" pitchFamily="34" charset="0"/>
                <a:cs typeface="Calibri Light" panose="020F0302020204030204" pitchFamily="34" charset="0"/>
              </a:rPr>
              <a:t>Uses compatible with the National Park include sports-related uses, museums and crafts-making  </a:t>
            </a:r>
          </a:p>
          <a:p>
            <a:pPr marL="0" indent="0">
              <a:spcBef>
                <a:spcPts val="0"/>
              </a:spcBef>
              <a:buNone/>
            </a:pPr>
            <a:endParaRPr lang="en-GB" sz="1600" dirty="0">
              <a:latin typeface="Calibri Light" panose="020F0302020204030204" pitchFamily="34" charset="0"/>
              <a:cs typeface="Calibri Light" panose="020F0302020204030204" pitchFamily="34" charset="0"/>
            </a:endParaRPr>
          </a:p>
          <a:p>
            <a:pPr marL="0" indent="0">
              <a:spcBef>
                <a:spcPts val="0"/>
              </a:spcBef>
              <a:buNone/>
            </a:pPr>
            <a:r>
              <a:rPr lang="en-GB" sz="1600" b="1" dirty="0">
                <a:latin typeface="Calibri Light" panose="020F0302020204030204" pitchFamily="34" charset="0"/>
                <a:cs typeface="Calibri Light" panose="020F0302020204030204" pitchFamily="34" charset="0"/>
              </a:rPr>
              <a:t>Building height and views</a:t>
            </a:r>
          </a:p>
          <a:p>
            <a:pPr marL="266700" indent="0">
              <a:spcBef>
                <a:spcPts val="0"/>
              </a:spcBef>
              <a:buNone/>
            </a:pPr>
            <a:r>
              <a:rPr lang="en-GB" sz="1600" dirty="0">
                <a:latin typeface="Calibri Light" panose="020F0302020204030204" pitchFamily="34" charset="0"/>
                <a:cs typeface="Calibri Light" panose="020F0302020204030204" pitchFamily="34" charset="0"/>
              </a:rPr>
              <a:t>The minimum building height is to be increased to 12.5m</a:t>
            </a:r>
          </a:p>
          <a:p>
            <a:pPr marL="266700" indent="0">
              <a:spcBef>
                <a:spcPts val="0"/>
              </a:spcBef>
              <a:buNone/>
            </a:pPr>
            <a:r>
              <a:rPr lang="en-GB" sz="1600" dirty="0">
                <a:latin typeface="Calibri Light" panose="020F0302020204030204" pitchFamily="34" charset="0"/>
                <a:cs typeface="Calibri Light" panose="020F0302020204030204" pitchFamily="34" charset="0"/>
              </a:rPr>
              <a:t>The edge-of development context and views of Mdina must be respected </a:t>
            </a:r>
          </a:p>
          <a:p>
            <a:pPr marL="266700" indent="0">
              <a:spcBef>
                <a:spcPts val="0"/>
              </a:spcBef>
              <a:buNone/>
            </a:pPr>
            <a:endParaRPr lang="en-GB" sz="1600" dirty="0">
              <a:latin typeface="Calibri Light" panose="020F0302020204030204" pitchFamily="34" charset="0"/>
              <a:cs typeface="Calibri Light" panose="020F0302020204030204" pitchFamily="34" charset="0"/>
            </a:endParaRPr>
          </a:p>
          <a:p>
            <a:pPr marL="0" indent="0">
              <a:spcBef>
                <a:spcPts val="0"/>
              </a:spcBef>
              <a:buNone/>
            </a:pPr>
            <a:r>
              <a:rPr lang="en-GB" sz="1600" b="1" dirty="0">
                <a:latin typeface="Calibri Light" pitchFamily="34" charset="0"/>
                <a:cs typeface="Calibri Light" pitchFamily="34" charset="0"/>
              </a:rPr>
              <a:t>Transport and mobility</a:t>
            </a:r>
          </a:p>
          <a:p>
            <a:pPr marL="274320" lvl="1" indent="0">
              <a:spcBef>
                <a:spcPts val="0"/>
              </a:spcBef>
              <a:buNone/>
            </a:pPr>
            <a:r>
              <a:rPr lang="en-GB" sz="1600" dirty="0">
                <a:latin typeface="Calibri Light" panose="020F0302020204030204" pitchFamily="34" charset="0"/>
                <a:cs typeface="Calibri Light" panose="020F0302020204030204" pitchFamily="34" charset="0"/>
              </a:rPr>
              <a:t>The service road will impinge on existing development both above and below-ground</a:t>
            </a:r>
          </a:p>
          <a:p>
            <a:pPr marL="266700" indent="0">
              <a:spcBef>
                <a:spcPts val="0"/>
              </a:spcBef>
              <a:buNone/>
            </a:pPr>
            <a:r>
              <a:rPr lang="en-GB" sz="1600" dirty="0">
                <a:latin typeface="Calibri Light" panose="020F0302020204030204" pitchFamily="34" charset="0"/>
                <a:cs typeface="Calibri Light" panose="020F0302020204030204" pitchFamily="34" charset="0"/>
              </a:rPr>
              <a:t>Parking within property boundaries should be mitigated by an additional planning gain </a:t>
            </a:r>
          </a:p>
          <a:p>
            <a:pPr marL="0" indent="0">
              <a:spcBef>
                <a:spcPts val="0"/>
              </a:spcBef>
              <a:buNone/>
            </a:pPr>
            <a:endParaRPr lang="en-GB" sz="1600" dirty="0">
              <a:latin typeface="Calibri Light" panose="020F0302020204030204" pitchFamily="34" charset="0"/>
              <a:cs typeface="Calibri Light" panose="020F0302020204030204" pitchFamily="34" charset="0"/>
            </a:endParaRPr>
          </a:p>
          <a:p>
            <a:pPr marL="0" indent="0">
              <a:spcBef>
                <a:spcPts val="0"/>
              </a:spcBef>
              <a:buNone/>
            </a:pPr>
            <a:r>
              <a:rPr lang="en-GB" sz="1600" b="1" dirty="0">
                <a:latin typeface="Calibri Light" panose="020F0302020204030204" pitchFamily="34" charset="0"/>
                <a:cs typeface="Calibri Light" panose="020F0302020204030204" pitchFamily="34" charset="0"/>
              </a:rPr>
              <a:t>Environmental considerations</a:t>
            </a:r>
          </a:p>
          <a:p>
            <a:pPr marL="0" indent="266700">
              <a:spcBef>
                <a:spcPts val="0"/>
              </a:spcBef>
              <a:buNone/>
            </a:pPr>
            <a:r>
              <a:rPr lang="en-GB" sz="1600" dirty="0">
                <a:latin typeface="Calibri Light" pitchFamily="34" charset="0"/>
                <a:cs typeface="Calibri Light" pitchFamily="34" charset="0"/>
              </a:rPr>
              <a:t>Development is to consider use of water reservoirs and water-table replenishment</a:t>
            </a:r>
          </a:p>
          <a:p>
            <a:pPr marL="0" indent="0">
              <a:spcBef>
                <a:spcPts val="0"/>
              </a:spcBef>
              <a:buNone/>
            </a:pPr>
            <a:endParaRPr lang="en-GB" sz="1600" dirty="0">
              <a:latin typeface="Calibri Light" pitchFamily="34" charset="0"/>
              <a:cs typeface="Calibri Light" pitchFamily="34" charset="0"/>
            </a:endParaRPr>
          </a:p>
          <a:p>
            <a:pPr marL="0" indent="0">
              <a:spcBef>
                <a:spcPts val="0"/>
              </a:spcBef>
              <a:buNone/>
            </a:pPr>
            <a:r>
              <a:rPr lang="en-GB" sz="1600" b="1" dirty="0">
                <a:latin typeface="Calibri Light" panose="020F0302020204030204" pitchFamily="34" charset="0"/>
                <a:cs typeface="Calibri Light" panose="020F0302020204030204" pitchFamily="34" charset="0"/>
              </a:rPr>
              <a:t>Land ownership and planning gain</a:t>
            </a:r>
          </a:p>
          <a:p>
            <a:pPr marL="0" lvl="0" indent="266700">
              <a:spcBef>
                <a:spcPts val="0"/>
              </a:spcBef>
              <a:buClrTx/>
              <a:buNone/>
            </a:pPr>
            <a:r>
              <a:rPr lang="en-GB" sz="1600" dirty="0">
                <a:solidFill>
                  <a:schemeClr val="tx2"/>
                </a:solidFill>
                <a:latin typeface="Calibri Light" panose="020F0302020204030204" pitchFamily="34" charset="0"/>
                <a:cs typeface="Calibri Light" panose="020F0302020204030204" pitchFamily="34" charset="0"/>
              </a:rPr>
              <a:t>The specified planning gain of €25/m2 is inadequate</a:t>
            </a:r>
          </a:p>
          <a:p>
            <a:pPr indent="0">
              <a:spcBef>
                <a:spcPts val="0"/>
              </a:spcBef>
              <a:buNone/>
            </a:pPr>
            <a:r>
              <a:rPr lang="en-GB" sz="1600" dirty="0">
                <a:solidFill>
                  <a:schemeClr val="tx2"/>
                </a:solidFill>
                <a:latin typeface="Calibri Light" panose="020F0302020204030204" pitchFamily="34" charset="0"/>
                <a:cs typeface="Calibri Light" panose="020F0302020204030204" pitchFamily="34" charset="0"/>
              </a:rPr>
              <a:t>A lack of comprehensive impact assessments for the area </a:t>
            </a:r>
            <a:r>
              <a:rPr lang="en-GB" sz="1600" dirty="0">
                <a:latin typeface="Calibri Light" pitchFamily="34" charset="0"/>
                <a:cs typeface="Calibri Light" pitchFamily="34" charset="0"/>
              </a:rPr>
              <a:t>is giving developers a free-hand</a:t>
            </a:r>
            <a:endParaRPr lang="en-GB" sz="1600" dirty="0">
              <a:solidFill>
                <a:schemeClr val="tx2"/>
              </a:solidFill>
              <a:latin typeface="Calibri Light" panose="020F0302020204030204" pitchFamily="34" charset="0"/>
              <a:cs typeface="Calibri Light" panose="020F0302020204030204" pitchFamily="34" charset="0"/>
            </a:endParaRPr>
          </a:p>
          <a:p>
            <a:pPr>
              <a:spcBef>
                <a:spcPts val="0"/>
              </a:spcBef>
            </a:pPr>
            <a:endParaRPr lang="en-GB" sz="1600" dirty="0">
              <a:latin typeface="Calibri Light" panose="020F0302020204030204" pitchFamily="34" charset="0"/>
              <a:cs typeface="Calibri Light" panose="020F0302020204030204" pitchFamily="34" charset="0"/>
            </a:endParaRPr>
          </a:p>
          <a:p>
            <a:pPr>
              <a:spcBef>
                <a:spcPts val="0"/>
              </a:spcBef>
            </a:pPr>
            <a:endParaRPr lang="en-GB"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3434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rmAutofit/>
          </a:bodyPr>
          <a:lstStyle/>
          <a:p>
            <a:r>
              <a:rPr lang="en-GB" sz="2400" dirty="0"/>
              <a:t>Policy objectives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nchor="ctr">
            <a:normAutofit/>
          </a:bodyPr>
          <a:lstStyle/>
          <a:p>
            <a:r>
              <a:rPr lang="en-GB" sz="2400" dirty="0"/>
              <a:t>Objectives for the Partial Action Plan Review</a:t>
            </a:r>
          </a:p>
        </p:txBody>
      </p:sp>
      <p:sp>
        <p:nvSpPr>
          <p:cNvPr id="3" name="Content Placeholder 2"/>
          <p:cNvSpPr>
            <a:spLocks noGrp="1"/>
          </p:cNvSpPr>
          <p:nvPr>
            <p:ph idx="1"/>
          </p:nvPr>
        </p:nvSpPr>
        <p:spPr>
          <a:xfrm>
            <a:off x="323528" y="1556792"/>
            <a:ext cx="8229600" cy="5330064"/>
          </a:xfrm>
        </p:spPr>
        <p:txBody>
          <a:bodyPr>
            <a:noAutofit/>
          </a:bodyPr>
          <a:lstStyle/>
          <a:p>
            <a:pPr>
              <a:spcBef>
                <a:spcPts val="1200"/>
              </a:spcBef>
            </a:pPr>
            <a:r>
              <a:rPr lang="en-GB" sz="1800" dirty="0">
                <a:latin typeface="Calibri Light" pitchFamily="34" charset="0"/>
                <a:cs typeface="Calibri Light" pitchFamily="34" charset="0"/>
              </a:rPr>
              <a:t>To designate the site currently covered by policy NWTQ 32 of the Ta’ Qali Action Plan into a Commercial Area;</a:t>
            </a:r>
          </a:p>
          <a:p>
            <a:pPr>
              <a:spcBef>
                <a:spcPts val="1200"/>
              </a:spcBef>
            </a:pPr>
            <a:r>
              <a:rPr lang="en-GB" sz="1800" dirty="0">
                <a:latin typeface="Calibri Light" pitchFamily="34" charset="0"/>
                <a:cs typeface="Calibri Light" pitchFamily="34" charset="0"/>
              </a:rPr>
              <a:t>To ensure that the designation of policy NWTQ 33 as a parking area is retained and a requirement for landscaping included; </a:t>
            </a:r>
          </a:p>
          <a:p>
            <a:pPr>
              <a:spcBef>
                <a:spcPts val="1200"/>
              </a:spcBef>
            </a:pPr>
            <a:r>
              <a:rPr lang="en-GB" sz="1800" dirty="0">
                <a:latin typeface="Calibri Light" pitchFamily="34" charset="0"/>
                <a:cs typeface="Calibri Light" pitchFamily="34" charset="0"/>
              </a:rPr>
              <a:t>To replace the currently allowable land uses with those allowed by Category D of the Use Classes Order (SL552.15) and prohibit any further intensification of the current uses;</a:t>
            </a:r>
          </a:p>
          <a:p>
            <a:pPr>
              <a:spcBef>
                <a:spcPts val="1200"/>
              </a:spcBef>
            </a:pPr>
            <a:r>
              <a:rPr lang="en-GB" sz="1800" dirty="0">
                <a:latin typeface="Calibri Light" pitchFamily="34" charset="0"/>
                <a:cs typeface="Calibri Light" pitchFamily="34" charset="0"/>
              </a:rPr>
              <a:t>To formulate a development framework which seeks to mitigate any adverse impacts from the re-designation of the site provided that the overall height of buildings shall not exceed 17.5m and shall be terraced to the heights of the existing embassy for buildings located on the perimeter of the site facing the same embassy.  Upper recess shall also be taken into consideration when planning the opposite side facing Mdina.  In this area (facing Mdina), heights of buildings contiguous/first in line to the ODZ area shall be kept as stipulated in the Ta’ Qali Action Plan 2000 policies with a stepping effect to 17.5m;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spcBef>
                <a:spcPts val="1200"/>
              </a:spcBef>
            </a:pPr>
            <a:r>
              <a:rPr lang="en-GB" sz="1800" dirty="0">
                <a:latin typeface="Calibri Light" pitchFamily="34" charset="0"/>
                <a:cs typeface="Calibri Light" pitchFamily="34" charset="0"/>
              </a:rPr>
              <a:t>To amend or delete all other provisions in the current policies which are deemed to run counter to the overall objectives set out in (a) to (c) above; and</a:t>
            </a:r>
          </a:p>
          <a:p>
            <a:pPr>
              <a:spcBef>
                <a:spcPts val="1200"/>
              </a:spcBef>
            </a:pPr>
            <a:r>
              <a:rPr lang="en-GB" sz="1800" dirty="0">
                <a:latin typeface="Calibri Light" pitchFamily="34" charset="0"/>
                <a:cs typeface="Calibri Light" pitchFamily="34" charset="0"/>
              </a:rPr>
              <a:t>Additional blank party walls are not accepted.</a:t>
            </a:r>
          </a:p>
          <a:p>
            <a:endParaRPr lang="en-GB" sz="1800" dirty="0">
              <a:latin typeface="Calibri Light" pitchFamily="34" charset="0"/>
              <a:cs typeface="Calibri Light" pitchFamily="34" charset="0"/>
            </a:endParaRPr>
          </a:p>
          <a:p>
            <a:r>
              <a:rPr lang="en-GB" sz="1800" dirty="0">
                <a:latin typeface="Calibri Light" pitchFamily="34" charset="0"/>
                <a:cs typeface="Calibri Light" pitchFamily="34" charset="0"/>
              </a:rPr>
              <a:t>Following public submissions during the consultation on the Government Objectives, the Minister acceded to public requests to include the following uses or allow intensification thereof, in conjunction to the Category D uses previously listed:</a:t>
            </a:r>
          </a:p>
          <a:p>
            <a:pPr lvl="2"/>
            <a:r>
              <a:rPr lang="en-US" sz="1800" dirty="0">
                <a:latin typeface="Calibri Light" pitchFamily="34" charset="0"/>
                <a:cs typeface="Calibri Light" pitchFamily="34" charset="0"/>
              </a:rPr>
              <a:t>Article 4 (s) supermarkets;</a:t>
            </a:r>
            <a:endParaRPr lang="en-GB" sz="1800" dirty="0">
              <a:latin typeface="Calibri Light" pitchFamily="34" charset="0"/>
              <a:cs typeface="Calibri Light" pitchFamily="34" charset="0"/>
            </a:endParaRPr>
          </a:p>
          <a:p>
            <a:pPr lvl="2"/>
            <a:r>
              <a:rPr lang="en-US" sz="1800" dirty="0">
                <a:latin typeface="Calibri Light" pitchFamily="34" charset="0"/>
                <a:cs typeface="Calibri Light" pitchFamily="34" charset="0"/>
              </a:rPr>
              <a:t>Category B: Class 2A (c) medical clinic, Class 2C education;</a:t>
            </a:r>
            <a:endParaRPr lang="en-GB" sz="1800" dirty="0">
              <a:latin typeface="Calibri Light" pitchFamily="34" charset="0"/>
              <a:cs typeface="Calibri Light" pitchFamily="34" charset="0"/>
            </a:endParaRPr>
          </a:p>
          <a:p>
            <a:pPr lvl="2"/>
            <a:r>
              <a:rPr lang="en-US" sz="1800" dirty="0">
                <a:latin typeface="Calibri Light" pitchFamily="34" charset="0"/>
                <a:cs typeface="Calibri Light" pitchFamily="34" charset="0"/>
              </a:rPr>
              <a:t>Category F: Class 6A storage and distribution.</a:t>
            </a:r>
            <a:endParaRPr lang="en-GB" sz="1800" dirty="0">
              <a:latin typeface="Calibri Light" pitchFamily="34" charset="0"/>
              <a:cs typeface="Calibri Light" pitchFamily="34" charset="0"/>
            </a:endParaRPr>
          </a:p>
          <a:p>
            <a:pPr marL="266700" indent="0">
              <a:buNone/>
            </a:pPr>
            <a:r>
              <a:rPr lang="en-GB" sz="1800" dirty="0">
                <a:latin typeface="Calibri Light" pitchFamily="34" charset="0"/>
                <a:cs typeface="Calibri Light" pitchFamily="34" charset="0"/>
              </a:rPr>
              <a:t>as these additional uses were deemed compatible with the long-term goal of creating a commercial area on this site.</a:t>
            </a:r>
          </a:p>
          <a:p>
            <a:endParaRPr lang="en-GB" sz="1800" dirty="0">
              <a:latin typeface="Calibri Light" pitchFamily="34" charset="0"/>
              <a:cs typeface="Calibri Light" pitchFamily="34" charset="0"/>
            </a:endParaRPr>
          </a:p>
        </p:txBody>
      </p:sp>
      <p:sp>
        <p:nvSpPr>
          <p:cNvPr id="4" name="Title 1">
            <a:extLst>
              <a:ext uri="{FF2B5EF4-FFF2-40B4-BE49-F238E27FC236}">
                <a16:creationId xmlns:a16="http://schemas.microsoft.com/office/drawing/2014/main" id="{0A6697A6-C88B-4693-83B5-C6FB2EE954F5}"/>
              </a:ext>
            </a:extLst>
          </p:cNvPr>
          <p:cNvSpPr>
            <a:spLocks noGrp="1"/>
          </p:cNvSpPr>
          <p:nvPr>
            <p:ph type="title"/>
          </p:nvPr>
        </p:nvSpPr>
        <p:spPr>
          <a:xfrm>
            <a:off x="457200" y="188640"/>
            <a:ext cx="8229600" cy="1080120"/>
          </a:xfrm>
        </p:spPr>
        <p:txBody>
          <a:bodyPr anchor="ctr">
            <a:normAutofit/>
          </a:bodyPr>
          <a:lstStyle/>
          <a:p>
            <a:r>
              <a:rPr lang="en-GB" sz="2400" dirty="0"/>
              <a:t>Objectives for the Partial Action Plan Review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chor="ctr">
            <a:normAutofit/>
          </a:bodyPr>
          <a:lstStyle/>
          <a:p>
            <a:r>
              <a:rPr lang="en-GB" sz="2400" dirty="0"/>
              <a:t>Policy revisions</a:t>
            </a:r>
          </a:p>
        </p:txBody>
      </p:sp>
    </p:spTree>
    <p:extLst>
      <p:ext uri="{BB962C8B-B14F-4D97-AF65-F5344CB8AC3E}">
        <p14:creationId xmlns:p14="http://schemas.microsoft.com/office/powerpoint/2010/main" val="101558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E51D5-8B7D-493E-B979-CF074FBC929C}"/>
              </a:ext>
            </a:extLst>
          </p:cNvPr>
          <p:cNvPicPr>
            <a:picLocks noChangeAspect="1"/>
          </p:cNvPicPr>
          <p:nvPr/>
        </p:nvPicPr>
        <p:blipFill>
          <a:blip r:embed="rId2"/>
          <a:stretch>
            <a:fillRect/>
          </a:stretch>
        </p:blipFill>
        <p:spPr>
          <a:xfrm>
            <a:off x="34223" y="260648"/>
            <a:ext cx="9075553" cy="6336703"/>
          </a:xfrm>
          <a:prstGeom prst="rect">
            <a:avLst/>
          </a:prstGeom>
        </p:spPr>
      </p:pic>
    </p:spTree>
    <p:extLst>
      <p:ext uri="{BB962C8B-B14F-4D97-AF65-F5344CB8AC3E}">
        <p14:creationId xmlns:p14="http://schemas.microsoft.com/office/powerpoint/2010/main" val="39019234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2829</TotalTime>
  <Words>552</Words>
  <Application>Microsoft Office PowerPoint</Application>
  <PresentationFormat>On-screen Show (4:3)</PresentationFormat>
  <Paragraphs>48</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Georgia</vt:lpstr>
      <vt:lpstr>Wingdings</vt:lpstr>
      <vt:lpstr>Wingdings 2</vt:lpstr>
      <vt:lpstr>Civic</vt:lpstr>
      <vt:lpstr>Ta’ Qali Partial Action Plan Review</vt:lpstr>
      <vt:lpstr>SITE BOUNDARY</vt:lpstr>
      <vt:lpstr>Phase 2 Public Consultation </vt:lpstr>
      <vt:lpstr>Summary of issues – Phase 2 Public Consultation </vt:lpstr>
      <vt:lpstr>PowerPoint Presentation</vt:lpstr>
      <vt:lpstr>Objectives for the Partial Action Plan Review</vt:lpstr>
      <vt:lpstr>Objectives for the Partial Action Plan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Forward</vt:lpstr>
      <vt:lpstr>- END OF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 Qali Partial Local Plan Review</dc:title>
  <dc:creator>wmifs</dc:creator>
  <cp:lastModifiedBy>Joseph Scalpello</cp:lastModifiedBy>
  <cp:revision>219</cp:revision>
  <dcterms:created xsi:type="dcterms:W3CDTF">2018-12-19T08:02:50Z</dcterms:created>
  <dcterms:modified xsi:type="dcterms:W3CDTF">2020-10-02T10:19:38Z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72ceff-a758-4d25-ba30-ca9d5cdfb284_Enabled">
    <vt:lpwstr>true</vt:lpwstr>
  </property>
  <property fmtid="{D5CDD505-2E9C-101B-9397-08002B2CF9AE}" pid="3" name="MSIP_Label_3e72ceff-a758-4d25-ba30-ca9d5cdfb284_SetDate">
    <vt:lpwstr>2020-08-04T07:18:24Z</vt:lpwstr>
  </property>
  <property fmtid="{D5CDD505-2E9C-101B-9397-08002B2CF9AE}" pid="4" name="MSIP_Label_3e72ceff-a758-4d25-ba30-ca9d5cdfb284_Method">
    <vt:lpwstr>Privileged</vt:lpwstr>
  </property>
  <property fmtid="{D5CDD505-2E9C-101B-9397-08002B2CF9AE}" pid="5" name="MSIP_Label_3e72ceff-a758-4d25-ba30-ca9d5cdfb284_Name">
    <vt:lpwstr>Public</vt:lpwstr>
  </property>
  <property fmtid="{D5CDD505-2E9C-101B-9397-08002B2CF9AE}" pid="6" name="MSIP_Label_3e72ceff-a758-4d25-ba30-ca9d5cdfb284_SiteId">
    <vt:lpwstr>89f0a3f0-9e13-4282-b13a-d2316aab8e93</vt:lpwstr>
  </property>
  <property fmtid="{D5CDD505-2E9C-101B-9397-08002B2CF9AE}" pid="7" name="MSIP_Label_3e72ceff-a758-4d25-ba30-ca9d5cdfb284_ActionId">
    <vt:lpwstr>a4951c36-149c-4275-aaa6-b1784256a5f2</vt:lpwstr>
  </property>
  <property fmtid="{D5CDD505-2E9C-101B-9397-08002B2CF9AE}" pid="8" name="MSIP_Label_3e72ceff-a758-4d25-ba30-ca9d5cdfb284_ContentBits">
    <vt:lpwstr>0</vt:lpwstr>
  </property>
</Properties>
</file>