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4"/>
  </p:notesMasterIdLst>
  <p:sldIdLst>
    <p:sldId id="263" r:id="rId2"/>
    <p:sldId id="281" r:id="rId3"/>
    <p:sldId id="3323" r:id="rId4"/>
    <p:sldId id="3329" r:id="rId5"/>
    <p:sldId id="3331" r:id="rId6"/>
    <p:sldId id="3330" r:id="rId7"/>
    <p:sldId id="3332" r:id="rId8"/>
    <p:sldId id="3333" r:id="rId9"/>
    <p:sldId id="3340" r:id="rId10"/>
    <p:sldId id="3341" r:id="rId11"/>
    <p:sldId id="3315" r:id="rId12"/>
    <p:sldId id="269" r:id="rId13"/>
    <p:sldId id="268" r:id="rId14"/>
    <p:sldId id="267" r:id="rId15"/>
    <p:sldId id="3321" r:id="rId16"/>
    <p:sldId id="3335" r:id="rId17"/>
    <p:sldId id="3336" r:id="rId18"/>
    <p:sldId id="3337" r:id="rId19"/>
    <p:sldId id="3338" r:id="rId20"/>
    <p:sldId id="3327" r:id="rId21"/>
    <p:sldId id="3318" r:id="rId22"/>
    <p:sldId id="275" r:id="rId2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017"/>
    <a:srgbClr val="00934A"/>
    <a:srgbClr val="44546A"/>
    <a:srgbClr val="F37F4A"/>
    <a:srgbClr val="F16B2F"/>
    <a:srgbClr val="D9D9D9"/>
    <a:srgbClr val="00ADEE"/>
    <a:srgbClr val="7F8A99"/>
    <a:srgbClr val="405FAC"/>
    <a:srgbClr val="EE3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14" autoAdjust="0"/>
  </p:normalViewPr>
  <p:slideViewPr>
    <p:cSldViewPr snapToGrid="0">
      <p:cViewPr varScale="1">
        <p:scale>
          <a:sx n="68" d="100"/>
          <a:sy n="68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s-entities.corp.root.gov.mt\era_proj\National_Affairs\ERA%20and%20other%20Agencies\_ERA\National%20Strategy%20for%20the%20Environment\Scenarios,%20Vision%20&amp;%20Strategic%20Objectives\MCDA\NSE%20MCDA%2004Oct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s-entities.corp.root.gov.mt\era_proj\National_Affairs\ERA%20and%20other%20Agencies\_ERA\National%20Strategy%20for%20the%20Environment\Meetings%20-%20PS,%20Minister\Workings%20For%20Overall%20Lead%20Scenario%20in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'Summary of Results'!$A$8</c:f>
              <c:strCache>
                <c:ptCount val="1"/>
                <c:pt idx="0">
                  <c:v>Academia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'Summary of Results'!$C$1:$F$1</c:f>
              <c:strCache>
                <c:ptCount val="4"/>
                <c:pt idx="0">
                  <c:v>Sector First</c:v>
                </c:pt>
                <c:pt idx="1">
                  <c:v>Me First</c:v>
                </c:pt>
                <c:pt idx="2">
                  <c:v>Wellbeing First</c:v>
                </c:pt>
                <c:pt idx="3">
                  <c:v>Market First</c:v>
                </c:pt>
              </c:strCache>
            </c:strRef>
          </c:cat>
          <c:val>
            <c:numRef>
              <c:f>'Summary of Results'!$C$8:$F$8</c:f>
              <c:numCache>
                <c:formatCode>General</c:formatCode>
                <c:ptCount val="4"/>
                <c:pt idx="0">
                  <c:v>17.166666666666664</c:v>
                </c:pt>
                <c:pt idx="1">
                  <c:v>0.5</c:v>
                </c:pt>
                <c:pt idx="2">
                  <c:v>29.666666666666664</c:v>
                </c:pt>
                <c:pt idx="3">
                  <c:v>-2.5000000000000018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5-4ACD-A6C4-9BE771BD762A}"/>
            </c:ext>
          </c:extLst>
        </c:ser>
        <c:ser>
          <c:idx val="1"/>
          <c:order val="1"/>
          <c:tx>
            <c:strRef>
              <c:f>'Summary of Results'!$A$9</c:f>
              <c:strCache>
                <c:ptCount val="1"/>
                <c:pt idx="0">
                  <c:v>Executive Government - Ministries
(policy makers)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'Summary of Results'!$C$1:$F$1</c:f>
              <c:strCache>
                <c:ptCount val="4"/>
                <c:pt idx="0">
                  <c:v>Sector First</c:v>
                </c:pt>
                <c:pt idx="1">
                  <c:v>Me First</c:v>
                </c:pt>
                <c:pt idx="2">
                  <c:v>Wellbeing First</c:v>
                </c:pt>
                <c:pt idx="3">
                  <c:v>Market First</c:v>
                </c:pt>
              </c:strCache>
            </c:strRef>
          </c:cat>
          <c:val>
            <c:numRef>
              <c:f>'Summary of Results'!$C$9:$F$9</c:f>
              <c:numCache>
                <c:formatCode>General</c:formatCode>
                <c:ptCount val="4"/>
                <c:pt idx="0">
                  <c:v>9.0000000000000036</c:v>
                </c:pt>
                <c:pt idx="1">
                  <c:v>-28.166666666666657</c:v>
                </c:pt>
                <c:pt idx="2">
                  <c:v>54.666666666666664</c:v>
                </c:pt>
                <c:pt idx="3">
                  <c:v>3.6666666666666652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5-4ACD-A6C4-9BE771BD762A}"/>
            </c:ext>
          </c:extLst>
        </c:ser>
        <c:ser>
          <c:idx val="2"/>
          <c:order val="2"/>
          <c:tx>
            <c:strRef>
              <c:f>'Summary of Results'!$A$10</c:f>
              <c:strCache>
                <c:ptCount val="1"/>
                <c:pt idx="0">
                  <c:v>Public Administration - Entities
(policy implementers)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'Summary of Results'!$C$1:$F$1</c:f>
              <c:strCache>
                <c:ptCount val="4"/>
                <c:pt idx="0">
                  <c:v>Sector First</c:v>
                </c:pt>
                <c:pt idx="1">
                  <c:v>Me First</c:v>
                </c:pt>
                <c:pt idx="2">
                  <c:v>Wellbeing First</c:v>
                </c:pt>
                <c:pt idx="3">
                  <c:v>Market First</c:v>
                </c:pt>
              </c:strCache>
            </c:strRef>
          </c:cat>
          <c:val>
            <c:numRef>
              <c:f>'Summary of Results'!$C$10:$F$10</c:f>
              <c:numCache>
                <c:formatCode>General</c:formatCode>
                <c:ptCount val="4"/>
                <c:pt idx="0">
                  <c:v>15.489016290726818</c:v>
                </c:pt>
                <c:pt idx="1">
                  <c:v>-15.411616541353382</c:v>
                </c:pt>
                <c:pt idx="2">
                  <c:v>43.901196741854633</c:v>
                </c:pt>
                <c:pt idx="3">
                  <c:v>8.1074999999999999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5-4ACD-A6C4-9BE771BD7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597136"/>
        <c:axId val="541594512"/>
      </c:radarChart>
      <c:catAx>
        <c:axId val="54159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594512"/>
        <c:crosses val="autoZero"/>
        <c:auto val="1"/>
        <c:lblAlgn val="ctr"/>
        <c:lblOffset val="100"/>
        <c:noMultiLvlLbl val="0"/>
      </c:catAx>
      <c:valAx>
        <c:axId val="54159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59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3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2A-4CDF-AD92-AB482FFF1794}"/>
              </c:ext>
            </c:extLst>
          </c:dPt>
          <c:dPt>
            <c:idx val="1"/>
            <c:bubble3D val="0"/>
            <c:spPr>
              <a:solidFill>
                <a:srgbClr val="FDB01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2A-4CDF-AD92-AB482FFF179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'CS Further Workings'!$B$5:$C$5</c:f>
              <c:strCache>
                <c:ptCount val="2"/>
                <c:pt idx="0">
                  <c:v>Scenarios moving beyond GDP</c:v>
                </c:pt>
                <c:pt idx="1">
                  <c:v>Scenarios focusing on GDP</c:v>
                </c:pt>
              </c:strCache>
            </c:strRef>
          </c:cat>
          <c:val>
            <c:numRef>
              <c:f>'CS Further Workings'!$B$6:$C$6</c:f>
              <c:numCache>
                <c:formatCode>General</c:formatCode>
                <c:ptCount val="2"/>
                <c:pt idx="0">
                  <c:v>65.2</c:v>
                </c:pt>
                <c:pt idx="1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2A-4CDF-AD92-AB482FFF1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F4-493F-9516-41326A8DBF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6F4-493F-9516-41326A8DBF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F4-493F-9516-41326A8DBF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6F4-493F-9516-41326A8DBF4E}"/>
              </c:ext>
            </c:extLst>
          </c:dPt>
          <c:dLbls>
            <c:dLbl>
              <c:idx val="0"/>
              <c:layout>
                <c:manualLayout>
                  <c:x val="-0.15525578248031496"/>
                  <c:y val="0.1649365056018389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F4-493F-9516-41326A8DBF4E}"/>
                </c:ext>
              </c:extLst>
            </c:dLbl>
            <c:dLbl>
              <c:idx val="1"/>
              <c:layout>
                <c:manualLayout>
                  <c:x val="-0.10191461614173228"/>
                  <c:y val="-0.2191420878972632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F4-493F-9516-41326A8DBF4E}"/>
                </c:ext>
              </c:extLst>
            </c:dLbl>
            <c:dLbl>
              <c:idx val="2"/>
              <c:layout>
                <c:manualLayout>
                  <c:x val="0.17175695127952756"/>
                  <c:y val="7.2471698297754781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F4-493F-9516-41326A8DBF4E}"/>
                </c:ext>
              </c:extLst>
            </c:dLbl>
            <c:dLbl>
              <c:idx val="3"/>
              <c:layout>
                <c:manualLayout>
                  <c:x val="0.10823480561023623"/>
                  <c:y val="0.177076760760533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F4-493F-9516-41326A8DB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Oswald Light" panose="0200030300000000000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Sector First</c:v>
                </c:pt>
                <c:pt idx="1">
                  <c:v>Wellbeing First</c:v>
                </c:pt>
                <c:pt idx="2">
                  <c:v>Me First</c:v>
                </c:pt>
                <c:pt idx="3">
                  <c:v>Market First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27.7</c:v>
                </c:pt>
                <c:pt idx="1">
                  <c:v>37.5</c:v>
                </c:pt>
                <c:pt idx="2" formatCode="General">
                  <c:v>19.8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4-493F-9516-41326A8DBF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50B7C-BBC7-4807-BB5C-2912059E553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5CDFE-A86D-40D0-984F-49FEE0E35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3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D522-EE9E-4A0E-B339-BFE5E44B77E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5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1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13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D522-EE9E-4A0E-B339-BFE5E44B77E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78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49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15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37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23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98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3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D522-EE9E-4A0E-B339-BFE5E44B77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3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4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9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5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6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1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9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DFE-A86D-40D0-984F-49FEE0E356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1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3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0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4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20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9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8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8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3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9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6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2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2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7EC8-7599-4DCA-A259-36FCC215C73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3E2C-FAA8-4400-963E-857C34FEC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3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21" y="5661247"/>
            <a:ext cx="18039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415320"/>
            <a:ext cx="12192000" cy="2016224"/>
          </a:xfrm>
        </p:spPr>
        <p:txBody>
          <a:bodyPr>
            <a:normAutofit/>
          </a:bodyPr>
          <a:lstStyle/>
          <a:p>
            <a:pPr algn="ctr"/>
            <a:r>
              <a:rPr lang="en-GB" sz="4200" b="1" cap="all" dirty="0">
                <a:solidFill>
                  <a:srgbClr val="44546A"/>
                </a:solidFill>
                <a:latin typeface="+mn-lt"/>
                <a:cs typeface="Arial" panose="020B0604020202020204" pitchFamily="34" charset="0"/>
              </a:rPr>
              <a:t>National Strategy for the Environment 2050</a:t>
            </a:r>
            <a:br>
              <a:rPr lang="en-GB" b="1" cap="all" dirty="0">
                <a:solidFill>
                  <a:srgbClr val="44546A"/>
                </a:solidFill>
                <a:latin typeface="+mn-lt"/>
                <a:cs typeface="Arial" panose="020B0604020202020204" pitchFamily="34" charset="0"/>
              </a:rPr>
            </a:br>
            <a:endParaRPr lang="en-GB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85" y="5599271"/>
            <a:ext cx="3374229" cy="1060055"/>
          </a:xfrm>
          <a:prstGeom prst="rect">
            <a:avLst/>
          </a:prstGeom>
        </p:spPr>
      </p:pic>
      <p:pic>
        <p:nvPicPr>
          <p:cNvPr id="5" name="Picture 4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6E0278F6-EE01-4536-9C84-303C6E228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0" y="5661247"/>
            <a:ext cx="3374229" cy="1071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6634E5-B95E-4EB8-8D76-797B25182CEE}"/>
              </a:ext>
            </a:extLst>
          </p:cNvPr>
          <p:cNvSpPr/>
          <p:nvPr/>
        </p:nvSpPr>
        <p:spPr>
          <a:xfrm>
            <a:off x="0" y="2557652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spc="300" dirty="0">
                <a:solidFill>
                  <a:srgbClr val="F16B2F"/>
                </a:solidFill>
              </a:rPr>
              <a:t>WELLBEING FIRST</a:t>
            </a:r>
          </a:p>
          <a:p>
            <a:pPr algn="ctr"/>
            <a:r>
              <a:rPr lang="fr-FR" sz="2950" b="1" dirty="0">
                <a:solidFill>
                  <a:srgbClr val="F16B2F"/>
                </a:solidFill>
              </a:rPr>
              <a:t>A Vision for </a:t>
            </a:r>
            <a:r>
              <a:rPr lang="fr-FR" sz="2950" b="1" dirty="0" err="1">
                <a:solidFill>
                  <a:srgbClr val="F16B2F"/>
                </a:solidFill>
              </a:rPr>
              <a:t>Malta’s</a:t>
            </a:r>
            <a:r>
              <a:rPr lang="fr-FR" sz="2950" b="1" dirty="0">
                <a:solidFill>
                  <a:srgbClr val="F16B2F"/>
                </a:solidFill>
              </a:rPr>
              <a:t> </a:t>
            </a:r>
            <a:r>
              <a:rPr lang="fr-FR" sz="2950" b="1" dirty="0" err="1">
                <a:solidFill>
                  <a:srgbClr val="F16B2F"/>
                </a:solidFill>
              </a:rPr>
              <a:t>Environment</a:t>
            </a:r>
            <a:endParaRPr lang="en-GB" sz="2950" b="1" dirty="0">
              <a:solidFill>
                <a:srgbClr val="F16B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3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B8F3A193-6A11-4727-B1F7-78B40D0EA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0" y="961200"/>
            <a:ext cx="9202000" cy="6508028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CD42212D-2426-B348-B6B8-0C9085688803}"/>
              </a:ext>
            </a:extLst>
          </p:cNvPr>
          <p:cNvSpPr>
            <a:spLocks/>
          </p:cNvSpPr>
          <p:nvPr/>
        </p:nvSpPr>
        <p:spPr bwMode="auto">
          <a:xfrm>
            <a:off x="4160038" y="5257932"/>
            <a:ext cx="1935963" cy="1212239"/>
          </a:xfrm>
          <a:custGeom>
            <a:avLst/>
            <a:gdLst>
              <a:gd name="T0" fmla="*/ 1819 w 1819"/>
              <a:gd name="T1" fmla="*/ 569 h 1139"/>
              <a:gd name="T2" fmla="*/ 1534 w 1819"/>
              <a:gd name="T3" fmla="*/ 1139 h 1139"/>
              <a:gd name="T4" fmla="*/ 1106 w 1819"/>
              <a:gd name="T5" fmla="*/ 1139 h 1139"/>
              <a:gd name="T6" fmla="*/ 1217 w 1819"/>
              <a:gd name="T7" fmla="*/ 918 h 1139"/>
              <a:gd name="T8" fmla="*/ 0 w 1819"/>
              <a:gd name="T9" fmla="*/ 918 h 1139"/>
              <a:gd name="T10" fmla="*/ 0 w 1819"/>
              <a:gd name="T11" fmla="*/ 222 h 1139"/>
              <a:gd name="T12" fmla="*/ 0 w 1819"/>
              <a:gd name="T13" fmla="*/ 222 h 1139"/>
              <a:gd name="T14" fmla="*/ 1217 w 1819"/>
              <a:gd name="T15" fmla="*/ 222 h 1139"/>
              <a:gd name="T16" fmla="*/ 1106 w 1819"/>
              <a:gd name="T17" fmla="*/ 0 h 1139"/>
              <a:gd name="T18" fmla="*/ 1534 w 1819"/>
              <a:gd name="T19" fmla="*/ 0 h 1139"/>
              <a:gd name="T20" fmla="*/ 1819 w 1819"/>
              <a:gd name="T21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9" h="1139">
                <a:moveTo>
                  <a:pt x="1819" y="569"/>
                </a:moveTo>
                <a:lnTo>
                  <a:pt x="1534" y="1139"/>
                </a:lnTo>
                <a:lnTo>
                  <a:pt x="1106" y="1139"/>
                </a:lnTo>
                <a:lnTo>
                  <a:pt x="1217" y="918"/>
                </a:lnTo>
                <a:lnTo>
                  <a:pt x="0" y="918"/>
                </a:lnTo>
                <a:lnTo>
                  <a:pt x="0" y="222"/>
                </a:lnTo>
                <a:lnTo>
                  <a:pt x="0" y="222"/>
                </a:lnTo>
                <a:lnTo>
                  <a:pt x="1217" y="222"/>
                </a:lnTo>
                <a:lnTo>
                  <a:pt x="1106" y="0"/>
                </a:lnTo>
                <a:lnTo>
                  <a:pt x="1534" y="0"/>
                </a:lnTo>
                <a:lnTo>
                  <a:pt x="1819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89E8F-937E-4445-8848-EF17CE2D006B}"/>
              </a:ext>
            </a:extLst>
          </p:cNvPr>
          <p:cNvSpPr txBox="1"/>
          <p:nvPr/>
        </p:nvSpPr>
        <p:spPr>
          <a:xfrm>
            <a:off x="2409955" y="254000"/>
            <a:ext cx="7372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spc="300" dirty="0">
                <a:solidFill>
                  <a:srgbClr val="44546A"/>
                </a:solidFill>
              </a:rPr>
              <a:t>WELLBEING FIRST: What it means</a:t>
            </a:r>
            <a:endParaRPr lang="en-US" sz="3400" b="1" spc="3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AD2A1-7717-E548-8700-578426CA9BD1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A8A21-1E07-4627-A00E-E995EA886573}"/>
              </a:ext>
            </a:extLst>
          </p:cNvPr>
          <p:cNvSpPr txBox="1"/>
          <p:nvPr/>
        </p:nvSpPr>
        <p:spPr>
          <a:xfrm>
            <a:off x="1215028" y="4184158"/>
            <a:ext cx="125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729AC8-233B-4ED7-8381-4651821516C3}"/>
              </a:ext>
            </a:extLst>
          </p:cNvPr>
          <p:cNvSpPr txBox="1"/>
          <p:nvPr/>
        </p:nvSpPr>
        <p:spPr>
          <a:xfrm>
            <a:off x="1412497" y="4592640"/>
            <a:ext cx="125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94DE5F-11EB-47DE-B2A0-41F3C60F6ECB}"/>
              </a:ext>
            </a:extLst>
          </p:cNvPr>
          <p:cNvSpPr txBox="1"/>
          <p:nvPr/>
        </p:nvSpPr>
        <p:spPr>
          <a:xfrm>
            <a:off x="9860477" y="2479597"/>
            <a:ext cx="125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8142F-B163-47A2-9DCD-0A6AC0B85E41}"/>
              </a:ext>
            </a:extLst>
          </p:cNvPr>
          <p:cNvSpPr txBox="1"/>
          <p:nvPr/>
        </p:nvSpPr>
        <p:spPr>
          <a:xfrm>
            <a:off x="342309" y="1163553"/>
            <a:ext cx="46406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Urban &amp; rural </a:t>
            </a:r>
          </a:p>
          <a:p>
            <a:r>
              <a:rPr lang="en-GB" sz="2600" b="1" dirty="0"/>
              <a:t>regeneration &amp; enhancement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030EB-E3D2-4846-B10D-CD117B5D1F56}"/>
              </a:ext>
            </a:extLst>
          </p:cNvPr>
          <p:cNvSpPr txBox="1"/>
          <p:nvPr/>
        </p:nvSpPr>
        <p:spPr>
          <a:xfrm>
            <a:off x="342309" y="2589783"/>
            <a:ext cx="11199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Tx/>
              <a:buChar char="-"/>
              <a:defRPr/>
            </a:pPr>
            <a:r>
              <a:rPr lang="en-GB" sz="2400" dirty="0"/>
              <a:t>Enhancement of wellbeing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GB" sz="2400" dirty="0"/>
              <a:t>Creation of environmental assets to be enjoyed in the long run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GB" sz="2400" dirty="0"/>
              <a:t>Generation of productive employment in the main sectors which were vulnerable to the COVID event e.g. tourism.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D8B8658A-D195-48FA-A611-AE8EB8D5B85F}"/>
              </a:ext>
            </a:extLst>
          </p:cNvPr>
          <p:cNvSpPr/>
          <p:nvPr/>
        </p:nvSpPr>
        <p:spPr>
          <a:xfrm>
            <a:off x="8374854" y="1330122"/>
            <a:ext cx="3594970" cy="1103651"/>
          </a:xfrm>
          <a:prstGeom prst="borderCallout1">
            <a:avLst>
              <a:gd name="adj1" fmla="val 45936"/>
              <a:gd name="adj2" fmla="val -1850"/>
              <a:gd name="adj3" fmla="val 140981"/>
              <a:gd name="adj4" fmla="val -69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Collaboration with LCs, NGOs and private entities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458EA33A-CBEC-40E8-B13D-F8CF5D8C6C20}"/>
              </a:ext>
            </a:extLst>
          </p:cNvPr>
          <p:cNvSpPr/>
          <p:nvPr/>
        </p:nvSpPr>
        <p:spPr>
          <a:xfrm>
            <a:off x="288250" y="3198060"/>
            <a:ext cx="2413500" cy="1093712"/>
          </a:xfrm>
          <a:prstGeom prst="borderCallout2">
            <a:avLst>
              <a:gd name="adj1" fmla="val 51408"/>
              <a:gd name="adj2" fmla="val 105920"/>
              <a:gd name="adj3" fmla="val 76229"/>
              <a:gd name="adj4" fmla="val 161520"/>
              <a:gd name="adj5" fmla="val 125563"/>
              <a:gd name="adj6" fmla="val 188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Maintenance and expansion of public areas</a:t>
            </a:r>
          </a:p>
        </p:txBody>
      </p:sp>
      <p:sp>
        <p:nvSpPr>
          <p:cNvPr id="21" name="Callout: Bent Line 20">
            <a:extLst>
              <a:ext uri="{FF2B5EF4-FFF2-40B4-BE49-F238E27FC236}">
                <a16:creationId xmlns:a16="http://schemas.microsoft.com/office/drawing/2014/main" id="{04EE5F82-2307-41B2-A9F5-65A11D52ED93}"/>
              </a:ext>
            </a:extLst>
          </p:cNvPr>
          <p:cNvSpPr/>
          <p:nvPr/>
        </p:nvSpPr>
        <p:spPr>
          <a:xfrm>
            <a:off x="1215028" y="5147591"/>
            <a:ext cx="2413500" cy="1093712"/>
          </a:xfrm>
          <a:prstGeom prst="borderCallout2">
            <a:avLst>
              <a:gd name="adj1" fmla="val 51408"/>
              <a:gd name="adj2" fmla="val 105920"/>
              <a:gd name="adj3" fmla="val 111500"/>
              <a:gd name="adj4" fmla="val 162112"/>
              <a:gd name="adj5" fmla="val 69391"/>
              <a:gd name="adj6" fmla="val 237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Enhancement of tourism product</a:t>
            </a:r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28E8BECB-D5E6-46B0-8844-EA04FBFDC400}"/>
              </a:ext>
            </a:extLst>
          </p:cNvPr>
          <p:cNvSpPr/>
          <p:nvPr/>
        </p:nvSpPr>
        <p:spPr>
          <a:xfrm>
            <a:off x="8925222" y="4874583"/>
            <a:ext cx="2978528" cy="1022218"/>
          </a:xfrm>
          <a:prstGeom prst="borderCallout2">
            <a:avLst>
              <a:gd name="adj1" fmla="val -7494"/>
              <a:gd name="adj2" fmla="val 43473"/>
              <a:gd name="adj3" fmla="val -81670"/>
              <a:gd name="adj4" fmla="val 38976"/>
              <a:gd name="adj5" fmla="val -242844"/>
              <a:gd name="adj6" fmla="val -38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Urban greening and restoration of amenities</a:t>
            </a:r>
          </a:p>
        </p:txBody>
      </p:sp>
    </p:spTree>
    <p:extLst>
      <p:ext uri="{BB962C8B-B14F-4D97-AF65-F5344CB8AC3E}">
        <p14:creationId xmlns:p14="http://schemas.microsoft.com/office/powerpoint/2010/main" val="37938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7" grpId="1" animBg="1"/>
      <p:bldP spid="10" grpId="0" animBg="1"/>
      <p:bldP spid="10" grpId="1" animBg="1"/>
      <p:bldP spid="21" grpId="0" animBg="1"/>
      <p:bldP spid="21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D1790-8254-6A45-B856-C20AD6FAFA22}"/>
              </a:ext>
            </a:extLst>
          </p:cNvPr>
          <p:cNvSpPr txBox="1"/>
          <p:nvPr/>
        </p:nvSpPr>
        <p:spPr>
          <a:xfrm>
            <a:off x="6113591" y="3664272"/>
            <a:ext cx="1746249" cy="3231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EXPERT RANKING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07AB2-FE6C-354F-94CE-B391753F6448}"/>
              </a:ext>
            </a:extLst>
          </p:cNvPr>
          <p:cNvSpPr txBox="1"/>
          <p:nvPr/>
        </p:nvSpPr>
        <p:spPr>
          <a:xfrm>
            <a:off x="7885638" y="3664272"/>
            <a:ext cx="1748472" cy="3231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CITIZEN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41B98-9F55-354D-B3AE-0DC01A7A740E}"/>
              </a:ext>
            </a:extLst>
          </p:cNvPr>
          <p:cNvSpPr txBox="1"/>
          <p:nvPr/>
        </p:nvSpPr>
        <p:spPr>
          <a:xfrm>
            <a:off x="9832953" y="3665627"/>
            <a:ext cx="1331913" cy="3231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AB764-939B-3747-BBB1-EEE349ECBBFC}"/>
              </a:ext>
            </a:extLst>
          </p:cNvPr>
          <p:cNvSpPr txBox="1"/>
          <p:nvPr/>
        </p:nvSpPr>
        <p:spPr>
          <a:xfrm>
            <a:off x="4423740" y="3664272"/>
            <a:ext cx="1582448" cy="3231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FOUR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BBC5C-AF78-FC43-B04D-61140DAD56E9}"/>
              </a:ext>
            </a:extLst>
          </p:cNvPr>
          <p:cNvSpPr txBox="1"/>
          <p:nvPr/>
        </p:nvSpPr>
        <p:spPr>
          <a:xfrm>
            <a:off x="663322" y="3666333"/>
            <a:ext cx="1844928" cy="3231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SCENARIO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3304B-5B18-F242-8675-B44E186EC4F7}"/>
              </a:ext>
            </a:extLst>
          </p:cNvPr>
          <p:cNvSpPr txBox="1"/>
          <p:nvPr/>
        </p:nvSpPr>
        <p:spPr>
          <a:xfrm>
            <a:off x="2621093" y="3664272"/>
            <a:ext cx="1746249" cy="3231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SCENARIO PANEL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058441B-AEB8-E34A-84A5-670CA8FCEF7A}"/>
              </a:ext>
            </a:extLst>
          </p:cNvPr>
          <p:cNvSpPr/>
          <p:nvPr/>
        </p:nvSpPr>
        <p:spPr>
          <a:xfrm>
            <a:off x="762000" y="1832471"/>
            <a:ext cx="10668000" cy="1596529"/>
          </a:xfrm>
          <a:prstGeom prst="arc">
            <a:avLst>
              <a:gd name="adj1" fmla="val 10607803"/>
              <a:gd name="adj2" fmla="val 1856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Freeform 948">
            <a:extLst>
              <a:ext uri="{FF2B5EF4-FFF2-40B4-BE49-F238E27FC236}">
                <a16:creationId xmlns:a16="http://schemas.microsoft.com/office/drawing/2014/main" id="{D672455B-B1DE-384F-8940-E45326606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2550" y="2860196"/>
            <a:ext cx="571382" cy="574824"/>
          </a:xfrm>
          <a:custGeom>
            <a:avLst/>
            <a:gdLst>
              <a:gd name="T0" fmla="*/ 2474887 w 290404"/>
              <a:gd name="T1" fmla="*/ 2185195 h 291739"/>
              <a:gd name="T2" fmla="*/ 2150748 w 290404"/>
              <a:gd name="T3" fmla="*/ 2510412 h 291739"/>
              <a:gd name="T4" fmla="*/ 2713074 w 290404"/>
              <a:gd name="T5" fmla="*/ 3089423 h 291739"/>
              <a:gd name="T6" fmla="*/ 2826332 w 290404"/>
              <a:gd name="T7" fmla="*/ 3089423 h 291739"/>
              <a:gd name="T8" fmla="*/ 3037194 w 290404"/>
              <a:gd name="T9" fmla="*/ 2871294 h 291739"/>
              <a:gd name="T10" fmla="*/ 3060637 w 290404"/>
              <a:gd name="T11" fmla="*/ 2815774 h 291739"/>
              <a:gd name="T12" fmla="*/ 3037194 w 290404"/>
              <a:gd name="T13" fmla="*/ 2756294 h 291739"/>
              <a:gd name="T14" fmla="*/ 2131224 w 290404"/>
              <a:gd name="T15" fmla="*/ 2002770 h 291739"/>
              <a:gd name="T16" fmla="*/ 2056984 w 290404"/>
              <a:gd name="T17" fmla="*/ 2090018 h 291739"/>
              <a:gd name="T18" fmla="*/ 1971087 w 290404"/>
              <a:gd name="T19" fmla="*/ 2165379 h 291739"/>
              <a:gd name="T20" fmla="*/ 2162452 w 290404"/>
              <a:gd name="T21" fmla="*/ 2359695 h 291739"/>
              <a:gd name="T22" fmla="*/ 2326480 w 290404"/>
              <a:gd name="T23" fmla="*/ 2197099 h 291739"/>
              <a:gd name="T24" fmla="*/ 1208160 w 290404"/>
              <a:gd name="T25" fmla="*/ 628508 h 291739"/>
              <a:gd name="T26" fmla="*/ 1259135 w 290404"/>
              <a:gd name="T27" fmla="*/ 679717 h 291739"/>
              <a:gd name="T28" fmla="*/ 1208160 w 290404"/>
              <a:gd name="T29" fmla="*/ 726969 h 291739"/>
              <a:gd name="T30" fmla="*/ 718344 w 290404"/>
              <a:gd name="T31" fmla="*/ 1219327 h 291739"/>
              <a:gd name="T32" fmla="*/ 671281 w 290404"/>
              <a:gd name="T33" fmla="*/ 1270523 h 291739"/>
              <a:gd name="T34" fmla="*/ 624246 w 290404"/>
              <a:gd name="T35" fmla="*/ 1219327 h 291739"/>
              <a:gd name="T36" fmla="*/ 1208160 w 290404"/>
              <a:gd name="T37" fmla="*/ 628508 h 291739"/>
              <a:gd name="T38" fmla="*/ 1215844 w 290404"/>
              <a:gd name="T39" fmla="*/ 447794 h 291739"/>
              <a:gd name="T40" fmla="*/ 668382 w 290404"/>
              <a:gd name="T41" fmla="*/ 676589 h 291739"/>
              <a:gd name="T42" fmla="*/ 668382 w 290404"/>
              <a:gd name="T43" fmla="*/ 1781118 h 291739"/>
              <a:gd name="T44" fmla="*/ 1215844 w 290404"/>
              <a:gd name="T45" fmla="*/ 2013859 h 291739"/>
              <a:gd name="T46" fmla="*/ 1767165 w 290404"/>
              <a:gd name="T47" fmla="*/ 1781118 h 291739"/>
              <a:gd name="T48" fmla="*/ 1993973 w 290404"/>
              <a:gd name="T49" fmla="*/ 1228840 h 291739"/>
              <a:gd name="T50" fmla="*/ 1767165 w 290404"/>
              <a:gd name="T51" fmla="*/ 676589 h 291739"/>
              <a:gd name="T52" fmla="*/ 1215844 w 290404"/>
              <a:gd name="T53" fmla="*/ 447794 h 291739"/>
              <a:gd name="T54" fmla="*/ 1215844 w 290404"/>
              <a:gd name="T55" fmla="*/ 349158 h 291739"/>
              <a:gd name="T56" fmla="*/ 1833670 w 290404"/>
              <a:gd name="T57" fmla="*/ 609537 h 291739"/>
              <a:gd name="T58" fmla="*/ 2087824 w 290404"/>
              <a:gd name="T59" fmla="*/ 1228840 h 291739"/>
              <a:gd name="T60" fmla="*/ 1833670 w 290404"/>
              <a:gd name="T61" fmla="*/ 1852119 h 291739"/>
              <a:gd name="T62" fmla="*/ 1215844 w 290404"/>
              <a:gd name="T63" fmla="*/ 2108532 h 291739"/>
              <a:gd name="T64" fmla="*/ 601923 w 290404"/>
              <a:gd name="T65" fmla="*/ 1852119 h 291739"/>
              <a:gd name="T66" fmla="*/ 601923 w 290404"/>
              <a:gd name="T67" fmla="*/ 609537 h 291739"/>
              <a:gd name="T68" fmla="*/ 1215844 w 290404"/>
              <a:gd name="T69" fmla="*/ 349158 h 291739"/>
              <a:gd name="T70" fmla="*/ 1201795 w 290404"/>
              <a:gd name="T71" fmla="*/ 95201 h 291739"/>
              <a:gd name="T72" fmla="*/ 420765 w 290404"/>
              <a:gd name="T73" fmla="*/ 424356 h 291739"/>
              <a:gd name="T74" fmla="*/ 420765 w 290404"/>
              <a:gd name="T75" fmla="*/ 2018635 h 291739"/>
              <a:gd name="T76" fmla="*/ 1990623 w 290404"/>
              <a:gd name="T77" fmla="*/ 2018635 h 291739"/>
              <a:gd name="T78" fmla="*/ 2314734 w 290404"/>
              <a:gd name="T79" fmla="*/ 1221486 h 291739"/>
              <a:gd name="T80" fmla="*/ 1990623 w 290404"/>
              <a:gd name="T81" fmla="*/ 424356 h 291739"/>
              <a:gd name="T82" fmla="*/ 1201795 w 290404"/>
              <a:gd name="T83" fmla="*/ 95201 h 291739"/>
              <a:gd name="T84" fmla="*/ 1201795 w 290404"/>
              <a:gd name="T85" fmla="*/ 0 h 291739"/>
              <a:gd name="T86" fmla="*/ 2056984 w 290404"/>
              <a:gd name="T87" fmla="*/ 356901 h 291739"/>
              <a:gd name="T88" fmla="*/ 2408437 w 290404"/>
              <a:gd name="T89" fmla="*/ 1221486 h 291739"/>
              <a:gd name="T90" fmla="*/ 2189797 w 290404"/>
              <a:gd name="T91" fmla="*/ 1923447 h 291739"/>
              <a:gd name="T92" fmla="*/ 2392863 w 290404"/>
              <a:gd name="T93" fmla="*/ 2129695 h 291739"/>
              <a:gd name="T94" fmla="*/ 2439702 w 290404"/>
              <a:gd name="T95" fmla="*/ 2082094 h 291739"/>
              <a:gd name="T96" fmla="*/ 2510014 w 290404"/>
              <a:gd name="T97" fmla="*/ 2082094 h 291739"/>
              <a:gd name="T98" fmla="*/ 3107456 w 290404"/>
              <a:gd name="T99" fmla="*/ 2688879 h 291739"/>
              <a:gd name="T100" fmla="*/ 3158236 w 290404"/>
              <a:gd name="T101" fmla="*/ 2815774 h 291739"/>
              <a:gd name="T102" fmla="*/ 3107456 w 290404"/>
              <a:gd name="T103" fmla="*/ 2938719 h 291739"/>
              <a:gd name="T104" fmla="*/ 2892706 w 290404"/>
              <a:gd name="T105" fmla="*/ 3156843 h 291739"/>
              <a:gd name="T106" fmla="*/ 2771651 w 290404"/>
              <a:gd name="T107" fmla="*/ 3208396 h 291739"/>
              <a:gd name="T108" fmla="*/ 2650615 w 290404"/>
              <a:gd name="T109" fmla="*/ 3156843 h 291739"/>
              <a:gd name="T110" fmla="*/ 2049194 w 290404"/>
              <a:gd name="T111" fmla="*/ 2546096 h 291739"/>
              <a:gd name="T112" fmla="*/ 2037490 w 290404"/>
              <a:gd name="T113" fmla="*/ 2510412 h 291739"/>
              <a:gd name="T114" fmla="*/ 2049194 w 290404"/>
              <a:gd name="T115" fmla="*/ 2478688 h 291739"/>
              <a:gd name="T116" fmla="*/ 2099984 w 290404"/>
              <a:gd name="T117" fmla="*/ 2431094 h 291739"/>
              <a:gd name="T118" fmla="*/ 1892998 w 290404"/>
              <a:gd name="T119" fmla="*/ 2224859 h 291739"/>
              <a:gd name="T120" fmla="*/ 1201795 w 290404"/>
              <a:gd name="T121" fmla="*/ 2446948 h 291739"/>
              <a:gd name="T122" fmla="*/ 354367 w 290404"/>
              <a:gd name="T123" fmla="*/ 2090018 h 291739"/>
              <a:gd name="T124" fmla="*/ 354367 w 290404"/>
              <a:gd name="T125" fmla="*/ 356901 h 291739"/>
              <a:gd name="T126" fmla="*/ 1201795 w 290404"/>
              <a:gd name="T127" fmla="*/ 0 h 291739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290404" h="291739">
                <a:moveTo>
                  <a:pt x="227566" y="198700"/>
                </a:moveTo>
                <a:lnTo>
                  <a:pt x="197762" y="228271"/>
                </a:lnTo>
                <a:lnTo>
                  <a:pt x="249469" y="280921"/>
                </a:lnTo>
                <a:cubicBezTo>
                  <a:pt x="252701" y="283445"/>
                  <a:pt x="257010" y="283445"/>
                  <a:pt x="259882" y="280921"/>
                </a:cubicBezTo>
                <a:lnTo>
                  <a:pt x="279273" y="261087"/>
                </a:lnTo>
                <a:cubicBezTo>
                  <a:pt x="281068" y="259645"/>
                  <a:pt x="281427" y="257841"/>
                  <a:pt x="281427" y="256038"/>
                </a:cubicBezTo>
                <a:cubicBezTo>
                  <a:pt x="281427" y="254235"/>
                  <a:pt x="281068" y="252072"/>
                  <a:pt x="279273" y="250629"/>
                </a:cubicBezTo>
                <a:lnTo>
                  <a:pt x="227566" y="198700"/>
                </a:lnTo>
                <a:close/>
                <a:moveTo>
                  <a:pt x="195967" y="182112"/>
                </a:moveTo>
                <a:cubicBezTo>
                  <a:pt x="194171" y="184997"/>
                  <a:pt x="191658" y="187160"/>
                  <a:pt x="189144" y="190045"/>
                </a:cubicBezTo>
                <a:cubicBezTo>
                  <a:pt x="186631" y="192570"/>
                  <a:pt x="184117" y="194733"/>
                  <a:pt x="181245" y="196897"/>
                </a:cubicBezTo>
                <a:lnTo>
                  <a:pt x="198839" y="214567"/>
                </a:lnTo>
                <a:lnTo>
                  <a:pt x="213921" y="199782"/>
                </a:lnTo>
                <a:lnTo>
                  <a:pt x="195967" y="182112"/>
                </a:lnTo>
                <a:close/>
                <a:moveTo>
                  <a:pt x="111093" y="57150"/>
                </a:moveTo>
                <a:cubicBezTo>
                  <a:pt x="113976" y="57150"/>
                  <a:pt x="115778" y="59299"/>
                  <a:pt x="115778" y="61806"/>
                </a:cubicBezTo>
                <a:cubicBezTo>
                  <a:pt x="115778" y="63955"/>
                  <a:pt x="113976" y="66104"/>
                  <a:pt x="111093" y="66104"/>
                </a:cubicBezTo>
                <a:cubicBezTo>
                  <a:pt x="86229" y="66104"/>
                  <a:pt x="66050" y="86160"/>
                  <a:pt x="66050" y="110873"/>
                </a:cubicBezTo>
                <a:cubicBezTo>
                  <a:pt x="66050" y="113380"/>
                  <a:pt x="63887" y="115529"/>
                  <a:pt x="61725" y="115529"/>
                </a:cubicBezTo>
                <a:cubicBezTo>
                  <a:pt x="59203" y="115529"/>
                  <a:pt x="57401" y="113380"/>
                  <a:pt x="57401" y="110873"/>
                </a:cubicBezTo>
                <a:cubicBezTo>
                  <a:pt x="57401" y="81504"/>
                  <a:pt x="81545" y="57150"/>
                  <a:pt x="111093" y="57150"/>
                </a:cubicBezTo>
                <a:close/>
                <a:moveTo>
                  <a:pt x="111796" y="40717"/>
                </a:moveTo>
                <a:cubicBezTo>
                  <a:pt x="93099" y="40717"/>
                  <a:pt x="75121" y="48250"/>
                  <a:pt x="61458" y="61522"/>
                </a:cubicBezTo>
                <a:cubicBezTo>
                  <a:pt x="33771" y="89141"/>
                  <a:pt x="33771" y="134696"/>
                  <a:pt x="61458" y="161957"/>
                </a:cubicBezTo>
                <a:cubicBezTo>
                  <a:pt x="75121" y="175587"/>
                  <a:pt x="93099" y="183120"/>
                  <a:pt x="111796" y="183120"/>
                </a:cubicBezTo>
                <a:cubicBezTo>
                  <a:pt x="130853" y="183120"/>
                  <a:pt x="148831" y="175587"/>
                  <a:pt x="162494" y="161957"/>
                </a:cubicBezTo>
                <a:cubicBezTo>
                  <a:pt x="176158" y="149044"/>
                  <a:pt x="183349" y="131109"/>
                  <a:pt x="183349" y="111739"/>
                </a:cubicBezTo>
                <a:cubicBezTo>
                  <a:pt x="183349" y="92728"/>
                  <a:pt x="176158" y="74794"/>
                  <a:pt x="162494" y="61522"/>
                </a:cubicBezTo>
                <a:cubicBezTo>
                  <a:pt x="148831" y="48250"/>
                  <a:pt x="130853" y="40717"/>
                  <a:pt x="111796" y="40717"/>
                </a:cubicBezTo>
                <a:close/>
                <a:moveTo>
                  <a:pt x="111796" y="31750"/>
                </a:moveTo>
                <a:cubicBezTo>
                  <a:pt x="133370" y="31750"/>
                  <a:pt x="153505" y="40359"/>
                  <a:pt x="168607" y="55424"/>
                </a:cubicBezTo>
                <a:cubicBezTo>
                  <a:pt x="183709" y="70489"/>
                  <a:pt x="191979" y="90576"/>
                  <a:pt x="191979" y="111739"/>
                </a:cubicBezTo>
                <a:cubicBezTo>
                  <a:pt x="191979" y="133261"/>
                  <a:pt x="183709" y="153348"/>
                  <a:pt x="168607" y="168413"/>
                </a:cubicBezTo>
                <a:cubicBezTo>
                  <a:pt x="153505" y="183478"/>
                  <a:pt x="133370" y="191728"/>
                  <a:pt x="111796" y="191728"/>
                </a:cubicBezTo>
                <a:cubicBezTo>
                  <a:pt x="90582" y="191728"/>
                  <a:pt x="70447" y="183478"/>
                  <a:pt x="55345" y="168413"/>
                </a:cubicBezTo>
                <a:cubicBezTo>
                  <a:pt x="24063" y="137207"/>
                  <a:pt x="24063" y="86631"/>
                  <a:pt x="55345" y="55424"/>
                </a:cubicBezTo>
                <a:cubicBezTo>
                  <a:pt x="70447" y="40359"/>
                  <a:pt x="90582" y="31750"/>
                  <a:pt x="111796" y="31750"/>
                </a:cubicBezTo>
                <a:close/>
                <a:moveTo>
                  <a:pt x="110506" y="8655"/>
                </a:moveTo>
                <a:cubicBezTo>
                  <a:pt x="83575" y="8655"/>
                  <a:pt x="57722" y="19473"/>
                  <a:pt x="38691" y="38586"/>
                </a:cubicBezTo>
                <a:cubicBezTo>
                  <a:pt x="-1167" y="78615"/>
                  <a:pt x="-1167" y="143526"/>
                  <a:pt x="38691" y="183554"/>
                </a:cubicBezTo>
                <a:cubicBezTo>
                  <a:pt x="78548" y="223583"/>
                  <a:pt x="143182" y="223583"/>
                  <a:pt x="183040" y="183554"/>
                </a:cubicBezTo>
                <a:cubicBezTo>
                  <a:pt x="202071" y="164442"/>
                  <a:pt x="212843" y="138477"/>
                  <a:pt x="212843" y="111070"/>
                </a:cubicBezTo>
                <a:cubicBezTo>
                  <a:pt x="212843" y="83663"/>
                  <a:pt x="202071" y="58059"/>
                  <a:pt x="183040" y="38586"/>
                </a:cubicBezTo>
                <a:cubicBezTo>
                  <a:pt x="163650" y="19473"/>
                  <a:pt x="138155" y="8655"/>
                  <a:pt x="110506" y="8655"/>
                </a:cubicBezTo>
                <a:close/>
                <a:moveTo>
                  <a:pt x="110506" y="0"/>
                </a:moveTo>
                <a:cubicBezTo>
                  <a:pt x="140310" y="0"/>
                  <a:pt x="168318" y="11540"/>
                  <a:pt x="189144" y="32455"/>
                </a:cubicBezTo>
                <a:cubicBezTo>
                  <a:pt x="209971" y="53371"/>
                  <a:pt x="221461" y="81500"/>
                  <a:pt x="221461" y="111070"/>
                </a:cubicBezTo>
                <a:cubicBezTo>
                  <a:pt x="221461" y="134510"/>
                  <a:pt x="214280" y="156508"/>
                  <a:pt x="201353" y="174899"/>
                </a:cubicBezTo>
                <a:lnTo>
                  <a:pt x="220025" y="193652"/>
                </a:lnTo>
                <a:lnTo>
                  <a:pt x="224334" y="189324"/>
                </a:lnTo>
                <a:cubicBezTo>
                  <a:pt x="226129" y="187521"/>
                  <a:pt x="228643" y="187521"/>
                  <a:pt x="230797" y="189324"/>
                </a:cubicBezTo>
                <a:lnTo>
                  <a:pt x="285736" y="244499"/>
                </a:lnTo>
                <a:cubicBezTo>
                  <a:pt x="288609" y="247744"/>
                  <a:pt x="290404" y="251711"/>
                  <a:pt x="290404" y="256038"/>
                </a:cubicBezTo>
                <a:cubicBezTo>
                  <a:pt x="290404" y="260005"/>
                  <a:pt x="288609" y="264333"/>
                  <a:pt x="285736" y="267217"/>
                </a:cubicBezTo>
                <a:lnTo>
                  <a:pt x="265987" y="287051"/>
                </a:lnTo>
                <a:cubicBezTo>
                  <a:pt x="263114" y="289936"/>
                  <a:pt x="258805" y="291739"/>
                  <a:pt x="254855" y="291739"/>
                </a:cubicBezTo>
                <a:cubicBezTo>
                  <a:pt x="250546" y="291739"/>
                  <a:pt x="246597" y="289936"/>
                  <a:pt x="243724" y="287051"/>
                </a:cubicBezTo>
                <a:lnTo>
                  <a:pt x="188426" y="231516"/>
                </a:lnTo>
                <a:cubicBezTo>
                  <a:pt x="187708" y="230795"/>
                  <a:pt x="187349" y="229713"/>
                  <a:pt x="187349" y="228271"/>
                </a:cubicBezTo>
                <a:cubicBezTo>
                  <a:pt x="187349" y="227189"/>
                  <a:pt x="187708" y="226107"/>
                  <a:pt x="188426" y="225386"/>
                </a:cubicBezTo>
                <a:lnTo>
                  <a:pt x="193094" y="221058"/>
                </a:lnTo>
                <a:lnTo>
                  <a:pt x="174063" y="202306"/>
                </a:lnTo>
                <a:cubicBezTo>
                  <a:pt x="155032" y="215649"/>
                  <a:pt x="133128" y="222501"/>
                  <a:pt x="110506" y="222501"/>
                </a:cubicBezTo>
                <a:cubicBezTo>
                  <a:pt x="82498" y="222501"/>
                  <a:pt x="53772" y="211682"/>
                  <a:pt x="32586" y="190045"/>
                </a:cubicBezTo>
                <a:cubicBezTo>
                  <a:pt x="-10862" y="146411"/>
                  <a:pt x="-10862" y="76090"/>
                  <a:pt x="32586" y="32455"/>
                </a:cubicBezTo>
                <a:cubicBezTo>
                  <a:pt x="53413" y="11540"/>
                  <a:pt x="81062" y="0"/>
                  <a:pt x="11050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/>
          </a:p>
        </p:txBody>
      </p:sp>
      <p:sp>
        <p:nvSpPr>
          <p:cNvPr id="15" name="Freeform 960">
            <a:extLst>
              <a:ext uri="{FF2B5EF4-FFF2-40B4-BE49-F238E27FC236}">
                <a16:creationId xmlns:a16="http://schemas.microsoft.com/office/drawing/2014/main" id="{8F16726F-E611-854A-B4A1-BFA4B1A52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5153" y="2894631"/>
            <a:ext cx="579619" cy="581360"/>
          </a:xfrm>
          <a:custGeom>
            <a:avLst/>
            <a:gdLst>
              <a:gd name="T0" fmla="*/ 1427835 w 291740"/>
              <a:gd name="T1" fmla="*/ 2723491 h 291740"/>
              <a:gd name="T2" fmla="*/ 1751725 w 291740"/>
              <a:gd name="T3" fmla="*/ 2482192 h 291740"/>
              <a:gd name="T4" fmla="*/ 544095 w 291740"/>
              <a:gd name="T5" fmla="*/ 2707924 h 291740"/>
              <a:gd name="T6" fmla="*/ 903517 w 291740"/>
              <a:gd name="T7" fmla="*/ 2497753 h 291740"/>
              <a:gd name="T8" fmla="*/ 1751725 w 291740"/>
              <a:gd name="T9" fmla="*/ 2388770 h 291740"/>
              <a:gd name="T10" fmla="*/ 1427835 w 291740"/>
              <a:gd name="T11" fmla="*/ 2820792 h 291740"/>
              <a:gd name="T12" fmla="*/ 559887 w 291740"/>
              <a:gd name="T13" fmla="*/ 2388770 h 291740"/>
              <a:gd name="T14" fmla="*/ 883752 w 291740"/>
              <a:gd name="T15" fmla="*/ 2820792 h 291740"/>
              <a:gd name="T16" fmla="*/ 559887 w 291740"/>
              <a:gd name="T17" fmla="*/ 2388770 h 291740"/>
              <a:gd name="T18" fmla="*/ 2305179 w 291740"/>
              <a:gd name="T19" fmla="*/ 2040359 h 291740"/>
              <a:gd name="T20" fmla="*/ 2633000 w 291740"/>
              <a:gd name="T21" fmla="*/ 1791629 h 291740"/>
              <a:gd name="T22" fmla="*/ 1412027 w 291740"/>
              <a:gd name="T23" fmla="*/ 2024313 h 291740"/>
              <a:gd name="T24" fmla="*/ 1767507 w 291740"/>
              <a:gd name="T25" fmla="*/ 1807667 h 291740"/>
              <a:gd name="T26" fmla="*/ 544095 w 291740"/>
              <a:gd name="T27" fmla="*/ 1807667 h 291740"/>
              <a:gd name="T28" fmla="*/ 903517 w 291740"/>
              <a:gd name="T29" fmla="*/ 2024313 h 291740"/>
              <a:gd name="T30" fmla="*/ 2305179 w 291740"/>
              <a:gd name="T31" fmla="*/ 1691313 h 291740"/>
              <a:gd name="T32" fmla="*/ 2633000 w 291740"/>
              <a:gd name="T33" fmla="*/ 2140650 h 291740"/>
              <a:gd name="T34" fmla="*/ 2305179 w 291740"/>
              <a:gd name="T35" fmla="*/ 1691313 h 291740"/>
              <a:gd name="T36" fmla="*/ 1862303 w 291740"/>
              <a:gd name="T37" fmla="*/ 2024313 h 291740"/>
              <a:gd name="T38" fmla="*/ 1313292 w 291740"/>
              <a:gd name="T39" fmla="*/ 1807667 h 291740"/>
              <a:gd name="T40" fmla="*/ 998293 w 291740"/>
              <a:gd name="T41" fmla="*/ 1807667 h 291740"/>
              <a:gd name="T42" fmla="*/ 449280 w 291740"/>
              <a:gd name="T43" fmla="*/ 2024313 h 291740"/>
              <a:gd name="T44" fmla="*/ 2289384 w 291740"/>
              <a:gd name="T45" fmla="*/ 1106192 h 291740"/>
              <a:gd name="T46" fmla="*/ 2644863 w 291740"/>
              <a:gd name="T47" fmla="*/ 1326853 h 291740"/>
              <a:gd name="T48" fmla="*/ 1427835 w 291740"/>
              <a:gd name="T49" fmla="*/ 1094169 h 291740"/>
              <a:gd name="T50" fmla="*/ 1751725 w 291740"/>
              <a:gd name="T51" fmla="*/ 1342899 h 291740"/>
              <a:gd name="T52" fmla="*/ 1427835 w 291740"/>
              <a:gd name="T53" fmla="*/ 1094169 h 291740"/>
              <a:gd name="T54" fmla="*/ 2743598 w 291740"/>
              <a:gd name="T55" fmla="*/ 1326853 h 291740"/>
              <a:gd name="T56" fmla="*/ 2194585 w 291740"/>
              <a:gd name="T57" fmla="*/ 1106192 h 291740"/>
              <a:gd name="T58" fmla="*/ 1862303 w 291740"/>
              <a:gd name="T59" fmla="*/ 1106192 h 291740"/>
              <a:gd name="T60" fmla="*/ 1313292 w 291740"/>
              <a:gd name="T61" fmla="*/ 1326853 h 291740"/>
              <a:gd name="T62" fmla="*/ 98121 w 291740"/>
              <a:gd name="T63" fmla="*/ 2958744 h 291740"/>
              <a:gd name="T64" fmla="*/ 3081413 w 291740"/>
              <a:gd name="T65" fmla="*/ 744643 h 291740"/>
              <a:gd name="T66" fmla="*/ 98121 w 291740"/>
              <a:gd name="T67" fmla="*/ 649561 h 291740"/>
              <a:gd name="T68" fmla="*/ 2755602 w 291740"/>
              <a:gd name="T69" fmla="*/ 225750 h 291740"/>
              <a:gd name="T70" fmla="*/ 2661405 w 291740"/>
              <a:gd name="T71" fmla="*/ 225750 h 291740"/>
              <a:gd name="T72" fmla="*/ 2209987 w 291740"/>
              <a:gd name="T73" fmla="*/ 308957 h 291740"/>
              <a:gd name="T74" fmla="*/ 1801747 w 291740"/>
              <a:gd name="T75" fmla="*/ 356460 h 291740"/>
              <a:gd name="T76" fmla="*/ 1397425 w 291740"/>
              <a:gd name="T77" fmla="*/ 308957 h 291740"/>
              <a:gd name="T78" fmla="*/ 946022 w 291740"/>
              <a:gd name="T79" fmla="*/ 225750 h 291740"/>
              <a:gd name="T80" fmla="*/ 851815 w 291740"/>
              <a:gd name="T81" fmla="*/ 225750 h 291740"/>
              <a:gd name="T82" fmla="*/ 396454 w 291740"/>
              <a:gd name="T83" fmla="*/ 308957 h 291740"/>
              <a:gd name="T84" fmla="*/ 494580 w 291740"/>
              <a:gd name="T85" fmla="*/ 47507 h 291740"/>
              <a:gd name="T86" fmla="*/ 898902 w 291740"/>
              <a:gd name="T87" fmla="*/ 0 h 291740"/>
              <a:gd name="T88" fmla="*/ 1303222 w 291740"/>
              <a:gd name="T89" fmla="*/ 47507 h 291740"/>
              <a:gd name="T90" fmla="*/ 1754637 w 291740"/>
              <a:gd name="T91" fmla="*/ 130722 h 291740"/>
              <a:gd name="T92" fmla="*/ 1852770 w 291740"/>
              <a:gd name="T93" fmla="*/ 130722 h 291740"/>
              <a:gd name="T94" fmla="*/ 2304199 w 291740"/>
              <a:gd name="T95" fmla="*/ 47507 h 291740"/>
              <a:gd name="T96" fmla="*/ 2708506 w 291740"/>
              <a:gd name="T97" fmla="*/ 0 h 291740"/>
              <a:gd name="T98" fmla="*/ 3175624 w 291740"/>
              <a:gd name="T99" fmla="*/ 372321 h 291740"/>
              <a:gd name="T100" fmla="*/ 0 w 291740"/>
              <a:gd name="T101" fmla="*/ 2958744 h 291740"/>
              <a:gd name="T102" fmla="*/ 396454 w 291740"/>
              <a:gd name="T103" fmla="*/ 47507 h 2917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1740" h="291740">
                <a:moveTo>
                  <a:pt x="131173" y="225992"/>
                </a:moveTo>
                <a:cubicBezTo>
                  <a:pt x="130447" y="225992"/>
                  <a:pt x="129721" y="226700"/>
                  <a:pt x="129721" y="227409"/>
                </a:cubicBezTo>
                <a:lnTo>
                  <a:pt x="129721" y="246544"/>
                </a:lnTo>
                <a:cubicBezTo>
                  <a:pt x="129721" y="247607"/>
                  <a:pt x="130447" y="247962"/>
                  <a:pt x="131173" y="247962"/>
                </a:cubicBezTo>
                <a:lnTo>
                  <a:pt x="160927" y="247962"/>
                </a:lnTo>
                <a:cubicBezTo>
                  <a:pt x="161653" y="247962"/>
                  <a:pt x="162378" y="247607"/>
                  <a:pt x="162378" y="246544"/>
                </a:cubicBezTo>
                <a:lnTo>
                  <a:pt x="162378" y="227409"/>
                </a:lnTo>
                <a:cubicBezTo>
                  <a:pt x="162378" y="226700"/>
                  <a:pt x="161653" y="225992"/>
                  <a:pt x="160927" y="225992"/>
                </a:cubicBezTo>
                <a:lnTo>
                  <a:pt x="131173" y="225992"/>
                </a:lnTo>
                <a:close/>
                <a:moveTo>
                  <a:pt x="51435" y="225992"/>
                </a:moveTo>
                <a:cubicBezTo>
                  <a:pt x="50709" y="225992"/>
                  <a:pt x="49984" y="226700"/>
                  <a:pt x="49984" y="227409"/>
                </a:cubicBezTo>
                <a:lnTo>
                  <a:pt x="49984" y="246544"/>
                </a:lnTo>
                <a:cubicBezTo>
                  <a:pt x="49984" y="247607"/>
                  <a:pt x="50709" y="247962"/>
                  <a:pt x="51435" y="247962"/>
                </a:cubicBezTo>
                <a:lnTo>
                  <a:pt x="81189" y="247962"/>
                </a:lnTo>
                <a:cubicBezTo>
                  <a:pt x="82278" y="247962"/>
                  <a:pt x="83004" y="247607"/>
                  <a:pt x="83004" y="246544"/>
                </a:cubicBezTo>
                <a:lnTo>
                  <a:pt x="83004" y="227409"/>
                </a:lnTo>
                <a:cubicBezTo>
                  <a:pt x="83004" y="226700"/>
                  <a:pt x="82278" y="225992"/>
                  <a:pt x="81189" y="225992"/>
                </a:cubicBezTo>
                <a:lnTo>
                  <a:pt x="51435" y="225992"/>
                </a:lnTo>
                <a:close/>
                <a:moveTo>
                  <a:pt x="131173" y="217487"/>
                </a:moveTo>
                <a:lnTo>
                  <a:pt x="160927" y="217487"/>
                </a:lnTo>
                <a:cubicBezTo>
                  <a:pt x="166733" y="217487"/>
                  <a:pt x="171087" y="221739"/>
                  <a:pt x="171087" y="227409"/>
                </a:cubicBezTo>
                <a:lnTo>
                  <a:pt x="171087" y="246544"/>
                </a:lnTo>
                <a:cubicBezTo>
                  <a:pt x="171087" y="252214"/>
                  <a:pt x="166733" y="256821"/>
                  <a:pt x="160927" y="256821"/>
                </a:cubicBezTo>
                <a:lnTo>
                  <a:pt x="131173" y="256821"/>
                </a:lnTo>
                <a:cubicBezTo>
                  <a:pt x="125367" y="256821"/>
                  <a:pt x="120650" y="252214"/>
                  <a:pt x="120650" y="246544"/>
                </a:cubicBezTo>
                <a:lnTo>
                  <a:pt x="120650" y="227409"/>
                </a:lnTo>
                <a:cubicBezTo>
                  <a:pt x="120650" y="221739"/>
                  <a:pt x="125367" y="217487"/>
                  <a:pt x="131173" y="217487"/>
                </a:cubicBezTo>
                <a:close/>
                <a:moveTo>
                  <a:pt x="51435" y="217487"/>
                </a:moveTo>
                <a:lnTo>
                  <a:pt x="81189" y="217487"/>
                </a:lnTo>
                <a:cubicBezTo>
                  <a:pt x="86995" y="217487"/>
                  <a:pt x="91712" y="221739"/>
                  <a:pt x="91712" y="227409"/>
                </a:cubicBezTo>
                <a:lnTo>
                  <a:pt x="91712" y="246544"/>
                </a:lnTo>
                <a:cubicBezTo>
                  <a:pt x="91712" y="252214"/>
                  <a:pt x="86995" y="256821"/>
                  <a:pt x="81189" y="256821"/>
                </a:cubicBezTo>
                <a:lnTo>
                  <a:pt x="51435" y="256821"/>
                </a:lnTo>
                <a:cubicBezTo>
                  <a:pt x="45992" y="256821"/>
                  <a:pt x="41275" y="252214"/>
                  <a:pt x="41275" y="246544"/>
                </a:cubicBezTo>
                <a:lnTo>
                  <a:pt x="41275" y="227409"/>
                </a:lnTo>
                <a:cubicBezTo>
                  <a:pt x="41275" y="221739"/>
                  <a:pt x="45992" y="217487"/>
                  <a:pt x="51435" y="217487"/>
                </a:cubicBezTo>
                <a:close/>
                <a:moveTo>
                  <a:pt x="211773" y="163119"/>
                </a:moveTo>
                <a:cubicBezTo>
                  <a:pt x="211047" y="163119"/>
                  <a:pt x="210322" y="163849"/>
                  <a:pt x="210322" y="164580"/>
                </a:cubicBezTo>
                <a:lnTo>
                  <a:pt x="210322" y="184304"/>
                </a:lnTo>
                <a:cubicBezTo>
                  <a:pt x="210322" y="185035"/>
                  <a:pt x="211047" y="185765"/>
                  <a:pt x="211773" y="185765"/>
                </a:cubicBezTo>
                <a:lnTo>
                  <a:pt x="241890" y="185765"/>
                </a:lnTo>
                <a:cubicBezTo>
                  <a:pt x="242253" y="185765"/>
                  <a:pt x="242979" y="185035"/>
                  <a:pt x="242979" y="184304"/>
                </a:cubicBezTo>
                <a:lnTo>
                  <a:pt x="242979" y="164580"/>
                </a:lnTo>
                <a:cubicBezTo>
                  <a:pt x="242979" y="163849"/>
                  <a:pt x="242253" y="163119"/>
                  <a:pt x="241890" y="163119"/>
                </a:cubicBezTo>
                <a:lnTo>
                  <a:pt x="211773" y="163119"/>
                </a:lnTo>
                <a:close/>
                <a:moveTo>
                  <a:pt x="131173" y="163119"/>
                </a:moveTo>
                <a:cubicBezTo>
                  <a:pt x="130447" y="163119"/>
                  <a:pt x="129721" y="163849"/>
                  <a:pt x="129721" y="164580"/>
                </a:cubicBezTo>
                <a:lnTo>
                  <a:pt x="129721" y="184304"/>
                </a:lnTo>
                <a:cubicBezTo>
                  <a:pt x="129721" y="185035"/>
                  <a:pt x="130447" y="185765"/>
                  <a:pt x="131173" y="185765"/>
                </a:cubicBezTo>
                <a:lnTo>
                  <a:pt x="160927" y="185765"/>
                </a:lnTo>
                <a:cubicBezTo>
                  <a:pt x="161653" y="185765"/>
                  <a:pt x="162378" y="185035"/>
                  <a:pt x="162378" y="184304"/>
                </a:cubicBezTo>
                <a:lnTo>
                  <a:pt x="162378" y="164580"/>
                </a:lnTo>
                <a:cubicBezTo>
                  <a:pt x="162378" y="163849"/>
                  <a:pt x="161653" y="163119"/>
                  <a:pt x="160927" y="163119"/>
                </a:cubicBezTo>
                <a:lnTo>
                  <a:pt x="131173" y="163119"/>
                </a:lnTo>
                <a:close/>
                <a:moveTo>
                  <a:pt x="51435" y="163119"/>
                </a:moveTo>
                <a:cubicBezTo>
                  <a:pt x="50709" y="163119"/>
                  <a:pt x="49984" y="163849"/>
                  <a:pt x="49984" y="164580"/>
                </a:cubicBezTo>
                <a:lnTo>
                  <a:pt x="49984" y="184304"/>
                </a:lnTo>
                <a:cubicBezTo>
                  <a:pt x="49984" y="185035"/>
                  <a:pt x="50709" y="185765"/>
                  <a:pt x="51435" y="185765"/>
                </a:cubicBezTo>
                <a:lnTo>
                  <a:pt x="81189" y="185765"/>
                </a:lnTo>
                <a:cubicBezTo>
                  <a:pt x="82278" y="185765"/>
                  <a:pt x="83004" y="185035"/>
                  <a:pt x="83004" y="184304"/>
                </a:cubicBezTo>
                <a:lnTo>
                  <a:pt x="83004" y="164580"/>
                </a:lnTo>
                <a:cubicBezTo>
                  <a:pt x="83004" y="163849"/>
                  <a:pt x="82278" y="163119"/>
                  <a:pt x="81189" y="163119"/>
                </a:cubicBezTo>
                <a:lnTo>
                  <a:pt x="51435" y="163119"/>
                </a:lnTo>
                <a:close/>
                <a:moveTo>
                  <a:pt x="211773" y="153987"/>
                </a:moveTo>
                <a:lnTo>
                  <a:pt x="241890" y="153987"/>
                </a:lnTo>
                <a:cubicBezTo>
                  <a:pt x="247333" y="153987"/>
                  <a:pt x="252050" y="158736"/>
                  <a:pt x="252050" y="164580"/>
                </a:cubicBezTo>
                <a:lnTo>
                  <a:pt x="252050" y="184304"/>
                </a:lnTo>
                <a:cubicBezTo>
                  <a:pt x="252050" y="190148"/>
                  <a:pt x="247333" y="194897"/>
                  <a:pt x="241890" y="194897"/>
                </a:cubicBezTo>
                <a:lnTo>
                  <a:pt x="211773" y="194897"/>
                </a:lnTo>
                <a:cubicBezTo>
                  <a:pt x="205967" y="194897"/>
                  <a:pt x="201613" y="190148"/>
                  <a:pt x="201613" y="184304"/>
                </a:cubicBezTo>
                <a:lnTo>
                  <a:pt x="201613" y="164580"/>
                </a:lnTo>
                <a:cubicBezTo>
                  <a:pt x="201613" y="158736"/>
                  <a:pt x="205967" y="153987"/>
                  <a:pt x="211773" y="153987"/>
                </a:cubicBezTo>
                <a:close/>
                <a:moveTo>
                  <a:pt x="131173" y="153987"/>
                </a:moveTo>
                <a:lnTo>
                  <a:pt x="160927" y="153987"/>
                </a:lnTo>
                <a:cubicBezTo>
                  <a:pt x="166733" y="153987"/>
                  <a:pt x="171087" y="158736"/>
                  <a:pt x="171087" y="164580"/>
                </a:cubicBezTo>
                <a:lnTo>
                  <a:pt x="171087" y="184304"/>
                </a:lnTo>
                <a:cubicBezTo>
                  <a:pt x="171087" y="190148"/>
                  <a:pt x="166733" y="194897"/>
                  <a:pt x="160927" y="194897"/>
                </a:cubicBezTo>
                <a:lnTo>
                  <a:pt x="131173" y="194897"/>
                </a:lnTo>
                <a:cubicBezTo>
                  <a:pt x="125367" y="194897"/>
                  <a:pt x="120650" y="190148"/>
                  <a:pt x="120650" y="184304"/>
                </a:cubicBezTo>
                <a:lnTo>
                  <a:pt x="120650" y="164580"/>
                </a:lnTo>
                <a:cubicBezTo>
                  <a:pt x="120650" y="158736"/>
                  <a:pt x="125367" y="153987"/>
                  <a:pt x="131173" y="153987"/>
                </a:cubicBezTo>
                <a:close/>
                <a:moveTo>
                  <a:pt x="51435" y="153987"/>
                </a:moveTo>
                <a:lnTo>
                  <a:pt x="81189" y="153987"/>
                </a:lnTo>
                <a:cubicBezTo>
                  <a:pt x="86995" y="153987"/>
                  <a:pt x="91712" y="158736"/>
                  <a:pt x="91712" y="164580"/>
                </a:cubicBezTo>
                <a:lnTo>
                  <a:pt x="91712" y="184304"/>
                </a:lnTo>
                <a:cubicBezTo>
                  <a:pt x="91712" y="190148"/>
                  <a:pt x="86995" y="194897"/>
                  <a:pt x="81189" y="194897"/>
                </a:cubicBezTo>
                <a:lnTo>
                  <a:pt x="51435" y="194897"/>
                </a:lnTo>
                <a:cubicBezTo>
                  <a:pt x="45992" y="194897"/>
                  <a:pt x="41275" y="190148"/>
                  <a:pt x="41275" y="184304"/>
                </a:cubicBezTo>
                <a:lnTo>
                  <a:pt x="41275" y="164580"/>
                </a:lnTo>
                <a:cubicBezTo>
                  <a:pt x="41275" y="158736"/>
                  <a:pt x="45992" y="153987"/>
                  <a:pt x="51435" y="153987"/>
                </a:cubicBezTo>
                <a:close/>
                <a:moveTo>
                  <a:pt x="211773" y="99619"/>
                </a:moveTo>
                <a:cubicBezTo>
                  <a:pt x="211047" y="99619"/>
                  <a:pt x="210322" y="100349"/>
                  <a:pt x="210322" y="100714"/>
                </a:cubicBezTo>
                <a:lnTo>
                  <a:pt x="210322" y="120804"/>
                </a:lnTo>
                <a:cubicBezTo>
                  <a:pt x="210322" y="121535"/>
                  <a:pt x="211047" y="122265"/>
                  <a:pt x="211773" y="122265"/>
                </a:cubicBezTo>
                <a:lnTo>
                  <a:pt x="241890" y="122265"/>
                </a:lnTo>
                <a:cubicBezTo>
                  <a:pt x="242253" y="122265"/>
                  <a:pt x="242979" y="121535"/>
                  <a:pt x="242979" y="120804"/>
                </a:cubicBezTo>
                <a:lnTo>
                  <a:pt x="242979" y="100714"/>
                </a:lnTo>
                <a:cubicBezTo>
                  <a:pt x="242979" y="100349"/>
                  <a:pt x="242253" y="99619"/>
                  <a:pt x="241890" y="99619"/>
                </a:cubicBezTo>
                <a:lnTo>
                  <a:pt x="211773" y="99619"/>
                </a:lnTo>
                <a:close/>
                <a:moveTo>
                  <a:pt x="131173" y="99619"/>
                </a:moveTo>
                <a:cubicBezTo>
                  <a:pt x="130447" y="99619"/>
                  <a:pt x="129721" y="100349"/>
                  <a:pt x="129721" y="100714"/>
                </a:cubicBezTo>
                <a:lnTo>
                  <a:pt x="129721" y="120804"/>
                </a:lnTo>
                <a:cubicBezTo>
                  <a:pt x="129721" y="121535"/>
                  <a:pt x="130447" y="122265"/>
                  <a:pt x="131173" y="122265"/>
                </a:cubicBezTo>
                <a:lnTo>
                  <a:pt x="160927" y="122265"/>
                </a:lnTo>
                <a:cubicBezTo>
                  <a:pt x="161653" y="122265"/>
                  <a:pt x="162378" y="121535"/>
                  <a:pt x="162378" y="120804"/>
                </a:cubicBezTo>
                <a:lnTo>
                  <a:pt x="162378" y="100714"/>
                </a:lnTo>
                <a:cubicBezTo>
                  <a:pt x="162378" y="100349"/>
                  <a:pt x="161653" y="99619"/>
                  <a:pt x="160927" y="99619"/>
                </a:cubicBezTo>
                <a:lnTo>
                  <a:pt x="131173" y="99619"/>
                </a:lnTo>
                <a:close/>
                <a:moveTo>
                  <a:pt x="211773" y="90487"/>
                </a:moveTo>
                <a:lnTo>
                  <a:pt x="241890" y="90487"/>
                </a:lnTo>
                <a:cubicBezTo>
                  <a:pt x="247333" y="90487"/>
                  <a:pt x="252050" y="95236"/>
                  <a:pt x="252050" y="100714"/>
                </a:cubicBezTo>
                <a:lnTo>
                  <a:pt x="252050" y="120804"/>
                </a:lnTo>
                <a:cubicBezTo>
                  <a:pt x="252050" y="126648"/>
                  <a:pt x="247333" y="131397"/>
                  <a:pt x="241890" y="131397"/>
                </a:cubicBezTo>
                <a:lnTo>
                  <a:pt x="211773" y="131397"/>
                </a:lnTo>
                <a:cubicBezTo>
                  <a:pt x="205967" y="131397"/>
                  <a:pt x="201613" y="126648"/>
                  <a:pt x="201613" y="120804"/>
                </a:cubicBezTo>
                <a:lnTo>
                  <a:pt x="201613" y="100714"/>
                </a:lnTo>
                <a:cubicBezTo>
                  <a:pt x="201613" y="95236"/>
                  <a:pt x="205967" y="90487"/>
                  <a:pt x="211773" y="90487"/>
                </a:cubicBezTo>
                <a:close/>
                <a:moveTo>
                  <a:pt x="131173" y="90487"/>
                </a:moveTo>
                <a:lnTo>
                  <a:pt x="160927" y="90487"/>
                </a:lnTo>
                <a:cubicBezTo>
                  <a:pt x="166733" y="90487"/>
                  <a:pt x="171087" y="95236"/>
                  <a:pt x="171087" y="100714"/>
                </a:cubicBezTo>
                <a:lnTo>
                  <a:pt x="171087" y="120804"/>
                </a:lnTo>
                <a:cubicBezTo>
                  <a:pt x="171087" y="126648"/>
                  <a:pt x="166733" y="131397"/>
                  <a:pt x="160927" y="131397"/>
                </a:cubicBezTo>
                <a:lnTo>
                  <a:pt x="131173" y="131397"/>
                </a:lnTo>
                <a:cubicBezTo>
                  <a:pt x="125367" y="131397"/>
                  <a:pt x="120650" y="126648"/>
                  <a:pt x="120650" y="120804"/>
                </a:cubicBezTo>
                <a:lnTo>
                  <a:pt x="120650" y="100714"/>
                </a:lnTo>
                <a:cubicBezTo>
                  <a:pt x="120650" y="95236"/>
                  <a:pt x="125367" y="90487"/>
                  <a:pt x="131173" y="90487"/>
                </a:cubicBezTo>
                <a:close/>
                <a:moveTo>
                  <a:pt x="9015" y="67796"/>
                </a:moveTo>
                <a:lnTo>
                  <a:pt x="9015" y="269381"/>
                </a:lnTo>
                <a:cubicBezTo>
                  <a:pt x="9015" y="276954"/>
                  <a:pt x="15146" y="282724"/>
                  <a:pt x="22358" y="282724"/>
                </a:cubicBezTo>
                <a:lnTo>
                  <a:pt x="269742" y="282724"/>
                </a:lnTo>
                <a:cubicBezTo>
                  <a:pt x="276954" y="282724"/>
                  <a:pt x="283085" y="276954"/>
                  <a:pt x="283085" y="269381"/>
                </a:cubicBezTo>
                <a:lnTo>
                  <a:pt x="283085" y="67796"/>
                </a:lnTo>
                <a:lnTo>
                  <a:pt x="9015" y="67796"/>
                </a:lnTo>
                <a:close/>
                <a:moveTo>
                  <a:pt x="22358" y="20555"/>
                </a:moveTo>
                <a:cubicBezTo>
                  <a:pt x="15146" y="20555"/>
                  <a:pt x="9015" y="26686"/>
                  <a:pt x="9015" y="33898"/>
                </a:cubicBezTo>
                <a:lnTo>
                  <a:pt x="9015" y="59141"/>
                </a:lnTo>
                <a:lnTo>
                  <a:pt x="283085" y="59141"/>
                </a:lnTo>
                <a:lnTo>
                  <a:pt x="283085" y="33898"/>
                </a:lnTo>
                <a:cubicBezTo>
                  <a:pt x="283085" y="26686"/>
                  <a:pt x="276954" y="20555"/>
                  <a:pt x="269742" y="20555"/>
                </a:cubicBezTo>
                <a:lnTo>
                  <a:pt x="253153" y="20555"/>
                </a:lnTo>
                <a:lnTo>
                  <a:pt x="253153" y="28128"/>
                </a:lnTo>
                <a:cubicBezTo>
                  <a:pt x="253153" y="30292"/>
                  <a:pt x="251350" y="32455"/>
                  <a:pt x="248826" y="32455"/>
                </a:cubicBezTo>
                <a:cubicBezTo>
                  <a:pt x="246302" y="32455"/>
                  <a:pt x="244499" y="30292"/>
                  <a:pt x="244499" y="28128"/>
                </a:cubicBezTo>
                <a:lnTo>
                  <a:pt x="244499" y="20555"/>
                </a:lnTo>
                <a:lnTo>
                  <a:pt x="211682" y="20555"/>
                </a:lnTo>
                <a:lnTo>
                  <a:pt x="211682" y="28128"/>
                </a:lnTo>
                <a:cubicBezTo>
                  <a:pt x="211682" y="30292"/>
                  <a:pt x="209519" y="32455"/>
                  <a:pt x="206994" y="32455"/>
                </a:cubicBezTo>
                <a:cubicBezTo>
                  <a:pt x="204831" y="32455"/>
                  <a:pt x="203028" y="30292"/>
                  <a:pt x="203028" y="28128"/>
                </a:cubicBezTo>
                <a:lnTo>
                  <a:pt x="203028" y="20555"/>
                </a:lnTo>
                <a:lnTo>
                  <a:pt x="170211" y="20555"/>
                </a:lnTo>
                <a:lnTo>
                  <a:pt x="170211" y="28128"/>
                </a:lnTo>
                <a:cubicBezTo>
                  <a:pt x="170211" y="30292"/>
                  <a:pt x="168048" y="32455"/>
                  <a:pt x="165523" y="32455"/>
                </a:cubicBezTo>
                <a:cubicBezTo>
                  <a:pt x="163359" y="32455"/>
                  <a:pt x="161196" y="30292"/>
                  <a:pt x="161196" y="28128"/>
                </a:cubicBezTo>
                <a:lnTo>
                  <a:pt x="161196" y="20555"/>
                </a:lnTo>
                <a:lnTo>
                  <a:pt x="128380" y="20555"/>
                </a:lnTo>
                <a:lnTo>
                  <a:pt x="128380" y="28128"/>
                </a:lnTo>
                <a:cubicBezTo>
                  <a:pt x="128380" y="30292"/>
                  <a:pt x="126577" y="32455"/>
                  <a:pt x="124052" y="32455"/>
                </a:cubicBezTo>
                <a:cubicBezTo>
                  <a:pt x="121889" y="32455"/>
                  <a:pt x="119725" y="30292"/>
                  <a:pt x="119725" y="28128"/>
                </a:cubicBezTo>
                <a:lnTo>
                  <a:pt x="119725" y="20555"/>
                </a:lnTo>
                <a:lnTo>
                  <a:pt x="86909" y="20555"/>
                </a:lnTo>
                <a:lnTo>
                  <a:pt x="86909" y="28128"/>
                </a:lnTo>
                <a:cubicBezTo>
                  <a:pt x="86909" y="30292"/>
                  <a:pt x="85106" y="32455"/>
                  <a:pt x="82581" y="32455"/>
                </a:cubicBezTo>
                <a:cubicBezTo>
                  <a:pt x="80057" y="32455"/>
                  <a:pt x="78254" y="30292"/>
                  <a:pt x="78254" y="28128"/>
                </a:cubicBezTo>
                <a:lnTo>
                  <a:pt x="78254" y="20555"/>
                </a:lnTo>
                <a:lnTo>
                  <a:pt x="45438" y="20555"/>
                </a:lnTo>
                <a:lnTo>
                  <a:pt x="45438" y="28128"/>
                </a:lnTo>
                <a:cubicBezTo>
                  <a:pt x="45438" y="30292"/>
                  <a:pt x="43635" y="32455"/>
                  <a:pt x="41110" y="32455"/>
                </a:cubicBezTo>
                <a:cubicBezTo>
                  <a:pt x="38586" y="32455"/>
                  <a:pt x="36422" y="30292"/>
                  <a:pt x="36422" y="28128"/>
                </a:cubicBezTo>
                <a:lnTo>
                  <a:pt x="36422" y="20555"/>
                </a:lnTo>
                <a:lnTo>
                  <a:pt x="22358" y="20555"/>
                </a:lnTo>
                <a:close/>
                <a:moveTo>
                  <a:pt x="41110" y="0"/>
                </a:moveTo>
                <a:cubicBezTo>
                  <a:pt x="43635" y="0"/>
                  <a:pt x="45438" y="1803"/>
                  <a:pt x="45438" y="4327"/>
                </a:cubicBezTo>
                <a:lnTo>
                  <a:pt x="45438" y="11900"/>
                </a:lnTo>
                <a:lnTo>
                  <a:pt x="78254" y="11900"/>
                </a:lnTo>
                <a:lnTo>
                  <a:pt x="78254" y="4327"/>
                </a:lnTo>
                <a:cubicBezTo>
                  <a:pt x="78254" y="1803"/>
                  <a:pt x="80057" y="0"/>
                  <a:pt x="82581" y="0"/>
                </a:cubicBezTo>
                <a:cubicBezTo>
                  <a:pt x="85106" y="0"/>
                  <a:pt x="86909" y="1803"/>
                  <a:pt x="86909" y="4327"/>
                </a:cubicBezTo>
                <a:lnTo>
                  <a:pt x="86909" y="11900"/>
                </a:lnTo>
                <a:lnTo>
                  <a:pt x="119725" y="11900"/>
                </a:lnTo>
                <a:lnTo>
                  <a:pt x="119725" y="4327"/>
                </a:lnTo>
                <a:cubicBezTo>
                  <a:pt x="119725" y="1803"/>
                  <a:pt x="121889" y="0"/>
                  <a:pt x="124052" y="0"/>
                </a:cubicBezTo>
                <a:cubicBezTo>
                  <a:pt x="126577" y="0"/>
                  <a:pt x="128380" y="1803"/>
                  <a:pt x="128380" y="4327"/>
                </a:cubicBezTo>
                <a:lnTo>
                  <a:pt x="128380" y="11900"/>
                </a:lnTo>
                <a:lnTo>
                  <a:pt x="161196" y="11900"/>
                </a:lnTo>
                <a:lnTo>
                  <a:pt x="161196" y="4327"/>
                </a:lnTo>
                <a:cubicBezTo>
                  <a:pt x="161196" y="1803"/>
                  <a:pt x="163359" y="0"/>
                  <a:pt x="165523" y="0"/>
                </a:cubicBezTo>
                <a:cubicBezTo>
                  <a:pt x="168048" y="0"/>
                  <a:pt x="170211" y="1803"/>
                  <a:pt x="170211" y="4327"/>
                </a:cubicBezTo>
                <a:lnTo>
                  <a:pt x="170211" y="11900"/>
                </a:lnTo>
                <a:lnTo>
                  <a:pt x="203028" y="11900"/>
                </a:lnTo>
                <a:lnTo>
                  <a:pt x="203028" y="4327"/>
                </a:lnTo>
                <a:cubicBezTo>
                  <a:pt x="203028" y="1803"/>
                  <a:pt x="204831" y="0"/>
                  <a:pt x="206994" y="0"/>
                </a:cubicBezTo>
                <a:cubicBezTo>
                  <a:pt x="209519" y="0"/>
                  <a:pt x="211682" y="1803"/>
                  <a:pt x="211682" y="4327"/>
                </a:cubicBezTo>
                <a:lnTo>
                  <a:pt x="211682" y="11900"/>
                </a:lnTo>
                <a:lnTo>
                  <a:pt x="244499" y="11900"/>
                </a:lnTo>
                <a:lnTo>
                  <a:pt x="244499" y="4327"/>
                </a:lnTo>
                <a:cubicBezTo>
                  <a:pt x="244499" y="1803"/>
                  <a:pt x="246302" y="0"/>
                  <a:pt x="248826" y="0"/>
                </a:cubicBezTo>
                <a:cubicBezTo>
                  <a:pt x="251350" y="0"/>
                  <a:pt x="253153" y="1803"/>
                  <a:pt x="253153" y="4327"/>
                </a:cubicBezTo>
                <a:lnTo>
                  <a:pt x="253153" y="11900"/>
                </a:lnTo>
                <a:lnTo>
                  <a:pt x="269742" y="11900"/>
                </a:lnTo>
                <a:cubicBezTo>
                  <a:pt x="281642" y="11900"/>
                  <a:pt x="291740" y="21637"/>
                  <a:pt x="291740" y="33898"/>
                </a:cubicBezTo>
                <a:lnTo>
                  <a:pt x="291740" y="269381"/>
                </a:lnTo>
                <a:cubicBezTo>
                  <a:pt x="291740" y="281642"/>
                  <a:pt x="281642" y="291740"/>
                  <a:pt x="269742" y="291740"/>
                </a:cubicBezTo>
                <a:lnTo>
                  <a:pt x="22358" y="291740"/>
                </a:lnTo>
                <a:cubicBezTo>
                  <a:pt x="10097" y="291740"/>
                  <a:pt x="0" y="281642"/>
                  <a:pt x="0" y="269381"/>
                </a:cubicBezTo>
                <a:lnTo>
                  <a:pt x="0" y="33898"/>
                </a:lnTo>
                <a:cubicBezTo>
                  <a:pt x="0" y="21637"/>
                  <a:pt x="10097" y="11900"/>
                  <a:pt x="22358" y="11900"/>
                </a:cubicBezTo>
                <a:lnTo>
                  <a:pt x="36422" y="11900"/>
                </a:lnTo>
                <a:lnTo>
                  <a:pt x="36422" y="4327"/>
                </a:lnTo>
                <a:cubicBezTo>
                  <a:pt x="36422" y="1803"/>
                  <a:pt x="38586" y="0"/>
                  <a:pt x="411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C47B77C-DEA6-484A-8307-605C515D59EF}"/>
              </a:ext>
            </a:extLst>
          </p:cNvPr>
          <p:cNvSpPr txBox="1">
            <a:spLocks/>
          </p:cNvSpPr>
          <p:nvPr/>
        </p:nvSpPr>
        <p:spPr>
          <a:xfrm>
            <a:off x="650710" y="4190186"/>
            <a:ext cx="1848706" cy="211333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Rigorous methodology advocated by the Partnership in European Environmental Research; Method adopted by UN Global Environmental Outlook and Climate Change assessments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EA52DA1-C5CA-124B-BDBA-7EF4D238C35B}"/>
              </a:ext>
            </a:extLst>
          </p:cNvPr>
          <p:cNvSpPr txBox="1">
            <a:spLocks/>
          </p:cNvSpPr>
          <p:nvPr/>
        </p:nvSpPr>
        <p:spPr>
          <a:xfrm>
            <a:off x="2645820" y="4201502"/>
            <a:ext cx="1622190" cy="159736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Representatives from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MFIN, MESDC,MFCS, NSO, ERA Board,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eNGOs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Guardian for Future Generations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15F5385-D87D-044F-B89E-DAEB7E91DE81}"/>
              </a:ext>
            </a:extLst>
          </p:cNvPr>
          <p:cNvSpPr txBox="1">
            <a:spLocks/>
          </p:cNvSpPr>
          <p:nvPr/>
        </p:nvSpPr>
        <p:spPr>
          <a:xfrm>
            <a:off x="4570144" y="4212900"/>
            <a:ext cx="1229303" cy="108843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Wellbeing First</a:t>
            </a:r>
          </a:p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Sector First</a:t>
            </a:r>
          </a:p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Market First</a:t>
            </a:r>
          </a:p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Me First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F9F710B-76DE-CE4F-8F39-B348C0EB1806}"/>
              </a:ext>
            </a:extLst>
          </p:cNvPr>
          <p:cNvSpPr txBox="1">
            <a:spLocks/>
          </p:cNvSpPr>
          <p:nvPr/>
        </p:nvSpPr>
        <p:spPr>
          <a:xfrm>
            <a:off x="6088956" y="4190186"/>
            <a:ext cx="1738389" cy="183864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Expert approach:  included policy makers, policy implementers and academics to systematically rank the preferred scenario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E6E2FEC-22F9-C144-B7FA-C038FE82F704}"/>
              </a:ext>
            </a:extLst>
          </p:cNvPr>
          <p:cNvSpPr txBox="1">
            <a:spLocks/>
          </p:cNvSpPr>
          <p:nvPr/>
        </p:nvSpPr>
        <p:spPr>
          <a:xfrm>
            <a:off x="7948769" y="4219738"/>
            <a:ext cx="1674039" cy="165167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Bottom-up approach: statistically valid survey by seasoned consultant with citizens to identify the citizens’ preferred scenario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09C0084-D3A4-E640-84AB-C65EB0F2F55F}"/>
              </a:ext>
            </a:extLst>
          </p:cNvPr>
          <p:cNvSpPr txBox="1">
            <a:spLocks/>
          </p:cNvSpPr>
          <p:nvPr/>
        </p:nvSpPr>
        <p:spPr>
          <a:xfrm>
            <a:off x="9618294" y="4196992"/>
            <a:ext cx="1848706" cy="183864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Results of expert ranking and citizen survey were consolidated.  Wellbeing First was identified as the lead scenario for the Vision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B82613-0E67-CD4B-928D-6746157F1D7E}"/>
              </a:ext>
            </a:extLst>
          </p:cNvPr>
          <p:cNvSpPr txBox="1"/>
          <p:nvPr/>
        </p:nvSpPr>
        <p:spPr>
          <a:xfrm>
            <a:off x="5590106" y="1970220"/>
            <a:ext cx="101181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cs typeface="Poppins" pitchFamily="2" charset="77"/>
              </a:rPr>
              <a:t>VISION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8AA43A-9319-4A35-93C7-14478A2504D9}"/>
              </a:ext>
            </a:extLst>
          </p:cNvPr>
          <p:cNvSpPr txBox="1"/>
          <p:nvPr/>
        </p:nvSpPr>
        <p:spPr>
          <a:xfrm>
            <a:off x="1627629" y="254000"/>
            <a:ext cx="89368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spc="300" dirty="0">
                <a:solidFill>
                  <a:srgbClr val="44546A"/>
                </a:solidFill>
              </a:rPr>
              <a:t>WELLBEING FIRST: How did we get here</a:t>
            </a:r>
            <a:endParaRPr lang="en-US" sz="3400" b="1" spc="30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BFA6D2-D49F-4133-AA6E-CEFBCCEC0A36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9" name="Freeform 1013">
            <a:extLst>
              <a:ext uri="{FF2B5EF4-FFF2-40B4-BE49-F238E27FC236}">
                <a16:creationId xmlns:a16="http://schemas.microsoft.com/office/drawing/2014/main" id="{C1D6A6B6-B864-8B44-8995-45A66DE0B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313" y="2941276"/>
            <a:ext cx="508244" cy="581360"/>
          </a:xfrm>
          <a:custGeom>
            <a:avLst/>
            <a:gdLst>
              <a:gd name="T0" fmla="*/ 136664 w 293328"/>
              <a:gd name="T1" fmla="*/ 248563 h 293327"/>
              <a:gd name="T2" fmla="*/ 58954 w 293328"/>
              <a:gd name="T3" fmla="*/ 248563 h 293327"/>
              <a:gd name="T4" fmla="*/ 39684 w 293328"/>
              <a:gd name="T5" fmla="*/ 243782 h 293327"/>
              <a:gd name="T6" fmla="*/ 33234 w 293328"/>
              <a:gd name="T7" fmla="*/ 252975 h 293327"/>
              <a:gd name="T8" fmla="*/ 63698 w 293328"/>
              <a:gd name="T9" fmla="*/ 202355 h 293327"/>
              <a:gd name="T10" fmla="*/ 102012 w 293328"/>
              <a:gd name="T11" fmla="*/ 211548 h 293327"/>
              <a:gd name="T12" fmla="*/ 63698 w 293328"/>
              <a:gd name="T13" fmla="*/ 202355 h 293327"/>
              <a:gd name="T14" fmla="*/ 44234 w 293328"/>
              <a:gd name="T15" fmla="*/ 206767 h 293327"/>
              <a:gd name="T16" fmla="*/ 28680 w 293328"/>
              <a:gd name="T17" fmla="*/ 206767 h 293327"/>
              <a:gd name="T18" fmla="*/ 205184 w 293328"/>
              <a:gd name="T19" fmla="*/ 217103 h 293327"/>
              <a:gd name="T20" fmla="*/ 252145 w 293328"/>
              <a:gd name="T21" fmla="*/ 169420 h 293327"/>
              <a:gd name="T22" fmla="*/ 196152 w 293328"/>
              <a:gd name="T23" fmla="*/ 217103 h 293327"/>
              <a:gd name="T24" fmla="*/ 63558 w 293328"/>
              <a:gd name="T25" fmla="*/ 159335 h 293327"/>
              <a:gd name="T26" fmla="*/ 89051 w 293328"/>
              <a:gd name="T27" fmla="*/ 168528 h 293327"/>
              <a:gd name="T28" fmla="*/ 63558 w 293328"/>
              <a:gd name="T29" fmla="*/ 159335 h 293327"/>
              <a:gd name="T30" fmla="*/ 44234 w 293328"/>
              <a:gd name="T31" fmla="*/ 164116 h 293327"/>
              <a:gd name="T32" fmla="*/ 28680 w 293328"/>
              <a:gd name="T33" fmla="*/ 164116 h 293327"/>
              <a:gd name="T34" fmla="*/ 157862 w 293328"/>
              <a:gd name="T35" fmla="*/ 160390 h 293327"/>
              <a:gd name="T36" fmla="*/ 165086 w 293328"/>
              <a:gd name="T37" fmla="*/ 169420 h 293327"/>
              <a:gd name="T38" fmla="*/ 196152 w 293328"/>
              <a:gd name="T39" fmla="*/ 200849 h 293327"/>
              <a:gd name="T40" fmla="*/ 205184 w 293328"/>
              <a:gd name="T41" fmla="*/ 208073 h 293327"/>
              <a:gd name="T42" fmla="*/ 231916 w 293328"/>
              <a:gd name="T43" fmla="*/ 165085 h 293327"/>
              <a:gd name="T44" fmla="*/ 205184 w 293328"/>
              <a:gd name="T45" fmla="*/ 122098 h 293327"/>
              <a:gd name="T46" fmla="*/ 196152 w 293328"/>
              <a:gd name="T47" fmla="*/ 129323 h 293327"/>
              <a:gd name="T48" fmla="*/ 102012 w 293328"/>
              <a:gd name="T49" fmla="*/ 117908 h 293327"/>
              <a:gd name="T50" fmla="*/ 63698 w 293328"/>
              <a:gd name="T51" fmla="*/ 127101 h 293327"/>
              <a:gd name="T52" fmla="*/ 33234 w 293328"/>
              <a:gd name="T53" fmla="*/ 117908 h 293327"/>
              <a:gd name="T54" fmla="*/ 39684 w 293328"/>
              <a:gd name="T55" fmla="*/ 127101 h 293327"/>
              <a:gd name="T56" fmla="*/ 33234 w 293328"/>
              <a:gd name="T57" fmla="*/ 117908 h 293327"/>
              <a:gd name="T58" fmla="*/ 252145 w 293328"/>
              <a:gd name="T59" fmla="*/ 160390 h 293327"/>
              <a:gd name="T60" fmla="*/ 196152 w 293328"/>
              <a:gd name="T61" fmla="*/ 92476 h 293327"/>
              <a:gd name="T62" fmla="*/ 196152 w 293328"/>
              <a:gd name="T63" fmla="*/ 113429 h 293327"/>
              <a:gd name="T64" fmla="*/ 132286 w 293328"/>
              <a:gd name="T65" fmla="*/ 76482 h 293327"/>
              <a:gd name="T66" fmla="*/ 63698 w 293328"/>
              <a:gd name="T67" fmla="*/ 85674 h 293327"/>
              <a:gd name="T68" fmla="*/ 33234 w 293328"/>
              <a:gd name="T69" fmla="*/ 76482 h 293327"/>
              <a:gd name="T70" fmla="*/ 39684 w 293328"/>
              <a:gd name="T71" fmla="*/ 85674 h 293327"/>
              <a:gd name="T72" fmla="*/ 33234 w 293328"/>
              <a:gd name="T73" fmla="*/ 76482 h 293327"/>
              <a:gd name="T74" fmla="*/ 81640 w 293328"/>
              <a:gd name="T75" fmla="*/ 35400 h 293327"/>
              <a:gd name="T76" fmla="*/ 166532 w 293328"/>
              <a:gd name="T77" fmla="*/ 9031 h 293327"/>
              <a:gd name="T78" fmla="*/ 8671 w 293328"/>
              <a:gd name="T79" fmla="*/ 22396 h 293327"/>
              <a:gd name="T80" fmla="*/ 212408 w 293328"/>
              <a:gd name="T81" fmla="*/ 285738 h 293327"/>
              <a:gd name="T82" fmla="*/ 205184 w 293328"/>
              <a:gd name="T83" fmla="*/ 246725 h 293327"/>
              <a:gd name="T84" fmla="*/ 196152 w 293328"/>
              <a:gd name="T85" fmla="*/ 254311 h 293327"/>
              <a:gd name="T86" fmla="*/ 111261 w 293328"/>
              <a:gd name="T87" fmla="*/ 169420 h 293327"/>
              <a:gd name="T88" fmla="*/ 118848 w 293328"/>
              <a:gd name="T89" fmla="*/ 160390 h 293327"/>
              <a:gd name="T90" fmla="*/ 200487 w 293328"/>
              <a:gd name="T91" fmla="*/ 71526 h 293327"/>
              <a:gd name="T92" fmla="*/ 225774 w 293328"/>
              <a:gd name="T93" fmla="*/ 87420 h 293327"/>
              <a:gd name="T94" fmla="*/ 175200 w 293328"/>
              <a:gd name="T95" fmla="*/ 9031 h 293327"/>
              <a:gd name="T96" fmla="*/ 81640 w 293328"/>
              <a:gd name="T97" fmla="*/ 44431 h 293327"/>
              <a:gd name="T98" fmla="*/ 22036 w 293328"/>
              <a:gd name="T99" fmla="*/ 9031 h 293327"/>
              <a:gd name="T100" fmla="*/ 234805 w 293328"/>
              <a:gd name="T101" fmla="*/ 22396 h 293327"/>
              <a:gd name="T102" fmla="*/ 289713 w 293328"/>
              <a:gd name="T103" fmla="*/ 160390 h 293327"/>
              <a:gd name="T104" fmla="*/ 282127 w 293328"/>
              <a:gd name="T105" fmla="*/ 169420 h 293327"/>
              <a:gd name="T106" fmla="*/ 212408 w 293328"/>
              <a:gd name="T107" fmla="*/ 294408 h 293327"/>
              <a:gd name="T108" fmla="*/ 0 w 293328"/>
              <a:gd name="T109" fmla="*/ 22396 h 2933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3328" h="293327">
                <a:moveTo>
                  <a:pt x="63464" y="242887"/>
                </a:moveTo>
                <a:lnTo>
                  <a:pt x="131800" y="242887"/>
                </a:lnTo>
                <a:cubicBezTo>
                  <a:pt x="133981" y="242887"/>
                  <a:pt x="136162" y="245085"/>
                  <a:pt x="136162" y="247650"/>
                </a:cubicBezTo>
                <a:cubicBezTo>
                  <a:pt x="136162" y="250214"/>
                  <a:pt x="133981" y="252046"/>
                  <a:pt x="131800" y="252046"/>
                </a:cubicBezTo>
                <a:lnTo>
                  <a:pt x="63464" y="252046"/>
                </a:lnTo>
                <a:cubicBezTo>
                  <a:pt x="60556" y="252046"/>
                  <a:pt x="58738" y="250214"/>
                  <a:pt x="58738" y="247650"/>
                </a:cubicBezTo>
                <a:cubicBezTo>
                  <a:pt x="58738" y="245085"/>
                  <a:pt x="60556" y="242887"/>
                  <a:pt x="63464" y="242887"/>
                </a:cubicBezTo>
                <a:close/>
                <a:moveTo>
                  <a:pt x="33111" y="242887"/>
                </a:moveTo>
                <a:lnTo>
                  <a:pt x="39537" y="242887"/>
                </a:lnTo>
                <a:cubicBezTo>
                  <a:pt x="41804" y="242887"/>
                  <a:pt x="44072" y="245085"/>
                  <a:pt x="44072" y="247650"/>
                </a:cubicBezTo>
                <a:cubicBezTo>
                  <a:pt x="44072" y="250214"/>
                  <a:pt x="41804" y="252046"/>
                  <a:pt x="39537" y="252046"/>
                </a:cubicBezTo>
                <a:lnTo>
                  <a:pt x="33111" y="252046"/>
                </a:lnTo>
                <a:cubicBezTo>
                  <a:pt x="30465" y="252046"/>
                  <a:pt x="28575" y="250214"/>
                  <a:pt x="28575" y="247650"/>
                </a:cubicBezTo>
                <a:cubicBezTo>
                  <a:pt x="28575" y="245085"/>
                  <a:pt x="30465" y="242887"/>
                  <a:pt x="33111" y="242887"/>
                </a:cubicBezTo>
                <a:close/>
                <a:moveTo>
                  <a:pt x="63464" y="201612"/>
                </a:moveTo>
                <a:lnTo>
                  <a:pt x="101637" y="201612"/>
                </a:lnTo>
                <a:cubicBezTo>
                  <a:pt x="104182" y="201612"/>
                  <a:pt x="106000" y="203444"/>
                  <a:pt x="106000" y="206008"/>
                </a:cubicBezTo>
                <a:cubicBezTo>
                  <a:pt x="106000" y="208573"/>
                  <a:pt x="104182" y="210771"/>
                  <a:pt x="101637" y="210771"/>
                </a:cubicBezTo>
                <a:lnTo>
                  <a:pt x="63464" y="210771"/>
                </a:lnTo>
                <a:cubicBezTo>
                  <a:pt x="60556" y="210771"/>
                  <a:pt x="58738" y="208573"/>
                  <a:pt x="58738" y="206008"/>
                </a:cubicBezTo>
                <a:cubicBezTo>
                  <a:pt x="58738" y="203444"/>
                  <a:pt x="60556" y="201612"/>
                  <a:pt x="63464" y="201612"/>
                </a:cubicBezTo>
                <a:close/>
                <a:moveTo>
                  <a:pt x="33111" y="201612"/>
                </a:moveTo>
                <a:lnTo>
                  <a:pt x="39537" y="201612"/>
                </a:lnTo>
                <a:cubicBezTo>
                  <a:pt x="41804" y="201612"/>
                  <a:pt x="44072" y="203444"/>
                  <a:pt x="44072" y="206008"/>
                </a:cubicBezTo>
                <a:cubicBezTo>
                  <a:pt x="44072" y="208573"/>
                  <a:pt x="41804" y="210771"/>
                  <a:pt x="39537" y="210771"/>
                </a:cubicBezTo>
                <a:lnTo>
                  <a:pt x="33111" y="210771"/>
                </a:lnTo>
                <a:cubicBezTo>
                  <a:pt x="30465" y="210771"/>
                  <a:pt x="28575" y="208573"/>
                  <a:pt x="28575" y="206008"/>
                </a:cubicBezTo>
                <a:cubicBezTo>
                  <a:pt x="28575" y="203444"/>
                  <a:pt x="30465" y="201612"/>
                  <a:pt x="33111" y="201612"/>
                </a:cubicBezTo>
                <a:close/>
                <a:moveTo>
                  <a:pt x="251219" y="168798"/>
                </a:moveTo>
                <a:cubicBezTo>
                  <a:pt x="249419" y="193992"/>
                  <a:pt x="229264" y="213787"/>
                  <a:pt x="204430" y="216306"/>
                </a:cubicBezTo>
                <a:lnTo>
                  <a:pt x="204430" y="236821"/>
                </a:lnTo>
                <a:cubicBezTo>
                  <a:pt x="240781" y="234662"/>
                  <a:pt x="269934" y="205509"/>
                  <a:pt x="272094" y="168798"/>
                </a:cubicBezTo>
                <a:lnTo>
                  <a:pt x="251219" y="168798"/>
                </a:lnTo>
                <a:close/>
                <a:moveTo>
                  <a:pt x="127409" y="168798"/>
                </a:moveTo>
                <a:cubicBezTo>
                  <a:pt x="129568" y="205509"/>
                  <a:pt x="158721" y="234662"/>
                  <a:pt x="195432" y="236821"/>
                </a:cubicBezTo>
                <a:lnTo>
                  <a:pt x="195432" y="216306"/>
                </a:lnTo>
                <a:cubicBezTo>
                  <a:pt x="170239" y="213787"/>
                  <a:pt x="150443" y="193992"/>
                  <a:pt x="148284" y="168798"/>
                </a:cubicBezTo>
                <a:lnTo>
                  <a:pt x="127409" y="168798"/>
                </a:lnTo>
                <a:close/>
                <a:moveTo>
                  <a:pt x="63324" y="158750"/>
                </a:moveTo>
                <a:lnTo>
                  <a:pt x="88724" y="158750"/>
                </a:lnTo>
                <a:cubicBezTo>
                  <a:pt x="91194" y="158750"/>
                  <a:pt x="93310" y="160948"/>
                  <a:pt x="93310" y="163513"/>
                </a:cubicBezTo>
                <a:cubicBezTo>
                  <a:pt x="93310" y="166077"/>
                  <a:pt x="91194" y="167909"/>
                  <a:pt x="88724" y="167909"/>
                </a:cubicBezTo>
                <a:lnTo>
                  <a:pt x="63324" y="167909"/>
                </a:lnTo>
                <a:cubicBezTo>
                  <a:pt x="60502" y="167909"/>
                  <a:pt x="58738" y="166077"/>
                  <a:pt x="58738" y="163513"/>
                </a:cubicBezTo>
                <a:cubicBezTo>
                  <a:pt x="58738" y="160948"/>
                  <a:pt x="60502" y="158750"/>
                  <a:pt x="63324" y="158750"/>
                </a:cubicBezTo>
                <a:close/>
                <a:moveTo>
                  <a:pt x="33111" y="158750"/>
                </a:moveTo>
                <a:lnTo>
                  <a:pt x="39537" y="158750"/>
                </a:lnTo>
                <a:cubicBezTo>
                  <a:pt x="41804" y="158750"/>
                  <a:pt x="44072" y="160948"/>
                  <a:pt x="44072" y="163513"/>
                </a:cubicBezTo>
                <a:cubicBezTo>
                  <a:pt x="44072" y="166077"/>
                  <a:pt x="41804" y="167909"/>
                  <a:pt x="39537" y="167909"/>
                </a:cubicBezTo>
                <a:lnTo>
                  <a:pt x="33111" y="167909"/>
                </a:lnTo>
                <a:cubicBezTo>
                  <a:pt x="30465" y="167909"/>
                  <a:pt x="28575" y="166077"/>
                  <a:pt x="28575" y="163513"/>
                </a:cubicBezTo>
                <a:cubicBezTo>
                  <a:pt x="28575" y="160948"/>
                  <a:pt x="30465" y="158750"/>
                  <a:pt x="33111" y="158750"/>
                </a:cubicBezTo>
                <a:close/>
                <a:moveTo>
                  <a:pt x="195432" y="121650"/>
                </a:moveTo>
                <a:cubicBezTo>
                  <a:pt x="175277" y="123809"/>
                  <a:pt x="159081" y="140005"/>
                  <a:pt x="157282" y="159801"/>
                </a:cubicBezTo>
                <a:lnTo>
                  <a:pt x="164480" y="159801"/>
                </a:lnTo>
                <a:cubicBezTo>
                  <a:pt x="166639" y="159801"/>
                  <a:pt x="168799" y="161960"/>
                  <a:pt x="168799" y="164479"/>
                </a:cubicBezTo>
                <a:cubicBezTo>
                  <a:pt x="168799" y="166999"/>
                  <a:pt x="166639" y="168798"/>
                  <a:pt x="164480" y="168798"/>
                </a:cubicBezTo>
                <a:lnTo>
                  <a:pt x="157282" y="168798"/>
                </a:lnTo>
                <a:cubicBezTo>
                  <a:pt x="159081" y="189313"/>
                  <a:pt x="175277" y="205149"/>
                  <a:pt x="195432" y="207309"/>
                </a:cubicBezTo>
                <a:lnTo>
                  <a:pt x="195432" y="200111"/>
                </a:lnTo>
                <a:cubicBezTo>
                  <a:pt x="195432" y="197591"/>
                  <a:pt x="197232" y="195432"/>
                  <a:pt x="199751" y="195432"/>
                </a:cubicBezTo>
                <a:cubicBezTo>
                  <a:pt x="202271" y="195432"/>
                  <a:pt x="204430" y="197591"/>
                  <a:pt x="204430" y="200111"/>
                </a:cubicBezTo>
                <a:lnTo>
                  <a:pt x="204430" y="207309"/>
                </a:lnTo>
                <a:cubicBezTo>
                  <a:pt x="224225" y="205149"/>
                  <a:pt x="240421" y="189313"/>
                  <a:pt x="242581" y="168798"/>
                </a:cubicBezTo>
                <a:lnTo>
                  <a:pt x="235383" y="168798"/>
                </a:lnTo>
                <a:cubicBezTo>
                  <a:pt x="232863" y="168798"/>
                  <a:pt x="231064" y="166999"/>
                  <a:pt x="231064" y="164479"/>
                </a:cubicBezTo>
                <a:cubicBezTo>
                  <a:pt x="231064" y="161960"/>
                  <a:pt x="232863" y="159801"/>
                  <a:pt x="235383" y="159801"/>
                </a:cubicBezTo>
                <a:lnTo>
                  <a:pt x="242581" y="159801"/>
                </a:lnTo>
                <a:cubicBezTo>
                  <a:pt x="240421" y="140005"/>
                  <a:pt x="224225" y="123809"/>
                  <a:pt x="204430" y="121650"/>
                </a:cubicBezTo>
                <a:lnTo>
                  <a:pt x="204430" y="128848"/>
                </a:lnTo>
                <a:cubicBezTo>
                  <a:pt x="204430" y="131368"/>
                  <a:pt x="202271" y="133167"/>
                  <a:pt x="199751" y="133167"/>
                </a:cubicBezTo>
                <a:cubicBezTo>
                  <a:pt x="197232" y="133167"/>
                  <a:pt x="195432" y="131368"/>
                  <a:pt x="195432" y="128848"/>
                </a:cubicBezTo>
                <a:lnTo>
                  <a:pt x="195432" y="121650"/>
                </a:lnTo>
                <a:close/>
                <a:moveTo>
                  <a:pt x="63464" y="117475"/>
                </a:moveTo>
                <a:lnTo>
                  <a:pt x="101637" y="117475"/>
                </a:lnTo>
                <a:cubicBezTo>
                  <a:pt x="104182" y="117475"/>
                  <a:pt x="106000" y="119673"/>
                  <a:pt x="106000" y="122238"/>
                </a:cubicBezTo>
                <a:cubicBezTo>
                  <a:pt x="106000" y="124802"/>
                  <a:pt x="104182" y="126634"/>
                  <a:pt x="101637" y="126634"/>
                </a:cubicBezTo>
                <a:lnTo>
                  <a:pt x="63464" y="126634"/>
                </a:lnTo>
                <a:cubicBezTo>
                  <a:pt x="60556" y="126634"/>
                  <a:pt x="58738" y="124802"/>
                  <a:pt x="58738" y="122238"/>
                </a:cubicBezTo>
                <a:cubicBezTo>
                  <a:pt x="58738" y="119673"/>
                  <a:pt x="60556" y="117475"/>
                  <a:pt x="63464" y="117475"/>
                </a:cubicBezTo>
                <a:close/>
                <a:moveTo>
                  <a:pt x="33111" y="117475"/>
                </a:moveTo>
                <a:lnTo>
                  <a:pt x="39537" y="117475"/>
                </a:lnTo>
                <a:cubicBezTo>
                  <a:pt x="41804" y="117475"/>
                  <a:pt x="44072" y="119673"/>
                  <a:pt x="44072" y="122238"/>
                </a:cubicBezTo>
                <a:cubicBezTo>
                  <a:pt x="44072" y="124802"/>
                  <a:pt x="41804" y="126634"/>
                  <a:pt x="39537" y="126634"/>
                </a:cubicBezTo>
                <a:lnTo>
                  <a:pt x="33111" y="126634"/>
                </a:lnTo>
                <a:cubicBezTo>
                  <a:pt x="30465" y="126634"/>
                  <a:pt x="28575" y="124802"/>
                  <a:pt x="28575" y="122238"/>
                </a:cubicBezTo>
                <a:cubicBezTo>
                  <a:pt x="28575" y="119673"/>
                  <a:pt x="30465" y="117475"/>
                  <a:pt x="33111" y="117475"/>
                </a:cubicBezTo>
                <a:close/>
                <a:moveTo>
                  <a:pt x="204430" y="92137"/>
                </a:moveTo>
                <a:lnTo>
                  <a:pt x="204430" y="113012"/>
                </a:lnTo>
                <a:cubicBezTo>
                  <a:pt x="229264" y="114812"/>
                  <a:pt x="249419" y="134967"/>
                  <a:pt x="251219" y="159801"/>
                </a:cubicBezTo>
                <a:lnTo>
                  <a:pt x="272094" y="159801"/>
                </a:lnTo>
                <a:cubicBezTo>
                  <a:pt x="269934" y="123450"/>
                  <a:pt x="240781" y="94297"/>
                  <a:pt x="204430" y="92137"/>
                </a:cubicBezTo>
                <a:close/>
                <a:moveTo>
                  <a:pt x="195432" y="92137"/>
                </a:moveTo>
                <a:cubicBezTo>
                  <a:pt x="158721" y="94297"/>
                  <a:pt x="129568" y="123450"/>
                  <a:pt x="127409" y="159801"/>
                </a:cubicBezTo>
                <a:lnTo>
                  <a:pt x="148284" y="159801"/>
                </a:lnTo>
                <a:cubicBezTo>
                  <a:pt x="150443" y="134967"/>
                  <a:pt x="170239" y="114812"/>
                  <a:pt x="195432" y="113012"/>
                </a:cubicBezTo>
                <a:lnTo>
                  <a:pt x="195432" y="92137"/>
                </a:lnTo>
                <a:close/>
                <a:moveTo>
                  <a:pt x="63464" y="76200"/>
                </a:moveTo>
                <a:lnTo>
                  <a:pt x="131800" y="76200"/>
                </a:lnTo>
                <a:cubicBezTo>
                  <a:pt x="133981" y="76200"/>
                  <a:pt x="136162" y="78032"/>
                  <a:pt x="136162" y="80963"/>
                </a:cubicBezTo>
                <a:cubicBezTo>
                  <a:pt x="136162" y="83161"/>
                  <a:pt x="133981" y="85359"/>
                  <a:pt x="131800" y="85359"/>
                </a:cubicBezTo>
                <a:lnTo>
                  <a:pt x="63464" y="85359"/>
                </a:lnTo>
                <a:cubicBezTo>
                  <a:pt x="60556" y="85359"/>
                  <a:pt x="58738" y="83161"/>
                  <a:pt x="58738" y="80963"/>
                </a:cubicBezTo>
                <a:cubicBezTo>
                  <a:pt x="58738" y="78032"/>
                  <a:pt x="60556" y="76200"/>
                  <a:pt x="63464" y="76200"/>
                </a:cubicBezTo>
                <a:close/>
                <a:moveTo>
                  <a:pt x="33111" y="76200"/>
                </a:moveTo>
                <a:lnTo>
                  <a:pt x="39537" y="76200"/>
                </a:lnTo>
                <a:cubicBezTo>
                  <a:pt x="41804" y="76200"/>
                  <a:pt x="44072" y="78032"/>
                  <a:pt x="44072" y="80963"/>
                </a:cubicBezTo>
                <a:cubicBezTo>
                  <a:pt x="44072" y="83161"/>
                  <a:pt x="41804" y="85359"/>
                  <a:pt x="39537" y="85359"/>
                </a:cubicBezTo>
                <a:lnTo>
                  <a:pt x="33111" y="85359"/>
                </a:lnTo>
                <a:cubicBezTo>
                  <a:pt x="30465" y="85359"/>
                  <a:pt x="28575" y="83161"/>
                  <a:pt x="28575" y="80963"/>
                </a:cubicBezTo>
                <a:cubicBezTo>
                  <a:pt x="28575" y="78032"/>
                  <a:pt x="30465" y="76200"/>
                  <a:pt x="33111" y="76200"/>
                </a:cubicBezTo>
                <a:close/>
                <a:moveTo>
                  <a:pt x="68024" y="8998"/>
                </a:moveTo>
                <a:lnTo>
                  <a:pt x="68024" y="22315"/>
                </a:lnTo>
                <a:cubicBezTo>
                  <a:pt x="68024" y="29513"/>
                  <a:pt x="73782" y="35271"/>
                  <a:pt x="81340" y="35271"/>
                </a:cubicBezTo>
                <a:lnTo>
                  <a:pt x="152603" y="35271"/>
                </a:lnTo>
                <a:cubicBezTo>
                  <a:pt x="159441" y="35271"/>
                  <a:pt x="165920" y="29513"/>
                  <a:pt x="165920" y="22315"/>
                </a:cubicBezTo>
                <a:lnTo>
                  <a:pt x="165920" y="8998"/>
                </a:lnTo>
                <a:lnTo>
                  <a:pt x="68024" y="8998"/>
                </a:lnTo>
                <a:close/>
                <a:moveTo>
                  <a:pt x="21955" y="8998"/>
                </a:moveTo>
                <a:cubicBezTo>
                  <a:pt x="14757" y="8998"/>
                  <a:pt x="8638" y="15116"/>
                  <a:pt x="8638" y="22315"/>
                </a:cubicBezTo>
                <a:lnTo>
                  <a:pt x="8638" y="271013"/>
                </a:lnTo>
                <a:cubicBezTo>
                  <a:pt x="8638" y="278571"/>
                  <a:pt x="14757" y="284689"/>
                  <a:pt x="21955" y="284689"/>
                </a:cubicBezTo>
                <a:lnTo>
                  <a:pt x="211628" y="284689"/>
                </a:lnTo>
                <a:cubicBezTo>
                  <a:pt x="219187" y="284689"/>
                  <a:pt x="224945" y="278571"/>
                  <a:pt x="224945" y="271013"/>
                </a:cubicBezTo>
                <a:lnTo>
                  <a:pt x="224945" y="241860"/>
                </a:lnTo>
                <a:cubicBezTo>
                  <a:pt x="218467" y="244020"/>
                  <a:pt x="211268" y="245459"/>
                  <a:pt x="204430" y="245819"/>
                </a:cubicBezTo>
                <a:lnTo>
                  <a:pt x="204430" y="253377"/>
                </a:lnTo>
                <a:cubicBezTo>
                  <a:pt x="204430" y="255897"/>
                  <a:pt x="202271" y="257696"/>
                  <a:pt x="199751" y="257696"/>
                </a:cubicBezTo>
                <a:cubicBezTo>
                  <a:pt x="197232" y="257696"/>
                  <a:pt x="195432" y="255897"/>
                  <a:pt x="195432" y="253377"/>
                </a:cubicBezTo>
                <a:lnTo>
                  <a:pt x="195432" y="245819"/>
                </a:lnTo>
                <a:cubicBezTo>
                  <a:pt x="154042" y="243300"/>
                  <a:pt x="120931" y="210188"/>
                  <a:pt x="118411" y="168798"/>
                </a:cubicBezTo>
                <a:lnTo>
                  <a:pt x="110853" y="168798"/>
                </a:lnTo>
                <a:cubicBezTo>
                  <a:pt x="108334" y="168798"/>
                  <a:pt x="106534" y="166999"/>
                  <a:pt x="106534" y="164479"/>
                </a:cubicBezTo>
                <a:cubicBezTo>
                  <a:pt x="106534" y="161960"/>
                  <a:pt x="108334" y="159801"/>
                  <a:pt x="110853" y="159801"/>
                </a:cubicBezTo>
                <a:lnTo>
                  <a:pt x="118411" y="159801"/>
                </a:lnTo>
                <a:cubicBezTo>
                  <a:pt x="120931" y="118411"/>
                  <a:pt x="154042" y="85299"/>
                  <a:pt x="195432" y="83140"/>
                </a:cubicBezTo>
                <a:lnTo>
                  <a:pt x="195432" y="75581"/>
                </a:lnTo>
                <a:cubicBezTo>
                  <a:pt x="195432" y="73062"/>
                  <a:pt x="197232" y="71263"/>
                  <a:pt x="199751" y="71263"/>
                </a:cubicBezTo>
                <a:cubicBezTo>
                  <a:pt x="202271" y="71263"/>
                  <a:pt x="204430" y="73062"/>
                  <a:pt x="204430" y="75581"/>
                </a:cubicBezTo>
                <a:lnTo>
                  <a:pt x="204430" y="83140"/>
                </a:lnTo>
                <a:cubicBezTo>
                  <a:pt x="211268" y="83499"/>
                  <a:pt x="218467" y="84939"/>
                  <a:pt x="224945" y="87099"/>
                </a:cubicBezTo>
                <a:lnTo>
                  <a:pt x="224945" y="22315"/>
                </a:lnTo>
                <a:cubicBezTo>
                  <a:pt x="224945" y="15116"/>
                  <a:pt x="219187" y="8998"/>
                  <a:pt x="211628" y="8998"/>
                </a:cubicBezTo>
                <a:lnTo>
                  <a:pt x="174557" y="8998"/>
                </a:lnTo>
                <a:lnTo>
                  <a:pt x="174557" y="22315"/>
                </a:lnTo>
                <a:cubicBezTo>
                  <a:pt x="174557" y="34552"/>
                  <a:pt x="164840" y="44269"/>
                  <a:pt x="152603" y="44269"/>
                </a:cubicBezTo>
                <a:lnTo>
                  <a:pt x="81340" y="44269"/>
                </a:lnTo>
                <a:cubicBezTo>
                  <a:pt x="69103" y="44269"/>
                  <a:pt x="59026" y="34552"/>
                  <a:pt x="59026" y="22315"/>
                </a:cubicBezTo>
                <a:lnTo>
                  <a:pt x="59026" y="8998"/>
                </a:lnTo>
                <a:lnTo>
                  <a:pt x="21955" y="8998"/>
                </a:lnTo>
                <a:close/>
                <a:moveTo>
                  <a:pt x="21955" y="0"/>
                </a:moveTo>
                <a:lnTo>
                  <a:pt x="211628" y="0"/>
                </a:lnTo>
                <a:cubicBezTo>
                  <a:pt x="223865" y="0"/>
                  <a:pt x="233943" y="9718"/>
                  <a:pt x="233943" y="22315"/>
                </a:cubicBezTo>
                <a:lnTo>
                  <a:pt x="233943" y="90698"/>
                </a:lnTo>
                <a:cubicBezTo>
                  <a:pt x="260576" y="102935"/>
                  <a:pt x="279292" y="129208"/>
                  <a:pt x="281091" y="159801"/>
                </a:cubicBezTo>
                <a:lnTo>
                  <a:pt x="288649" y="159801"/>
                </a:lnTo>
                <a:cubicBezTo>
                  <a:pt x="291169" y="159801"/>
                  <a:pt x="293328" y="161960"/>
                  <a:pt x="293328" y="164479"/>
                </a:cubicBezTo>
                <a:cubicBezTo>
                  <a:pt x="293328" y="166999"/>
                  <a:pt x="291169" y="168798"/>
                  <a:pt x="288649" y="168798"/>
                </a:cubicBezTo>
                <a:lnTo>
                  <a:pt x="281091" y="168798"/>
                </a:lnTo>
                <a:cubicBezTo>
                  <a:pt x="279292" y="199751"/>
                  <a:pt x="260576" y="226024"/>
                  <a:pt x="233943" y="238261"/>
                </a:cubicBezTo>
                <a:lnTo>
                  <a:pt x="233943" y="271013"/>
                </a:lnTo>
                <a:cubicBezTo>
                  <a:pt x="233943" y="283250"/>
                  <a:pt x="223865" y="293327"/>
                  <a:pt x="211628" y="293327"/>
                </a:cubicBezTo>
                <a:lnTo>
                  <a:pt x="21955" y="293327"/>
                </a:lnTo>
                <a:cubicBezTo>
                  <a:pt x="9718" y="293327"/>
                  <a:pt x="0" y="283250"/>
                  <a:pt x="0" y="271013"/>
                </a:cubicBezTo>
                <a:lnTo>
                  <a:pt x="0" y="22315"/>
                </a:lnTo>
                <a:cubicBezTo>
                  <a:pt x="0" y="9718"/>
                  <a:pt x="9718" y="0"/>
                  <a:pt x="219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936">
            <a:extLst>
              <a:ext uri="{FF2B5EF4-FFF2-40B4-BE49-F238E27FC236}">
                <a16:creationId xmlns:a16="http://schemas.microsoft.com/office/drawing/2014/main" id="{60EA5C9B-6AB7-6148-BBD5-CB1B828BA4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4046" y="2894631"/>
            <a:ext cx="581361" cy="581361"/>
          </a:xfrm>
          <a:custGeom>
            <a:avLst/>
            <a:gdLst>
              <a:gd name="T0" fmla="*/ 42729 w 285028"/>
              <a:gd name="T1" fmla="*/ 278134 h 285390"/>
              <a:gd name="T2" fmla="*/ 57214 w 285028"/>
              <a:gd name="T3" fmla="*/ 179553 h 285390"/>
              <a:gd name="T4" fmla="*/ 72423 w 285028"/>
              <a:gd name="T5" fmla="*/ 278134 h 285390"/>
              <a:gd name="T6" fmla="*/ 32227 w 285028"/>
              <a:gd name="T7" fmla="*/ 168681 h 285390"/>
              <a:gd name="T8" fmla="*/ 63761 w 285028"/>
              <a:gd name="T9" fmla="*/ 141533 h 285390"/>
              <a:gd name="T10" fmla="*/ 54524 w 285028"/>
              <a:gd name="T11" fmla="*/ 138905 h 285390"/>
              <a:gd name="T12" fmla="*/ 63761 w 285028"/>
              <a:gd name="T13" fmla="*/ 112948 h 285390"/>
              <a:gd name="T14" fmla="*/ 54524 w 285028"/>
              <a:gd name="T15" fmla="*/ 119628 h 285390"/>
              <a:gd name="T16" fmla="*/ 58757 w 285028"/>
              <a:gd name="T17" fmla="*/ 82967 h 285390"/>
              <a:gd name="T18" fmla="*/ 58757 w 285028"/>
              <a:gd name="T19" fmla="*/ 98552 h 285390"/>
              <a:gd name="T20" fmla="*/ 58757 w 285028"/>
              <a:gd name="T21" fmla="*/ 82967 h 285390"/>
              <a:gd name="T22" fmla="*/ 240891 w 285028"/>
              <a:gd name="T23" fmla="*/ 102427 h 285390"/>
              <a:gd name="T24" fmla="*/ 215001 w 285028"/>
              <a:gd name="T25" fmla="*/ 110034 h 285390"/>
              <a:gd name="T26" fmla="*/ 231775 w 285028"/>
              <a:gd name="T27" fmla="*/ 124888 h 285390"/>
              <a:gd name="T28" fmla="*/ 283552 w 285028"/>
              <a:gd name="T29" fmla="*/ 186840 h 285390"/>
              <a:gd name="T30" fmla="*/ 256204 w 285028"/>
              <a:gd name="T31" fmla="*/ 286832 h 285390"/>
              <a:gd name="T32" fmla="*/ 256204 w 285028"/>
              <a:gd name="T33" fmla="*/ 178145 h 285390"/>
              <a:gd name="T34" fmla="*/ 184374 w 285028"/>
              <a:gd name="T35" fmla="*/ 178145 h 285390"/>
              <a:gd name="T36" fmla="*/ 205886 w 285028"/>
              <a:gd name="T37" fmla="*/ 282122 h 285390"/>
              <a:gd name="T38" fmla="*/ 197135 w 285028"/>
              <a:gd name="T39" fmla="*/ 186840 h 285390"/>
              <a:gd name="T40" fmla="*/ 170884 w 285028"/>
              <a:gd name="T41" fmla="*/ 179594 h 285390"/>
              <a:gd name="T42" fmla="*/ 210627 w 285028"/>
              <a:gd name="T43" fmla="*/ 101339 h 285390"/>
              <a:gd name="T44" fmla="*/ 138795 w 285028"/>
              <a:gd name="T45" fmla="*/ 101339 h 285390"/>
              <a:gd name="T46" fmla="*/ 159943 w 285028"/>
              <a:gd name="T47" fmla="*/ 282122 h 285390"/>
              <a:gd name="T48" fmla="*/ 151557 w 285028"/>
              <a:gd name="T49" fmla="*/ 110034 h 285390"/>
              <a:gd name="T50" fmla="*/ 125304 w 285028"/>
              <a:gd name="T51" fmla="*/ 102427 h 285390"/>
              <a:gd name="T52" fmla="*/ 97408 w 285028"/>
              <a:gd name="T53" fmla="*/ 59950 h 285390"/>
              <a:gd name="T54" fmla="*/ 57214 w 285028"/>
              <a:gd name="T55" fmla="*/ 71186 h 285390"/>
              <a:gd name="T56" fmla="*/ 8691 w 285028"/>
              <a:gd name="T57" fmla="*/ 87496 h 285390"/>
              <a:gd name="T58" fmla="*/ 23175 w 285028"/>
              <a:gd name="T59" fmla="*/ 165418 h 285390"/>
              <a:gd name="T60" fmla="*/ 32227 w 285028"/>
              <a:gd name="T61" fmla="*/ 91482 h 285390"/>
              <a:gd name="T62" fmla="*/ 82924 w 285028"/>
              <a:gd name="T63" fmla="*/ 105618 h 285390"/>
              <a:gd name="T64" fmla="*/ 148104 w 285028"/>
              <a:gd name="T65" fmla="*/ 26970 h 285390"/>
              <a:gd name="T66" fmla="*/ 140682 w 285028"/>
              <a:gd name="T67" fmla="*/ 11114 h 285390"/>
              <a:gd name="T68" fmla="*/ 152087 w 285028"/>
              <a:gd name="T69" fmla="*/ 38205 h 285390"/>
              <a:gd name="T70" fmla="*/ 91614 w 285028"/>
              <a:gd name="T71" fmla="*/ 267623 h 285390"/>
              <a:gd name="T72" fmla="*/ 42729 w 285028"/>
              <a:gd name="T73" fmla="*/ 286831 h 285390"/>
              <a:gd name="T74" fmla="*/ 15932 w 285028"/>
              <a:gd name="T75" fmla="*/ 181727 h 285390"/>
              <a:gd name="T76" fmla="*/ 27520 w 285028"/>
              <a:gd name="T77" fmla="*/ 59950 h 285390"/>
              <a:gd name="T78" fmla="*/ 129275 w 285028"/>
              <a:gd name="T79" fmla="*/ 15735 h 285390"/>
              <a:gd name="T80" fmla="*/ 42322 w 285028"/>
              <a:gd name="T81" fmla="*/ 24374 h 285390"/>
              <a:gd name="T82" fmla="*/ 58173 w 285028"/>
              <a:gd name="T83" fmla="*/ 8603 h 285390"/>
              <a:gd name="T84" fmla="*/ 58173 w 285028"/>
              <a:gd name="T85" fmla="*/ 49104 h 285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5028" h="285390">
                <a:moveTo>
                  <a:pt x="31903" y="167832"/>
                </a:moveTo>
                <a:lnTo>
                  <a:pt x="31903" y="266277"/>
                </a:lnTo>
                <a:cubicBezTo>
                  <a:pt x="31903" y="272047"/>
                  <a:pt x="36563" y="276735"/>
                  <a:pt x="42299" y="276735"/>
                </a:cubicBezTo>
                <a:cubicBezTo>
                  <a:pt x="48034" y="276735"/>
                  <a:pt x="52695" y="272047"/>
                  <a:pt x="52695" y="266277"/>
                </a:cubicBezTo>
                <a:lnTo>
                  <a:pt x="52695" y="182977"/>
                </a:lnTo>
                <a:cubicBezTo>
                  <a:pt x="52695" y="180813"/>
                  <a:pt x="54487" y="178650"/>
                  <a:pt x="56638" y="178650"/>
                </a:cubicBezTo>
                <a:cubicBezTo>
                  <a:pt x="59147" y="178650"/>
                  <a:pt x="61298" y="180813"/>
                  <a:pt x="61298" y="182977"/>
                </a:cubicBezTo>
                <a:lnTo>
                  <a:pt x="61298" y="266277"/>
                </a:lnTo>
                <a:cubicBezTo>
                  <a:pt x="61298" y="272047"/>
                  <a:pt x="65958" y="276735"/>
                  <a:pt x="71693" y="276735"/>
                </a:cubicBezTo>
                <a:cubicBezTo>
                  <a:pt x="77070" y="276735"/>
                  <a:pt x="82089" y="272047"/>
                  <a:pt x="82089" y="266277"/>
                </a:cubicBezTo>
                <a:lnTo>
                  <a:pt x="82089" y="167832"/>
                </a:lnTo>
                <a:lnTo>
                  <a:pt x="31903" y="167832"/>
                </a:lnTo>
                <a:close/>
                <a:moveTo>
                  <a:pt x="58166" y="133350"/>
                </a:moveTo>
                <a:cubicBezTo>
                  <a:pt x="60833" y="133350"/>
                  <a:pt x="63119" y="135591"/>
                  <a:pt x="63119" y="138206"/>
                </a:cubicBezTo>
                <a:lnTo>
                  <a:pt x="63119" y="140821"/>
                </a:lnTo>
                <a:cubicBezTo>
                  <a:pt x="63119" y="143435"/>
                  <a:pt x="60833" y="145676"/>
                  <a:pt x="58166" y="145676"/>
                </a:cubicBezTo>
                <a:cubicBezTo>
                  <a:pt x="55880" y="145676"/>
                  <a:pt x="53975" y="143435"/>
                  <a:pt x="53975" y="140821"/>
                </a:cubicBezTo>
                <a:lnTo>
                  <a:pt x="53975" y="138206"/>
                </a:lnTo>
                <a:cubicBezTo>
                  <a:pt x="53975" y="135591"/>
                  <a:pt x="55880" y="133350"/>
                  <a:pt x="58166" y="133350"/>
                </a:cubicBezTo>
                <a:close/>
                <a:moveTo>
                  <a:pt x="58166" y="107950"/>
                </a:moveTo>
                <a:cubicBezTo>
                  <a:pt x="60833" y="107950"/>
                  <a:pt x="63119" y="109796"/>
                  <a:pt x="63119" y="112380"/>
                </a:cubicBezTo>
                <a:lnTo>
                  <a:pt x="63119" y="119026"/>
                </a:lnTo>
                <a:cubicBezTo>
                  <a:pt x="63119" y="121610"/>
                  <a:pt x="60833" y="123456"/>
                  <a:pt x="58166" y="123456"/>
                </a:cubicBezTo>
                <a:cubicBezTo>
                  <a:pt x="55880" y="123456"/>
                  <a:pt x="53975" y="121610"/>
                  <a:pt x="53975" y="119026"/>
                </a:cubicBezTo>
                <a:lnTo>
                  <a:pt x="53975" y="112380"/>
                </a:lnTo>
                <a:cubicBezTo>
                  <a:pt x="53975" y="109796"/>
                  <a:pt x="55880" y="107950"/>
                  <a:pt x="58166" y="107950"/>
                </a:cubicBezTo>
                <a:close/>
                <a:moveTo>
                  <a:pt x="58166" y="82550"/>
                </a:moveTo>
                <a:cubicBezTo>
                  <a:pt x="60833" y="82550"/>
                  <a:pt x="63119" y="84396"/>
                  <a:pt x="63119" y="86980"/>
                </a:cubicBezTo>
                <a:lnTo>
                  <a:pt x="63119" y="93626"/>
                </a:lnTo>
                <a:cubicBezTo>
                  <a:pt x="63119" y="95841"/>
                  <a:pt x="60833" y="98056"/>
                  <a:pt x="58166" y="98056"/>
                </a:cubicBezTo>
                <a:cubicBezTo>
                  <a:pt x="55880" y="98056"/>
                  <a:pt x="53975" y="95841"/>
                  <a:pt x="53975" y="93626"/>
                </a:cubicBezTo>
                <a:lnTo>
                  <a:pt x="53975" y="86980"/>
                </a:lnTo>
                <a:cubicBezTo>
                  <a:pt x="53975" y="84396"/>
                  <a:pt x="55880" y="82550"/>
                  <a:pt x="58166" y="82550"/>
                </a:cubicBezTo>
                <a:close/>
                <a:moveTo>
                  <a:pt x="178185" y="47840"/>
                </a:moveTo>
                <a:cubicBezTo>
                  <a:pt x="179629" y="46038"/>
                  <a:pt x="182878" y="46038"/>
                  <a:pt x="184322" y="47840"/>
                </a:cubicBezTo>
                <a:lnTo>
                  <a:pt x="238465" y="101911"/>
                </a:lnTo>
                <a:cubicBezTo>
                  <a:pt x="239909" y="103353"/>
                  <a:pt x="240270" y="104794"/>
                  <a:pt x="239187" y="106597"/>
                </a:cubicBezTo>
                <a:cubicBezTo>
                  <a:pt x="238826" y="108399"/>
                  <a:pt x="237382" y="109481"/>
                  <a:pt x="235577" y="109481"/>
                </a:cubicBezTo>
                <a:lnTo>
                  <a:pt x="212837" y="109481"/>
                </a:lnTo>
                <a:lnTo>
                  <a:pt x="212837" y="135074"/>
                </a:lnTo>
                <a:lnTo>
                  <a:pt x="223305" y="124260"/>
                </a:lnTo>
                <a:cubicBezTo>
                  <a:pt x="225110" y="122818"/>
                  <a:pt x="227636" y="122818"/>
                  <a:pt x="229441" y="124260"/>
                </a:cubicBezTo>
                <a:lnTo>
                  <a:pt x="283585" y="178691"/>
                </a:lnTo>
                <a:cubicBezTo>
                  <a:pt x="285028" y="179772"/>
                  <a:pt x="285389" y="181935"/>
                  <a:pt x="284667" y="183377"/>
                </a:cubicBezTo>
                <a:cubicBezTo>
                  <a:pt x="283945" y="184819"/>
                  <a:pt x="282502" y="185900"/>
                  <a:pt x="280697" y="185900"/>
                </a:cubicBezTo>
                <a:lnTo>
                  <a:pt x="257957" y="185900"/>
                </a:lnTo>
                <a:lnTo>
                  <a:pt x="257957" y="280703"/>
                </a:lnTo>
                <a:cubicBezTo>
                  <a:pt x="257957" y="283227"/>
                  <a:pt x="255791" y="285390"/>
                  <a:pt x="253625" y="285390"/>
                </a:cubicBezTo>
                <a:cubicBezTo>
                  <a:pt x="251459" y="285390"/>
                  <a:pt x="249294" y="283227"/>
                  <a:pt x="249294" y="280703"/>
                </a:cubicBezTo>
                <a:lnTo>
                  <a:pt x="249294" y="181935"/>
                </a:lnTo>
                <a:cubicBezTo>
                  <a:pt x="249294" y="179051"/>
                  <a:pt x="251459" y="177249"/>
                  <a:pt x="253625" y="177249"/>
                </a:cubicBezTo>
                <a:lnTo>
                  <a:pt x="270229" y="177249"/>
                </a:lnTo>
                <a:lnTo>
                  <a:pt x="226553" y="133632"/>
                </a:lnTo>
                <a:lnTo>
                  <a:pt x="182517" y="177249"/>
                </a:lnTo>
                <a:lnTo>
                  <a:pt x="199121" y="177249"/>
                </a:lnTo>
                <a:cubicBezTo>
                  <a:pt x="201648" y="177249"/>
                  <a:pt x="203813" y="179051"/>
                  <a:pt x="203813" y="181935"/>
                </a:cubicBezTo>
                <a:lnTo>
                  <a:pt x="203813" y="280703"/>
                </a:lnTo>
                <a:cubicBezTo>
                  <a:pt x="203813" y="283227"/>
                  <a:pt x="201648" y="285390"/>
                  <a:pt x="199121" y="285390"/>
                </a:cubicBezTo>
                <a:cubicBezTo>
                  <a:pt x="196955" y="285390"/>
                  <a:pt x="195150" y="283227"/>
                  <a:pt x="195150" y="280703"/>
                </a:cubicBezTo>
                <a:lnTo>
                  <a:pt x="195150" y="185900"/>
                </a:lnTo>
                <a:lnTo>
                  <a:pt x="172049" y="185900"/>
                </a:lnTo>
                <a:cubicBezTo>
                  <a:pt x="170605" y="185900"/>
                  <a:pt x="169162" y="184819"/>
                  <a:pt x="168079" y="183377"/>
                </a:cubicBezTo>
                <a:cubicBezTo>
                  <a:pt x="167718" y="181935"/>
                  <a:pt x="168079" y="179772"/>
                  <a:pt x="169162" y="178691"/>
                </a:cubicBezTo>
                <a:lnTo>
                  <a:pt x="204174" y="143725"/>
                </a:lnTo>
                <a:lnTo>
                  <a:pt x="204174" y="104794"/>
                </a:lnTo>
                <a:cubicBezTo>
                  <a:pt x="204174" y="102632"/>
                  <a:pt x="205979" y="100829"/>
                  <a:pt x="208506" y="100829"/>
                </a:cubicBezTo>
                <a:lnTo>
                  <a:pt x="225110" y="100829"/>
                </a:lnTo>
                <a:lnTo>
                  <a:pt x="181434" y="56852"/>
                </a:lnTo>
                <a:lnTo>
                  <a:pt x="137397" y="100829"/>
                </a:lnTo>
                <a:lnTo>
                  <a:pt x="154001" y="100829"/>
                </a:lnTo>
                <a:cubicBezTo>
                  <a:pt x="156528" y="100829"/>
                  <a:pt x="158333" y="102632"/>
                  <a:pt x="158333" y="104794"/>
                </a:cubicBezTo>
                <a:lnTo>
                  <a:pt x="158333" y="280703"/>
                </a:lnTo>
                <a:cubicBezTo>
                  <a:pt x="158333" y="283227"/>
                  <a:pt x="156528" y="285390"/>
                  <a:pt x="154001" y="285390"/>
                </a:cubicBezTo>
                <a:cubicBezTo>
                  <a:pt x="151836" y="285390"/>
                  <a:pt x="150031" y="283227"/>
                  <a:pt x="150031" y="280703"/>
                </a:cubicBezTo>
                <a:lnTo>
                  <a:pt x="150031" y="109481"/>
                </a:lnTo>
                <a:lnTo>
                  <a:pt x="126930" y="109481"/>
                </a:lnTo>
                <a:cubicBezTo>
                  <a:pt x="125125" y="109481"/>
                  <a:pt x="124042" y="108399"/>
                  <a:pt x="122959" y="106597"/>
                </a:cubicBezTo>
                <a:cubicBezTo>
                  <a:pt x="122237" y="104794"/>
                  <a:pt x="122598" y="103353"/>
                  <a:pt x="124042" y="101911"/>
                </a:cubicBezTo>
                <a:lnTo>
                  <a:pt x="178185" y="47840"/>
                </a:lnTo>
                <a:close/>
                <a:moveTo>
                  <a:pt x="134067" y="21786"/>
                </a:moveTo>
                <a:lnTo>
                  <a:pt x="96428" y="59649"/>
                </a:lnTo>
                <a:cubicBezTo>
                  <a:pt x="91051" y="65058"/>
                  <a:pt x="83881" y="68304"/>
                  <a:pt x="76353" y="68304"/>
                </a:cubicBezTo>
                <a:lnTo>
                  <a:pt x="60939" y="68304"/>
                </a:lnTo>
                <a:cubicBezTo>
                  <a:pt x="60222" y="69746"/>
                  <a:pt x="58788" y="70828"/>
                  <a:pt x="56638" y="70828"/>
                </a:cubicBezTo>
                <a:cubicBezTo>
                  <a:pt x="54845" y="70828"/>
                  <a:pt x="53411" y="69746"/>
                  <a:pt x="52695" y="68304"/>
                </a:cubicBezTo>
                <a:lnTo>
                  <a:pt x="27243" y="68304"/>
                </a:lnTo>
                <a:cubicBezTo>
                  <a:pt x="16848" y="68304"/>
                  <a:pt x="8603" y="76598"/>
                  <a:pt x="8603" y="87056"/>
                </a:cubicBezTo>
                <a:lnTo>
                  <a:pt x="8603" y="164586"/>
                </a:lnTo>
                <a:cubicBezTo>
                  <a:pt x="8603" y="168913"/>
                  <a:pt x="11829" y="172159"/>
                  <a:pt x="15772" y="172159"/>
                </a:cubicBezTo>
                <a:cubicBezTo>
                  <a:pt x="20074" y="172159"/>
                  <a:pt x="22942" y="168913"/>
                  <a:pt x="22942" y="164586"/>
                </a:cubicBezTo>
                <a:lnTo>
                  <a:pt x="22942" y="91022"/>
                </a:lnTo>
                <a:cubicBezTo>
                  <a:pt x="22942" y="88859"/>
                  <a:pt x="25092" y="86695"/>
                  <a:pt x="27243" y="86695"/>
                </a:cubicBezTo>
                <a:cubicBezTo>
                  <a:pt x="29753" y="86695"/>
                  <a:pt x="31903" y="88859"/>
                  <a:pt x="31903" y="91022"/>
                </a:cubicBezTo>
                <a:lnTo>
                  <a:pt x="31903" y="159177"/>
                </a:lnTo>
                <a:lnTo>
                  <a:pt x="82089" y="159177"/>
                </a:lnTo>
                <a:lnTo>
                  <a:pt x="82089" y="105086"/>
                </a:lnTo>
                <a:cubicBezTo>
                  <a:pt x="82089" y="98595"/>
                  <a:pt x="84598" y="92825"/>
                  <a:pt x="88900" y="88137"/>
                </a:cubicBezTo>
                <a:lnTo>
                  <a:pt x="144463" y="32243"/>
                </a:lnTo>
                <a:cubicBezTo>
                  <a:pt x="145897" y="30801"/>
                  <a:pt x="146614" y="28637"/>
                  <a:pt x="146614" y="26834"/>
                </a:cubicBezTo>
                <a:cubicBezTo>
                  <a:pt x="146614" y="25031"/>
                  <a:pt x="145897" y="23228"/>
                  <a:pt x="144463" y="21786"/>
                </a:cubicBezTo>
                <a:cubicBezTo>
                  <a:pt x="141595" y="18901"/>
                  <a:pt x="136935" y="18901"/>
                  <a:pt x="134067" y="21786"/>
                </a:cubicBezTo>
                <a:close/>
                <a:moveTo>
                  <a:pt x="139265" y="11058"/>
                </a:moveTo>
                <a:cubicBezTo>
                  <a:pt x="143387" y="11058"/>
                  <a:pt x="147510" y="12590"/>
                  <a:pt x="150557" y="15655"/>
                </a:cubicBezTo>
                <a:cubicBezTo>
                  <a:pt x="153424" y="18540"/>
                  <a:pt x="155217" y="22507"/>
                  <a:pt x="155217" y="26834"/>
                </a:cubicBezTo>
                <a:cubicBezTo>
                  <a:pt x="155217" y="31161"/>
                  <a:pt x="153424" y="35128"/>
                  <a:pt x="150557" y="38013"/>
                </a:cubicBezTo>
                <a:lnTo>
                  <a:pt x="94994" y="94268"/>
                </a:lnTo>
                <a:cubicBezTo>
                  <a:pt x="92126" y="97153"/>
                  <a:pt x="90692" y="101119"/>
                  <a:pt x="90692" y="105086"/>
                </a:cubicBezTo>
                <a:lnTo>
                  <a:pt x="90692" y="266277"/>
                </a:lnTo>
                <a:cubicBezTo>
                  <a:pt x="90692" y="276735"/>
                  <a:pt x="82089" y="285389"/>
                  <a:pt x="71693" y="285389"/>
                </a:cubicBezTo>
                <a:cubicBezTo>
                  <a:pt x="65599" y="285389"/>
                  <a:pt x="60222" y="282505"/>
                  <a:pt x="56638" y="278177"/>
                </a:cubicBezTo>
                <a:cubicBezTo>
                  <a:pt x="53411" y="282505"/>
                  <a:pt x="48034" y="285389"/>
                  <a:pt x="42299" y="285389"/>
                </a:cubicBezTo>
                <a:cubicBezTo>
                  <a:pt x="31903" y="285389"/>
                  <a:pt x="22942" y="276735"/>
                  <a:pt x="22942" y="266277"/>
                </a:cubicBezTo>
                <a:lnTo>
                  <a:pt x="22942" y="179010"/>
                </a:lnTo>
                <a:cubicBezTo>
                  <a:pt x="21149" y="180092"/>
                  <a:pt x="18640" y="180813"/>
                  <a:pt x="15772" y="180813"/>
                </a:cubicBezTo>
                <a:cubicBezTo>
                  <a:pt x="7169" y="180813"/>
                  <a:pt x="0" y="173601"/>
                  <a:pt x="0" y="164586"/>
                </a:cubicBezTo>
                <a:lnTo>
                  <a:pt x="0" y="87056"/>
                </a:lnTo>
                <a:cubicBezTo>
                  <a:pt x="0" y="71910"/>
                  <a:pt x="12188" y="59649"/>
                  <a:pt x="27243" y="59649"/>
                </a:cubicBezTo>
                <a:lnTo>
                  <a:pt x="76353" y="59649"/>
                </a:lnTo>
                <a:cubicBezTo>
                  <a:pt x="81730" y="59649"/>
                  <a:pt x="86390" y="57486"/>
                  <a:pt x="90334" y="53880"/>
                </a:cubicBezTo>
                <a:lnTo>
                  <a:pt x="127973" y="15655"/>
                </a:lnTo>
                <a:cubicBezTo>
                  <a:pt x="131020" y="12590"/>
                  <a:pt x="135143" y="11058"/>
                  <a:pt x="139265" y="11058"/>
                </a:cubicBezTo>
                <a:close/>
                <a:moveTo>
                  <a:pt x="57587" y="8559"/>
                </a:moveTo>
                <a:cubicBezTo>
                  <a:pt x="49028" y="8559"/>
                  <a:pt x="41896" y="15691"/>
                  <a:pt x="41896" y="24250"/>
                </a:cubicBezTo>
                <a:cubicBezTo>
                  <a:pt x="41896" y="33165"/>
                  <a:pt x="49028" y="39941"/>
                  <a:pt x="57587" y="39941"/>
                </a:cubicBezTo>
                <a:cubicBezTo>
                  <a:pt x="66502" y="39941"/>
                  <a:pt x="73634" y="33165"/>
                  <a:pt x="73634" y="24250"/>
                </a:cubicBezTo>
                <a:cubicBezTo>
                  <a:pt x="73634" y="15691"/>
                  <a:pt x="66502" y="8559"/>
                  <a:pt x="57587" y="8559"/>
                </a:cubicBezTo>
                <a:close/>
                <a:moveTo>
                  <a:pt x="57587" y="0"/>
                </a:moveTo>
                <a:cubicBezTo>
                  <a:pt x="71495" y="0"/>
                  <a:pt x="82193" y="10698"/>
                  <a:pt x="82193" y="24250"/>
                </a:cubicBezTo>
                <a:cubicBezTo>
                  <a:pt x="82193" y="37801"/>
                  <a:pt x="71495" y="48856"/>
                  <a:pt x="57587" y="48856"/>
                </a:cubicBezTo>
                <a:cubicBezTo>
                  <a:pt x="44392" y="48856"/>
                  <a:pt x="33337" y="37801"/>
                  <a:pt x="33337" y="24250"/>
                </a:cubicBezTo>
                <a:cubicBezTo>
                  <a:pt x="33337" y="10698"/>
                  <a:pt x="44392" y="0"/>
                  <a:pt x="57587" y="0"/>
                </a:cubicBezTo>
                <a:close/>
              </a:path>
            </a:pathLst>
          </a:custGeom>
          <a:solidFill>
            <a:schemeClr val="bg1"/>
          </a:solidFill>
          <a:ln cmpd="sng">
            <a:solidFill>
              <a:schemeClr val="accent1"/>
            </a:solidFill>
          </a:ln>
          <a:effectLst/>
        </p:spPr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1021">
            <a:extLst>
              <a:ext uri="{FF2B5EF4-FFF2-40B4-BE49-F238E27FC236}">
                <a16:creationId xmlns:a16="http://schemas.microsoft.com/office/drawing/2014/main" id="{99F5D1D4-813A-2F44-B712-EB929CC1C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8418" y="2894631"/>
            <a:ext cx="581362" cy="581362"/>
          </a:xfrm>
          <a:custGeom>
            <a:avLst/>
            <a:gdLst>
              <a:gd name="T0" fmla="*/ 160839 w 290150"/>
              <a:gd name="T1" fmla="*/ 282538 h 290152"/>
              <a:gd name="T2" fmla="*/ 235772 w 290150"/>
              <a:gd name="T3" fmla="*/ 242352 h 290152"/>
              <a:gd name="T4" fmla="*/ 282847 w 290150"/>
              <a:gd name="T5" fmla="*/ 282543 h 290152"/>
              <a:gd name="T6" fmla="*/ 285767 w 290150"/>
              <a:gd name="T7" fmla="*/ 243076 h 290152"/>
              <a:gd name="T8" fmla="*/ 228109 w 290150"/>
              <a:gd name="T9" fmla="*/ 291594 h 290152"/>
              <a:gd name="T10" fmla="*/ 235772 w 290150"/>
              <a:gd name="T11" fmla="*/ 242352 h 290152"/>
              <a:gd name="T12" fmla="*/ 8601 w 290150"/>
              <a:gd name="T13" fmla="*/ 282543 h 290152"/>
              <a:gd name="T14" fmla="*/ 54825 w 290150"/>
              <a:gd name="T15" fmla="*/ 242352 h 290152"/>
              <a:gd name="T16" fmla="*/ 62352 w 290150"/>
              <a:gd name="T17" fmla="*/ 291594 h 290152"/>
              <a:gd name="T18" fmla="*/ 6093 w 290150"/>
              <a:gd name="T19" fmla="*/ 243076 h 290152"/>
              <a:gd name="T20" fmla="*/ 187287 w 290150"/>
              <a:gd name="T21" fmla="*/ 256094 h 290152"/>
              <a:gd name="T22" fmla="*/ 246394 w 290150"/>
              <a:gd name="T23" fmla="*/ 224950 h 290152"/>
              <a:gd name="T24" fmla="*/ 33142 w 290150"/>
              <a:gd name="T25" fmla="*/ 214475 h 290152"/>
              <a:gd name="T26" fmla="*/ 33142 w 290150"/>
              <a:gd name="T27" fmla="*/ 214475 h 290152"/>
              <a:gd name="T28" fmla="*/ 237724 w 290150"/>
              <a:gd name="T29" fmla="*/ 224950 h 290152"/>
              <a:gd name="T30" fmla="*/ 33142 w 290150"/>
              <a:gd name="T31" fmla="*/ 243734 h 290152"/>
              <a:gd name="T32" fmla="*/ 132579 w 290150"/>
              <a:gd name="T33" fmla="*/ 229650 h 290152"/>
              <a:gd name="T34" fmla="*/ 176418 w 290150"/>
              <a:gd name="T35" fmla="*/ 164806 h 290152"/>
              <a:gd name="T36" fmla="*/ 185476 w 290150"/>
              <a:gd name="T37" fmla="*/ 173500 h 290152"/>
              <a:gd name="T38" fmla="*/ 114826 w 290150"/>
              <a:gd name="T39" fmla="*/ 182557 h 290152"/>
              <a:gd name="T40" fmla="*/ 18083 w 290150"/>
              <a:gd name="T41" fmla="*/ 100509 h 290152"/>
              <a:gd name="T42" fmla="*/ 20565 w 290150"/>
              <a:gd name="T43" fmla="*/ 198699 h 290152"/>
              <a:gd name="T44" fmla="*/ 0 w 290150"/>
              <a:gd name="T45" fmla="*/ 118987 h 290152"/>
              <a:gd name="T46" fmla="*/ 281745 w 290150"/>
              <a:gd name="T47" fmla="*/ 175699 h 290152"/>
              <a:gd name="T48" fmla="*/ 273115 w 290150"/>
              <a:gd name="T49" fmla="*/ 172817 h 290152"/>
              <a:gd name="T50" fmla="*/ 203494 w 290150"/>
              <a:gd name="T51" fmla="*/ 136551 h 290152"/>
              <a:gd name="T52" fmla="*/ 144752 w 290150"/>
              <a:gd name="T53" fmla="*/ 95217 h 290152"/>
              <a:gd name="T54" fmla="*/ 67728 w 290150"/>
              <a:gd name="T55" fmla="*/ 145607 h 290152"/>
              <a:gd name="T56" fmla="*/ 123885 w 290150"/>
              <a:gd name="T57" fmla="*/ 191251 h 290152"/>
              <a:gd name="T58" fmla="*/ 132579 w 290150"/>
              <a:gd name="T59" fmla="*/ 173500 h 290152"/>
              <a:gd name="T60" fmla="*/ 176418 w 290150"/>
              <a:gd name="T61" fmla="*/ 156112 h 290152"/>
              <a:gd name="T62" fmla="*/ 167723 w 290150"/>
              <a:gd name="T63" fmla="*/ 229650 h 290152"/>
              <a:gd name="T64" fmla="*/ 145623 w 290150"/>
              <a:gd name="T65" fmla="*/ 67724 h 290152"/>
              <a:gd name="T66" fmla="*/ 196344 w 290150"/>
              <a:gd name="T67" fmla="*/ 235083 h 290152"/>
              <a:gd name="T68" fmla="*/ 182940 w 290150"/>
              <a:gd name="T69" fmla="*/ 269498 h 290152"/>
              <a:gd name="T70" fmla="*/ 109393 w 290150"/>
              <a:gd name="T71" fmla="*/ 264788 h 290152"/>
              <a:gd name="T72" fmla="*/ 84393 w 290150"/>
              <a:gd name="T73" fmla="*/ 206827 h 290152"/>
              <a:gd name="T74" fmla="*/ 236502 w 290150"/>
              <a:gd name="T75" fmla="*/ 42703 h 290152"/>
              <a:gd name="T76" fmla="*/ 282847 w 290150"/>
              <a:gd name="T77" fmla="*/ 53928 h 290152"/>
              <a:gd name="T78" fmla="*/ 291604 w 290150"/>
              <a:gd name="T79" fmla="*/ 53928 h 290152"/>
              <a:gd name="T80" fmla="*/ 223364 w 290150"/>
              <a:gd name="T81" fmla="*/ 81446 h 290152"/>
              <a:gd name="T82" fmla="*/ 11826 w 290150"/>
              <a:gd name="T83" fmla="*/ 36910 h 290152"/>
              <a:gd name="T84" fmla="*/ 58050 w 290150"/>
              <a:gd name="T85" fmla="*/ 77099 h 290152"/>
              <a:gd name="T86" fmla="*/ 60918 w 290150"/>
              <a:gd name="T87" fmla="*/ 37270 h 290152"/>
              <a:gd name="T88" fmla="*/ 4298 w 290150"/>
              <a:gd name="T89" fmla="*/ 85789 h 290152"/>
              <a:gd name="T90" fmla="*/ 11826 w 290150"/>
              <a:gd name="T91" fmla="*/ 36910 h 290152"/>
              <a:gd name="T92" fmla="*/ 266984 w 290150"/>
              <a:gd name="T93" fmla="*/ 18965 h 290152"/>
              <a:gd name="T94" fmla="*/ 33142 w 290150"/>
              <a:gd name="T95" fmla="*/ 29342 h 290152"/>
              <a:gd name="T96" fmla="*/ 198091 w 290150"/>
              <a:gd name="T97" fmla="*/ 16473 h 290152"/>
              <a:gd name="T98" fmla="*/ 194457 w 290150"/>
              <a:gd name="T99" fmla="*/ 23997 h 290152"/>
              <a:gd name="T100" fmla="*/ 72745 w 290150"/>
              <a:gd name="T101" fmla="*/ 26504 h 290152"/>
              <a:gd name="T102" fmla="*/ 256870 w 290150"/>
              <a:gd name="T103" fmla="*/ 37932 h 290152"/>
              <a:gd name="T104" fmla="*/ 52288 w 290150"/>
              <a:gd name="T105" fmla="*/ 18965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1047">
            <a:extLst>
              <a:ext uri="{FF2B5EF4-FFF2-40B4-BE49-F238E27FC236}">
                <a16:creationId xmlns:a16="http://schemas.microsoft.com/office/drawing/2014/main" id="{25F76960-3EA3-429F-BD12-92B1A6331C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50548" y="2931818"/>
            <a:ext cx="463216" cy="581362"/>
          </a:xfrm>
          <a:custGeom>
            <a:avLst/>
            <a:gdLst>
              <a:gd name="T0" fmla="*/ 2494694 w 286977"/>
              <a:gd name="T1" fmla="*/ 2735509 h 285393"/>
              <a:gd name="T2" fmla="*/ 2442634 w 286977"/>
              <a:gd name="T3" fmla="*/ 3113916 h 285393"/>
              <a:gd name="T4" fmla="*/ 2394599 w 286977"/>
              <a:gd name="T5" fmla="*/ 2735509 h 285393"/>
              <a:gd name="T6" fmla="*/ 687818 w 286977"/>
              <a:gd name="T7" fmla="*/ 2684800 h 285393"/>
              <a:gd name="T8" fmla="*/ 741986 w 286977"/>
              <a:gd name="T9" fmla="*/ 3067113 h 285393"/>
              <a:gd name="T10" fmla="*/ 642027 w 286977"/>
              <a:gd name="T11" fmla="*/ 3067113 h 285393"/>
              <a:gd name="T12" fmla="*/ 687818 w 286977"/>
              <a:gd name="T13" fmla="*/ 2684800 h 285393"/>
              <a:gd name="T14" fmla="*/ 1645342 w 286977"/>
              <a:gd name="T15" fmla="*/ 2105998 h 285393"/>
              <a:gd name="T16" fmla="*/ 2177998 w 286977"/>
              <a:gd name="T17" fmla="*/ 1980496 h 285393"/>
              <a:gd name="T18" fmla="*/ 1124510 w 286977"/>
              <a:gd name="T19" fmla="*/ 1866761 h 285393"/>
              <a:gd name="T20" fmla="*/ 1207350 w 286977"/>
              <a:gd name="T21" fmla="*/ 2357003 h 285393"/>
              <a:gd name="T22" fmla="*/ 1124510 w 286977"/>
              <a:gd name="T23" fmla="*/ 1866761 h 285393"/>
              <a:gd name="T24" fmla="*/ 1207350 w 286977"/>
              <a:gd name="T25" fmla="*/ 1717734 h 285393"/>
              <a:gd name="T26" fmla="*/ 1566424 w 286977"/>
              <a:gd name="T27" fmla="*/ 2043249 h 285393"/>
              <a:gd name="T28" fmla="*/ 1925472 w 286977"/>
              <a:gd name="T29" fmla="*/ 1717734 h 285393"/>
              <a:gd name="T30" fmla="*/ 1566424 w 286977"/>
              <a:gd name="T31" fmla="*/ 1702046 h 285393"/>
              <a:gd name="T32" fmla="*/ 1818949 w 286977"/>
              <a:gd name="T33" fmla="*/ 419612 h 285393"/>
              <a:gd name="T34" fmla="*/ 1787373 w 286977"/>
              <a:gd name="T35" fmla="*/ 572585 h 285393"/>
              <a:gd name="T36" fmla="*/ 946944 w 286977"/>
              <a:gd name="T37" fmla="*/ 486306 h 285393"/>
              <a:gd name="T38" fmla="*/ 1566424 w 286977"/>
              <a:gd name="T39" fmla="*/ 1607927 h 285393"/>
              <a:gd name="T40" fmla="*/ 2158268 w 286977"/>
              <a:gd name="T41" fmla="*/ 423574 h 285393"/>
              <a:gd name="T42" fmla="*/ 1953104 w 286977"/>
              <a:gd name="T43" fmla="*/ 502001 h 285393"/>
              <a:gd name="T44" fmla="*/ 1566424 w 286977"/>
              <a:gd name="T45" fmla="*/ 98026 h 285393"/>
              <a:gd name="T46" fmla="*/ 1724247 w 286977"/>
              <a:gd name="T47" fmla="*/ 490205 h 285393"/>
              <a:gd name="T48" fmla="*/ 1747923 w 286977"/>
              <a:gd name="T49" fmla="*/ 294135 h 285393"/>
              <a:gd name="T50" fmla="*/ 1984663 w 286977"/>
              <a:gd name="T51" fmla="*/ 407868 h 285393"/>
              <a:gd name="T52" fmla="*/ 1566424 w 286977"/>
              <a:gd name="T53" fmla="*/ 98026 h 285393"/>
              <a:gd name="T54" fmla="*/ 2335821 w 286977"/>
              <a:gd name="T55" fmla="*/ 784347 h 285393"/>
              <a:gd name="T56" fmla="*/ 2020155 w 286977"/>
              <a:gd name="T57" fmla="*/ 1690294 h 285393"/>
              <a:gd name="T58" fmla="*/ 2675163 w 286977"/>
              <a:gd name="T59" fmla="*/ 1976568 h 285393"/>
              <a:gd name="T60" fmla="*/ 3136779 w 286977"/>
              <a:gd name="T61" fmla="*/ 3066835 h 285393"/>
              <a:gd name="T62" fmla="*/ 3038160 w 286977"/>
              <a:gd name="T63" fmla="*/ 3066835 h 285393"/>
              <a:gd name="T64" fmla="*/ 2655427 w 286977"/>
              <a:gd name="T65" fmla="*/ 2070700 h 285393"/>
              <a:gd name="T66" fmla="*/ 1972833 w 286977"/>
              <a:gd name="T67" fmla="*/ 2451112 h 285393"/>
              <a:gd name="T68" fmla="*/ 1937317 w 286977"/>
              <a:gd name="T69" fmla="*/ 2470724 h 285393"/>
              <a:gd name="T70" fmla="*/ 1613760 w 286977"/>
              <a:gd name="T71" fmla="*/ 2204045 h 285393"/>
              <a:gd name="T72" fmla="*/ 1566424 w 286977"/>
              <a:gd name="T73" fmla="*/ 3113892 h 285393"/>
              <a:gd name="T74" fmla="*/ 1519058 w 286977"/>
              <a:gd name="T75" fmla="*/ 2204045 h 285393"/>
              <a:gd name="T76" fmla="*/ 1195534 w 286977"/>
              <a:gd name="T77" fmla="*/ 2470724 h 285393"/>
              <a:gd name="T78" fmla="*/ 1156068 w 286977"/>
              <a:gd name="T79" fmla="*/ 2451112 h 285393"/>
              <a:gd name="T80" fmla="*/ 477419 w 286977"/>
              <a:gd name="T81" fmla="*/ 2070700 h 285393"/>
              <a:gd name="T82" fmla="*/ 94695 w 286977"/>
              <a:gd name="T83" fmla="*/ 3066835 h 285393"/>
              <a:gd name="T84" fmla="*/ 0 w 286977"/>
              <a:gd name="T85" fmla="*/ 3066835 h 285393"/>
              <a:gd name="T86" fmla="*/ 461617 w 286977"/>
              <a:gd name="T87" fmla="*/ 1976568 h 285393"/>
              <a:gd name="T88" fmla="*/ 1112678 w 286977"/>
              <a:gd name="T89" fmla="*/ 1690294 h 285393"/>
              <a:gd name="T90" fmla="*/ 800959 w 286977"/>
              <a:gd name="T91" fmla="*/ 784347 h 285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6977" h="285393">
                <a:moveTo>
                  <a:pt x="223471" y="246063"/>
                </a:moveTo>
                <a:cubicBezTo>
                  <a:pt x="226036" y="246063"/>
                  <a:pt x="228234" y="248208"/>
                  <a:pt x="228234" y="250711"/>
                </a:cubicBezTo>
                <a:lnTo>
                  <a:pt x="228234" y="281102"/>
                </a:lnTo>
                <a:cubicBezTo>
                  <a:pt x="228234" y="283247"/>
                  <a:pt x="226036" y="285393"/>
                  <a:pt x="223471" y="285393"/>
                </a:cubicBezTo>
                <a:cubicBezTo>
                  <a:pt x="221273" y="285393"/>
                  <a:pt x="219075" y="283247"/>
                  <a:pt x="219075" y="281102"/>
                </a:cubicBezTo>
                <a:lnTo>
                  <a:pt x="219075" y="250711"/>
                </a:lnTo>
                <a:cubicBezTo>
                  <a:pt x="219075" y="248208"/>
                  <a:pt x="221273" y="246063"/>
                  <a:pt x="223471" y="246063"/>
                </a:cubicBezTo>
                <a:close/>
                <a:moveTo>
                  <a:pt x="62929" y="246063"/>
                </a:moveTo>
                <a:cubicBezTo>
                  <a:pt x="65596" y="246063"/>
                  <a:pt x="67882" y="248208"/>
                  <a:pt x="67882" y="250711"/>
                </a:cubicBezTo>
                <a:lnTo>
                  <a:pt x="67882" y="281102"/>
                </a:lnTo>
                <a:cubicBezTo>
                  <a:pt x="67882" y="283247"/>
                  <a:pt x="65596" y="285393"/>
                  <a:pt x="62929" y="285393"/>
                </a:cubicBezTo>
                <a:cubicBezTo>
                  <a:pt x="61024" y="285393"/>
                  <a:pt x="58738" y="283247"/>
                  <a:pt x="58738" y="281102"/>
                </a:cubicBezTo>
                <a:lnTo>
                  <a:pt x="58738" y="250711"/>
                </a:lnTo>
                <a:cubicBezTo>
                  <a:pt x="58738" y="248208"/>
                  <a:pt x="61024" y="246063"/>
                  <a:pt x="62929" y="246063"/>
                </a:cubicBezTo>
                <a:close/>
                <a:moveTo>
                  <a:pt x="183376" y="171090"/>
                </a:moveTo>
                <a:lnTo>
                  <a:pt x="150528" y="193016"/>
                </a:lnTo>
                <a:lnTo>
                  <a:pt x="176518" y="216020"/>
                </a:lnTo>
                <a:lnTo>
                  <a:pt x="199259" y="181514"/>
                </a:lnTo>
                <a:cubicBezTo>
                  <a:pt x="193123" y="180076"/>
                  <a:pt x="188069" y="176122"/>
                  <a:pt x="183376" y="171090"/>
                </a:cubicBezTo>
                <a:close/>
                <a:moveTo>
                  <a:pt x="102878" y="171090"/>
                </a:moveTo>
                <a:cubicBezTo>
                  <a:pt x="98908" y="176122"/>
                  <a:pt x="93132" y="180076"/>
                  <a:pt x="86995" y="181514"/>
                </a:cubicBezTo>
                <a:lnTo>
                  <a:pt x="110459" y="216020"/>
                </a:lnTo>
                <a:lnTo>
                  <a:pt x="136088" y="193016"/>
                </a:lnTo>
                <a:lnTo>
                  <a:pt x="102878" y="171090"/>
                </a:lnTo>
                <a:close/>
                <a:moveTo>
                  <a:pt x="112986" y="147368"/>
                </a:moveTo>
                <a:lnTo>
                  <a:pt x="110459" y="157432"/>
                </a:lnTo>
                <a:cubicBezTo>
                  <a:pt x="110098" y="159588"/>
                  <a:pt x="108654" y="161745"/>
                  <a:pt x="107932" y="163902"/>
                </a:cubicBezTo>
                <a:lnTo>
                  <a:pt x="143308" y="187265"/>
                </a:lnTo>
                <a:lnTo>
                  <a:pt x="179045" y="163902"/>
                </a:lnTo>
                <a:cubicBezTo>
                  <a:pt x="177601" y="161745"/>
                  <a:pt x="176879" y="159588"/>
                  <a:pt x="176157" y="157432"/>
                </a:cubicBezTo>
                <a:lnTo>
                  <a:pt x="173630" y="147368"/>
                </a:lnTo>
                <a:cubicBezTo>
                  <a:pt x="164245" y="152759"/>
                  <a:pt x="154137" y="155994"/>
                  <a:pt x="143308" y="155994"/>
                </a:cubicBezTo>
                <a:cubicBezTo>
                  <a:pt x="132479" y="155994"/>
                  <a:pt x="122371" y="152759"/>
                  <a:pt x="112986" y="147368"/>
                </a:cubicBezTo>
                <a:close/>
                <a:moveTo>
                  <a:pt x="166411" y="38459"/>
                </a:moveTo>
                <a:lnTo>
                  <a:pt x="166411" y="48164"/>
                </a:lnTo>
                <a:cubicBezTo>
                  <a:pt x="166411" y="50321"/>
                  <a:pt x="164967" y="52118"/>
                  <a:pt x="163523" y="52477"/>
                </a:cubicBezTo>
                <a:cubicBezTo>
                  <a:pt x="151249" y="56071"/>
                  <a:pt x="140420" y="57509"/>
                  <a:pt x="130674" y="57509"/>
                </a:cubicBezTo>
                <a:cubicBezTo>
                  <a:pt x="108654" y="57509"/>
                  <a:pt x="93493" y="49961"/>
                  <a:pt x="86635" y="44570"/>
                </a:cubicBezTo>
                <a:cubicBezTo>
                  <a:pt x="83386" y="52837"/>
                  <a:pt x="81942" y="61822"/>
                  <a:pt x="81942" y="71887"/>
                </a:cubicBezTo>
                <a:cubicBezTo>
                  <a:pt x="81942" y="113221"/>
                  <a:pt x="109376" y="147368"/>
                  <a:pt x="143308" y="147368"/>
                </a:cubicBezTo>
                <a:cubicBezTo>
                  <a:pt x="177240" y="147368"/>
                  <a:pt x="205035" y="113221"/>
                  <a:pt x="205035" y="71887"/>
                </a:cubicBezTo>
                <a:cubicBezTo>
                  <a:pt x="205035" y="59306"/>
                  <a:pt x="202147" y="48164"/>
                  <a:pt x="197455" y="38819"/>
                </a:cubicBezTo>
                <a:cubicBezTo>
                  <a:pt x="191318" y="43132"/>
                  <a:pt x="182654" y="46007"/>
                  <a:pt x="182294" y="46367"/>
                </a:cubicBezTo>
                <a:cubicBezTo>
                  <a:pt x="180850" y="46726"/>
                  <a:pt x="179767" y="46367"/>
                  <a:pt x="178684" y="46007"/>
                </a:cubicBezTo>
                <a:lnTo>
                  <a:pt x="166411" y="38459"/>
                </a:lnTo>
                <a:close/>
                <a:moveTo>
                  <a:pt x="143308" y="8986"/>
                </a:moveTo>
                <a:cubicBezTo>
                  <a:pt x="118761" y="8986"/>
                  <a:pt x="100713" y="19050"/>
                  <a:pt x="89883" y="37021"/>
                </a:cubicBezTo>
                <a:cubicBezTo>
                  <a:pt x="97825" y="42054"/>
                  <a:pt x="120927" y="55712"/>
                  <a:pt x="157747" y="44929"/>
                </a:cubicBezTo>
                <a:lnTo>
                  <a:pt x="157747" y="30911"/>
                </a:lnTo>
                <a:cubicBezTo>
                  <a:pt x="157747" y="29114"/>
                  <a:pt x="158469" y="27676"/>
                  <a:pt x="159913" y="26957"/>
                </a:cubicBezTo>
                <a:cubicBezTo>
                  <a:pt x="161357" y="26238"/>
                  <a:pt x="163162" y="26238"/>
                  <a:pt x="164245" y="26957"/>
                </a:cubicBezTo>
                <a:lnTo>
                  <a:pt x="181572" y="37381"/>
                </a:lnTo>
                <a:cubicBezTo>
                  <a:pt x="184459" y="35943"/>
                  <a:pt x="189152" y="34146"/>
                  <a:pt x="192762" y="31630"/>
                </a:cubicBezTo>
                <a:cubicBezTo>
                  <a:pt x="182654" y="16893"/>
                  <a:pt x="164967" y="8986"/>
                  <a:pt x="143308" y="8986"/>
                </a:cubicBezTo>
                <a:close/>
                <a:moveTo>
                  <a:pt x="143308" y="0"/>
                </a:moveTo>
                <a:cubicBezTo>
                  <a:pt x="185542" y="0"/>
                  <a:pt x="213699" y="28754"/>
                  <a:pt x="213699" y="71887"/>
                </a:cubicBezTo>
                <a:cubicBezTo>
                  <a:pt x="213699" y="101001"/>
                  <a:pt x="200703" y="127239"/>
                  <a:pt x="181572" y="142336"/>
                </a:cubicBezTo>
                <a:lnTo>
                  <a:pt x="184820" y="154916"/>
                </a:lnTo>
                <a:cubicBezTo>
                  <a:pt x="186986" y="164980"/>
                  <a:pt x="195650" y="173247"/>
                  <a:pt x="206118" y="174685"/>
                </a:cubicBezTo>
                <a:lnTo>
                  <a:pt x="244743" y="181154"/>
                </a:lnTo>
                <a:cubicBezTo>
                  <a:pt x="268928" y="185468"/>
                  <a:pt x="286977" y="206674"/>
                  <a:pt x="286977" y="230756"/>
                </a:cubicBezTo>
                <a:lnTo>
                  <a:pt x="286977" y="281078"/>
                </a:lnTo>
                <a:cubicBezTo>
                  <a:pt x="286977" y="283234"/>
                  <a:pt x="284811" y="285391"/>
                  <a:pt x="282284" y="285391"/>
                </a:cubicBezTo>
                <a:cubicBezTo>
                  <a:pt x="279758" y="285391"/>
                  <a:pt x="277953" y="283234"/>
                  <a:pt x="277953" y="281078"/>
                </a:cubicBezTo>
                <a:lnTo>
                  <a:pt x="277953" y="230756"/>
                </a:lnTo>
                <a:cubicBezTo>
                  <a:pt x="277953" y="210628"/>
                  <a:pt x="263153" y="193375"/>
                  <a:pt x="242938" y="189781"/>
                </a:cubicBezTo>
                <a:lnTo>
                  <a:pt x="208645" y="184030"/>
                </a:lnTo>
                <a:lnTo>
                  <a:pt x="180489" y="224646"/>
                </a:lnTo>
                <a:cubicBezTo>
                  <a:pt x="180128" y="225724"/>
                  <a:pt x="179045" y="226443"/>
                  <a:pt x="177601" y="226443"/>
                </a:cubicBezTo>
                <a:cubicBezTo>
                  <a:pt x="177240" y="226443"/>
                  <a:pt x="177240" y="226443"/>
                  <a:pt x="177240" y="226443"/>
                </a:cubicBezTo>
                <a:cubicBezTo>
                  <a:pt x="176157" y="226443"/>
                  <a:pt x="175435" y="226443"/>
                  <a:pt x="174352" y="225724"/>
                </a:cubicBezTo>
                <a:lnTo>
                  <a:pt x="147640" y="202002"/>
                </a:lnTo>
                <a:lnTo>
                  <a:pt x="147640" y="281078"/>
                </a:lnTo>
                <a:cubicBezTo>
                  <a:pt x="147640" y="283234"/>
                  <a:pt x="145835" y="285391"/>
                  <a:pt x="143308" y="285391"/>
                </a:cubicBezTo>
                <a:cubicBezTo>
                  <a:pt x="141142" y="285391"/>
                  <a:pt x="138976" y="283234"/>
                  <a:pt x="138976" y="281078"/>
                </a:cubicBezTo>
                <a:lnTo>
                  <a:pt x="138976" y="202002"/>
                </a:lnTo>
                <a:lnTo>
                  <a:pt x="112264" y="225724"/>
                </a:lnTo>
                <a:cubicBezTo>
                  <a:pt x="111542" y="226443"/>
                  <a:pt x="110459" y="226443"/>
                  <a:pt x="109376" y="226443"/>
                </a:cubicBezTo>
                <a:cubicBezTo>
                  <a:pt x="109015" y="226443"/>
                  <a:pt x="109015" y="226443"/>
                  <a:pt x="108654" y="226443"/>
                </a:cubicBezTo>
                <a:cubicBezTo>
                  <a:pt x="107571" y="226443"/>
                  <a:pt x="106127" y="225724"/>
                  <a:pt x="105766" y="224646"/>
                </a:cubicBezTo>
                <a:lnTo>
                  <a:pt x="77610" y="184030"/>
                </a:lnTo>
                <a:lnTo>
                  <a:pt x="43678" y="189781"/>
                </a:lnTo>
                <a:cubicBezTo>
                  <a:pt x="23463" y="193375"/>
                  <a:pt x="8663" y="210628"/>
                  <a:pt x="8663" y="230756"/>
                </a:cubicBezTo>
                <a:lnTo>
                  <a:pt x="8663" y="281078"/>
                </a:lnTo>
                <a:cubicBezTo>
                  <a:pt x="8663" y="283234"/>
                  <a:pt x="6859" y="285391"/>
                  <a:pt x="4693" y="285391"/>
                </a:cubicBezTo>
                <a:cubicBezTo>
                  <a:pt x="2166" y="285391"/>
                  <a:pt x="0" y="283234"/>
                  <a:pt x="0" y="281078"/>
                </a:cubicBezTo>
                <a:lnTo>
                  <a:pt x="0" y="230756"/>
                </a:lnTo>
                <a:cubicBezTo>
                  <a:pt x="0" y="206674"/>
                  <a:pt x="17688" y="185468"/>
                  <a:pt x="42234" y="181154"/>
                </a:cubicBezTo>
                <a:lnTo>
                  <a:pt x="80498" y="174685"/>
                </a:lnTo>
                <a:cubicBezTo>
                  <a:pt x="90605" y="173247"/>
                  <a:pt x="99269" y="164980"/>
                  <a:pt x="101796" y="154916"/>
                </a:cubicBezTo>
                <a:lnTo>
                  <a:pt x="105044" y="142336"/>
                </a:lnTo>
                <a:cubicBezTo>
                  <a:pt x="85913" y="127239"/>
                  <a:pt x="73278" y="101001"/>
                  <a:pt x="73278" y="71887"/>
                </a:cubicBezTo>
                <a:cubicBezTo>
                  <a:pt x="73278" y="28754"/>
                  <a:pt x="101435" y="0"/>
                  <a:pt x="1433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4" name="Freeform 1048">
            <a:extLst>
              <a:ext uri="{FF2B5EF4-FFF2-40B4-BE49-F238E27FC236}">
                <a16:creationId xmlns:a16="http://schemas.microsoft.com/office/drawing/2014/main" id="{B1323416-6EDC-4A16-A9F6-729CA90ED9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3764" y="2931818"/>
            <a:ext cx="444440" cy="581362"/>
          </a:xfrm>
          <a:custGeom>
            <a:avLst/>
            <a:gdLst>
              <a:gd name="T0" fmla="*/ 2555332 w 279041"/>
              <a:gd name="T1" fmla="*/ 2800221 h 285396"/>
              <a:gd name="T2" fmla="*/ 2504849 w 279041"/>
              <a:gd name="T3" fmla="*/ 3113620 h 285396"/>
              <a:gd name="T4" fmla="*/ 2454354 w 279041"/>
              <a:gd name="T5" fmla="*/ 2800221 h 285396"/>
              <a:gd name="T6" fmla="*/ 591999 w 279041"/>
              <a:gd name="T7" fmla="*/ 2753781 h 285396"/>
              <a:gd name="T8" fmla="*/ 644605 w 279041"/>
              <a:gd name="T9" fmla="*/ 3067198 h 285396"/>
              <a:gd name="T10" fmla="*/ 543471 w 279041"/>
              <a:gd name="T11" fmla="*/ 3067198 h 285396"/>
              <a:gd name="T12" fmla="*/ 591999 w 279041"/>
              <a:gd name="T13" fmla="*/ 2753781 h 285396"/>
              <a:gd name="T14" fmla="*/ 1209601 w 279041"/>
              <a:gd name="T15" fmla="*/ 1964610 h 285396"/>
              <a:gd name="T16" fmla="*/ 1538761 w 279041"/>
              <a:gd name="T17" fmla="*/ 2682219 h 285396"/>
              <a:gd name="T18" fmla="*/ 1875885 w 279041"/>
              <a:gd name="T19" fmla="*/ 1964610 h 285396"/>
              <a:gd name="T20" fmla="*/ 1538761 w 279041"/>
              <a:gd name="T21" fmla="*/ 2046965 h 285396"/>
              <a:gd name="T22" fmla="*/ 1861495 w 279041"/>
              <a:gd name="T23" fmla="*/ 855354 h 285396"/>
              <a:gd name="T24" fmla="*/ 924049 w 279041"/>
              <a:gd name="T25" fmla="*/ 968578 h 285396"/>
              <a:gd name="T26" fmla="*/ 1538761 w 279041"/>
              <a:gd name="T27" fmla="*/ 1956771 h 285396"/>
              <a:gd name="T28" fmla="*/ 2157458 w 279041"/>
              <a:gd name="T29" fmla="*/ 952896 h 285396"/>
              <a:gd name="T30" fmla="*/ 1538761 w 279041"/>
              <a:gd name="T31" fmla="*/ 98023 h 285396"/>
              <a:gd name="T32" fmla="*/ 698000 w 279041"/>
              <a:gd name="T33" fmla="*/ 2192050 h 285396"/>
              <a:gd name="T34" fmla="*/ 1122357 w 279041"/>
              <a:gd name="T35" fmla="*/ 1941089 h 285396"/>
              <a:gd name="T36" fmla="*/ 801118 w 279041"/>
              <a:gd name="T37" fmla="*/ 1168577 h 285396"/>
              <a:gd name="T38" fmla="*/ 880440 w 279041"/>
              <a:gd name="T39" fmla="*/ 854864 h 285396"/>
              <a:gd name="T40" fmla="*/ 1511001 w 279041"/>
              <a:gd name="T41" fmla="*/ 862703 h 285396"/>
              <a:gd name="T42" fmla="*/ 2244710 w 279041"/>
              <a:gd name="T43" fmla="*/ 909767 h 285396"/>
              <a:gd name="T44" fmla="*/ 1955187 w 279041"/>
              <a:gd name="T45" fmla="*/ 1901864 h 285396"/>
              <a:gd name="T46" fmla="*/ 2197118 w 279041"/>
              <a:gd name="T47" fmla="*/ 2160681 h 285396"/>
              <a:gd name="T48" fmla="*/ 2609564 w 279041"/>
              <a:gd name="T49" fmla="*/ 1305817 h 285396"/>
              <a:gd name="T50" fmla="*/ 1538761 w 279041"/>
              <a:gd name="T51" fmla="*/ 0 h 285396"/>
              <a:gd name="T52" fmla="*/ 2486628 w 279041"/>
              <a:gd name="T53" fmla="*/ 2207745 h 285396"/>
              <a:gd name="T54" fmla="*/ 3081501 w 279041"/>
              <a:gd name="T55" fmla="*/ 2878284 h 285396"/>
              <a:gd name="T56" fmla="*/ 3033916 w 279041"/>
              <a:gd name="T57" fmla="*/ 3113568 h 285396"/>
              <a:gd name="T58" fmla="*/ 2990295 w 279041"/>
              <a:gd name="T59" fmla="*/ 2878284 h 285396"/>
              <a:gd name="T60" fmla="*/ 2260566 w 279041"/>
              <a:gd name="T61" fmla="*/ 2266556 h 285396"/>
              <a:gd name="T62" fmla="*/ 1586375 w 279041"/>
              <a:gd name="T63" fmla="*/ 3066525 h 285396"/>
              <a:gd name="T64" fmla="*/ 1495145 w 279041"/>
              <a:gd name="T65" fmla="*/ 3066525 h 285396"/>
              <a:gd name="T66" fmla="*/ 820944 w 279041"/>
              <a:gd name="T67" fmla="*/ 2266556 h 285396"/>
              <a:gd name="T68" fmla="*/ 99171 w 279041"/>
              <a:gd name="T69" fmla="*/ 2878284 h 285396"/>
              <a:gd name="T70" fmla="*/ 47623 w 279041"/>
              <a:gd name="T71" fmla="*/ 3113568 h 285396"/>
              <a:gd name="T72" fmla="*/ 0 w 279041"/>
              <a:gd name="T73" fmla="*/ 2878284 h 285396"/>
              <a:gd name="T74" fmla="*/ 594886 w 279041"/>
              <a:gd name="T75" fmla="*/ 2207745 h 285396"/>
              <a:gd name="T76" fmla="*/ 1538761 w 279041"/>
              <a:gd name="T77" fmla="*/ 0 h 2853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79041" h="285396">
                <a:moveTo>
                  <a:pt x="226822" y="252413"/>
                </a:moveTo>
                <a:cubicBezTo>
                  <a:pt x="229489" y="252413"/>
                  <a:pt x="231394" y="254186"/>
                  <a:pt x="231394" y="256669"/>
                </a:cubicBezTo>
                <a:lnTo>
                  <a:pt x="231394" y="281140"/>
                </a:lnTo>
                <a:cubicBezTo>
                  <a:pt x="231394" y="283268"/>
                  <a:pt x="229489" y="285396"/>
                  <a:pt x="226822" y="285396"/>
                </a:cubicBezTo>
                <a:cubicBezTo>
                  <a:pt x="224155" y="285396"/>
                  <a:pt x="222250" y="283268"/>
                  <a:pt x="222250" y="281140"/>
                </a:cubicBezTo>
                <a:lnTo>
                  <a:pt x="222250" y="256669"/>
                </a:lnTo>
                <a:cubicBezTo>
                  <a:pt x="222250" y="254186"/>
                  <a:pt x="224155" y="252413"/>
                  <a:pt x="226822" y="252413"/>
                </a:cubicBezTo>
                <a:close/>
                <a:moveTo>
                  <a:pt x="53609" y="252413"/>
                </a:moveTo>
                <a:cubicBezTo>
                  <a:pt x="56174" y="252413"/>
                  <a:pt x="58372" y="254186"/>
                  <a:pt x="58372" y="256669"/>
                </a:cubicBezTo>
                <a:lnTo>
                  <a:pt x="58372" y="281140"/>
                </a:lnTo>
                <a:cubicBezTo>
                  <a:pt x="58372" y="283268"/>
                  <a:pt x="56174" y="285396"/>
                  <a:pt x="53609" y="285396"/>
                </a:cubicBezTo>
                <a:cubicBezTo>
                  <a:pt x="51045" y="285396"/>
                  <a:pt x="49213" y="283268"/>
                  <a:pt x="49213" y="281140"/>
                </a:cubicBezTo>
                <a:lnTo>
                  <a:pt x="49213" y="256669"/>
                </a:lnTo>
                <a:cubicBezTo>
                  <a:pt x="49213" y="254186"/>
                  <a:pt x="51045" y="252413"/>
                  <a:pt x="53609" y="252413"/>
                </a:cubicBezTo>
                <a:close/>
                <a:moveTo>
                  <a:pt x="110252" y="179358"/>
                </a:moveTo>
                <a:lnTo>
                  <a:pt x="109534" y="180077"/>
                </a:lnTo>
                <a:cubicBezTo>
                  <a:pt x="106301" y="193376"/>
                  <a:pt x="95887" y="203080"/>
                  <a:pt x="82958" y="205956"/>
                </a:cubicBezTo>
                <a:cubicBezTo>
                  <a:pt x="86909" y="223928"/>
                  <a:pt x="123539" y="240102"/>
                  <a:pt x="139341" y="245853"/>
                </a:cubicBezTo>
                <a:cubicBezTo>
                  <a:pt x="155502" y="240102"/>
                  <a:pt x="192133" y="223928"/>
                  <a:pt x="196801" y="205956"/>
                </a:cubicBezTo>
                <a:cubicBezTo>
                  <a:pt x="183514" y="203080"/>
                  <a:pt x="173099" y="193376"/>
                  <a:pt x="169867" y="180077"/>
                </a:cubicBezTo>
                <a:lnTo>
                  <a:pt x="169508" y="179358"/>
                </a:lnTo>
                <a:cubicBezTo>
                  <a:pt x="160529" y="185109"/>
                  <a:pt x="150474" y="187625"/>
                  <a:pt x="139341" y="187625"/>
                </a:cubicBezTo>
                <a:cubicBezTo>
                  <a:pt x="129285" y="187625"/>
                  <a:pt x="118512" y="185109"/>
                  <a:pt x="110252" y="179358"/>
                </a:cubicBezTo>
                <a:close/>
                <a:moveTo>
                  <a:pt x="168565" y="78402"/>
                </a:moveTo>
                <a:cubicBezTo>
                  <a:pt x="159721" y="78357"/>
                  <a:pt x="150833" y="81232"/>
                  <a:pt x="141496" y="86983"/>
                </a:cubicBezTo>
                <a:cubicBezTo>
                  <a:pt x="118871" y="100282"/>
                  <a:pt x="96246" y="95610"/>
                  <a:pt x="83676" y="88780"/>
                </a:cubicBezTo>
                <a:cubicBezTo>
                  <a:pt x="81881" y="94531"/>
                  <a:pt x="81163" y="100642"/>
                  <a:pt x="81163" y="107112"/>
                </a:cubicBezTo>
                <a:cubicBezTo>
                  <a:pt x="81163" y="146649"/>
                  <a:pt x="107738" y="179358"/>
                  <a:pt x="139341" y="179358"/>
                </a:cubicBezTo>
                <a:cubicBezTo>
                  <a:pt x="172021" y="179358"/>
                  <a:pt x="197879" y="146649"/>
                  <a:pt x="197879" y="107112"/>
                </a:cubicBezTo>
                <a:cubicBezTo>
                  <a:pt x="197879" y="99923"/>
                  <a:pt x="197160" y="93453"/>
                  <a:pt x="195365" y="87343"/>
                </a:cubicBezTo>
                <a:cubicBezTo>
                  <a:pt x="186207" y="81412"/>
                  <a:pt x="177408" y="78447"/>
                  <a:pt x="168565" y="78402"/>
                </a:cubicBezTo>
                <a:close/>
                <a:moveTo>
                  <a:pt x="139341" y="8986"/>
                </a:moveTo>
                <a:cubicBezTo>
                  <a:pt x="81163" y="8986"/>
                  <a:pt x="43095" y="52118"/>
                  <a:pt x="43095" y="119692"/>
                </a:cubicBezTo>
                <a:cubicBezTo>
                  <a:pt x="43095" y="152041"/>
                  <a:pt x="50996" y="184030"/>
                  <a:pt x="63206" y="200924"/>
                </a:cubicBezTo>
                <a:lnTo>
                  <a:pt x="80085" y="198048"/>
                </a:lnTo>
                <a:cubicBezTo>
                  <a:pt x="90141" y="195892"/>
                  <a:pt x="98760" y="188344"/>
                  <a:pt x="101633" y="177920"/>
                </a:cubicBezTo>
                <a:lnTo>
                  <a:pt x="102351" y="174326"/>
                </a:lnTo>
                <a:cubicBezTo>
                  <a:pt x="84395" y="159589"/>
                  <a:pt x="72544" y="135147"/>
                  <a:pt x="72544" y="107112"/>
                </a:cubicBezTo>
                <a:cubicBezTo>
                  <a:pt x="72544" y="97766"/>
                  <a:pt x="74339" y="88780"/>
                  <a:pt x="76853" y="80873"/>
                </a:cubicBezTo>
                <a:cubicBezTo>
                  <a:pt x="77212" y="80154"/>
                  <a:pt x="78290" y="78716"/>
                  <a:pt x="79726" y="78357"/>
                </a:cubicBezTo>
                <a:cubicBezTo>
                  <a:pt x="80803" y="77997"/>
                  <a:pt x="82599" y="78357"/>
                  <a:pt x="83317" y="78716"/>
                </a:cubicBezTo>
                <a:cubicBezTo>
                  <a:pt x="92296" y="84827"/>
                  <a:pt x="114920" y="92734"/>
                  <a:pt x="136827" y="79076"/>
                </a:cubicBezTo>
                <a:cubicBezTo>
                  <a:pt x="158734" y="66136"/>
                  <a:pt x="179922" y="66496"/>
                  <a:pt x="200752" y="80873"/>
                </a:cubicBezTo>
                <a:cubicBezTo>
                  <a:pt x="201829" y="81232"/>
                  <a:pt x="202906" y="81951"/>
                  <a:pt x="203265" y="83389"/>
                </a:cubicBezTo>
                <a:cubicBezTo>
                  <a:pt x="205420" y="90937"/>
                  <a:pt x="206857" y="98845"/>
                  <a:pt x="206857" y="107112"/>
                </a:cubicBezTo>
                <a:cubicBezTo>
                  <a:pt x="206857" y="135147"/>
                  <a:pt x="194646" y="159589"/>
                  <a:pt x="177049" y="174326"/>
                </a:cubicBezTo>
                <a:lnTo>
                  <a:pt x="178127" y="177920"/>
                </a:lnTo>
                <a:cubicBezTo>
                  <a:pt x="180281" y="188344"/>
                  <a:pt x="188541" y="195892"/>
                  <a:pt x="198956" y="198048"/>
                </a:cubicBezTo>
                <a:lnTo>
                  <a:pt x="216194" y="200924"/>
                </a:lnTo>
                <a:cubicBezTo>
                  <a:pt x="228404" y="184030"/>
                  <a:pt x="236305" y="152041"/>
                  <a:pt x="236305" y="119692"/>
                </a:cubicBezTo>
                <a:cubicBezTo>
                  <a:pt x="236305" y="52118"/>
                  <a:pt x="198238" y="8986"/>
                  <a:pt x="139341" y="8986"/>
                </a:cubicBezTo>
                <a:close/>
                <a:moveTo>
                  <a:pt x="139341" y="0"/>
                </a:moveTo>
                <a:cubicBezTo>
                  <a:pt x="203625" y="0"/>
                  <a:pt x="244924" y="46727"/>
                  <a:pt x="244924" y="119692"/>
                </a:cubicBezTo>
                <a:cubicBezTo>
                  <a:pt x="244924" y="152400"/>
                  <a:pt x="237382" y="183312"/>
                  <a:pt x="225172" y="202362"/>
                </a:cubicBezTo>
                <a:lnTo>
                  <a:pt x="228045" y="202721"/>
                </a:lnTo>
                <a:cubicBezTo>
                  <a:pt x="257493" y="207753"/>
                  <a:pt x="279041" y="233632"/>
                  <a:pt x="279041" y="263825"/>
                </a:cubicBezTo>
                <a:lnTo>
                  <a:pt x="279041" y="281078"/>
                </a:lnTo>
                <a:cubicBezTo>
                  <a:pt x="279041" y="283234"/>
                  <a:pt x="277605" y="285391"/>
                  <a:pt x="274732" y="285391"/>
                </a:cubicBezTo>
                <a:cubicBezTo>
                  <a:pt x="272577" y="285391"/>
                  <a:pt x="270781" y="283234"/>
                  <a:pt x="270781" y="281078"/>
                </a:cubicBezTo>
                <a:lnTo>
                  <a:pt x="270781" y="263825"/>
                </a:lnTo>
                <a:cubicBezTo>
                  <a:pt x="270781" y="237946"/>
                  <a:pt x="251747" y="216020"/>
                  <a:pt x="226249" y="211347"/>
                </a:cubicBezTo>
                <a:lnTo>
                  <a:pt x="204702" y="207753"/>
                </a:lnTo>
                <a:cubicBezTo>
                  <a:pt x="199315" y="231835"/>
                  <a:pt x="156579" y="248729"/>
                  <a:pt x="143651" y="253401"/>
                </a:cubicBezTo>
                <a:lnTo>
                  <a:pt x="143651" y="281078"/>
                </a:lnTo>
                <a:cubicBezTo>
                  <a:pt x="143651" y="283234"/>
                  <a:pt x="141855" y="285391"/>
                  <a:pt x="139341" y="285391"/>
                </a:cubicBezTo>
                <a:cubicBezTo>
                  <a:pt x="137186" y="285391"/>
                  <a:pt x="135391" y="283234"/>
                  <a:pt x="135391" y="281078"/>
                </a:cubicBezTo>
                <a:lnTo>
                  <a:pt x="135391" y="253401"/>
                </a:lnTo>
                <a:cubicBezTo>
                  <a:pt x="122821" y="248729"/>
                  <a:pt x="79726" y="231835"/>
                  <a:pt x="74339" y="207753"/>
                </a:cubicBezTo>
                <a:lnTo>
                  <a:pt x="52792" y="211347"/>
                </a:lnTo>
                <a:cubicBezTo>
                  <a:pt x="27294" y="216020"/>
                  <a:pt x="8978" y="237946"/>
                  <a:pt x="8978" y="263825"/>
                </a:cubicBezTo>
                <a:lnTo>
                  <a:pt x="8978" y="281078"/>
                </a:lnTo>
                <a:cubicBezTo>
                  <a:pt x="8978" y="283234"/>
                  <a:pt x="6464" y="285391"/>
                  <a:pt x="4310" y="285391"/>
                </a:cubicBezTo>
                <a:cubicBezTo>
                  <a:pt x="2155" y="285391"/>
                  <a:pt x="0" y="283234"/>
                  <a:pt x="0" y="281078"/>
                </a:cubicBezTo>
                <a:lnTo>
                  <a:pt x="0" y="263825"/>
                </a:lnTo>
                <a:cubicBezTo>
                  <a:pt x="0" y="233632"/>
                  <a:pt x="21907" y="207753"/>
                  <a:pt x="51714" y="202721"/>
                </a:cubicBezTo>
                <a:lnTo>
                  <a:pt x="53869" y="202362"/>
                </a:lnTo>
                <a:cubicBezTo>
                  <a:pt x="41659" y="183312"/>
                  <a:pt x="34476" y="152400"/>
                  <a:pt x="34476" y="119692"/>
                </a:cubicBezTo>
                <a:cubicBezTo>
                  <a:pt x="34476" y="47805"/>
                  <a:pt x="76853" y="0"/>
                  <a:pt x="13934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6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891" y="8643"/>
            <a:ext cx="8532440" cy="1263675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14 Prominent Drivers</a:t>
            </a:r>
          </a:p>
        </p:txBody>
      </p:sp>
      <p:sp>
        <p:nvSpPr>
          <p:cNvPr id="74" name="Freeform: Shape 2">
            <a:extLst>
              <a:ext uri="{FF2B5EF4-FFF2-40B4-BE49-F238E27FC236}">
                <a16:creationId xmlns:a16="http://schemas.microsoft.com/office/drawing/2014/main" id="{E8321F90-7A4A-4341-827B-28977C263E2E}"/>
              </a:ext>
            </a:extLst>
          </p:cNvPr>
          <p:cNvSpPr/>
          <p:nvPr/>
        </p:nvSpPr>
        <p:spPr>
          <a:xfrm rot="16200000">
            <a:off x="3840535" y="2182348"/>
            <a:ext cx="1468891" cy="1109263"/>
          </a:xfrm>
          <a:custGeom>
            <a:avLst/>
            <a:gdLst>
              <a:gd name="connsiteX0" fmla="*/ 0 w 1598807"/>
              <a:gd name="connsiteY0" fmla="*/ 0 h 1207370"/>
              <a:gd name="connsiteX1" fmla="*/ 1598807 w 1598807"/>
              <a:gd name="connsiteY1" fmla="*/ 0 h 1207370"/>
              <a:gd name="connsiteX2" fmla="*/ 802778 w 1598807"/>
              <a:gd name="connsiteY2" fmla="*/ 1207370 h 1207370"/>
              <a:gd name="connsiteX3" fmla="*/ 0 w 1598807"/>
              <a:gd name="connsiteY3" fmla="*/ 0 h 12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807" h="1207370">
                <a:moveTo>
                  <a:pt x="0" y="0"/>
                </a:moveTo>
                <a:lnTo>
                  <a:pt x="1598807" y="0"/>
                </a:lnTo>
                <a:lnTo>
                  <a:pt x="802778" y="120737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5" name="Freeform: Shape 3">
            <a:extLst>
              <a:ext uri="{FF2B5EF4-FFF2-40B4-BE49-F238E27FC236}">
                <a16:creationId xmlns:a16="http://schemas.microsoft.com/office/drawing/2014/main" id="{730E853C-172C-4DB6-91F5-7C0FF529D082}"/>
              </a:ext>
            </a:extLst>
          </p:cNvPr>
          <p:cNvSpPr/>
          <p:nvPr/>
        </p:nvSpPr>
        <p:spPr>
          <a:xfrm rot="16200000">
            <a:off x="3960783" y="1496820"/>
            <a:ext cx="1274555" cy="1099408"/>
          </a:xfrm>
          <a:custGeom>
            <a:avLst/>
            <a:gdLst>
              <a:gd name="connsiteX0" fmla="*/ 788959 w 1387282"/>
              <a:gd name="connsiteY0" fmla="*/ 0 h 1196645"/>
              <a:gd name="connsiteX1" fmla="*/ 1387282 w 1387282"/>
              <a:gd name="connsiteY1" fmla="*/ 1196645 h 1196645"/>
              <a:gd name="connsiteX2" fmla="*/ 0 w 1387282"/>
              <a:gd name="connsiteY2" fmla="*/ 1196645 h 1196645"/>
              <a:gd name="connsiteX3" fmla="*/ 788959 w 1387282"/>
              <a:gd name="connsiteY3" fmla="*/ 0 h 11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282" h="1196645">
                <a:moveTo>
                  <a:pt x="788959" y="0"/>
                </a:moveTo>
                <a:lnTo>
                  <a:pt x="1387282" y="1196645"/>
                </a:lnTo>
                <a:lnTo>
                  <a:pt x="0" y="1196645"/>
                </a:lnTo>
                <a:lnTo>
                  <a:pt x="7889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6" name="Freeform: Shape 4">
            <a:extLst>
              <a:ext uri="{FF2B5EF4-FFF2-40B4-BE49-F238E27FC236}">
                <a16:creationId xmlns:a16="http://schemas.microsoft.com/office/drawing/2014/main" id="{B5923372-2A83-40AE-8429-EA7274E23A07}"/>
              </a:ext>
            </a:extLst>
          </p:cNvPr>
          <p:cNvSpPr/>
          <p:nvPr/>
        </p:nvSpPr>
        <p:spPr>
          <a:xfrm rot="16200000">
            <a:off x="3962980" y="2874258"/>
            <a:ext cx="1275029" cy="1094540"/>
          </a:xfrm>
          <a:custGeom>
            <a:avLst/>
            <a:gdLst>
              <a:gd name="connsiteX0" fmla="*/ 595674 w 1387798"/>
              <a:gd name="connsiteY0" fmla="*/ 0 h 1191347"/>
              <a:gd name="connsiteX1" fmla="*/ 1387798 w 1387798"/>
              <a:gd name="connsiteY1" fmla="*/ 1191347 h 1191347"/>
              <a:gd name="connsiteX2" fmla="*/ 0 w 1387798"/>
              <a:gd name="connsiteY2" fmla="*/ 1191347 h 1191347"/>
              <a:gd name="connsiteX3" fmla="*/ 595674 w 1387798"/>
              <a:gd name="connsiteY3" fmla="*/ 0 h 1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798" h="1191347">
                <a:moveTo>
                  <a:pt x="595674" y="0"/>
                </a:moveTo>
                <a:lnTo>
                  <a:pt x="1387798" y="1191347"/>
                </a:lnTo>
                <a:lnTo>
                  <a:pt x="0" y="1191347"/>
                </a:lnTo>
                <a:lnTo>
                  <a:pt x="59567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7" name="Freeform: Shape 5">
            <a:extLst>
              <a:ext uri="{FF2B5EF4-FFF2-40B4-BE49-F238E27FC236}">
                <a16:creationId xmlns:a16="http://schemas.microsoft.com/office/drawing/2014/main" id="{417433C4-A6F2-4887-9074-72328FC977B8}"/>
              </a:ext>
            </a:extLst>
          </p:cNvPr>
          <p:cNvSpPr/>
          <p:nvPr/>
        </p:nvSpPr>
        <p:spPr>
          <a:xfrm rot="16200000">
            <a:off x="5111683" y="2867880"/>
            <a:ext cx="1279043" cy="1103280"/>
          </a:xfrm>
          <a:custGeom>
            <a:avLst/>
            <a:gdLst>
              <a:gd name="connsiteX0" fmla="*/ 0 w 1392168"/>
              <a:gd name="connsiteY0" fmla="*/ 0 h 1200860"/>
              <a:gd name="connsiteX1" fmla="*/ 1392168 w 1392168"/>
              <a:gd name="connsiteY1" fmla="*/ 0 h 1200860"/>
              <a:gd name="connsiteX2" fmla="*/ 600431 w 1392168"/>
              <a:gd name="connsiteY2" fmla="*/ 1200860 h 1200860"/>
              <a:gd name="connsiteX3" fmla="*/ 0 w 1392168"/>
              <a:gd name="connsiteY3" fmla="*/ 0 h 1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168" h="1200860">
                <a:moveTo>
                  <a:pt x="0" y="0"/>
                </a:moveTo>
                <a:lnTo>
                  <a:pt x="1392168" y="0"/>
                </a:lnTo>
                <a:lnTo>
                  <a:pt x="600431" y="1200860"/>
                </a:lnTo>
                <a:lnTo>
                  <a:pt x="0" y="0"/>
                </a:lnTo>
                <a:close/>
              </a:path>
            </a:pathLst>
          </a:custGeom>
          <a:solidFill>
            <a:srgbClr val="EE3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8" name="Freeform: Shape 6">
            <a:extLst>
              <a:ext uri="{FF2B5EF4-FFF2-40B4-BE49-F238E27FC236}">
                <a16:creationId xmlns:a16="http://schemas.microsoft.com/office/drawing/2014/main" id="{D58AF4F2-B8B1-43E8-B846-19429A8E3A9D}"/>
              </a:ext>
            </a:extLst>
          </p:cNvPr>
          <p:cNvSpPr/>
          <p:nvPr/>
        </p:nvSpPr>
        <p:spPr>
          <a:xfrm rot="16200000">
            <a:off x="5109103" y="1499711"/>
            <a:ext cx="1278121" cy="1097195"/>
          </a:xfrm>
          <a:custGeom>
            <a:avLst/>
            <a:gdLst>
              <a:gd name="connsiteX0" fmla="*/ 0 w 1391164"/>
              <a:gd name="connsiteY0" fmla="*/ 0 h 1194236"/>
              <a:gd name="connsiteX1" fmla="*/ 1391164 w 1391164"/>
              <a:gd name="connsiteY1" fmla="*/ 0 h 1194236"/>
              <a:gd name="connsiteX2" fmla="*/ 794045 w 1391164"/>
              <a:gd name="connsiteY2" fmla="*/ 1194236 h 1194236"/>
              <a:gd name="connsiteX3" fmla="*/ 0 w 1391164"/>
              <a:gd name="connsiteY3" fmla="*/ 0 h 119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164" h="1194236">
                <a:moveTo>
                  <a:pt x="0" y="0"/>
                </a:moveTo>
                <a:lnTo>
                  <a:pt x="1391164" y="0"/>
                </a:lnTo>
                <a:lnTo>
                  <a:pt x="794045" y="1194236"/>
                </a:lnTo>
                <a:lnTo>
                  <a:pt x="0" y="0"/>
                </a:lnTo>
                <a:close/>
              </a:path>
            </a:pathLst>
          </a:custGeom>
          <a:solidFill>
            <a:srgbClr val="A3C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9" name="Freeform: Shape 7">
            <a:extLst>
              <a:ext uri="{FF2B5EF4-FFF2-40B4-BE49-F238E27FC236}">
                <a16:creationId xmlns:a16="http://schemas.microsoft.com/office/drawing/2014/main" id="{293659B5-62C0-4A5B-B82B-198158F89892}"/>
              </a:ext>
            </a:extLst>
          </p:cNvPr>
          <p:cNvSpPr/>
          <p:nvPr/>
        </p:nvSpPr>
        <p:spPr>
          <a:xfrm rot="16200000">
            <a:off x="5044552" y="2178842"/>
            <a:ext cx="1461317" cy="1103540"/>
          </a:xfrm>
          <a:custGeom>
            <a:avLst/>
            <a:gdLst>
              <a:gd name="connsiteX0" fmla="*/ 791924 w 1590562"/>
              <a:gd name="connsiteY0" fmla="*/ 0 h 1201143"/>
              <a:gd name="connsiteX1" fmla="*/ 1590562 w 1590562"/>
              <a:gd name="connsiteY1" fmla="*/ 1201143 h 1201143"/>
              <a:gd name="connsiteX2" fmla="*/ 0 w 1590562"/>
              <a:gd name="connsiteY2" fmla="*/ 1201143 h 1201143"/>
              <a:gd name="connsiteX3" fmla="*/ 791924 w 1590562"/>
              <a:gd name="connsiteY3" fmla="*/ 0 h 12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2" h="1201143">
                <a:moveTo>
                  <a:pt x="791924" y="0"/>
                </a:moveTo>
                <a:lnTo>
                  <a:pt x="1590562" y="1201143"/>
                </a:lnTo>
                <a:lnTo>
                  <a:pt x="0" y="1201143"/>
                </a:lnTo>
                <a:lnTo>
                  <a:pt x="791924" y="0"/>
                </a:lnTo>
                <a:close/>
              </a:path>
            </a:pathLst>
          </a:custGeom>
          <a:solidFill>
            <a:srgbClr val="F4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80" name="Hexagon 79"/>
          <p:cNvSpPr/>
          <p:nvPr/>
        </p:nvSpPr>
        <p:spPr>
          <a:xfrm rot="16200000">
            <a:off x="1634614" y="1635360"/>
            <a:ext cx="2528416" cy="2219556"/>
          </a:xfrm>
          <a:prstGeom prst="hexagon">
            <a:avLst/>
          </a:prstGeom>
          <a:noFill/>
          <a:ln w="19050">
            <a:solidFill>
              <a:srgbClr val="F16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spc="300" dirty="0">
                <a:solidFill>
                  <a:schemeClr val="accent1">
                    <a:lumMod val="50000"/>
                  </a:schemeClr>
                </a:solidFill>
              </a:rPr>
              <a:t>ALL ISSUES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140436" y="3291994"/>
            <a:ext cx="108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996558" y="2422142"/>
            <a:ext cx="966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Climate Change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084991" y="3134139"/>
            <a:ext cx="1113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Trans-boundary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563819" y="2420891"/>
            <a:ext cx="756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Citizen Choice</a:t>
            </a:r>
          </a:p>
        </p:txBody>
      </p:sp>
      <p:sp>
        <p:nvSpPr>
          <p:cNvPr id="89" name="Freeform: Shape 2">
            <a:extLst>
              <a:ext uri="{FF2B5EF4-FFF2-40B4-BE49-F238E27FC236}">
                <a16:creationId xmlns:a16="http://schemas.microsoft.com/office/drawing/2014/main" id="{E8321F90-7A4A-4341-827B-28977C263E2E}"/>
              </a:ext>
            </a:extLst>
          </p:cNvPr>
          <p:cNvSpPr/>
          <p:nvPr/>
        </p:nvSpPr>
        <p:spPr>
          <a:xfrm rot="16200000">
            <a:off x="5019751" y="4344612"/>
            <a:ext cx="1468891" cy="1109263"/>
          </a:xfrm>
          <a:custGeom>
            <a:avLst/>
            <a:gdLst>
              <a:gd name="connsiteX0" fmla="*/ 0 w 1598807"/>
              <a:gd name="connsiteY0" fmla="*/ 0 h 1207370"/>
              <a:gd name="connsiteX1" fmla="*/ 1598807 w 1598807"/>
              <a:gd name="connsiteY1" fmla="*/ 0 h 1207370"/>
              <a:gd name="connsiteX2" fmla="*/ 802778 w 1598807"/>
              <a:gd name="connsiteY2" fmla="*/ 1207370 h 1207370"/>
              <a:gd name="connsiteX3" fmla="*/ 0 w 1598807"/>
              <a:gd name="connsiteY3" fmla="*/ 0 h 12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807" h="1207370">
                <a:moveTo>
                  <a:pt x="0" y="0"/>
                </a:moveTo>
                <a:lnTo>
                  <a:pt x="1598807" y="0"/>
                </a:lnTo>
                <a:lnTo>
                  <a:pt x="802778" y="12073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0" name="Freeform: Shape 3">
            <a:extLst>
              <a:ext uri="{FF2B5EF4-FFF2-40B4-BE49-F238E27FC236}">
                <a16:creationId xmlns:a16="http://schemas.microsoft.com/office/drawing/2014/main" id="{730E853C-172C-4DB6-91F5-7C0FF529D082}"/>
              </a:ext>
            </a:extLst>
          </p:cNvPr>
          <p:cNvSpPr/>
          <p:nvPr/>
        </p:nvSpPr>
        <p:spPr>
          <a:xfrm rot="16200000">
            <a:off x="5140001" y="3659084"/>
            <a:ext cx="1274555" cy="1099408"/>
          </a:xfrm>
          <a:custGeom>
            <a:avLst/>
            <a:gdLst>
              <a:gd name="connsiteX0" fmla="*/ 788959 w 1387282"/>
              <a:gd name="connsiteY0" fmla="*/ 0 h 1196645"/>
              <a:gd name="connsiteX1" fmla="*/ 1387282 w 1387282"/>
              <a:gd name="connsiteY1" fmla="*/ 1196645 h 1196645"/>
              <a:gd name="connsiteX2" fmla="*/ 0 w 1387282"/>
              <a:gd name="connsiteY2" fmla="*/ 1196645 h 1196645"/>
              <a:gd name="connsiteX3" fmla="*/ 788959 w 1387282"/>
              <a:gd name="connsiteY3" fmla="*/ 0 h 11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282" h="1196645">
                <a:moveTo>
                  <a:pt x="788959" y="0"/>
                </a:moveTo>
                <a:lnTo>
                  <a:pt x="1387282" y="1196645"/>
                </a:lnTo>
                <a:lnTo>
                  <a:pt x="0" y="1196645"/>
                </a:lnTo>
                <a:lnTo>
                  <a:pt x="788959" y="0"/>
                </a:lnTo>
                <a:close/>
              </a:path>
            </a:pathLst>
          </a:cu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91" name="Freeform: Shape 4">
            <a:extLst>
              <a:ext uri="{FF2B5EF4-FFF2-40B4-BE49-F238E27FC236}">
                <a16:creationId xmlns:a16="http://schemas.microsoft.com/office/drawing/2014/main" id="{B5923372-2A83-40AE-8429-EA7274E23A07}"/>
              </a:ext>
            </a:extLst>
          </p:cNvPr>
          <p:cNvSpPr/>
          <p:nvPr/>
        </p:nvSpPr>
        <p:spPr>
          <a:xfrm rot="16200000">
            <a:off x="5142197" y="5036522"/>
            <a:ext cx="1275029" cy="1094540"/>
          </a:xfrm>
          <a:custGeom>
            <a:avLst/>
            <a:gdLst>
              <a:gd name="connsiteX0" fmla="*/ 595674 w 1387798"/>
              <a:gd name="connsiteY0" fmla="*/ 0 h 1191347"/>
              <a:gd name="connsiteX1" fmla="*/ 1387798 w 1387798"/>
              <a:gd name="connsiteY1" fmla="*/ 1191347 h 1191347"/>
              <a:gd name="connsiteX2" fmla="*/ 0 w 1387798"/>
              <a:gd name="connsiteY2" fmla="*/ 1191347 h 1191347"/>
              <a:gd name="connsiteX3" fmla="*/ 595674 w 1387798"/>
              <a:gd name="connsiteY3" fmla="*/ 0 h 1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798" h="1191347">
                <a:moveTo>
                  <a:pt x="595674" y="0"/>
                </a:moveTo>
                <a:lnTo>
                  <a:pt x="1387798" y="1191347"/>
                </a:lnTo>
                <a:lnTo>
                  <a:pt x="0" y="1191347"/>
                </a:lnTo>
                <a:lnTo>
                  <a:pt x="595674" y="0"/>
                </a:lnTo>
                <a:close/>
              </a:path>
            </a:pathLst>
          </a:custGeom>
          <a:solidFill>
            <a:srgbClr val="FEB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2" name="Freeform: Shape 5">
            <a:extLst>
              <a:ext uri="{FF2B5EF4-FFF2-40B4-BE49-F238E27FC236}">
                <a16:creationId xmlns:a16="http://schemas.microsoft.com/office/drawing/2014/main" id="{417433C4-A6F2-4887-9074-72328FC977B8}"/>
              </a:ext>
            </a:extLst>
          </p:cNvPr>
          <p:cNvSpPr/>
          <p:nvPr/>
        </p:nvSpPr>
        <p:spPr>
          <a:xfrm rot="16200000">
            <a:off x="6290899" y="5030144"/>
            <a:ext cx="1279043" cy="1103280"/>
          </a:xfrm>
          <a:custGeom>
            <a:avLst/>
            <a:gdLst>
              <a:gd name="connsiteX0" fmla="*/ 0 w 1392168"/>
              <a:gd name="connsiteY0" fmla="*/ 0 h 1200860"/>
              <a:gd name="connsiteX1" fmla="*/ 1392168 w 1392168"/>
              <a:gd name="connsiteY1" fmla="*/ 0 h 1200860"/>
              <a:gd name="connsiteX2" fmla="*/ 600431 w 1392168"/>
              <a:gd name="connsiteY2" fmla="*/ 1200860 h 1200860"/>
              <a:gd name="connsiteX3" fmla="*/ 0 w 1392168"/>
              <a:gd name="connsiteY3" fmla="*/ 0 h 1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168" h="1200860">
                <a:moveTo>
                  <a:pt x="0" y="0"/>
                </a:moveTo>
                <a:lnTo>
                  <a:pt x="1392168" y="0"/>
                </a:lnTo>
                <a:lnTo>
                  <a:pt x="600431" y="120086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93" name="Freeform: Shape 6">
            <a:extLst>
              <a:ext uri="{FF2B5EF4-FFF2-40B4-BE49-F238E27FC236}">
                <a16:creationId xmlns:a16="http://schemas.microsoft.com/office/drawing/2014/main" id="{D58AF4F2-B8B1-43E8-B846-19429A8E3A9D}"/>
              </a:ext>
            </a:extLst>
          </p:cNvPr>
          <p:cNvSpPr/>
          <p:nvPr/>
        </p:nvSpPr>
        <p:spPr>
          <a:xfrm rot="16200000">
            <a:off x="6288319" y="3661975"/>
            <a:ext cx="1278121" cy="1097195"/>
          </a:xfrm>
          <a:custGeom>
            <a:avLst/>
            <a:gdLst>
              <a:gd name="connsiteX0" fmla="*/ 0 w 1391164"/>
              <a:gd name="connsiteY0" fmla="*/ 0 h 1194236"/>
              <a:gd name="connsiteX1" fmla="*/ 1391164 w 1391164"/>
              <a:gd name="connsiteY1" fmla="*/ 0 h 1194236"/>
              <a:gd name="connsiteX2" fmla="*/ 794045 w 1391164"/>
              <a:gd name="connsiteY2" fmla="*/ 1194236 h 1194236"/>
              <a:gd name="connsiteX3" fmla="*/ 0 w 1391164"/>
              <a:gd name="connsiteY3" fmla="*/ 0 h 119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164" h="1194236">
                <a:moveTo>
                  <a:pt x="0" y="0"/>
                </a:moveTo>
                <a:lnTo>
                  <a:pt x="1391164" y="0"/>
                </a:lnTo>
                <a:lnTo>
                  <a:pt x="794045" y="1194236"/>
                </a:lnTo>
                <a:lnTo>
                  <a:pt x="0" y="0"/>
                </a:lnTo>
                <a:close/>
              </a:path>
            </a:pathLst>
          </a:custGeom>
          <a:solidFill>
            <a:srgbClr val="A3C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4" name="Freeform: Shape 7">
            <a:extLst>
              <a:ext uri="{FF2B5EF4-FFF2-40B4-BE49-F238E27FC236}">
                <a16:creationId xmlns:a16="http://schemas.microsoft.com/office/drawing/2014/main" id="{293659B5-62C0-4A5B-B82B-198158F89892}"/>
              </a:ext>
            </a:extLst>
          </p:cNvPr>
          <p:cNvSpPr/>
          <p:nvPr/>
        </p:nvSpPr>
        <p:spPr>
          <a:xfrm rot="16200000">
            <a:off x="6223769" y="4341106"/>
            <a:ext cx="1461317" cy="1103540"/>
          </a:xfrm>
          <a:custGeom>
            <a:avLst/>
            <a:gdLst>
              <a:gd name="connsiteX0" fmla="*/ 791924 w 1590562"/>
              <a:gd name="connsiteY0" fmla="*/ 0 h 1201143"/>
              <a:gd name="connsiteX1" fmla="*/ 1590562 w 1590562"/>
              <a:gd name="connsiteY1" fmla="*/ 1201143 h 1201143"/>
              <a:gd name="connsiteX2" fmla="*/ 0 w 1590562"/>
              <a:gd name="connsiteY2" fmla="*/ 1201143 h 1201143"/>
              <a:gd name="connsiteX3" fmla="*/ 791924 w 1590562"/>
              <a:gd name="connsiteY3" fmla="*/ 0 h 12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2" h="1201143">
                <a:moveTo>
                  <a:pt x="791924" y="0"/>
                </a:moveTo>
                <a:lnTo>
                  <a:pt x="1590562" y="1201143"/>
                </a:lnTo>
                <a:lnTo>
                  <a:pt x="0" y="1201143"/>
                </a:lnTo>
                <a:lnTo>
                  <a:pt x="791924" y="0"/>
                </a:lnTo>
                <a:close/>
              </a:path>
            </a:pathLst>
          </a:cu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95" name="Rectangle 94"/>
          <p:cNvSpPr/>
          <p:nvPr/>
        </p:nvSpPr>
        <p:spPr>
          <a:xfrm>
            <a:off x="5501344" y="3869332"/>
            <a:ext cx="871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Policy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</a:rPr>
              <a:t>spinoffs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175773" y="4698194"/>
            <a:ext cx="1025567" cy="33855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198037" y="1700812"/>
            <a:ext cx="970427" cy="58477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Economic</a:t>
            </a:r>
          </a:p>
          <a:p>
            <a:r>
              <a:rPr lang="en-GB" sz="1600" dirty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636218" y="4728971"/>
            <a:ext cx="886109" cy="33855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99" name="Freeform: Shape 2">
            <a:extLst>
              <a:ext uri="{FF2B5EF4-FFF2-40B4-BE49-F238E27FC236}">
                <a16:creationId xmlns:a16="http://schemas.microsoft.com/office/drawing/2014/main" id="{E8321F90-7A4A-4341-827B-28977C263E2E}"/>
              </a:ext>
            </a:extLst>
          </p:cNvPr>
          <p:cNvSpPr/>
          <p:nvPr/>
        </p:nvSpPr>
        <p:spPr>
          <a:xfrm rot="16200000">
            <a:off x="7394810" y="4335381"/>
            <a:ext cx="1468891" cy="1109263"/>
          </a:xfrm>
          <a:custGeom>
            <a:avLst/>
            <a:gdLst>
              <a:gd name="connsiteX0" fmla="*/ 0 w 1598807"/>
              <a:gd name="connsiteY0" fmla="*/ 0 h 1207370"/>
              <a:gd name="connsiteX1" fmla="*/ 1598807 w 1598807"/>
              <a:gd name="connsiteY1" fmla="*/ 0 h 1207370"/>
              <a:gd name="connsiteX2" fmla="*/ 802778 w 1598807"/>
              <a:gd name="connsiteY2" fmla="*/ 1207370 h 1207370"/>
              <a:gd name="connsiteX3" fmla="*/ 0 w 1598807"/>
              <a:gd name="connsiteY3" fmla="*/ 0 h 12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807" h="1207370">
                <a:moveTo>
                  <a:pt x="0" y="0"/>
                </a:moveTo>
                <a:lnTo>
                  <a:pt x="1598807" y="0"/>
                </a:lnTo>
                <a:lnTo>
                  <a:pt x="802778" y="1207370"/>
                </a:lnTo>
                <a:lnTo>
                  <a:pt x="0" y="0"/>
                </a:lnTo>
                <a:close/>
              </a:path>
            </a:pathLst>
          </a:custGeom>
          <a:solidFill>
            <a:srgbClr val="305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0" name="Freeform: Shape 3">
            <a:extLst>
              <a:ext uri="{FF2B5EF4-FFF2-40B4-BE49-F238E27FC236}">
                <a16:creationId xmlns:a16="http://schemas.microsoft.com/office/drawing/2014/main" id="{730E853C-172C-4DB6-91F5-7C0FF529D082}"/>
              </a:ext>
            </a:extLst>
          </p:cNvPr>
          <p:cNvSpPr/>
          <p:nvPr/>
        </p:nvSpPr>
        <p:spPr>
          <a:xfrm rot="16200000">
            <a:off x="7515059" y="3649853"/>
            <a:ext cx="1274555" cy="1099408"/>
          </a:xfrm>
          <a:custGeom>
            <a:avLst/>
            <a:gdLst>
              <a:gd name="connsiteX0" fmla="*/ 788959 w 1387282"/>
              <a:gd name="connsiteY0" fmla="*/ 0 h 1196645"/>
              <a:gd name="connsiteX1" fmla="*/ 1387282 w 1387282"/>
              <a:gd name="connsiteY1" fmla="*/ 1196645 h 1196645"/>
              <a:gd name="connsiteX2" fmla="*/ 0 w 1387282"/>
              <a:gd name="connsiteY2" fmla="*/ 1196645 h 1196645"/>
              <a:gd name="connsiteX3" fmla="*/ 788959 w 1387282"/>
              <a:gd name="connsiteY3" fmla="*/ 0 h 11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282" h="1196645">
                <a:moveTo>
                  <a:pt x="788959" y="0"/>
                </a:moveTo>
                <a:lnTo>
                  <a:pt x="1387282" y="1196645"/>
                </a:lnTo>
                <a:lnTo>
                  <a:pt x="0" y="1196645"/>
                </a:lnTo>
                <a:lnTo>
                  <a:pt x="788959" y="0"/>
                </a:lnTo>
                <a:close/>
              </a:path>
            </a:pathLst>
          </a:cu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1" name="Freeform: Shape 4">
            <a:extLst>
              <a:ext uri="{FF2B5EF4-FFF2-40B4-BE49-F238E27FC236}">
                <a16:creationId xmlns:a16="http://schemas.microsoft.com/office/drawing/2014/main" id="{B5923372-2A83-40AE-8429-EA7274E23A07}"/>
              </a:ext>
            </a:extLst>
          </p:cNvPr>
          <p:cNvSpPr/>
          <p:nvPr/>
        </p:nvSpPr>
        <p:spPr>
          <a:xfrm rot="16200000">
            <a:off x="7517254" y="5027291"/>
            <a:ext cx="1275029" cy="1094540"/>
          </a:xfrm>
          <a:custGeom>
            <a:avLst/>
            <a:gdLst>
              <a:gd name="connsiteX0" fmla="*/ 595674 w 1387798"/>
              <a:gd name="connsiteY0" fmla="*/ 0 h 1191347"/>
              <a:gd name="connsiteX1" fmla="*/ 1387798 w 1387798"/>
              <a:gd name="connsiteY1" fmla="*/ 1191347 h 1191347"/>
              <a:gd name="connsiteX2" fmla="*/ 0 w 1387798"/>
              <a:gd name="connsiteY2" fmla="*/ 1191347 h 1191347"/>
              <a:gd name="connsiteX3" fmla="*/ 595674 w 1387798"/>
              <a:gd name="connsiteY3" fmla="*/ 0 h 1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798" h="1191347">
                <a:moveTo>
                  <a:pt x="595674" y="0"/>
                </a:moveTo>
                <a:lnTo>
                  <a:pt x="1387798" y="1191347"/>
                </a:lnTo>
                <a:lnTo>
                  <a:pt x="0" y="1191347"/>
                </a:lnTo>
                <a:lnTo>
                  <a:pt x="595674" y="0"/>
                </a:lnTo>
                <a:close/>
              </a:path>
            </a:pathLst>
          </a:custGeom>
          <a:solidFill>
            <a:srgbClr val="FEB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2" name="Freeform: Shape 5">
            <a:extLst>
              <a:ext uri="{FF2B5EF4-FFF2-40B4-BE49-F238E27FC236}">
                <a16:creationId xmlns:a16="http://schemas.microsoft.com/office/drawing/2014/main" id="{417433C4-A6F2-4887-9074-72328FC977B8}"/>
              </a:ext>
            </a:extLst>
          </p:cNvPr>
          <p:cNvSpPr/>
          <p:nvPr/>
        </p:nvSpPr>
        <p:spPr>
          <a:xfrm rot="16200000">
            <a:off x="8665958" y="5020913"/>
            <a:ext cx="1279043" cy="1103280"/>
          </a:xfrm>
          <a:custGeom>
            <a:avLst/>
            <a:gdLst>
              <a:gd name="connsiteX0" fmla="*/ 0 w 1392168"/>
              <a:gd name="connsiteY0" fmla="*/ 0 h 1200860"/>
              <a:gd name="connsiteX1" fmla="*/ 1392168 w 1392168"/>
              <a:gd name="connsiteY1" fmla="*/ 0 h 1200860"/>
              <a:gd name="connsiteX2" fmla="*/ 600431 w 1392168"/>
              <a:gd name="connsiteY2" fmla="*/ 1200860 h 1200860"/>
              <a:gd name="connsiteX3" fmla="*/ 0 w 1392168"/>
              <a:gd name="connsiteY3" fmla="*/ 0 h 1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168" h="1200860">
                <a:moveTo>
                  <a:pt x="0" y="0"/>
                </a:moveTo>
                <a:lnTo>
                  <a:pt x="1392168" y="0"/>
                </a:lnTo>
                <a:lnTo>
                  <a:pt x="600431" y="120086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3" name="Freeform: Shape 6">
            <a:extLst>
              <a:ext uri="{FF2B5EF4-FFF2-40B4-BE49-F238E27FC236}">
                <a16:creationId xmlns:a16="http://schemas.microsoft.com/office/drawing/2014/main" id="{D58AF4F2-B8B1-43E8-B846-19429A8E3A9D}"/>
              </a:ext>
            </a:extLst>
          </p:cNvPr>
          <p:cNvSpPr/>
          <p:nvPr/>
        </p:nvSpPr>
        <p:spPr>
          <a:xfrm rot="16200000">
            <a:off x="8663378" y="3652745"/>
            <a:ext cx="1278121" cy="1097195"/>
          </a:xfrm>
          <a:custGeom>
            <a:avLst/>
            <a:gdLst>
              <a:gd name="connsiteX0" fmla="*/ 0 w 1391164"/>
              <a:gd name="connsiteY0" fmla="*/ 0 h 1194236"/>
              <a:gd name="connsiteX1" fmla="*/ 1391164 w 1391164"/>
              <a:gd name="connsiteY1" fmla="*/ 0 h 1194236"/>
              <a:gd name="connsiteX2" fmla="*/ 794045 w 1391164"/>
              <a:gd name="connsiteY2" fmla="*/ 1194236 h 1194236"/>
              <a:gd name="connsiteX3" fmla="*/ 0 w 1391164"/>
              <a:gd name="connsiteY3" fmla="*/ 0 h 119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164" h="1194236">
                <a:moveTo>
                  <a:pt x="0" y="0"/>
                </a:moveTo>
                <a:lnTo>
                  <a:pt x="1391164" y="0"/>
                </a:lnTo>
                <a:lnTo>
                  <a:pt x="794045" y="1194236"/>
                </a:lnTo>
                <a:lnTo>
                  <a:pt x="0" y="0"/>
                </a:lnTo>
                <a:close/>
              </a:path>
            </a:pathLst>
          </a:cu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4" name="Freeform: Shape 7">
            <a:extLst>
              <a:ext uri="{FF2B5EF4-FFF2-40B4-BE49-F238E27FC236}">
                <a16:creationId xmlns:a16="http://schemas.microsoft.com/office/drawing/2014/main" id="{293659B5-62C0-4A5B-B82B-198158F89892}"/>
              </a:ext>
            </a:extLst>
          </p:cNvPr>
          <p:cNvSpPr/>
          <p:nvPr/>
        </p:nvSpPr>
        <p:spPr>
          <a:xfrm rot="16200000">
            <a:off x="8598826" y="4331875"/>
            <a:ext cx="1461317" cy="1103540"/>
          </a:xfrm>
          <a:custGeom>
            <a:avLst/>
            <a:gdLst>
              <a:gd name="connsiteX0" fmla="*/ 791924 w 1590562"/>
              <a:gd name="connsiteY0" fmla="*/ 0 h 1201143"/>
              <a:gd name="connsiteX1" fmla="*/ 1590562 w 1590562"/>
              <a:gd name="connsiteY1" fmla="*/ 1201143 h 1201143"/>
              <a:gd name="connsiteX2" fmla="*/ 0 w 1590562"/>
              <a:gd name="connsiteY2" fmla="*/ 1201143 h 1201143"/>
              <a:gd name="connsiteX3" fmla="*/ 791924 w 1590562"/>
              <a:gd name="connsiteY3" fmla="*/ 0 h 12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2" h="1201143">
                <a:moveTo>
                  <a:pt x="791924" y="0"/>
                </a:moveTo>
                <a:lnTo>
                  <a:pt x="1590562" y="1201143"/>
                </a:lnTo>
                <a:lnTo>
                  <a:pt x="0" y="1201143"/>
                </a:lnTo>
                <a:lnTo>
                  <a:pt x="79192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5" name="Rectangle 104"/>
          <p:cNvSpPr/>
          <p:nvPr/>
        </p:nvSpPr>
        <p:spPr>
          <a:xfrm>
            <a:off x="7721743" y="5479799"/>
            <a:ext cx="995016" cy="33855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580708" y="4737435"/>
            <a:ext cx="1025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Tourism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860821" y="3977967"/>
            <a:ext cx="827471" cy="33855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Fisheries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447932" y="5301212"/>
            <a:ext cx="886109" cy="58477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Industry &amp; Energy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374276" y="3954545"/>
            <a:ext cx="1089879" cy="32701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sz="1525" dirty="0">
                <a:solidFill>
                  <a:schemeClr val="bg1"/>
                </a:solidFill>
              </a:rPr>
              <a:t>Construction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75657" y="3977967"/>
            <a:ext cx="827471" cy="33855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62498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2775478" y="0"/>
            <a:ext cx="8839199" cy="1263675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From Critical drivers to Scenario Axes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BF38C-2DFE-4F5C-8DC0-4FCD9D7C9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09" y="1263675"/>
            <a:ext cx="8640382" cy="54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9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-3317142" y="73915"/>
            <a:ext cx="8532440" cy="1263675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Four Resulting Scenarios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0998" y="1021097"/>
            <a:ext cx="9617794" cy="5556424"/>
            <a:chOff x="2048635" y="795898"/>
            <a:chExt cx="7924072" cy="5428014"/>
          </a:xfrm>
        </p:grpSpPr>
        <p:sp>
          <p:nvSpPr>
            <p:cNvPr id="9" name="Rectangle 8"/>
            <p:cNvSpPr/>
            <p:nvPr/>
          </p:nvSpPr>
          <p:spPr>
            <a:xfrm>
              <a:off x="4074340" y="1563329"/>
              <a:ext cx="4086434" cy="398206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10" name="Up-Down Arrow 9"/>
            <p:cNvSpPr/>
            <p:nvPr/>
          </p:nvSpPr>
          <p:spPr>
            <a:xfrm>
              <a:off x="6024963" y="1304937"/>
              <a:ext cx="152105" cy="4498848"/>
            </a:xfrm>
            <a:prstGeom prst="up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11" name="Up-Down Arrow 10"/>
            <p:cNvSpPr/>
            <p:nvPr/>
          </p:nvSpPr>
          <p:spPr>
            <a:xfrm rot="5400000">
              <a:off x="6035262" y="1289304"/>
              <a:ext cx="174867" cy="4498848"/>
            </a:xfrm>
            <a:prstGeom prst="up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4453" y="2281333"/>
              <a:ext cx="1808934" cy="76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75" b="1" dirty="0">
                  <a:solidFill>
                    <a:schemeClr val="accent5">
                      <a:lumMod val="50000"/>
                    </a:schemeClr>
                  </a:solidFill>
                </a:rPr>
                <a:t>Wellbeing </a:t>
              </a:r>
            </a:p>
            <a:p>
              <a:pPr algn="ctr"/>
              <a:r>
                <a:rPr lang="en-GB" sz="1875" b="1" dirty="0">
                  <a:solidFill>
                    <a:schemeClr val="accent5">
                      <a:lumMod val="50000"/>
                    </a:schemeClr>
                  </a:solidFill>
                </a:rPr>
                <a:t>First</a:t>
              </a:r>
            </a:p>
          </p:txBody>
        </p:sp>
        <p:sp>
          <p:nvSpPr>
            <p:cNvPr id="13" name="Up Arrow 12"/>
            <p:cNvSpPr/>
            <p:nvPr/>
          </p:nvSpPr>
          <p:spPr>
            <a:xfrm rot="3106880">
              <a:off x="8688391" y="1034334"/>
              <a:ext cx="79133" cy="435084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6114" y="2281332"/>
              <a:ext cx="1504335" cy="76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75" b="1" dirty="0">
                  <a:solidFill>
                    <a:schemeClr val="accent5">
                      <a:lumMod val="50000"/>
                    </a:schemeClr>
                  </a:solidFill>
                </a:rPr>
                <a:t>Sector </a:t>
              </a:r>
            </a:p>
            <a:p>
              <a:pPr algn="ctr"/>
              <a:r>
                <a:rPr lang="en-GB" sz="1875" b="1" dirty="0">
                  <a:solidFill>
                    <a:schemeClr val="accent5">
                      <a:lumMod val="50000"/>
                    </a:schemeClr>
                  </a:solidFill>
                </a:rPr>
                <a:t>First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36114" y="4231490"/>
              <a:ext cx="1504335" cy="76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75" b="1" dirty="0">
                  <a:solidFill>
                    <a:schemeClr val="accent5">
                      <a:lumMod val="50000"/>
                    </a:schemeClr>
                  </a:solidFill>
                </a:rPr>
                <a:t>Me </a:t>
              </a:r>
            </a:p>
            <a:p>
              <a:pPr algn="ctr"/>
              <a:r>
                <a:rPr lang="en-GB" sz="1875" b="1" dirty="0">
                  <a:solidFill>
                    <a:schemeClr val="accent5">
                      <a:lumMod val="50000"/>
                    </a:schemeClr>
                  </a:solidFill>
                </a:rPr>
                <a:t>First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2324" y="4231490"/>
              <a:ext cx="1504335" cy="76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75" b="1" dirty="0">
                  <a:solidFill>
                    <a:schemeClr val="accent5">
                      <a:lumMod val="50000"/>
                    </a:schemeClr>
                  </a:solidFill>
                </a:rPr>
                <a:t>Market </a:t>
              </a:r>
            </a:p>
            <a:p>
              <a:pPr algn="ctr"/>
              <a:r>
                <a:rPr lang="en-GB" sz="1875" b="1" dirty="0">
                  <a:solidFill>
                    <a:schemeClr val="accent5">
                      <a:lumMod val="50000"/>
                    </a:schemeClr>
                  </a:solidFill>
                </a:rPr>
                <a:t>First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72120" y="795898"/>
              <a:ext cx="1600587" cy="40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solidFill>
                    <a:schemeClr val="bg1">
                      <a:lumMod val="50000"/>
                    </a:schemeClr>
                  </a:solidFill>
                </a:rPr>
                <a:t>Environmental</a:t>
              </a:r>
            </a:p>
            <a:p>
              <a:pPr algn="ctr"/>
              <a:r>
                <a:rPr lang="en-GB" sz="1050" i="1" dirty="0">
                  <a:solidFill>
                    <a:schemeClr val="bg1">
                      <a:lumMod val="50000"/>
                    </a:schemeClr>
                  </a:solidFill>
                </a:rPr>
                <a:t>Utopia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48635" y="5975864"/>
              <a:ext cx="1597743" cy="248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solidFill>
                    <a:schemeClr val="bg1">
                      <a:lumMod val="50000"/>
                    </a:schemeClr>
                  </a:solidFill>
                </a:rPr>
                <a:t>Environmental Crisis</a:t>
              </a:r>
            </a:p>
          </p:txBody>
        </p:sp>
        <p:sp>
          <p:nvSpPr>
            <p:cNvPr id="19" name="Up Arrow 18"/>
            <p:cNvSpPr/>
            <p:nvPr/>
          </p:nvSpPr>
          <p:spPr>
            <a:xfrm rot="13920000">
              <a:off x="3484263" y="5651681"/>
              <a:ext cx="111936" cy="435084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29905" y="925299"/>
              <a:ext cx="1347429" cy="33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Beyond GDP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43844" y="5814258"/>
              <a:ext cx="1347429" cy="33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GDP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72120" y="3402333"/>
              <a:ext cx="1489413" cy="57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Holistic policy framework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2333" y="3402333"/>
              <a:ext cx="1737803" cy="57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Fragmented policy framework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65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75165-ED68-FE4C-87CD-C066228517EF}"/>
              </a:ext>
            </a:extLst>
          </p:cNvPr>
          <p:cNvSpPr txBox="1"/>
          <p:nvPr/>
        </p:nvSpPr>
        <p:spPr>
          <a:xfrm>
            <a:off x="1852670" y="296380"/>
            <a:ext cx="8486682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 spc="150" dirty="0">
                <a:solidFill>
                  <a:schemeClr val="tx2"/>
                </a:solidFill>
              </a:rPr>
              <a:t>FOUR POSSIBLE SCENARIOS TO 2050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79C68D0-35C3-7244-B2B9-81D5D9AA0FFA}"/>
              </a:ext>
            </a:extLst>
          </p:cNvPr>
          <p:cNvSpPr>
            <a:spLocks/>
          </p:cNvSpPr>
          <p:nvPr/>
        </p:nvSpPr>
        <p:spPr bwMode="auto">
          <a:xfrm rot="2700000">
            <a:off x="3974357" y="3524095"/>
            <a:ext cx="2813508" cy="1962616"/>
          </a:xfrm>
          <a:custGeom>
            <a:avLst/>
            <a:gdLst>
              <a:gd name="T0" fmla="*/ 2451100 w 21600"/>
              <a:gd name="T1" fmla="*/ 1710531 h 19708"/>
              <a:gd name="T2" fmla="*/ 2451100 w 21600"/>
              <a:gd name="T3" fmla="*/ 1710531 h 19708"/>
              <a:gd name="T4" fmla="*/ 2451100 w 21600"/>
              <a:gd name="T5" fmla="*/ 1710531 h 19708"/>
              <a:gd name="T6" fmla="*/ 2451100 w 21600"/>
              <a:gd name="T7" fmla="*/ 1710531 h 197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9708">
                <a:moveTo>
                  <a:pt x="10714" y="0"/>
                </a:moveTo>
                <a:lnTo>
                  <a:pt x="0" y="14015"/>
                </a:lnTo>
                <a:cubicBezTo>
                  <a:pt x="6033" y="21595"/>
                  <a:pt x="15559" y="21600"/>
                  <a:pt x="21600" y="14065"/>
                </a:cubicBezTo>
                <a:lnTo>
                  <a:pt x="107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787" tIns="50787" rIns="50787" bIns="50787" anchor="ctr"/>
          <a:lstStyle/>
          <a:p>
            <a:pPr>
              <a:defRPr/>
            </a:pPr>
            <a:endParaRPr lang="id-ID" sz="3599" dirty="0">
              <a:solidFill>
                <a:schemeClr val="tx2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353738BC-DED5-824A-85ED-0F47C1240F06}"/>
              </a:ext>
            </a:extLst>
          </p:cNvPr>
          <p:cNvSpPr>
            <a:spLocks/>
          </p:cNvSpPr>
          <p:nvPr/>
        </p:nvSpPr>
        <p:spPr bwMode="auto">
          <a:xfrm rot="13500000" flipH="1">
            <a:off x="5456010" y="2067106"/>
            <a:ext cx="2811945" cy="1961689"/>
          </a:xfrm>
          <a:custGeom>
            <a:avLst/>
            <a:gdLst>
              <a:gd name="T0" fmla="*/ 301342887 w 21600"/>
              <a:gd name="T1" fmla="*/ 160846771 h 19708"/>
              <a:gd name="T2" fmla="*/ 301342887 w 21600"/>
              <a:gd name="T3" fmla="*/ 160846771 h 19708"/>
              <a:gd name="T4" fmla="*/ 301342887 w 21600"/>
              <a:gd name="T5" fmla="*/ 160846771 h 19708"/>
              <a:gd name="T6" fmla="*/ 301342887 w 21600"/>
              <a:gd name="T7" fmla="*/ 160846771 h 197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9708">
                <a:moveTo>
                  <a:pt x="10714" y="0"/>
                </a:moveTo>
                <a:lnTo>
                  <a:pt x="0" y="14015"/>
                </a:lnTo>
                <a:cubicBezTo>
                  <a:pt x="6033" y="21595"/>
                  <a:pt x="15559" y="21600"/>
                  <a:pt x="21600" y="14065"/>
                </a:cubicBezTo>
                <a:lnTo>
                  <a:pt x="107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87" tIns="50787" rIns="50787" bIns="50787" anchor="ctr"/>
          <a:lstStyle/>
          <a:p>
            <a:endParaRPr lang="en-ID" sz="3599" dirty="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CD1A14C6-9E45-4D43-838A-6FC53E3951F3}"/>
              </a:ext>
            </a:extLst>
          </p:cNvPr>
          <p:cNvSpPr>
            <a:spLocks/>
          </p:cNvSpPr>
          <p:nvPr/>
        </p:nvSpPr>
        <p:spPr bwMode="auto">
          <a:xfrm rot="2700000" flipH="1">
            <a:off x="5873186" y="3101169"/>
            <a:ext cx="1966434" cy="2805511"/>
          </a:xfrm>
          <a:custGeom>
            <a:avLst/>
            <a:gdLst>
              <a:gd name="T0" fmla="*/ 1691403 w 21581"/>
              <a:gd name="T1" fmla="*/ 2414588 h 21600"/>
              <a:gd name="T2" fmla="*/ 1691403 w 21581"/>
              <a:gd name="T3" fmla="*/ 2414588 h 21600"/>
              <a:gd name="T4" fmla="*/ 1691403 w 21581"/>
              <a:gd name="T5" fmla="*/ 2414588 h 21600"/>
              <a:gd name="T6" fmla="*/ 1691403 w 21581"/>
              <a:gd name="T7" fmla="*/ 24145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81" h="21600">
                <a:moveTo>
                  <a:pt x="6072" y="0"/>
                </a:moveTo>
                <a:cubicBezTo>
                  <a:pt x="2009" y="3057"/>
                  <a:pt x="-19" y="6960"/>
                  <a:pt x="-1" y="10861"/>
                </a:cubicBezTo>
                <a:cubicBezTo>
                  <a:pt x="18" y="14721"/>
                  <a:pt x="2042" y="18575"/>
                  <a:pt x="6051" y="21600"/>
                </a:cubicBezTo>
                <a:lnTo>
                  <a:pt x="21581" y="10746"/>
                </a:lnTo>
                <a:lnTo>
                  <a:pt x="6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50787" tIns="50787" rIns="50787" bIns="50787" anchor="ctr"/>
          <a:lstStyle/>
          <a:p>
            <a:pPr>
              <a:defRPr/>
            </a:pPr>
            <a:endParaRPr lang="id-ID" sz="3599" dirty="0">
              <a:solidFill>
                <a:schemeClr val="tx2"/>
              </a:solidFill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5BC0B1E0-DF06-C54F-9C11-D5018C8C3E13}"/>
              </a:ext>
            </a:extLst>
          </p:cNvPr>
          <p:cNvSpPr>
            <a:spLocks/>
          </p:cNvSpPr>
          <p:nvPr/>
        </p:nvSpPr>
        <p:spPr bwMode="auto">
          <a:xfrm rot="2700000">
            <a:off x="4408260" y="1662965"/>
            <a:ext cx="1937356" cy="2764705"/>
          </a:xfrm>
          <a:custGeom>
            <a:avLst/>
            <a:gdLst>
              <a:gd name="T0" fmla="*/ 265138491 w 21581"/>
              <a:gd name="T1" fmla="*/ 539836482 h 21600"/>
              <a:gd name="T2" fmla="*/ 265138491 w 21581"/>
              <a:gd name="T3" fmla="*/ 539836482 h 21600"/>
              <a:gd name="T4" fmla="*/ 265138491 w 21581"/>
              <a:gd name="T5" fmla="*/ 539836482 h 21600"/>
              <a:gd name="T6" fmla="*/ 265138491 w 21581"/>
              <a:gd name="T7" fmla="*/ 5398364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81" h="21600">
                <a:moveTo>
                  <a:pt x="6072" y="0"/>
                </a:moveTo>
                <a:cubicBezTo>
                  <a:pt x="2009" y="3057"/>
                  <a:pt x="-19" y="6960"/>
                  <a:pt x="-1" y="10861"/>
                </a:cubicBezTo>
                <a:cubicBezTo>
                  <a:pt x="18" y="14721"/>
                  <a:pt x="2042" y="18575"/>
                  <a:pt x="6051" y="21600"/>
                </a:cubicBezTo>
                <a:lnTo>
                  <a:pt x="21581" y="10746"/>
                </a:lnTo>
                <a:lnTo>
                  <a:pt x="60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ID" sz="359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4683E2-63B1-6B42-A287-790032DEDA24}"/>
              </a:ext>
            </a:extLst>
          </p:cNvPr>
          <p:cNvSpPr txBox="1"/>
          <p:nvPr/>
        </p:nvSpPr>
        <p:spPr>
          <a:xfrm>
            <a:off x="4683566" y="2437908"/>
            <a:ext cx="1192378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Sector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DCBFA0-E8A9-8540-B10C-5A982E67B2C1}"/>
              </a:ext>
            </a:extLst>
          </p:cNvPr>
          <p:cNvSpPr txBox="1"/>
          <p:nvPr/>
        </p:nvSpPr>
        <p:spPr>
          <a:xfrm>
            <a:off x="4845181" y="4141300"/>
            <a:ext cx="86914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Me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EDBD38-EF8C-9142-A51F-64BF97054CCD}"/>
              </a:ext>
            </a:extLst>
          </p:cNvPr>
          <p:cNvSpPr txBox="1"/>
          <p:nvPr/>
        </p:nvSpPr>
        <p:spPr>
          <a:xfrm>
            <a:off x="6224692" y="4141300"/>
            <a:ext cx="1344920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Market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58C10-ACCF-2543-9A44-4954F75B8F7E}"/>
              </a:ext>
            </a:extLst>
          </p:cNvPr>
          <p:cNvSpPr txBox="1"/>
          <p:nvPr/>
        </p:nvSpPr>
        <p:spPr>
          <a:xfrm>
            <a:off x="6071062" y="2433575"/>
            <a:ext cx="187493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Wellbeing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BFA4752A-5E9A-A244-B5F9-93F86902A130}"/>
              </a:ext>
            </a:extLst>
          </p:cNvPr>
          <p:cNvSpPr txBox="1">
            <a:spLocks/>
          </p:cNvSpPr>
          <p:nvPr/>
        </p:nvSpPr>
        <p:spPr>
          <a:xfrm>
            <a:off x="8150027" y="1330066"/>
            <a:ext cx="3740566" cy="2508029"/>
          </a:xfrm>
          <a:prstGeom prst="rect">
            <a:avLst/>
          </a:prstGeom>
        </p:spPr>
        <p:txBody>
          <a:bodyPr vert="horz" wrap="square" lIns="108745" tIns="54373" rIns="108745" bIns="543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Strategic alignment across government entities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Robust policy framework endorsing environmental limits leading to an improved quality of life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Greater collaboration among government, citizens and stakeholder groups in decision making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Environmental, social and economic wellbeing dimensions at par</a:t>
            </a:r>
          </a:p>
          <a:p>
            <a:pPr algn="l"/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4F7FEAF-DA49-8744-AD4C-CE338EC56695}"/>
              </a:ext>
            </a:extLst>
          </p:cNvPr>
          <p:cNvSpPr txBox="1">
            <a:spLocks/>
          </p:cNvSpPr>
          <p:nvPr/>
        </p:nvSpPr>
        <p:spPr>
          <a:xfrm>
            <a:off x="8211973" y="4317481"/>
            <a:ext cx="3740566" cy="2048800"/>
          </a:xfrm>
          <a:prstGeom prst="rect">
            <a:avLst/>
          </a:prstGeom>
        </p:spPr>
        <p:txBody>
          <a:bodyPr vert="horz" wrap="square" lIns="108745" tIns="54373" rIns="108745" bIns="543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Priority to the market and its economic benefits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Underlying assumption that markets on their own can reinvent themselves to address any distortions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Increased economic investment and expansion of trade pursued without internalisation of environmental costs and social inequalities. 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420D7D73-2C43-D84D-B01A-8B9E0DF88036}"/>
              </a:ext>
            </a:extLst>
          </p:cNvPr>
          <p:cNvSpPr txBox="1">
            <a:spLocks/>
          </p:cNvSpPr>
          <p:nvPr/>
        </p:nvSpPr>
        <p:spPr>
          <a:xfrm>
            <a:off x="403717" y="2022747"/>
            <a:ext cx="3740566" cy="1187026"/>
          </a:xfrm>
          <a:prstGeom prst="rect">
            <a:avLst/>
          </a:prstGeom>
        </p:spPr>
        <p:txBody>
          <a:bodyPr vert="horz" wrap="square" lIns="108745" tIns="54373" rIns="108745" bIns="543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Strong policies are adopted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Silo approach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Early adoption of environmental considerations in the policy development process is not sufficiently facilitated.</a:t>
            </a:r>
            <a:endParaRPr lang="en-U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D105FDC4-4C9E-CA4A-9638-7F16AED40CF1}"/>
              </a:ext>
            </a:extLst>
          </p:cNvPr>
          <p:cNvSpPr txBox="1">
            <a:spLocks/>
          </p:cNvSpPr>
          <p:nvPr/>
        </p:nvSpPr>
        <p:spPr>
          <a:xfrm>
            <a:off x="374744" y="4281035"/>
            <a:ext cx="3740567" cy="1402470"/>
          </a:xfrm>
          <a:prstGeom prst="rect">
            <a:avLst/>
          </a:prstGeom>
        </p:spPr>
        <p:txBody>
          <a:bodyPr vert="horz" wrap="square" lIns="108745" tIns="54373" rIns="108745" bIns="543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An individualist society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Specific groups and individuals push for their own interests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Policy processes are uncoordinated and adjust to further the interests of the more influential lobby groups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82FE4-DD54-481D-AC79-4D8E560CE6DB}"/>
              </a:ext>
            </a:extLst>
          </p:cNvPr>
          <p:cNvSpPr txBox="1"/>
          <p:nvPr/>
        </p:nvSpPr>
        <p:spPr>
          <a:xfrm>
            <a:off x="5327560" y="1434438"/>
            <a:ext cx="1536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Beyond GDP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2EF21-9783-4AB8-8B11-5C19B943F53D}"/>
              </a:ext>
            </a:extLst>
          </p:cNvPr>
          <p:cNvSpPr txBox="1"/>
          <p:nvPr/>
        </p:nvSpPr>
        <p:spPr>
          <a:xfrm>
            <a:off x="5376938" y="5906213"/>
            <a:ext cx="1536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GDP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D519E-1CAB-4D08-A449-0EC8BC7A8C9D}"/>
              </a:ext>
            </a:extLst>
          </p:cNvPr>
          <p:cNvSpPr txBox="1"/>
          <p:nvPr/>
        </p:nvSpPr>
        <p:spPr>
          <a:xfrm>
            <a:off x="8036362" y="3611890"/>
            <a:ext cx="2295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Holistic policy framework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D9EF01-3224-4012-8C3C-47F1AF413E8D}"/>
              </a:ext>
            </a:extLst>
          </p:cNvPr>
          <p:cNvSpPr txBox="1"/>
          <p:nvPr/>
        </p:nvSpPr>
        <p:spPr>
          <a:xfrm>
            <a:off x="1457445" y="3602758"/>
            <a:ext cx="287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Fragmented policy framework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C95B41-9B2E-4E5F-BCFE-16ACFDEE2A2E}"/>
              </a:ext>
            </a:extLst>
          </p:cNvPr>
          <p:cNvSpPr/>
          <p:nvPr/>
        </p:nvSpPr>
        <p:spPr>
          <a:xfrm>
            <a:off x="5410199" y="1039606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5433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ubtitle 2">
            <a:extLst>
              <a:ext uri="{FF2B5EF4-FFF2-40B4-BE49-F238E27FC236}">
                <a16:creationId xmlns:a16="http://schemas.microsoft.com/office/drawing/2014/main" id="{EC7ECE9F-6918-1149-9785-989DF22B32E1}"/>
              </a:ext>
            </a:extLst>
          </p:cNvPr>
          <p:cNvSpPr txBox="1">
            <a:spLocks/>
          </p:cNvSpPr>
          <p:nvPr/>
        </p:nvSpPr>
        <p:spPr>
          <a:xfrm>
            <a:off x="6062091" y="1994610"/>
            <a:ext cx="5791184" cy="140984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</a:rPr>
              <a:t>Wellbeing First was identified as the lead scenario for a 2050 Vision for Malta’s National Strategy for the Environment. </a:t>
            </a:r>
          </a:p>
        </p:txBody>
      </p:sp>
      <p:sp>
        <p:nvSpPr>
          <p:cNvPr id="64" name="AutoShape 4">
            <a:extLst>
              <a:ext uri="{FF2B5EF4-FFF2-40B4-BE49-F238E27FC236}">
                <a16:creationId xmlns:a16="http://schemas.microsoft.com/office/drawing/2014/main" id="{49BFA505-022F-41B4-9673-B01DD4DA2B67}"/>
              </a:ext>
            </a:extLst>
          </p:cNvPr>
          <p:cNvSpPr>
            <a:spLocks/>
          </p:cNvSpPr>
          <p:nvPr/>
        </p:nvSpPr>
        <p:spPr bwMode="auto">
          <a:xfrm rot="19629551">
            <a:off x="833737" y="2140540"/>
            <a:ext cx="158083" cy="300796"/>
          </a:xfrm>
          <a:custGeom>
            <a:avLst/>
            <a:gdLst>
              <a:gd name="T0" fmla="*/ 420520 w 21600"/>
              <a:gd name="T1" fmla="*/ 801321 h 21595"/>
              <a:gd name="T2" fmla="*/ 420520 w 21600"/>
              <a:gd name="T3" fmla="*/ 801321 h 21595"/>
              <a:gd name="T4" fmla="*/ 420520 w 21600"/>
              <a:gd name="T5" fmla="*/ 801321 h 21595"/>
              <a:gd name="T6" fmla="*/ 420520 w 21600"/>
              <a:gd name="T7" fmla="*/ 801321 h 215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5">
                <a:moveTo>
                  <a:pt x="14325" y="0"/>
                </a:moveTo>
                <a:cubicBezTo>
                  <a:pt x="11947" y="-5"/>
                  <a:pt x="9683" y="535"/>
                  <a:pt x="8120" y="1477"/>
                </a:cubicBezTo>
                <a:cubicBezTo>
                  <a:pt x="6945" y="2186"/>
                  <a:pt x="6249" y="3081"/>
                  <a:pt x="6144" y="4019"/>
                </a:cubicBezTo>
                <a:lnTo>
                  <a:pt x="6123" y="7733"/>
                </a:lnTo>
                <a:lnTo>
                  <a:pt x="0" y="7733"/>
                </a:lnTo>
                <a:lnTo>
                  <a:pt x="0" y="11796"/>
                </a:lnTo>
                <a:lnTo>
                  <a:pt x="6103" y="11796"/>
                </a:lnTo>
                <a:lnTo>
                  <a:pt x="6052" y="21595"/>
                </a:lnTo>
                <a:lnTo>
                  <a:pt x="14509" y="21595"/>
                </a:lnTo>
                <a:lnTo>
                  <a:pt x="14509" y="11796"/>
                </a:lnTo>
                <a:lnTo>
                  <a:pt x="20469" y="11796"/>
                </a:lnTo>
                <a:lnTo>
                  <a:pt x="21447" y="7733"/>
                </a:lnTo>
                <a:lnTo>
                  <a:pt x="14509" y="7733"/>
                </a:lnTo>
                <a:lnTo>
                  <a:pt x="14509" y="4988"/>
                </a:lnTo>
                <a:cubicBezTo>
                  <a:pt x="14453" y="4560"/>
                  <a:pt x="14822" y="4150"/>
                  <a:pt x="15487" y="3901"/>
                </a:cubicBezTo>
                <a:cubicBezTo>
                  <a:pt x="15925" y="3738"/>
                  <a:pt x="16459" y="3660"/>
                  <a:pt x="16995" y="3682"/>
                </a:cubicBezTo>
                <a:lnTo>
                  <a:pt x="21600" y="3677"/>
                </a:lnTo>
                <a:lnTo>
                  <a:pt x="21590" y="0"/>
                </a:lnTo>
                <a:lnTo>
                  <a:pt x="143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5394" tIns="25394" rIns="25394" bIns="25394" anchor="ctr"/>
          <a:lstStyle/>
          <a:p>
            <a:pPr>
              <a:defRPr/>
            </a:pPr>
            <a:endParaRPr lang="ru-RU" dirty="0">
              <a:latin typeface="Montserrat Light" pitchFamily="2" charset="77"/>
            </a:endParaRPr>
          </a:p>
        </p:txBody>
      </p:sp>
      <p:sp>
        <p:nvSpPr>
          <p:cNvPr id="66" name="AutoShape 25">
            <a:extLst>
              <a:ext uri="{FF2B5EF4-FFF2-40B4-BE49-F238E27FC236}">
                <a16:creationId xmlns:a16="http://schemas.microsoft.com/office/drawing/2014/main" id="{2718F2D5-5732-4CEE-9FB0-46C320762C7F}"/>
              </a:ext>
            </a:extLst>
          </p:cNvPr>
          <p:cNvSpPr>
            <a:spLocks/>
          </p:cNvSpPr>
          <p:nvPr/>
        </p:nvSpPr>
        <p:spPr bwMode="auto">
          <a:xfrm rot="1281252">
            <a:off x="5153753" y="2361474"/>
            <a:ext cx="223951" cy="225415"/>
          </a:xfrm>
          <a:custGeom>
            <a:avLst/>
            <a:gdLst>
              <a:gd name="T0" fmla="*/ 738591 w 21597"/>
              <a:gd name="T1" fmla="*/ 739906 h 21597"/>
              <a:gd name="T2" fmla="*/ 738591 w 21597"/>
              <a:gd name="T3" fmla="*/ 739906 h 21597"/>
              <a:gd name="T4" fmla="*/ 738591 w 21597"/>
              <a:gd name="T5" fmla="*/ 739906 h 21597"/>
              <a:gd name="T6" fmla="*/ 738591 w 21597"/>
              <a:gd name="T7" fmla="*/ 739906 h 215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597">
                <a:moveTo>
                  <a:pt x="4955" y="0"/>
                </a:moveTo>
                <a:cubicBezTo>
                  <a:pt x="4242" y="0"/>
                  <a:pt x="3702" y="-2"/>
                  <a:pt x="3248" y="29"/>
                </a:cubicBezTo>
                <a:cubicBezTo>
                  <a:pt x="2794" y="59"/>
                  <a:pt x="2425" y="122"/>
                  <a:pt x="2044" y="243"/>
                </a:cubicBezTo>
                <a:cubicBezTo>
                  <a:pt x="1625" y="395"/>
                  <a:pt x="1251" y="636"/>
                  <a:pt x="944" y="943"/>
                </a:cubicBezTo>
                <a:cubicBezTo>
                  <a:pt x="637" y="1251"/>
                  <a:pt x="396" y="1624"/>
                  <a:pt x="244" y="2044"/>
                </a:cubicBezTo>
                <a:cubicBezTo>
                  <a:pt x="122" y="2427"/>
                  <a:pt x="60" y="2800"/>
                  <a:pt x="29" y="3254"/>
                </a:cubicBezTo>
                <a:cubicBezTo>
                  <a:pt x="-1" y="3707"/>
                  <a:pt x="0" y="4240"/>
                  <a:pt x="1" y="4950"/>
                </a:cubicBezTo>
                <a:lnTo>
                  <a:pt x="1" y="16623"/>
                </a:lnTo>
                <a:cubicBezTo>
                  <a:pt x="1" y="17344"/>
                  <a:pt x="-1" y="17886"/>
                  <a:pt x="29" y="18342"/>
                </a:cubicBezTo>
                <a:cubicBezTo>
                  <a:pt x="60" y="18799"/>
                  <a:pt x="122" y="19170"/>
                  <a:pt x="244" y="19553"/>
                </a:cubicBezTo>
                <a:cubicBezTo>
                  <a:pt x="396" y="19972"/>
                  <a:pt x="637" y="20345"/>
                  <a:pt x="944" y="20653"/>
                </a:cubicBezTo>
                <a:cubicBezTo>
                  <a:pt x="1251" y="20960"/>
                  <a:pt x="1625" y="21201"/>
                  <a:pt x="2044" y="21353"/>
                </a:cubicBezTo>
                <a:cubicBezTo>
                  <a:pt x="2427" y="21475"/>
                  <a:pt x="2799" y="21537"/>
                  <a:pt x="3254" y="21568"/>
                </a:cubicBezTo>
                <a:cubicBezTo>
                  <a:pt x="3708" y="21598"/>
                  <a:pt x="4246" y="21597"/>
                  <a:pt x="4955" y="21596"/>
                </a:cubicBezTo>
                <a:lnTo>
                  <a:pt x="16625" y="21596"/>
                </a:lnTo>
                <a:cubicBezTo>
                  <a:pt x="17346" y="21596"/>
                  <a:pt x="17884" y="21598"/>
                  <a:pt x="18339" y="21568"/>
                </a:cubicBezTo>
                <a:cubicBezTo>
                  <a:pt x="18793" y="21537"/>
                  <a:pt x="19166" y="21475"/>
                  <a:pt x="19548" y="21353"/>
                </a:cubicBezTo>
                <a:cubicBezTo>
                  <a:pt x="19967" y="21201"/>
                  <a:pt x="20345" y="20960"/>
                  <a:pt x="20654" y="20653"/>
                </a:cubicBezTo>
                <a:cubicBezTo>
                  <a:pt x="20963" y="20345"/>
                  <a:pt x="21202" y="19972"/>
                  <a:pt x="21354" y="19553"/>
                </a:cubicBezTo>
                <a:cubicBezTo>
                  <a:pt x="21476" y="19170"/>
                  <a:pt x="21538" y="18796"/>
                  <a:pt x="21569" y="18342"/>
                </a:cubicBezTo>
                <a:cubicBezTo>
                  <a:pt x="21599" y="17889"/>
                  <a:pt x="21598" y="17356"/>
                  <a:pt x="21597" y="16646"/>
                </a:cubicBezTo>
                <a:lnTo>
                  <a:pt x="21597" y="4973"/>
                </a:lnTo>
                <a:cubicBezTo>
                  <a:pt x="21598" y="4252"/>
                  <a:pt x="21599" y="3710"/>
                  <a:pt x="21569" y="3254"/>
                </a:cubicBezTo>
                <a:cubicBezTo>
                  <a:pt x="21538" y="2797"/>
                  <a:pt x="21476" y="2426"/>
                  <a:pt x="21354" y="2044"/>
                </a:cubicBezTo>
                <a:cubicBezTo>
                  <a:pt x="21202" y="1624"/>
                  <a:pt x="20963" y="1251"/>
                  <a:pt x="20654" y="943"/>
                </a:cubicBezTo>
                <a:cubicBezTo>
                  <a:pt x="20345" y="636"/>
                  <a:pt x="19967" y="395"/>
                  <a:pt x="19548" y="243"/>
                </a:cubicBezTo>
                <a:cubicBezTo>
                  <a:pt x="19166" y="121"/>
                  <a:pt x="18792" y="59"/>
                  <a:pt x="18339" y="29"/>
                </a:cubicBezTo>
                <a:cubicBezTo>
                  <a:pt x="17885" y="-2"/>
                  <a:pt x="17352" y="0"/>
                  <a:pt x="16643" y="0"/>
                </a:cubicBezTo>
                <a:lnTo>
                  <a:pt x="4973" y="0"/>
                </a:lnTo>
                <a:lnTo>
                  <a:pt x="4955" y="0"/>
                </a:lnTo>
                <a:close/>
                <a:moveTo>
                  <a:pt x="16093" y="2704"/>
                </a:moveTo>
                <a:lnTo>
                  <a:pt x="18599" y="2704"/>
                </a:lnTo>
                <a:cubicBezTo>
                  <a:pt x="18766" y="2704"/>
                  <a:pt x="18851" y="2704"/>
                  <a:pt x="18941" y="2733"/>
                </a:cubicBezTo>
                <a:cubicBezTo>
                  <a:pt x="19039" y="2768"/>
                  <a:pt x="19113" y="2843"/>
                  <a:pt x="19149" y="2941"/>
                </a:cubicBezTo>
                <a:cubicBezTo>
                  <a:pt x="19177" y="3031"/>
                  <a:pt x="19178" y="3119"/>
                  <a:pt x="19178" y="3288"/>
                </a:cubicBezTo>
                <a:lnTo>
                  <a:pt x="19178" y="5790"/>
                </a:lnTo>
                <a:cubicBezTo>
                  <a:pt x="19178" y="5956"/>
                  <a:pt x="19177" y="6041"/>
                  <a:pt x="19149" y="6131"/>
                </a:cubicBezTo>
                <a:cubicBezTo>
                  <a:pt x="19113" y="6230"/>
                  <a:pt x="19039" y="6304"/>
                  <a:pt x="18941" y="6340"/>
                </a:cubicBezTo>
                <a:cubicBezTo>
                  <a:pt x="18851" y="6368"/>
                  <a:pt x="18763" y="6369"/>
                  <a:pt x="18593" y="6369"/>
                </a:cubicBezTo>
                <a:lnTo>
                  <a:pt x="16093" y="6369"/>
                </a:lnTo>
                <a:cubicBezTo>
                  <a:pt x="15926" y="6369"/>
                  <a:pt x="15841" y="6368"/>
                  <a:pt x="15751" y="6340"/>
                </a:cubicBezTo>
                <a:cubicBezTo>
                  <a:pt x="15653" y="6304"/>
                  <a:pt x="15573" y="6230"/>
                  <a:pt x="15537" y="6131"/>
                </a:cubicBezTo>
                <a:cubicBezTo>
                  <a:pt x="15508" y="6041"/>
                  <a:pt x="15514" y="5953"/>
                  <a:pt x="15514" y="5784"/>
                </a:cubicBezTo>
                <a:lnTo>
                  <a:pt x="15514" y="3283"/>
                </a:lnTo>
                <a:cubicBezTo>
                  <a:pt x="15514" y="3116"/>
                  <a:pt x="15508" y="3031"/>
                  <a:pt x="15537" y="2941"/>
                </a:cubicBezTo>
                <a:cubicBezTo>
                  <a:pt x="15573" y="2843"/>
                  <a:pt x="15653" y="2768"/>
                  <a:pt x="15751" y="2733"/>
                </a:cubicBezTo>
                <a:cubicBezTo>
                  <a:pt x="15841" y="2704"/>
                  <a:pt x="15923" y="2704"/>
                  <a:pt x="16093" y="2704"/>
                </a:cubicBezTo>
                <a:close/>
                <a:moveTo>
                  <a:pt x="10796" y="6537"/>
                </a:moveTo>
                <a:cubicBezTo>
                  <a:pt x="11896" y="6537"/>
                  <a:pt x="13001" y="6953"/>
                  <a:pt x="13841" y="7793"/>
                </a:cubicBezTo>
                <a:cubicBezTo>
                  <a:pt x="15520" y="9473"/>
                  <a:pt x="15520" y="12199"/>
                  <a:pt x="13841" y="13878"/>
                </a:cubicBezTo>
                <a:cubicBezTo>
                  <a:pt x="12162" y="15558"/>
                  <a:pt x="9436" y="15558"/>
                  <a:pt x="7757" y="13878"/>
                </a:cubicBezTo>
                <a:cubicBezTo>
                  <a:pt x="6078" y="12199"/>
                  <a:pt x="6078" y="9473"/>
                  <a:pt x="7757" y="7793"/>
                </a:cubicBezTo>
                <a:cubicBezTo>
                  <a:pt x="8597" y="6953"/>
                  <a:pt x="9696" y="6537"/>
                  <a:pt x="10796" y="6537"/>
                </a:cubicBezTo>
                <a:close/>
                <a:moveTo>
                  <a:pt x="2403" y="9565"/>
                </a:moveTo>
                <a:lnTo>
                  <a:pt x="4191" y="9565"/>
                </a:lnTo>
                <a:cubicBezTo>
                  <a:pt x="3785" y="11684"/>
                  <a:pt x="4397" y="13957"/>
                  <a:pt x="6038" y="15598"/>
                </a:cubicBezTo>
                <a:cubicBezTo>
                  <a:pt x="8667" y="18228"/>
                  <a:pt x="12931" y="18228"/>
                  <a:pt x="15560" y="15598"/>
                </a:cubicBezTo>
                <a:cubicBezTo>
                  <a:pt x="17201" y="13957"/>
                  <a:pt x="17813" y="11684"/>
                  <a:pt x="17407" y="9565"/>
                </a:cubicBezTo>
                <a:lnTo>
                  <a:pt x="19195" y="9565"/>
                </a:lnTo>
                <a:lnTo>
                  <a:pt x="19195" y="17567"/>
                </a:lnTo>
                <a:cubicBezTo>
                  <a:pt x="19195" y="17800"/>
                  <a:pt x="19194" y="17974"/>
                  <a:pt x="19184" y="18122"/>
                </a:cubicBezTo>
                <a:cubicBezTo>
                  <a:pt x="19173" y="18271"/>
                  <a:pt x="19154" y="18396"/>
                  <a:pt x="19114" y="18522"/>
                </a:cubicBezTo>
                <a:cubicBezTo>
                  <a:pt x="19064" y="18660"/>
                  <a:pt x="18986" y="18779"/>
                  <a:pt x="18883" y="18881"/>
                </a:cubicBezTo>
                <a:cubicBezTo>
                  <a:pt x="18780" y="18983"/>
                  <a:pt x="18655" y="19064"/>
                  <a:pt x="18518" y="19113"/>
                </a:cubicBezTo>
                <a:cubicBezTo>
                  <a:pt x="18392" y="19153"/>
                  <a:pt x="18268" y="19172"/>
                  <a:pt x="18119" y="19182"/>
                </a:cubicBezTo>
                <a:cubicBezTo>
                  <a:pt x="17969" y="19192"/>
                  <a:pt x="17794" y="19194"/>
                  <a:pt x="17557" y="19194"/>
                </a:cubicBezTo>
                <a:lnTo>
                  <a:pt x="4035" y="19194"/>
                </a:lnTo>
                <a:cubicBezTo>
                  <a:pt x="3801" y="19194"/>
                  <a:pt x="3628" y="19192"/>
                  <a:pt x="3479" y="19182"/>
                </a:cubicBezTo>
                <a:cubicBezTo>
                  <a:pt x="3331" y="19172"/>
                  <a:pt x="3206" y="19153"/>
                  <a:pt x="3080" y="19113"/>
                </a:cubicBezTo>
                <a:cubicBezTo>
                  <a:pt x="2943" y="19064"/>
                  <a:pt x="2818" y="18983"/>
                  <a:pt x="2715" y="18881"/>
                </a:cubicBezTo>
                <a:cubicBezTo>
                  <a:pt x="2612" y="18779"/>
                  <a:pt x="2534" y="18660"/>
                  <a:pt x="2484" y="18522"/>
                </a:cubicBezTo>
                <a:cubicBezTo>
                  <a:pt x="2444" y="18396"/>
                  <a:pt x="2425" y="18273"/>
                  <a:pt x="2414" y="18122"/>
                </a:cubicBezTo>
                <a:cubicBezTo>
                  <a:pt x="2404" y="17972"/>
                  <a:pt x="2403" y="17792"/>
                  <a:pt x="2403" y="17555"/>
                </a:cubicBezTo>
                <a:lnTo>
                  <a:pt x="2403" y="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5394" tIns="25394" rIns="25394" bIns="25394" anchor="ctr"/>
          <a:lstStyle/>
          <a:p>
            <a:pPr>
              <a:defRPr/>
            </a:pPr>
            <a:endParaRPr lang="ru-RU" dirty="0">
              <a:latin typeface="Montserrat Light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A0721E-DB33-4108-A590-1636E20ED4D5}"/>
              </a:ext>
            </a:extLst>
          </p:cNvPr>
          <p:cNvGrpSpPr/>
          <p:nvPr/>
        </p:nvGrpSpPr>
        <p:grpSpPr>
          <a:xfrm>
            <a:off x="967643" y="4572354"/>
            <a:ext cx="3993211" cy="1690133"/>
            <a:chOff x="1956201" y="1896225"/>
            <a:chExt cx="7996515" cy="3916295"/>
          </a:xfrm>
        </p:grpSpPr>
        <p:sp>
          <p:nvSpPr>
            <p:cNvPr id="23" name="Isosceles Triangle 42">
              <a:extLst>
                <a:ext uri="{FF2B5EF4-FFF2-40B4-BE49-F238E27FC236}">
                  <a16:creationId xmlns:a16="http://schemas.microsoft.com/office/drawing/2014/main" id="{3E1339C8-2FA5-4691-A4D8-30F7899831F4}"/>
                </a:ext>
              </a:extLst>
            </p:cNvPr>
            <p:cNvSpPr/>
            <p:nvPr/>
          </p:nvSpPr>
          <p:spPr>
            <a:xfrm>
              <a:off x="7500147" y="4740124"/>
              <a:ext cx="2452569" cy="1072396"/>
            </a:xfrm>
            <a:prstGeom prst="triangl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24" name="Isosceles Triangle 43">
              <a:extLst>
                <a:ext uri="{FF2B5EF4-FFF2-40B4-BE49-F238E27FC236}">
                  <a16:creationId xmlns:a16="http://schemas.microsoft.com/office/drawing/2014/main" id="{7AB36F6E-C969-4338-806F-3C4E7594ED17}"/>
                </a:ext>
              </a:extLst>
            </p:cNvPr>
            <p:cNvSpPr/>
            <p:nvPr/>
          </p:nvSpPr>
          <p:spPr>
            <a:xfrm>
              <a:off x="5674604" y="4398907"/>
              <a:ext cx="2452569" cy="1413613"/>
            </a:xfrm>
            <a:prstGeom prst="triangle">
              <a:avLst/>
            </a:prstGeom>
            <a:solidFill>
              <a:schemeClr val="accent4"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601E35-F4C7-497B-8999-34242AC8CC8F}"/>
                </a:ext>
              </a:extLst>
            </p:cNvPr>
            <p:cNvSpPr txBox="1"/>
            <p:nvPr/>
          </p:nvSpPr>
          <p:spPr>
            <a:xfrm>
              <a:off x="4548301" y="2999486"/>
              <a:ext cx="839927" cy="71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Sector</a:t>
              </a:r>
            </a:p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First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C60EF5-76AA-46C7-A827-527890E05A26}"/>
                </a:ext>
              </a:extLst>
            </p:cNvPr>
            <p:cNvSpPr txBox="1"/>
            <p:nvPr/>
          </p:nvSpPr>
          <p:spPr>
            <a:xfrm>
              <a:off x="2589176" y="1896225"/>
              <a:ext cx="1255616" cy="71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Wellbeing 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First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2E9562-3979-426F-9461-F4B108A69B37}"/>
                </a:ext>
              </a:extLst>
            </p:cNvPr>
            <p:cNvSpPr txBox="1"/>
            <p:nvPr/>
          </p:nvSpPr>
          <p:spPr>
            <a:xfrm>
              <a:off x="8445408" y="4013292"/>
              <a:ext cx="637807" cy="71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Me</a:t>
              </a:r>
            </a:p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First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4DB48A-19BE-4000-AA28-2607B61F351F}"/>
                </a:ext>
              </a:extLst>
            </p:cNvPr>
            <p:cNvSpPr txBox="1"/>
            <p:nvPr/>
          </p:nvSpPr>
          <p:spPr>
            <a:xfrm>
              <a:off x="6435542" y="3624312"/>
              <a:ext cx="930692" cy="71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Market</a:t>
              </a:r>
            </a:p>
            <a:p>
              <a:pPr algn="ctr"/>
              <a:r>
                <a:rPr lang="en-US" sz="16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First</a:t>
              </a:r>
            </a:p>
          </p:txBody>
        </p:sp>
        <p:sp>
          <p:nvSpPr>
            <p:cNvPr id="29" name="Isosceles Triangle 40">
              <a:extLst>
                <a:ext uri="{FF2B5EF4-FFF2-40B4-BE49-F238E27FC236}">
                  <a16:creationId xmlns:a16="http://schemas.microsoft.com/office/drawing/2014/main" id="{F138D915-1ACD-416C-81D8-ACF67CC29D6E}"/>
                </a:ext>
              </a:extLst>
            </p:cNvPr>
            <p:cNvSpPr/>
            <p:nvPr/>
          </p:nvSpPr>
          <p:spPr>
            <a:xfrm>
              <a:off x="3741981" y="3774082"/>
              <a:ext cx="2452569" cy="2038438"/>
            </a:xfrm>
            <a:prstGeom prst="triangle">
              <a:avLst/>
            </a:prstGeom>
            <a:solidFill>
              <a:schemeClr val="accent1"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30" name="Isosceles Triangle 41">
              <a:extLst>
                <a:ext uri="{FF2B5EF4-FFF2-40B4-BE49-F238E27FC236}">
                  <a16:creationId xmlns:a16="http://schemas.microsoft.com/office/drawing/2014/main" id="{3DE8F287-657A-4A3A-B011-987576ADE96C}"/>
                </a:ext>
              </a:extLst>
            </p:cNvPr>
            <p:cNvSpPr/>
            <p:nvPr/>
          </p:nvSpPr>
          <p:spPr>
            <a:xfrm>
              <a:off x="1956201" y="2652398"/>
              <a:ext cx="2452569" cy="3155148"/>
            </a:xfrm>
            <a:prstGeom prst="triangl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ACF242D-1F16-4982-B265-C8782C2D271A}"/>
              </a:ext>
            </a:extLst>
          </p:cNvPr>
          <p:cNvSpPr txBox="1"/>
          <p:nvPr/>
        </p:nvSpPr>
        <p:spPr>
          <a:xfrm>
            <a:off x="3197776" y="254000"/>
            <a:ext cx="57965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spc="300" dirty="0">
                <a:solidFill>
                  <a:srgbClr val="44546A"/>
                </a:solidFill>
                <a:latin typeface="Bebas Neue" pitchFamily="2" charset="0"/>
              </a:rPr>
              <a:t>ONE SCENARIO TO 2050</a:t>
            </a:r>
            <a:endParaRPr lang="en-US" sz="3800" b="1" spc="300" dirty="0">
              <a:solidFill>
                <a:schemeClr val="tx2"/>
              </a:solidFill>
              <a:latin typeface="Bebas Neue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E63911-3ABB-45CD-AAE2-54E3C88ADD6D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6" name="Oval 15">
            <a:extLst>
              <a:ext uri="{FF2B5EF4-FFF2-40B4-BE49-F238E27FC236}">
                <a16:creationId xmlns:a16="http://schemas.microsoft.com/office/drawing/2014/main" id="{D9F2F053-2090-463B-AAFA-CCCC99CFA84B}"/>
              </a:ext>
            </a:extLst>
          </p:cNvPr>
          <p:cNvSpPr>
            <a:spLocks/>
          </p:cNvSpPr>
          <p:nvPr/>
        </p:nvSpPr>
        <p:spPr bwMode="auto">
          <a:xfrm>
            <a:off x="2800980" y="1398619"/>
            <a:ext cx="1051641" cy="71669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25394" tIns="25394" rIns="25394" bIns="25394" anchor="ctr"/>
          <a:lstStyle/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Montserrat Light" pitchFamily="2" charset="77"/>
                <a:ea typeface="Helvetica Light" charset="0"/>
                <a:cs typeface="Helvetica Light" charset="0"/>
                <a:sym typeface="Helvetica Light" charset="0"/>
              </a:rPr>
              <a:t>Market </a:t>
            </a:r>
          </a:p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Montserrat Light" pitchFamily="2" charset="77"/>
                <a:ea typeface="Helvetica Light" charset="0"/>
                <a:cs typeface="Helvetica Light" charset="0"/>
                <a:sym typeface="Helvetica Light" charset="0"/>
              </a:rPr>
              <a:t>First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706932-C73B-4F50-9133-8F8F91E3ACF9}"/>
              </a:ext>
            </a:extLst>
          </p:cNvPr>
          <p:cNvGrpSpPr/>
          <p:nvPr/>
        </p:nvGrpSpPr>
        <p:grpSpPr>
          <a:xfrm>
            <a:off x="1337307" y="1763633"/>
            <a:ext cx="3253887" cy="2960172"/>
            <a:chOff x="744333" y="1796093"/>
            <a:chExt cx="4613678" cy="5013800"/>
          </a:xfrm>
        </p:grpSpPr>
        <p:sp>
          <p:nvSpPr>
            <p:cNvPr id="60" name="Arrow">
              <a:extLst>
                <a:ext uri="{FF2B5EF4-FFF2-40B4-BE49-F238E27FC236}">
                  <a16:creationId xmlns:a16="http://schemas.microsoft.com/office/drawing/2014/main" id="{BB549425-668A-4374-8650-18F52A916C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94653" y="6313322"/>
              <a:ext cx="513037" cy="480105"/>
            </a:xfrm>
            <a:prstGeom prst="rightArrow">
              <a:avLst>
                <a:gd name="adj1" fmla="val 50676"/>
                <a:gd name="adj2" fmla="val 58115"/>
              </a:avLst>
            </a:prstGeom>
            <a:solidFill>
              <a:srgbClr val="A3CE50"/>
            </a:solidFill>
            <a:ln>
              <a:noFill/>
            </a:ln>
          </p:spPr>
          <p:txBody>
            <a:bodyPr lIns="25394" tIns="25394" rIns="25394" bIns="25394" anchor="ctr"/>
            <a:lstStyle>
              <a:lvl1pPr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1pPr>
              <a:lvl2pPr marL="742950" indent="-28575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2pPr>
              <a:lvl3pPr marL="11430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3pPr>
              <a:lvl4pPr marL="16002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4pPr>
              <a:lvl5pPr marL="20574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Montserrat Light" pitchFamily="2" charset="77"/>
                <a:ea typeface="Helvetica Light" pitchFamily="2" charset="0"/>
                <a:cs typeface="Helvetica Light" pitchFamily="2" charset="0"/>
                <a:sym typeface="Helvetica Light" pitchFamily="2" charset="0"/>
              </a:endParaRPr>
            </a:p>
          </p:txBody>
        </p:sp>
        <p:grpSp>
          <p:nvGrpSpPr>
            <p:cNvPr id="61" name="Группа 7">
              <a:extLst>
                <a:ext uri="{FF2B5EF4-FFF2-40B4-BE49-F238E27FC236}">
                  <a16:creationId xmlns:a16="http://schemas.microsoft.com/office/drawing/2014/main" id="{7A3A4C35-29E1-4F8D-8018-3C136A8BA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333" y="2679416"/>
              <a:ext cx="4613678" cy="3436839"/>
              <a:chOff x="7188200" y="3852912"/>
              <a:chExt cx="10007601" cy="7456323"/>
            </a:xfrm>
          </p:grpSpPr>
          <p:sp>
            <p:nvSpPr>
              <p:cNvPr id="68" name="Фигура">
                <a:extLst>
                  <a:ext uri="{FF2B5EF4-FFF2-40B4-BE49-F238E27FC236}">
                    <a16:creationId xmlns:a16="http://schemas.microsoft.com/office/drawing/2014/main" id="{769398E7-245F-4A5F-B4BF-0D0404295CB4}"/>
                  </a:ext>
                </a:extLst>
              </p:cNvPr>
              <p:cNvSpPr/>
              <p:nvPr/>
            </p:nvSpPr>
            <p:spPr>
              <a:xfrm>
                <a:off x="10475913" y="9246679"/>
                <a:ext cx="3432175" cy="16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721" y="21600"/>
                    </a:lnTo>
                    <a:lnTo>
                      <a:pt x="879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400">
                <a:noFill/>
                <a:miter lim="400000"/>
              </a:ln>
            </p:spPr>
            <p:txBody>
              <a:bodyPr lIns="25394" tIns="25394" rIns="25394" bIns="25394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dirty="0">
                  <a:solidFill>
                    <a:srgbClr val="FFFFFF"/>
                  </a:solidFill>
                  <a:latin typeface="Montserrat Light" pitchFamily="2" charset="77"/>
                  <a:sym typeface="Helvetica Neue Medium"/>
                </a:endParaRPr>
              </a:p>
            </p:txBody>
          </p:sp>
          <p:sp>
            <p:nvSpPr>
              <p:cNvPr id="69" name="Овал">
                <a:extLst>
                  <a:ext uri="{FF2B5EF4-FFF2-40B4-BE49-F238E27FC236}">
                    <a16:creationId xmlns:a16="http://schemas.microsoft.com/office/drawing/2014/main" id="{8A6063AD-DE83-47E4-9CDA-867BA508EF7B}"/>
                  </a:ext>
                </a:extLst>
              </p:cNvPr>
              <p:cNvSpPr/>
              <p:nvPr/>
            </p:nvSpPr>
            <p:spPr>
              <a:xfrm>
                <a:off x="10618788" y="10540738"/>
                <a:ext cx="3146425" cy="76849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>
                <a:noFill/>
                <a:miter lim="400000"/>
              </a:ln>
            </p:spPr>
            <p:txBody>
              <a:bodyPr lIns="25394" tIns="25394" rIns="25394" bIns="25394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dirty="0">
                  <a:solidFill>
                    <a:srgbClr val="FFFFFF"/>
                  </a:solidFill>
                  <a:latin typeface="Montserrat Light" pitchFamily="2" charset="77"/>
                  <a:sym typeface="Helvetica Neue Medium"/>
                </a:endParaRPr>
              </a:p>
            </p:txBody>
          </p:sp>
          <p:sp>
            <p:nvSpPr>
              <p:cNvPr id="70" name="Фигура">
                <a:extLst>
                  <a:ext uri="{FF2B5EF4-FFF2-40B4-BE49-F238E27FC236}">
                    <a16:creationId xmlns:a16="http://schemas.microsoft.com/office/drawing/2014/main" id="{2D1ACD20-C9E6-4898-B93A-BB50972DE599}"/>
                  </a:ext>
                </a:extLst>
              </p:cNvPr>
              <p:cNvSpPr/>
              <p:nvPr/>
            </p:nvSpPr>
            <p:spPr>
              <a:xfrm>
                <a:off x="7213600" y="4697623"/>
                <a:ext cx="9956801" cy="5025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4437" y="21600"/>
                    </a:lnTo>
                    <a:lnTo>
                      <a:pt x="7163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400">
                <a:noFill/>
                <a:miter lim="400000"/>
              </a:ln>
            </p:spPr>
            <p:txBody>
              <a:bodyPr lIns="25394" tIns="25394" rIns="25394" bIns="25394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dirty="0">
                  <a:solidFill>
                    <a:srgbClr val="FFFFFF"/>
                  </a:solidFill>
                  <a:latin typeface="Montserrat Light" pitchFamily="2" charset="77"/>
                  <a:sym typeface="Helvetica Neue Medium"/>
                </a:endParaRPr>
              </a:p>
            </p:txBody>
          </p:sp>
          <p:sp>
            <p:nvSpPr>
              <p:cNvPr id="71" name="Овал">
                <a:extLst>
                  <a:ext uri="{FF2B5EF4-FFF2-40B4-BE49-F238E27FC236}">
                    <a16:creationId xmlns:a16="http://schemas.microsoft.com/office/drawing/2014/main" id="{B70B17CE-09A8-46AF-A46F-5496E56F0523}"/>
                  </a:ext>
                </a:extLst>
              </p:cNvPr>
              <p:cNvSpPr/>
              <p:nvPr/>
            </p:nvSpPr>
            <p:spPr>
              <a:xfrm>
                <a:off x="7188200" y="3852912"/>
                <a:ext cx="10007601" cy="152270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>
                <a:noFill/>
                <a:miter lim="400000"/>
              </a:ln>
            </p:spPr>
            <p:txBody>
              <a:bodyPr lIns="25394" tIns="25394" rIns="25394" bIns="25394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dirty="0">
                  <a:solidFill>
                    <a:srgbClr val="FFFFFF"/>
                  </a:solidFill>
                  <a:latin typeface="Montserrat Light" pitchFamily="2" charset="77"/>
                  <a:sym typeface="Helvetica Neue Medium"/>
                </a:endParaRPr>
              </a:p>
            </p:txBody>
          </p:sp>
          <p:sp>
            <p:nvSpPr>
              <p:cNvPr id="72" name="Овал">
                <a:extLst>
                  <a:ext uri="{FF2B5EF4-FFF2-40B4-BE49-F238E27FC236}">
                    <a16:creationId xmlns:a16="http://schemas.microsoft.com/office/drawing/2014/main" id="{E6C0C5F0-EE52-4B77-AE0B-28A03764EF42}"/>
                  </a:ext>
                </a:extLst>
              </p:cNvPr>
              <p:cNvSpPr/>
              <p:nvPr/>
            </p:nvSpPr>
            <p:spPr>
              <a:xfrm>
                <a:off x="7593013" y="4081557"/>
                <a:ext cx="9197976" cy="121943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  <a:miter lim="400000"/>
              </a:ln>
            </p:spPr>
            <p:txBody>
              <a:bodyPr lIns="25394" tIns="25394" rIns="25394" bIns="25394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dirty="0">
                  <a:solidFill>
                    <a:srgbClr val="FFFFFF"/>
                  </a:solidFill>
                  <a:latin typeface="Montserrat Light" pitchFamily="2" charset="77"/>
                  <a:sym typeface="Helvetica Neue Medium"/>
                </a:endParaRPr>
              </a:p>
            </p:txBody>
          </p:sp>
          <p:sp>
            <p:nvSpPr>
              <p:cNvPr id="73" name="Овал">
                <a:extLst>
                  <a:ext uri="{FF2B5EF4-FFF2-40B4-BE49-F238E27FC236}">
                    <a16:creationId xmlns:a16="http://schemas.microsoft.com/office/drawing/2014/main" id="{C7B06D1C-2641-4CE7-9D1D-BD1D33D31985}"/>
                  </a:ext>
                </a:extLst>
              </p:cNvPr>
              <p:cNvSpPr/>
              <p:nvPr/>
            </p:nvSpPr>
            <p:spPr>
              <a:xfrm>
                <a:off x="10521950" y="9284787"/>
                <a:ext cx="3340100" cy="81613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noFill/>
                <a:miter lim="400000"/>
              </a:ln>
            </p:spPr>
            <p:txBody>
              <a:bodyPr lIns="25394" tIns="25394" rIns="25394" bIns="25394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dirty="0">
                  <a:solidFill>
                    <a:srgbClr val="FFFFFF"/>
                  </a:solidFill>
                  <a:latin typeface="Montserrat Light" pitchFamily="2" charset="77"/>
                  <a:sym typeface="Helvetica Neue Medium"/>
                </a:endParaRPr>
              </a:p>
            </p:txBody>
          </p:sp>
          <p:sp>
            <p:nvSpPr>
              <p:cNvPr id="74" name="Фигура">
                <a:extLst>
                  <a:ext uri="{FF2B5EF4-FFF2-40B4-BE49-F238E27FC236}">
                    <a16:creationId xmlns:a16="http://schemas.microsoft.com/office/drawing/2014/main" id="{2194593E-39A9-4ECA-8BA2-B5EA0E2DAFE6}"/>
                  </a:ext>
                </a:extLst>
              </p:cNvPr>
              <p:cNvSpPr/>
              <p:nvPr/>
            </p:nvSpPr>
            <p:spPr>
              <a:xfrm>
                <a:off x="7996238" y="5199369"/>
                <a:ext cx="3389312" cy="4704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60" y="20946"/>
                    </a:lnTo>
                    <a:cubicBezTo>
                      <a:pt x="18463" y="21152"/>
                      <a:pt x="19190" y="21312"/>
                      <a:pt x="19932" y="21426"/>
                    </a:cubicBezTo>
                    <a:cubicBezTo>
                      <a:pt x="20482" y="21510"/>
                      <a:pt x="21039" y="21568"/>
                      <a:pt x="21600" y="21600"/>
                    </a:cubicBezTo>
                    <a:lnTo>
                      <a:pt x="7139" y="848"/>
                    </a:lnTo>
                    <a:cubicBezTo>
                      <a:pt x="6016" y="785"/>
                      <a:pt x="4897" y="689"/>
                      <a:pt x="3785" y="562"/>
                    </a:cubicBezTo>
                    <a:cubicBezTo>
                      <a:pt x="2512" y="416"/>
                      <a:pt x="1249" y="229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dirty="0">
                  <a:solidFill>
                    <a:srgbClr val="FFFFFF"/>
                  </a:solidFill>
                  <a:latin typeface="Montserrat Light" pitchFamily="2" charset="77"/>
                  <a:sym typeface="Helvetica Neue Medium"/>
                </a:endParaRPr>
              </a:p>
            </p:txBody>
          </p:sp>
        </p:grp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E21BDEE5-CC58-4F8F-9768-77FBEF72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410" y="1796093"/>
              <a:ext cx="1384642" cy="12007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4" tIns="25394" rIns="25394" bIns="25394" anchor="ctr"/>
            <a:lstStyle/>
            <a:p>
              <a:pPr algn="ctr">
                <a:defRPr/>
              </a:pPr>
              <a:r>
                <a:rPr lang="en-US" altLang="en-US" sz="1200" b="1" dirty="0">
                  <a:solidFill>
                    <a:srgbClr val="FFFFFF"/>
                  </a:solidFill>
                  <a:latin typeface="Montserrat Light" pitchFamily="2" charset="77"/>
                  <a:ea typeface="Helvetica Light" charset="0"/>
                  <a:cs typeface="Helvetica Light" charset="0"/>
                  <a:sym typeface="Helvetica Light" charset="0"/>
                </a:rPr>
                <a:t>Sector </a:t>
              </a:r>
            </a:p>
            <a:p>
              <a:pPr algn="ctr">
                <a:defRPr/>
              </a:pPr>
              <a:r>
                <a:rPr lang="en-US" altLang="en-US" sz="1200" b="1" dirty="0">
                  <a:solidFill>
                    <a:srgbClr val="FFFFFF"/>
                  </a:solidFill>
                  <a:latin typeface="Montserrat Light" pitchFamily="2" charset="77"/>
                  <a:ea typeface="Helvetica Light" charset="0"/>
                  <a:cs typeface="Helvetica Light" charset="0"/>
                  <a:sym typeface="Helvetica Light" charset="0"/>
                </a:rPr>
                <a:t>First</a:t>
              </a:r>
            </a:p>
          </p:txBody>
        </p:sp>
        <p:sp>
          <p:nvSpPr>
            <p:cNvPr id="65" name="Oval 3">
              <a:extLst>
                <a:ext uri="{FF2B5EF4-FFF2-40B4-BE49-F238E27FC236}">
                  <a16:creationId xmlns:a16="http://schemas.microsoft.com/office/drawing/2014/main" id="{79756B6B-1102-4113-AEB7-722C8C4F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480" y="2079058"/>
              <a:ext cx="1608118" cy="1161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lIns="25394" tIns="25394" rIns="25394" bIns="25394" anchor="ctr"/>
            <a:lstStyle/>
            <a:p>
              <a:pPr algn="ctr">
                <a:defRPr/>
              </a:pPr>
              <a:r>
                <a:rPr lang="en-US" altLang="en-US" sz="1200" b="1" dirty="0">
                  <a:solidFill>
                    <a:srgbClr val="FFFFFF"/>
                  </a:solidFill>
                  <a:latin typeface="Montserrat Light" pitchFamily="2" charset="77"/>
                  <a:ea typeface="Helvetica Light" charset="0"/>
                  <a:cs typeface="Helvetica Light" charset="0"/>
                  <a:sym typeface="Helvetica Light" charset="0"/>
                </a:rPr>
                <a:t>Wellbeing First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C26577-3116-D442-8FFB-9C4EE5307668}"/>
              </a:ext>
            </a:extLst>
          </p:cNvPr>
          <p:cNvSpPr txBox="1"/>
          <p:nvPr/>
        </p:nvSpPr>
        <p:spPr>
          <a:xfrm>
            <a:off x="2053006" y="2943005"/>
            <a:ext cx="1822487" cy="61555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EXPERT ANALYSIS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CITIZEN SURVEY</a:t>
            </a: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9EDF6618-44A0-4F27-A54F-0B1837B38F47}"/>
              </a:ext>
            </a:extLst>
          </p:cNvPr>
          <p:cNvSpPr>
            <a:spLocks/>
          </p:cNvSpPr>
          <p:nvPr/>
        </p:nvSpPr>
        <p:spPr bwMode="auto">
          <a:xfrm>
            <a:off x="1795989" y="1702172"/>
            <a:ext cx="985471" cy="70892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25394" tIns="25394" rIns="25394" bIns="25394" anchor="ctr"/>
          <a:lstStyle/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Montserrat Light" pitchFamily="2" charset="77"/>
                <a:ea typeface="Helvetica Light" charset="0"/>
                <a:cs typeface="Helvetica Light" charset="0"/>
                <a:sym typeface="Helvetica Light" charset="0"/>
              </a:rPr>
              <a:t>Me</a:t>
            </a:r>
          </a:p>
          <a:p>
            <a:pPr algn="ctr"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Montserrat Light" pitchFamily="2" charset="77"/>
                <a:ea typeface="Helvetica Light" charset="0"/>
                <a:cs typeface="Helvetica Light" charset="0"/>
                <a:sym typeface="Helvetica Light" charset="0"/>
              </a:rPr>
              <a:t>First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67EF2C-468B-4460-AE92-1B39549FA49F}"/>
              </a:ext>
            </a:extLst>
          </p:cNvPr>
          <p:cNvSpPr txBox="1">
            <a:spLocks/>
          </p:cNvSpPr>
          <p:nvPr/>
        </p:nvSpPr>
        <p:spPr>
          <a:xfrm>
            <a:off x="6212267" y="5215599"/>
            <a:ext cx="5791184" cy="148371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</a:rPr>
              <a:t>Elements from the other scenarios will flavour the actions that will be developed.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7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34F9D479-9506-8842-B45D-EA149D3F9150}"/>
              </a:ext>
            </a:extLst>
          </p:cNvPr>
          <p:cNvSpPr txBox="1"/>
          <p:nvPr/>
        </p:nvSpPr>
        <p:spPr>
          <a:xfrm>
            <a:off x="816055" y="209009"/>
            <a:ext cx="76038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spc="300" dirty="0">
                <a:solidFill>
                  <a:schemeClr val="tx2"/>
                </a:solidFill>
                <a:latin typeface="Oswald"/>
                <a:ea typeface="Roboto" panose="02000000000000000000" pitchFamily="2" charset="0"/>
              </a:rPr>
              <a:t>EXPERT ANALYSIS: LEAD SCENARIO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7DEAA7-E187-2247-BBAB-40E9F7A9E8EC}"/>
              </a:ext>
            </a:extLst>
          </p:cNvPr>
          <p:cNvSpPr txBox="1"/>
          <p:nvPr/>
        </p:nvSpPr>
        <p:spPr>
          <a:xfrm>
            <a:off x="216978" y="786313"/>
            <a:ext cx="20927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pc="300" dirty="0">
                <a:solidFill>
                  <a:schemeClr val="tx1">
                    <a:lumMod val="25000"/>
                    <a:lumOff val="75000"/>
                  </a:schemeClr>
                </a:solidFill>
                <a:latin typeface="Oswald Light"/>
              </a:rPr>
              <a:t>A VISION FOR 2050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C6EAC-0E1D-45D7-A59C-FC4FCEB8190F}"/>
              </a:ext>
            </a:extLst>
          </p:cNvPr>
          <p:cNvSpPr txBox="1"/>
          <p:nvPr/>
        </p:nvSpPr>
        <p:spPr>
          <a:xfrm>
            <a:off x="477981" y="4798601"/>
            <a:ext cx="2722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7F8A99"/>
                </a:solidFill>
                <a:latin typeface="Oswald" panose="02000503000000000000"/>
              </a:rPr>
              <a:t>Wellbeing First</a:t>
            </a:r>
          </a:p>
          <a:p>
            <a:pPr marL="342900" indent="-342900">
              <a:buAutoNum type="arabicPeriod"/>
            </a:pPr>
            <a:endParaRPr lang="en-GB" sz="1200" dirty="0">
              <a:solidFill>
                <a:srgbClr val="7F8A99"/>
              </a:solidFill>
              <a:latin typeface="Oswald" panose="02000503000000000000"/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7F8A99"/>
                </a:solidFill>
                <a:latin typeface="Oswald" panose="02000503000000000000"/>
              </a:rPr>
              <a:t>Sector First</a:t>
            </a:r>
          </a:p>
          <a:p>
            <a:pPr marL="342900" indent="-342900">
              <a:buAutoNum type="arabicPeriod"/>
            </a:pPr>
            <a:endParaRPr lang="en-GB" sz="1200" dirty="0">
              <a:solidFill>
                <a:srgbClr val="7F8A99"/>
              </a:solidFill>
              <a:latin typeface="Oswald" panose="02000503000000000000"/>
            </a:endParaRPr>
          </a:p>
          <a:p>
            <a:pPr marL="342900" indent="-342900">
              <a:buFontTx/>
              <a:buAutoNum type="arabicPeriod"/>
            </a:pPr>
            <a:r>
              <a:rPr lang="en-GB" dirty="0">
                <a:solidFill>
                  <a:srgbClr val="7F8A99"/>
                </a:solidFill>
                <a:latin typeface="Oswald" panose="02000503000000000000"/>
              </a:rPr>
              <a:t>Market First</a:t>
            </a:r>
          </a:p>
          <a:p>
            <a:pPr marL="342900" indent="-342900">
              <a:buAutoNum type="arabicPeriod"/>
            </a:pPr>
            <a:endParaRPr lang="en-GB" sz="1200" dirty="0">
              <a:solidFill>
                <a:srgbClr val="7F8A99"/>
              </a:solidFill>
              <a:latin typeface="Oswald" panose="02000503000000000000"/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7F8A99"/>
                </a:solidFill>
                <a:latin typeface="Oswald" panose="02000503000000000000"/>
              </a:rPr>
              <a:t>Me First</a:t>
            </a:r>
          </a:p>
          <a:p>
            <a:pPr marL="342900" indent="-342900">
              <a:buAutoNum type="arabicPeriod"/>
            </a:pPr>
            <a:endParaRPr lang="en-GB" sz="1200" b="1" dirty="0">
              <a:latin typeface="Oswald" panose="0200050300000000000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2410691" y="804384"/>
          <a:ext cx="9564331" cy="593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329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34F9D479-9506-8842-B45D-EA149D3F9150}"/>
              </a:ext>
            </a:extLst>
          </p:cNvPr>
          <p:cNvSpPr txBox="1"/>
          <p:nvPr/>
        </p:nvSpPr>
        <p:spPr>
          <a:xfrm>
            <a:off x="216978" y="243299"/>
            <a:ext cx="54624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spc="300" dirty="0">
                <a:solidFill>
                  <a:schemeClr val="tx2"/>
                </a:solidFill>
                <a:latin typeface="Oswald"/>
                <a:ea typeface="Roboto" panose="02000000000000000000" pitchFamily="2" charset="0"/>
              </a:rPr>
              <a:t>SURVEY: LEAD SCENARIO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7DEAA7-E187-2247-BBAB-40E9F7A9E8EC}"/>
              </a:ext>
            </a:extLst>
          </p:cNvPr>
          <p:cNvSpPr txBox="1"/>
          <p:nvPr/>
        </p:nvSpPr>
        <p:spPr>
          <a:xfrm>
            <a:off x="216978" y="843463"/>
            <a:ext cx="20927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pc="300" dirty="0">
                <a:solidFill>
                  <a:schemeClr val="tx1">
                    <a:lumMod val="25000"/>
                    <a:lumOff val="75000"/>
                  </a:schemeClr>
                </a:solidFill>
                <a:latin typeface="Oswald Light"/>
              </a:rPr>
              <a:t>A VISION FOR 2050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3DBE98-1272-44E8-A6E3-79EDFDC2C489}"/>
              </a:ext>
            </a:extLst>
          </p:cNvPr>
          <p:cNvGraphicFramePr/>
          <p:nvPr/>
        </p:nvGraphicFramePr>
        <p:xfrm>
          <a:off x="907473" y="119603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76D0F1-481C-4128-A8E2-16D3480CA94A}"/>
              </a:ext>
            </a:extLst>
          </p:cNvPr>
          <p:cNvSpPr txBox="1"/>
          <p:nvPr/>
        </p:nvSpPr>
        <p:spPr>
          <a:xfrm>
            <a:off x="7595756" y="1501335"/>
            <a:ext cx="44611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00934A"/>
                </a:solidFill>
                <a:latin typeface="Oswald" panose="02000503000000000000"/>
              </a:rPr>
              <a:t>Beyond GDP</a:t>
            </a:r>
          </a:p>
          <a:p>
            <a:r>
              <a:rPr lang="en-GB" sz="2300" dirty="0">
                <a:solidFill>
                  <a:srgbClr val="00934A"/>
                </a:solidFill>
                <a:latin typeface="Oswald" panose="02000503000000000000"/>
              </a:rPr>
              <a:t>(Wellbeing &amp; Sector First Scenarios)</a:t>
            </a:r>
          </a:p>
          <a:p>
            <a:pPr marL="342900" indent="-342900">
              <a:buAutoNum type="arabicPeriod"/>
            </a:pPr>
            <a:endParaRPr lang="en-GB" sz="2300" dirty="0">
              <a:solidFill>
                <a:schemeClr val="tx1">
                  <a:lumMod val="50000"/>
                  <a:lumOff val="50000"/>
                </a:schemeClr>
              </a:solidFill>
              <a:latin typeface="Oswald" panose="02000503000000000000"/>
            </a:endParaRPr>
          </a:p>
          <a:p>
            <a:r>
              <a:rPr lang="en-GB" sz="2300" dirty="0">
                <a:solidFill>
                  <a:srgbClr val="FDB017"/>
                </a:solidFill>
                <a:latin typeface="Oswald" panose="02000503000000000000"/>
              </a:rPr>
              <a:t>GDP</a:t>
            </a:r>
          </a:p>
          <a:p>
            <a:r>
              <a:rPr lang="en-GB" sz="2300" dirty="0">
                <a:solidFill>
                  <a:srgbClr val="FDB017"/>
                </a:solidFill>
                <a:latin typeface="Oswald" panose="02000503000000000000"/>
              </a:rPr>
              <a:t>(Market &amp; Me First Scenarios)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13A837-C07D-4A9E-8611-02DC23613CEB}"/>
              </a:ext>
            </a:extLst>
          </p:cNvPr>
          <p:cNvGraphicFramePr>
            <a:graphicFrameLocks/>
          </p:cNvGraphicFramePr>
          <p:nvPr/>
        </p:nvGraphicFramePr>
        <p:xfrm>
          <a:off x="907473" y="1501335"/>
          <a:ext cx="7252853" cy="481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3674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34F9D479-9506-8842-B45D-EA149D3F9150}"/>
              </a:ext>
            </a:extLst>
          </p:cNvPr>
          <p:cNvSpPr txBox="1"/>
          <p:nvPr/>
        </p:nvSpPr>
        <p:spPr>
          <a:xfrm>
            <a:off x="216978" y="243299"/>
            <a:ext cx="54624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spc="300" dirty="0">
                <a:solidFill>
                  <a:schemeClr val="tx2"/>
                </a:solidFill>
                <a:latin typeface="Oswald"/>
                <a:ea typeface="Roboto" panose="02000000000000000000" pitchFamily="2" charset="0"/>
              </a:rPr>
              <a:t>SURVEY: LEAD SCENARIO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7DEAA7-E187-2247-BBAB-40E9F7A9E8EC}"/>
              </a:ext>
            </a:extLst>
          </p:cNvPr>
          <p:cNvSpPr txBox="1"/>
          <p:nvPr/>
        </p:nvSpPr>
        <p:spPr>
          <a:xfrm>
            <a:off x="216978" y="843463"/>
            <a:ext cx="20927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pc="300" dirty="0">
                <a:solidFill>
                  <a:schemeClr val="tx1">
                    <a:lumMod val="25000"/>
                    <a:lumOff val="75000"/>
                  </a:schemeClr>
                </a:solidFill>
                <a:latin typeface="Oswald Light"/>
              </a:rPr>
              <a:t>A VISION FOR 2050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3DBE98-1272-44E8-A6E3-79EDFDC2C489}"/>
              </a:ext>
            </a:extLst>
          </p:cNvPr>
          <p:cNvGraphicFramePr/>
          <p:nvPr/>
        </p:nvGraphicFramePr>
        <p:xfrm>
          <a:off x="907473" y="119603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76D0F1-481C-4128-A8E2-16D3480CA94A}"/>
              </a:ext>
            </a:extLst>
          </p:cNvPr>
          <p:cNvSpPr txBox="1"/>
          <p:nvPr/>
        </p:nvSpPr>
        <p:spPr>
          <a:xfrm>
            <a:off x="8427027" y="2674260"/>
            <a:ext cx="27224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200" b="1" dirty="0">
                <a:solidFill>
                  <a:srgbClr val="405FAC"/>
                </a:solidFill>
                <a:latin typeface="Oswald" panose="02000503000000000000"/>
              </a:rPr>
              <a:t>Wellbeing First</a:t>
            </a:r>
          </a:p>
          <a:p>
            <a:pPr marL="342900" indent="-342900">
              <a:buAutoNum type="arabicPeriod"/>
            </a:pPr>
            <a:endParaRPr lang="en-GB" sz="2200" b="1" dirty="0">
              <a:latin typeface="Oswald" panose="02000503000000000000"/>
            </a:endParaRPr>
          </a:p>
          <a:p>
            <a:pPr marL="342900" indent="-342900">
              <a:buAutoNum type="arabicPeriod"/>
            </a:pPr>
            <a:r>
              <a:rPr lang="en-GB" sz="2200" b="1" dirty="0">
                <a:solidFill>
                  <a:srgbClr val="F37F4A"/>
                </a:solidFill>
                <a:latin typeface="Oswald" panose="02000503000000000000"/>
              </a:rPr>
              <a:t>Sector First</a:t>
            </a:r>
          </a:p>
          <a:p>
            <a:pPr marL="342900" indent="-342900">
              <a:buAutoNum type="arabicPeriod"/>
            </a:pPr>
            <a:endParaRPr lang="en-GB" sz="2200" b="1" dirty="0">
              <a:latin typeface="Oswald" panose="02000503000000000000"/>
            </a:endParaRPr>
          </a:p>
          <a:p>
            <a:pPr marL="342900" indent="-342900">
              <a:buAutoNum type="arabicPeriod"/>
            </a:pPr>
            <a:r>
              <a:rPr lang="en-GB" sz="2200" b="1" dirty="0">
                <a:solidFill>
                  <a:srgbClr val="EE3D98"/>
                </a:solidFill>
                <a:latin typeface="Oswald" panose="02000503000000000000"/>
              </a:rPr>
              <a:t>Me First</a:t>
            </a:r>
          </a:p>
          <a:p>
            <a:pPr marL="342900" indent="-342900">
              <a:buAutoNum type="arabicPeriod"/>
            </a:pPr>
            <a:endParaRPr lang="en-GB" sz="2200" b="1" dirty="0">
              <a:latin typeface="Oswald" panose="02000503000000000000"/>
            </a:endParaRPr>
          </a:p>
          <a:p>
            <a:pPr marL="342900" indent="-342900">
              <a:buAutoNum type="arabicPeriod"/>
            </a:pPr>
            <a:r>
              <a:rPr lang="en-GB" sz="2200" b="1" dirty="0">
                <a:solidFill>
                  <a:srgbClr val="00ADEE"/>
                </a:solidFill>
                <a:latin typeface="Oswald" panose="02000503000000000000"/>
              </a:rPr>
              <a:t>Market First</a:t>
            </a:r>
          </a:p>
        </p:txBody>
      </p:sp>
    </p:spTree>
    <p:extLst>
      <p:ext uri="{BB962C8B-B14F-4D97-AF65-F5344CB8AC3E}">
        <p14:creationId xmlns:p14="http://schemas.microsoft.com/office/powerpoint/2010/main" val="14938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6826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3100" b="1" cap="all" spc="300" dirty="0">
                <a:solidFill>
                  <a:srgbClr val="44546A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rPr>
              <a:t>What is the National Strategy for the Environment?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9E3966-878B-49F5-A3AB-9642FDA036AC}"/>
              </a:ext>
            </a:extLst>
          </p:cNvPr>
          <p:cNvGrpSpPr/>
          <p:nvPr/>
        </p:nvGrpSpPr>
        <p:grpSpPr>
          <a:xfrm>
            <a:off x="736779" y="1617441"/>
            <a:ext cx="10271847" cy="4770623"/>
            <a:chOff x="736779" y="1617441"/>
            <a:chExt cx="10271847" cy="477062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112673-AA35-46C8-8A5B-E73783CCFB17}"/>
                </a:ext>
              </a:extLst>
            </p:cNvPr>
            <p:cNvSpPr/>
            <p:nvPr/>
          </p:nvSpPr>
          <p:spPr>
            <a:xfrm>
              <a:off x="2009108" y="1776762"/>
              <a:ext cx="8999518" cy="1756166"/>
            </a:xfrm>
            <a:custGeom>
              <a:avLst/>
              <a:gdLst>
                <a:gd name="connsiteX0" fmla="*/ 0 w 8751441"/>
                <a:gd name="connsiteY0" fmla="*/ 0 h 1756164"/>
                <a:gd name="connsiteX1" fmla="*/ 7873359 w 8751441"/>
                <a:gd name="connsiteY1" fmla="*/ 0 h 1756164"/>
                <a:gd name="connsiteX2" fmla="*/ 8751441 w 8751441"/>
                <a:gd name="connsiteY2" fmla="*/ 878082 h 1756164"/>
                <a:gd name="connsiteX3" fmla="*/ 7873359 w 8751441"/>
                <a:gd name="connsiteY3" fmla="*/ 1756164 h 1756164"/>
                <a:gd name="connsiteX4" fmla="*/ 0 w 8751441"/>
                <a:gd name="connsiteY4" fmla="*/ 1756164 h 1756164"/>
                <a:gd name="connsiteX5" fmla="*/ 0 w 8751441"/>
                <a:gd name="connsiteY5" fmla="*/ 0 h 175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1441" h="1756164">
                  <a:moveTo>
                    <a:pt x="8751441" y="1756163"/>
                  </a:moveTo>
                  <a:lnTo>
                    <a:pt x="878082" y="1756163"/>
                  </a:lnTo>
                  <a:lnTo>
                    <a:pt x="0" y="878082"/>
                  </a:lnTo>
                  <a:lnTo>
                    <a:pt x="878082" y="1"/>
                  </a:lnTo>
                  <a:lnTo>
                    <a:pt x="8751441" y="1"/>
                  </a:lnTo>
                  <a:lnTo>
                    <a:pt x="8751441" y="1756163"/>
                  </a:lnTo>
                  <a:close/>
                </a:path>
              </a:pathLst>
            </a:custGeom>
            <a:solidFill>
              <a:srgbClr val="F37F4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2525" tIns="114301" rIns="21336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>
                  <a:solidFill>
                    <a:schemeClr val="bg1"/>
                  </a:solidFill>
                  <a:latin typeface="Bebas Neue"/>
                  <a:ea typeface="Verdana" panose="020B0604030504040204" pitchFamily="34" charset="0"/>
                  <a:cs typeface="Calibri" panose="020F0502020204030204" pitchFamily="34" charset="0"/>
                </a:rPr>
                <a:t>Planning for the environment to 2050, setting out where we want to go and what needs to be done within a generation </a:t>
              </a:r>
              <a:endParaRPr lang="en-US" sz="3000" kern="1200" dirty="0">
                <a:solidFill>
                  <a:schemeClr val="bg1"/>
                </a:solidFill>
                <a:latin typeface="Bebas Neue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52FC57C-E18C-4C72-A632-565C7C0F818C}"/>
                </a:ext>
              </a:extLst>
            </p:cNvPr>
            <p:cNvSpPr/>
            <p:nvPr/>
          </p:nvSpPr>
          <p:spPr>
            <a:xfrm rot="21600000">
              <a:off x="2108937" y="4583433"/>
              <a:ext cx="8899689" cy="1646810"/>
            </a:xfrm>
            <a:custGeom>
              <a:avLst/>
              <a:gdLst>
                <a:gd name="connsiteX0" fmla="*/ 0 w 8899689"/>
                <a:gd name="connsiteY0" fmla="*/ 0 h 1646809"/>
                <a:gd name="connsiteX1" fmla="*/ 8076285 w 8899689"/>
                <a:gd name="connsiteY1" fmla="*/ 0 h 1646809"/>
                <a:gd name="connsiteX2" fmla="*/ 8899689 w 8899689"/>
                <a:gd name="connsiteY2" fmla="*/ 823405 h 1646809"/>
                <a:gd name="connsiteX3" fmla="*/ 8076285 w 8899689"/>
                <a:gd name="connsiteY3" fmla="*/ 1646809 h 1646809"/>
                <a:gd name="connsiteX4" fmla="*/ 0 w 8899689"/>
                <a:gd name="connsiteY4" fmla="*/ 1646809 h 1646809"/>
                <a:gd name="connsiteX5" fmla="*/ 0 w 8899689"/>
                <a:gd name="connsiteY5" fmla="*/ 0 h 164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9689" h="1646809">
                  <a:moveTo>
                    <a:pt x="8899689" y="1646808"/>
                  </a:moveTo>
                  <a:lnTo>
                    <a:pt x="823404" y="1646808"/>
                  </a:lnTo>
                  <a:lnTo>
                    <a:pt x="0" y="823404"/>
                  </a:lnTo>
                  <a:lnTo>
                    <a:pt x="823404" y="1"/>
                  </a:lnTo>
                  <a:lnTo>
                    <a:pt x="8899689" y="1"/>
                  </a:lnTo>
                  <a:lnTo>
                    <a:pt x="8899689" y="1646808"/>
                  </a:lnTo>
                  <a:close/>
                </a:path>
              </a:pathLst>
            </a:custGeom>
            <a:solidFill>
              <a:srgbClr val="F37F4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186" tIns="114300" rIns="213360" bIns="114301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>
                  <a:solidFill>
                    <a:schemeClr val="bg1"/>
                  </a:solidFill>
                  <a:latin typeface="Bebas Neue"/>
                  <a:ea typeface="Verdana" panose="020B0604030504040204" pitchFamily="34" charset="0"/>
                  <a:cs typeface="Calibri" panose="020F0502020204030204" pitchFamily="34" charset="0"/>
                </a:rPr>
                <a:t>A governance strategy serving as an umbrella framework for</a:t>
              </a:r>
              <a:r>
                <a:rPr lang="en-GB" sz="3000" kern="1200" dirty="0">
                  <a:latin typeface="Bebas Neue"/>
                </a:rPr>
                <a:t> a shared vision and common foundation across Government’s policies</a:t>
              </a:r>
              <a:endParaRPr lang="en-US" sz="3000" kern="1200" dirty="0">
                <a:solidFill>
                  <a:schemeClr val="bg1"/>
                </a:solidFill>
                <a:latin typeface="Bebas Neue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5F0E04-6B2F-41C0-BBA0-72E93EE1F2B2}"/>
                </a:ext>
              </a:extLst>
            </p:cNvPr>
            <p:cNvSpPr/>
            <p:nvPr/>
          </p:nvSpPr>
          <p:spPr>
            <a:xfrm>
              <a:off x="736779" y="1617441"/>
              <a:ext cx="2184909" cy="2184909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3473CC6-ECF2-4958-9162-C936B458E24D}"/>
                </a:ext>
              </a:extLst>
            </p:cNvPr>
            <p:cNvSpPr/>
            <p:nvPr/>
          </p:nvSpPr>
          <p:spPr>
            <a:xfrm>
              <a:off x="761496" y="4203155"/>
              <a:ext cx="2184909" cy="2184909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82828D-FE5F-4466-B929-30A296DD9876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2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507CC8-AB4E-2046-8B06-CDF203331B6D}"/>
              </a:ext>
            </a:extLst>
          </p:cNvPr>
          <p:cNvSpPr txBox="1"/>
          <p:nvPr/>
        </p:nvSpPr>
        <p:spPr>
          <a:xfrm>
            <a:off x="5079691" y="1337624"/>
            <a:ext cx="1993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tx1">
                    <a:lumMod val="25000"/>
                    <a:lumOff val="75000"/>
                  </a:schemeClr>
                </a:solidFill>
                <a:latin typeface="Oswald Light"/>
              </a:rPr>
              <a:t>FOR A 2050 VISION</a:t>
            </a:r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1CC21C97-A009-CA45-982A-E467BBCF654D}"/>
              </a:ext>
            </a:extLst>
          </p:cNvPr>
          <p:cNvSpPr/>
          <p:nvPr/>
        </p:nvSpPr>
        <p:spPr>
          <a:xfrm>
            <a:off x="4796108" y="1735282"/>
            <a:ext cx="781118" cy="829366"/>
          </a:xfrm>
          <a:prstGeom prst="ellipse">
            <a:avLst/>
          </a:prstGeom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1A191142-E17D-3A4A-B6CE-C06A7D81A85C}"/>
              </a:ext>
            </a:extLst>
          </p:cNvPr>
          <p:cNvSpPr/>
          <p:nvPr/>
        </p:nvSpPr>
        <p:spPr>
          <a:xfrm>
            <a:off x="6683196" y="3624312"/>
            <a:ext cx="781118" cy="829366"/>
          </a:xfrm>
          <a:prstGeom prst="ellipse">
            <a:avLst/>
          </a:prstGeom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BC6C7E2A-D97D-CF45-8058-2D63F4770039}"/>
              </a:ext>
            </a:extLst>
          </p:cNvPr>
          <p:cNvSpPr/>
          <p:nvPr/>
        </p:nvSpPr>
        <p:spPr>
          <a:xfrm>
            <a:off x="8543089" y="3414170"/>
            <a:ext cx="781118" cy="829366"/>
          </a:xfrm>
          <a:prstGeom prst="ellipse">
            <a:avLst/>
          </a:prstGeom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BED019-7565-4E90-9A82-DE616C594FE1}"/>
              </a:ext>
            </a:extLst>
          </p:cNvPr>
          <p:cNvSpPr txBox="1"/>
          <p:nvPr/>
        </p:nvSpPr>
        <p:spPr>
          <a:xfrm>
            <a:off x="1387311" y="157197"/>
            <a:ext cx="9417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pc="300" dirty="0">
                <a:solidFill>
                  <a:schemeClr val="tx2"/>
                </a:solidFill>
                <a:latin typeface="Oswald"/>
                <a:ea typeface="Roboto" panose="02000000000000000000" pitchFamily="2" charset="0"/>
              </a:rPr>
              <a:t>WEIGHTED RESULTS     WELLBEING LEAD SCENARIO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ABB74C-8F0F-4434-B87D-A839D9E0C575}"/>
              </a:ext>
            </a:extLst>
          </p:cNvPr>
          <p:cNvGrpSpPr/>
          <p:nvPr/>
        </p:nvGrpSpPr>
        <p:grpSpPr>
          <a:xfrm>
            <a:off x="1956201" y="1896225"/>
            <a:ext cx="7996515" cy="3916295"/>
            <a:chOff x="1956201" y="1896225"/>
            <a:chExt cx="7996515" cy="3916295"/>
          </a:xfrm>
        </p:grpSpPr>
        <p:sp>
          <p:nvSpPr>
            <p:cNvPr id="6" name="Isosceles Triangle 42">
              <a:extLst>
                <a:ext uri="{FF2B5EF4-FFF2-40B4-BE49-F238E27FC236}">
                  <a16:creationId xmlns:a16="http://schemas.microsoft.com/office/drawing/2014/main" id="{C36C9806-3417-0A40-97C6-077A27892BA8}"/>
                </a:ext>
              </a:extLst>
            </p:cNvPr>
            <p:cNvSpPr/>
            <p:nvPr/>
          </p:nvSpPr>
          <p:spPr>
            <a:xfrm>
              <a:off x="7500147" y="4740124"/>
              <a:ext cx="2452569" cy="1072396"/>
            </a:xfrm>
            <a:prstGeom prst="triangl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7" name="Isosceles Triangle 43">
              <a:extLst>
                <a:ext uri="{FF2B5EF4-FFF2-40B4-BE49-F238E27FC236}">
                  <a16:creationId xmlns:a16="http://schemas.microsoft.com/office/drawing/2014/main" id="{576799BF-5B60-3245-8975-1AB6A389FD40}"/>
                </a:ext>
              </a:extLst>
            </p:cNvPr>
            <p:cNvSpPr/>
            <p:nvPr/>
          </p:nvSpPr>
          <p:spPr>
            <a:xfrm>
              <a:off x="5674604" y="4398907"/>
              <a:ext cx="2452569" cy="1413613"/>
            </a:xfrm>
            <a:prstGeom prst="triangle">
              <a:avLst/>
            </a:prstGeom>
            <a:solidFill>
              <a:schemeClr val="accent4"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FA8361-D073-984C-976F-222486F13549}"/>
                </a:ext>
              </a:extLst>
            </p:cNvPr>
            <p:cNvSpPr txBox="1"/>
            <p:nvPr/>
          </p:nvSpPr>
          <p:spPr>
            <a:xfrm>
              <a:off x="4548301" y="2999486"/>
              <a:ext cx="839927" cy="71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Sector</a:t>
              </a:r>
            </a:p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First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0B24D7-FC8B-F74F-84D0-0D1E0066FAF4}"/>
                </a:ext>
              </a:extLst>
            </p:cNvPr>
            <p:cNvSpPr txBox="1"/>
            <p:nvPr/>
          </p:nvSpPr>
          <p:spPr>
            <a:xfrm>
              <a:off x="2589176" y="1896225"/>
              <a:ext cx="1255616" cy="71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Wellbeing 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First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193766-395C-6C49-8C93-A9C4ECBF6AA2}"/>
                </a:ext>
              </a:extLst>
            </p:cNvPr>
            <p:cNvSpPr txBox="1"/>
            <p:nvPr/>
          </p:nvSpPr>
          <p:spPr>
            <a:xfrm>
              <a:off x="8445408" y="4013292"/>
              <a:ext cx="637807" cy="71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Me</a:t>
              </a:r>
            </a:p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First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D3F2AB-9B03-804B-B145-9BD596086ACA}"/>
                </a:ext>
              </a:extLst>
            </p:cNvPr>
            <p:cNvSpPr txBox="1"/>
            <p:nvPr/>
          </p:nvSpPr>
          <p:spPr>
            <a:xfrm>
              <a:off x="6435542" y="3624312"/>
              <a:ext cx="930692" cy="71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Market</a:t>
              </a:r>
            </a:p>
            <a:p>
              <a:pPr algn="ctr"/>
              <a:r>
                <a:rPr lang="en-US" sz="16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First</a:t>
              </a:r>
            </a:p>
          </p:txBody>
        </p:sp>
        <p:sp>
          <p:nvSpPr>
            <p:cNvPr id="4" name="Isosceles Triangle 40">
              <a:extLst>
                <a:ext uri="{FF2B5EF4-FFF2-40B4-BE49-F238E27FC236}">
                  <a16:creationId xmlns:a16="http://schemas.microsoft.com/office/drawing/2014/main" id="{BB981795-F75D-B647-9272-BE3656E93EB3}"/>
                </a:ext>
              </a:extLst>
            </p:cNvPr>
            <p:cNvSpPr/>
            <p:nvPr/>
          </p:nvSpPr>
          <p:spPr>
            <a:xfrm>
              <a:off x="3741981" y="3774082"/>
              <a:ext cx="2452569" cy="2038438"/>
            </a:xfrm>
            <a:prstGeom prst="triangle">
              <a:avLst/>
            </a:prstGeom>
            <a:solidFill>
              <a:schemeClr val="accent1"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5" name="Isosceles Triangle 41">
              <a:extLst>
                <a:ext uri="{FF2B5EF4-FFF2-40B4-BE49-F238E27FC236}">
                  <a16:creationId xmlns:a16="http://schemas.microsoft.com/office/drawing/2014/main" id="{6ED26905-AD8A-1142-821F-5CF42B1C50C5}"/>
                </a:ext>
              </a:extLst>
            </p:cNvPr>
            <p:cNvSpPr/>
            <p:nvPr/>
          </p:nvSpPr>
          <p:spPr>
            <a:xfrm>
              <a:off x="1956201" y="2652398"/>
              <a:ext cx="2452569" cy="3155148"/>
            </a:xfrm>
            <a:prstGeom prst="triangl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08FA35CC-1CF4-43AE-B3F8-1BB84B68DC7C}"/>
              </a:ext>
            </a:extLst>
          </p:cNvPr>
          <p:cNvSpPr/>
          <p:nvPr/>
        </p:nvSpPr>
        <p:spPr>
          <a:xfrm>
            <a:off x="6161141" y="398308"/>
            <a:ext cx="389056" cy="16408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B05CC-B1D5-44C1-9559-C3C1B6956654}"/>
              </a:ext>
            </a:extLst>
          </p:cNvPr>
          <p:cNvSpPr txBox="1"/>
          <p:nvPr/>
        </p:nvSpPr>
        <p:spPr>
          <a:xfrm>
            <a:off x="11000631" y="6412918"/>
            <a:ext cx="1480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scenario axes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87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031F47-4087-3E42-AA7C-0E3236C37FA5}"/>
              </a:ext>
            </a:extLst>
          </p:cNvPr>
          <p:cNvGrpSpPr/>
          <p:nvPr/>
        </p:nvGrpSpPr>
        <p:grpSpPr>
          <a:xfrm>
            <a:off x="762000" y="1946173"/>
            <a:ext cx="10668000" cy="710341"/>
            <a:chOff x="4812903" y="3536087"/>
            <a:chExt cx="14751848" cy="982268"/>
          </a:xfrm>
        </p:grpSpPr>
        <p:sp>
          <p:nvSpPr>
            <p:cNvPr id="13" name="Shape 3472">
              <a:extLst>
                <a:ext uri="{FF2B5EF4-FFF2-40B4-BE49-F238E27FC236}">
                  <a16:creationId xmlns:a16="http://schemas.microsoft.com/office/drawing/2014/main" id="{7A97E23C-926C-194A-8B06-917D250D1A55}"/>
                </a:ext>
              </a:extLst>
            </p:cNvPr>
            <p:cNvSpPr/>
            <p:nvPr/>
          </p:nvSpPr>
          <p:spPr>
            <a:xfrm>
              <a:off x="9651298" y="3536087"/>
              <a:ext cx="5075056" cy="9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9" y="0"/>
                  </a:moveTo>
                  <a:lnTo>
                    <a:pt x="0" y="0"/>
                  </a:lnTo>
                  <a:lnTo>
                    <a:pt x="1831" y="10800"/>
                  </a:lnTo>
                  <a:lnTo>
                    <a:pt x="0" y="21600"/>
                  </a:lnTo>
                  <a:lnTo>
                    <a:pt x="19769" y="21600"/>
                  </a:lnTo>
                  <a:lnTo>
                    <a:pt x="21600" y="10800"/>
                  </a:lnTo>
                  <a:cubicBezTo>
                    <a:pt x="21600" y="10800"/>
                    <a:pt x="19769" y="0"/>
                    <a:pt x="197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758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4" name="Shape 3473">
              <a:extLst>
                <a:ext uri="{FF2B5EF4-FFF2-40B4-BE49-F238E27FC236}">
                  <a16:creationId xmlns:a16="http://schemas.microsoft.com/office/drawing/2014/main" id="{3D569E37-955F-774A-9BF2-397ABC2111C2}"/>
                </a:ext>
              </a:extLst>
            </p:cNvPr>
            <p:cNvSpPr/>
            <p:nvPr/>
          </p:nvSpPr>
          <p:spPr>
            <a:xfrm>
              <a:off x="4812903" y="3536087"/>
              <a:ext cx="5075054" cy="9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769" y="21600"/>
                  </a:lnTo>
                  <a:lnTo>
                    <a:pt x="21600" y="10800"/>
                  </a:lnTo>
                  <a:cubicBezTo>
                    <a:pt x="21600" y="10800"/>
                    <a:pt x="19769" y="0"/>
                    <a:pt x="19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758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5" name="Shape 3474">
              <a:extLst>
                <a:ext uri="{FF2B5EF4-FFF2-40B4-BE49-F238E27FC236}">
                  <a16:creationId xmlns:a16="http://schemas.microsoft.com/office/drawing/2014/main" id="{C9A3A965-2E0B-8A4B-9A57-88AFDBC1412C}"/>
                </a:ext>
              </a:extLst>
            </p:cNvPr>
            <p:cNvSpPr/>
            <p:nvPr/>
          </p:nvSpPr>
          <p:spPr>
            <a:xfrm>
              <a:off x="14489695" y="3536087"/>
              <a:ext cx="5075056" cy="9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831" y="108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A3CE5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758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1FB2041-D734-7740-A2E1-1FFFA1C1413E}"/>
              </a:ext>
            </a:extLst>
          </p:cNvPr>
          <p:cNvSpPr txBox="1"/>
          <p:nvPr/>
        </p:nvSpPr>
        <p:spPr>
          <a:xfrm>
            <a:off x="4779433" y="306186"/>
            <a:ext cx="26331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spc="300" dirty="0">
                <a:solidFill>
                  <a:schemeClr val="tx2"/>
                </a:solidFill>
                <a:cs typeface="Poppins" pitchFamily="2" charset="77"/>
              </a:rPr>
              <a:t>NEXT STEPS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7E3BC6-B613-884A-8444-F174A73B9FBC}"/>
              </a:ext>
            </a:extLst>
          </p:cNvPr>
          <p:cNvSpPr txBox="1"/>
          <p:nvPr/>
        </p:nvSpPr>
        <p:spPr>
          <a:xfrm>
            <a:off x="4942902" y="787593"/>
            <a:ext cx="2306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cs typeface="Poppins Light" pitchFamily="2" charset="77"/>
              </a:rPr>
              <a:t>FOR A 2050 STRATEGY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A0BFF0-2AB2-2D44-8BB7-76B21EAF471E}"/>
              </a:ext>
            </a:extLst>
          </p:cNvPr>
          <p:cNvSpPr txBox="1"/>
          <p:nvPr/>
        </p:nvSpPr>
        <p:spPr>
          <a:xfrm>
            <a:off x="1331591" y="3147621"/>
            <a:ext cx="243368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STANDING COMMITTEE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B0DB75-67C9-D04B-89AB-92135A1E58BB}"/>
              </a:ext>
            </a:extLst>
          </p:cNvPr>
          <p:cNvSpPr txBox="1">
            <a:spLocks/>
          </p:cNvSpPr>
          <p:nvPr/>
        </p:nvSpPr>
        <p:spPr>
          <a:xfrm>
            <a:off x="1307767" y="3579500"/>
            <a:ext cx="2481323" cy="120032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5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Presenting 2050 Vision for the National Strategy for the Environment;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 also serve as a shared vision and a common foundation across Government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0A4301-076A-B449-B6A0-A3A679D5E1C3}"/>
              </a:ext>
            </a:extLst>
          </p:cNvPr>
          <p:cNvSpPr txBox="1"/>
          <p:nvPr/>
        </p:nvSpPr>
        <p:spPr>
          <a:xfrm>
            <a:off x="5359125" y="3147621"/>
            <a:ext cx="147309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PUBLICATION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8ABC836-FAF1-8E40-9B35-0E7FE78AD9F0}"/>
              </a:ext>
            </a:extLst>
          </p:cNvPr>
          <p:cNvSpPr txBox="1">
            <a:spLocks/>
          </p:cNvSpPr>
          <p:nvPr/>
        </p:nvSpPr>
        <p:spPr>
          <a:xfrm>
            <a:off x="4944788" y="3584260"/>
            <a:ext cx="2301764" cy="9694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5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Publishing all documents with information that led to the identification of this Vision for consultation.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480F66-A8AB-BE4C-8CA9-365F36B946C9}"/>
              </a:ext>
            </a:extLst>
          </p:cNvPr>
          <p:cNvSpPr txBox="1"/>
          <p:nvPr/>
        </p:nvSpPr>
        <p:spPr>
          <a:xfrm>
            <a:off x="8066336" y="3147621"/>
            <a:ext cx="31531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NATIONAL STRATEGY FOR 2050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4A1D715-00F0-224A-83FD-5AC7D176B6EE}"/>
              </a:ext>
            </a:extLst>
          </p:cNvPr>
          <p:cNvSpPr txBox="1">
            <a:spLocks/>
          </p:cNvSpPr>
          <p:nvPr/>
        </p:nvSpPr>
        <p:spPr>
          <a:xfrm>
            <a:off x="8312470" y="3579500"/>
            <a:ext cx="2660330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5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Developing strategic environmental goals to 2050; followed by 10 year Action Plans for their achievement.</a:t>
            </a:r>
          </a:p>
        </p:txBody>
      </p:sp>
    </p:spTree>
    <p:extLst>
      <p:ext uri="{BB962C8B-B14F-4D97-AF65-F5344CB8AC3E}">
        <p14:creationId xmlns:p14="http://schemas.microsoft.com/office/powerpoint/2010/main" val="2877068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6406" y="2602286"/>
            <a:ext cx="41512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spc="300" dirty="0">
                <a:solidFill>
                  <a:schemeClr val="tx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9987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AB96A25-854B-4FCB-A46C-21DDDFEB2930}"/>
              </a:ext>
            </a:extLst>
          </p:cNvPr>
          <p:cNvGrpSpPr/>
          <p:nvPr/>
        </p:nvGrpSpPr>
        <p:grpSpPr>
          <a:xfrm>
            <a:off x="783012" y="1874520"/>
            <a:ext cx="5312989" cy="4595651"/>
            <a:chOff x="783012" y="1874520"/>
            <a:chExt cx="5312989" cy="4595651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AEAF4BF7-1C09-0A41-AA83-E97119325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12" y="1874520"/>
              <a:ext cx="1211175" cy="4366826"/>
            </a:xfrm>
            <a:custGeom>
              <a:avLst/>
              <a:gdLst>
                <a:gd name="T0" fmla="*/ 220 w 1138"/>
                <a:gd name="T1" fmla="*/ 4103 h 4103"/>
                <a:gd name="T2" fmla="*/ 220 w 1138"/>
                <a:gd name="T3" fmla="*/ 603 h 4103"/>
                <a:gd name="T4" fmla="*/ 0 w 1138"/>
                <a:gd name="T5" fmla="*/ 713 h 4103"/>
                <a:gd name="T6" fmla="*/ 0 w 1138"/>
                <a:gd name="T7" fmla="*/ 286 h 4103"/>
                <a:gd name="T8" fmla="*/ 569 w 1138"/>
                <a:gd name="T9" fmla="*/ 0 h 4103"/>
                <a:gd name="T10" fmla="*/ 1138 w 1138"/>
                <a:gd name="T11" fmla="*/ 286 h 4103"/>
                <a:gd name="T12" fmla="*/ 1138 w 1138"/>
                <a:gd name="T13" fmla="*/ 713 h 4103"/>
                <a:gd name="T14" fmla="*/ 918 w 1138"/>
                <a:gd name="T15" fmla="*/ 603 h 4103"/>
                <a:gd name="T16" fmla="*/ 918 w 1138"/>
                <a:gd name="T17" fmla="*/ 4103 h 4103"/>
                <a:gd name="T18" fmla="*/ 220 w 1138"/>
                <a:gd name="T19" fmla="*/ 4103 h 4103"/>
                <a:gd name="T20" fmla="*/ 220 w 1138"/>
                <a:gd name="T21" fmla="*/ 4103 h 4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8" h="4103">
                  <a:moveTo>
                    <a:pt x="220" y="4103"/>
                  </a:moveTo>
                  <a:lnTo>
                    <a:pt x="220" y="603"/>
                  </a:lnTo>
                  <a:lnTo>
                    <a:pt x="0" y="713"/>
                  </a:lnTo>
                  <a:lnTo>
                    <a:pt x="0" y="286"/>
                  </a:lnTo>
                  <a:lnTo>
                    <a:pt x="569" y="0"/>
                  </a:lnTo>
                  <a:lnTo>
                    <a:pt x="1138" y="286"/>
                  </a:lnTo>
                  <a:lnTo>
                    <a:pt x="1138" y="713"/>
                  </a:lnTo>
                  <a:lnTo>
                    <a:pt x="918" y="603"/>
                  </a:lnTo>
                  <a:lnTo>
                    <a:pt x="918" y="4103"/>
                  </a:lnTo>
                  <a:lnTo>
                    <a:pt x="220" y="4103"/>
                  </a:lnTo>
                  <a:lnTo>
                    <a:pt x="220" y="4103"/>
                  </a:lnTo>
                  <a:close/>
                </a:path>
              </a:pathLst>
            </a:custGeom>
            <a:solidFill>
              <a:srgbClr val="F37F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074915E-A154-4C4E-903A-263C5C0B1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402" y="2255540"/>
              <a:ext cx="1978535" cy="3985806"/>
            </a:xfrm>
            <a:custGeom>
              <a:avLst/>
              <a:gdLst>
                <a:gd name="T0" fmla="*/ 0 w 1284"/>
                <a:gd name="T1" fmla="*/ 2585 h 2585"/>
                <a:gd name="T2" fmla="*/ 0 w 1284"/>
                <a:gd name="T3" fmla="*/ 943 h 2585"/>
                <a:gd name="T4" fmla="*/ 681 w 1284"/>
                <a:gd name="T5" fmla="*/ 263 h 2585"/>
                <a:gd name="T6" fmla="*/ 519 w 1284"/>
                <a:gd name="T7" fmla="*/ 209 h 2585"/>
                <a:gd name="T8" fmla="*/ 728 w 1284"/>
                <a:gd name="T9" fmla="*/ 0 h 2585"/>
                <a:gd name="T10" fmla="*/ 1145 w 1284"/>
                <a:gd name="T11" fmla="*/ 139 h 2585"/>
                <a:gd name="T12" fmla="*/ 1284 w 1284"/>
                <a:gd name="T13" fmla="*/ 556 h 2585"/>
                <a:gd name="T14" fmla="*/ 1074 w 1284"/>
                <a:gd name="T15" fmla="*/ 765 h 2585"/>
                <a:gd name="T16" fmla="*/ 1021 w 1284"/>
                <a:gd name="T17" fmla="*/ 603 h 2585"/>
                <a:gd name="T18" fmla="*/ 481 w 1284"/>
                <a:gd name="T19" fmla="*/ 1142 h 2585"/>
                <a:gd name="T20" fmla="*/ 481 w 1284"/>
                <a:gd name="T21" fmla="*/ 2585 h 2585"/>
                <a:gd name="T22" fmla="*/ 0 w 1284"/>
                <a:gd name="T23" fmla="*/ 2585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4" h="2585">
                  <a:moveTo>
                    <a:pt x="0" y="2585"/>
                  </a:moveTo>
                  <a:cubicBezTo>
                    <a:pt x="0" y="2129"/>
                    <a:pt x="0" y="1399"/>
                    <a:pt x="0" y="943"/>
                  </a:cubicBezTo>
                  <a:cubicBezTo>
                    <a:pt x="681" y="263"/>
                    <a:pt x="681" y="263"/>
                    <a:pt x="681" y="263"/>
                  </a:cubicBezTo>
                  <a:cubicBezTo>
                    <a:pt x="519" y="209"/>
                    <a:pt x="519" y="209"/>
                    <a:pt x="519" y="209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1145" y="139"/>
                    <a:pt x="1145" y="139"/>
                    <a:pt x="1145" y="139"/>
                  </a:cubicBezTo>
                  <a:cubicBezTo>
                    <a:pt x="1284" y="556"/>
                    <a:pt x="1284" y="556"/>
                    <a:pt x="1284" y="556"/>
                  </a:cubicBezTo>
                  <a:cubicBezTo>
                    <a:pt x="1074" y="765"/>
                    <a:pt x="1074" y="765"/>
                    <a:pt x="1074" y="765"/>
                  </a:cubicBezTo>
                  <a:cubicBezTo>
                    <a:pt x="1021" y="603"/>
                    <a:pt x="1021" y="603"/>
                    <a:pt x="1021" y="603"/>
                  </a:cubicBezTo>
                  <a:cubicBezTo>
                    <a:pt x="481" y="1142"/>
                    <a:pt x="481" y="1142"/>
                    <a:pt x="481" y="1142"/>
                  </a:cubicBezTo>
                  <a:cubicBezTo>
                    <a:pt x="481" y="2585"/>
                    <a:pt x="481" y="2585"/>
                    <a:pt x="481" y="2585"/>
                  </a:cubicBezTo>
                  <a:cubicBezTo>
                    <a:pt x="0" y="2585"/>
                    <a:pt x="0" y="2585"/>
                    <a:pt x="0" y="258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21A962FD-2DB3-9B4C-AB78-4C42F534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251" y="3692347"/>
              <a:ext cx="2127537" cy="2549000"/>
            </a:xfrm>
            <a:custGeom>
              <a:avLst/>
              <a:gdLst>
                <a:gd name="T0" fmla="*/ 427 w 1999"/>
                <a:gd name="T1" fmla="*/ 222 h 2395"/>
                <a:gd name="T2" fmla="*/ 1396 w 1999"/>
                <a:gd name="T3" fmla="*/ 222 h 2395"/>
                <a:gd name="T4" fmla="*/ 1286 w 1999"/>
                <a:gd name="T5" fmla="*/ 0 h 2395"/>
                <a:gd name="T6" fmla="*/ 1713 w 1999"/>
                <a:gd name="T7" fmla="*/ 0 h 2395"/>
                <a:gd name="T8" fmla="*/ 1999 w 1999"/>
                <a:gd name="T9" fmla="*/ 570 h 2395"/>
                <a:gd name="T10" fmla="*/ 1713 w 1999"/>
                <a:gd name="T11" fmla="*/ 1141 h 2395"/>
                <a:gd name="T12" fmla="*/ 1286 w 1999"/>
                <a:gd name="T13" fmla="*/ 1139 h 2395"/>
                <a:gd name="T14" fmla="*/ 1396 w 1999"/>
                <a:gd name="T15" fmla="*/ 919 h 2395"/>
                <a:gd name="T16" fmla="*/ 697 w 1999"/>
                <a:gd name="T17" fmla="*/ 919 h 2395"/>
                <a:gd name="T18" fmla="*/ 697 w 1999"/>
                <a:gd name="T19" fmla="*/ 2395 h 2395"/>
                <a:gd name="T20" fmla="*/ 0 w 1999"/>
                <a:gd name="T21" fmla="*/ 2395 h 2395"/>
                <a:gd name="T22" fmla="*/ 0 w 1999"/>
                <a:gd name="T23" fmla="*/ 649 h 2395"/>
                <a:gd name="T24" fmla="*/ 427 w 1999"/>
                <a:gd name="T25" fmla="*/ 222 h 2395"/>
                <a:gd name="T26" fmla="*/ 427 w 1999"/>
                <a:gd name="T27" fmla="*/ 222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9" h="2395">
                  <a:moveTo>
                    <a:pt x="427" y="222"/>
                  </a:moveTo>
                  <a:lnTo>
                    <a:pt x="1396" y="222"/>
                  </a:lnTo>
                  <a:lnTo>
                    <a:pt x="1286" y="0"/>
                  </a:lnTo>
                  <a:lnTo>
                    <a:pt x="1713" y="0"/>
                  </a:lnTo>
                  <a:lnTo>
                    <a:pt x="1999" y="570"/>
                  </a:lnTo>
                  <a:lnTo>
                    <a:pt x="1713" y="1141"/>
                  </a:lnTo>
                  <a:lnTo>
                    <a:pt x="1286" y="1139"/>
                  </a:lnTo>
                  <a:lnTo>
                    <a:pt x="1396" y="919"/>
                  </a:lnTo>
                  <a:lnTo>
                    <a:pt x="697" y="919"/>
                  </a:lnTo>
                  <a:lnTo>
                    <a:pt x="697" y="2395"/>
                  </a:lnTo>
                  <a:lnTo>
                    <a:pt x="0" y="2395"/>
                  </a:lnTo>
                  <a:lnTo>
                    <a:pt x="0" y="649"/>
                  </a:lnTo>
                  <a:lnTo>
                    <a:pt x="427" y="222"/>
                  </a:lnTo>
                  <a:lnTo>
                    <a:pt x="427" y="22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86E07C3-0CCF-EE46-99DD-7C0372AA9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038" y="5257932"/>
              <a:ext cx="1935963" cy="1212239"/>
            </a:xfrm>
            <a:custGeom>
              <a:avLst/>
              <a:gdLst>
                <a:gd name="T0" fmla="*/ 1819 w 1819"/>
                <a:gd name="T1" fmla="*/ 569 h 1139"/>
                <a:gd name="T2" fmla="*/ 1534 w 1819"/>
                <a:gd name="T3" fmla="*/ 1139 h 1139"/>
                <a:gd name="T4" fmla="*/ 1106 w 1819"/>
                <a:gd name="T5" fmla="*/ 1139 h 1139"/>
                <a:gd name="T6" fmla="*/ 1217 w 1819"/>
                <a:gd name="T7" fmla="*/ 918 h 1139"/>
                <a:gd name="T8" fmla="*/ 0 w 1819"/>
                <a:gd name="T9" fmla="*/ 918 h 1139"/>
                <a:gd name="T10" fmla="*/ 0 w 1819"/>
                <a:gd name="T11" fmla="*/ 222 h 1139"/>
                <a:gd name="T12" fmla="*/ 0 w 1819"/>
                <a:gd name="T13" fmla="*/ 222 h 1139"/>
                <a:gd name="T14" fmla="*/ 1217 w 1819"/>
                <a:gd name="T15" fmla="*/ 222 h 1139"/>
                <a:gd name="T16" fmla="*/ 1106 w 1819"/>
                <a:gd name="T17" fmla="*/ 0 h 1139"/>
                <a:gd name="T18" fmla="*/ 1534 w 1819"/>
                <a:gd name="T19" fmla="*/ 0 h 1139"/>
                <a:gd name="T20" fmla="*/ 1819 w 1819"/>
                <a:gd name="T21" fmla="*/ 56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9" h="1139">
                  <a:moveTo>
                    <a:pt x="1819" y="569"/>
                  </a:moveTo>
                  <a:lnTo>
                    <a:pt x="1534" y="1139"/>
                  </a:lnTo>
                  <a:lnTo>
                    <a:pt x="1106" y="1139"/>
                  </a:lnTo>
                  <a:lnTo>
                    <a:pt x="1217" y="918"/>
                  </a:lnTo>
                  <a:lnTo>
                    <a:pt x="0" y="9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217" y="222"/>
                  </a:lnTo>
                  <a:lnTo>
                    <a:pt x="1106" y="0"/>
                  </a:lnTo>
                  <a:lnTo>
                    <a:pt x="1534" y="0"/>
                  </a:lnTo>
                  <a:lnTo>
                    <a:pt x="1819" y="569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:a16="http://schemas.microsoft.com/office/drawing/2014/main" id="{CD42212D-2426-B348-B6B8-0C9085688803}"/>
              </a:ext>
            </a:extLst>
          </p:cNvPr>
          <p:cNvSpPr>
            <a:spLocks/>
          </p:cNvSpPr>
          <p:nvPr/>
        </p:nvSpPr>
        <p:spPr bwMode="auto">
          <a:xfrm>
            <a:off x="4160038" y="5257932"/>
            <a:ext cx="1935963" cy="1212239"/>
          </a:xfrm>
          <a:custGeom>
            <a:avLst/>
            <a:gdLst>
              <a:gd name="T0" fmla="*/ 1819 w 1819"/>
              <a:gd name="T1" fmla="*/ 569 h 1139"/>
              <a:gd name="T2" fmla="*/ 1534 w 1819"/>
              <a:gd name="T3" fmla="*/ 1139 h 1139"/>
              <a:gd name="T4" fmla="*/ 1106 w 1819"/>
              <a:gd name="T5" fmla="*/ 1139 h 1139"/>
              <a:gd name="T6" fmla="*/ 1217 w 1819"/>
              <a:gd name="T7" fmla="*/ 918 h 1139"/>
              <a:gd name="T8" fmla="*/ 0 w 1819"/>
              <a:gd name="T9" fmla="*/ 918 h 1139"/>
              <a:gd name="T10" fmla="*/ 0 w 1819"/>
              <a:gd name="T11" fmla="*/ 222 h 1139"/>
              <a:gd name="T12" fmla="*/ 0 w 1819"/>
              <a:gd name="T13" fmla="*/ 222 h 1139"/>
              <a:gd name="T14" fmla="*/ 1217 w 1819"/>
              <a:gd name="T15" fmla="*/ 222 h 1139"/>
              <a:gd name="T16" fmla="*/ 1106 w 1819"/>
              <a:gd name="T17" fmla="*/ 0 h 1139"/>
              <a:gd name="T18" fmla="*/ 1534 w 1819"/>
              <a:gd name="T19" fmla="*/ 0 h 1139"/>
              <a:gd name="T20" fmla="*/ 1819 w 1819"/>
              <a:gd name="T21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9" h="1139">
                <a:moveTo>
                  <a:pt x="1819" y="569"/>
                </a:moveTo>
                <a:lnTo>
                  <a:pt x="1534" y="1139"/>
                </a:lnTo>
                <a:lnTo>
                  <a:pt x="1106" y="1139"/>
                </a:lnTo>
                <a:lnTo>
                  <a:pt x="1217" y="918"/>
                </a:lnTo>
                <a:lnTo>
                  <a:pt x="0" y="918"/>
                </a:lnTo>
                <a:lnTo>
                  <a:pt x="0" y="222"/>
                </a:lnTo>
                <a:lnTo>
                  <a:pt x="0" y="222"/>
                </a:lnTo>
                <a:lnTo>
                  <a:pt x="1217" y="222"/>
                </a:lnTo>
                <a:lnTo>
                  <a:pt x="1106" y="0"/>
                </a:lnTo>
                <a:lnTo>
                  <a:pt x="1534" y="0"/>
                </a:lnTo>
                <a:lnTo>
                  <a:pt x="1819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89E8F-937E-4445-8848-EF17CE2D006B}"/>
              </a:ext>
            </a:extLst>
          </p:cNvPr>
          <p:cNvSpPr txBox="1"/>
          <p:nvPr/>
        </p:nvSpPr>
        <p:spPr>
          <a:xfrm>
            <a:off x="1902913" y="254000"/>
            <a:ext cx="83862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spc="300" dirty="0">
                <a:solidFill>
                  <a:srgbClr val="44546A"/>
                </a:solidFill>
              </a:rPr>
              <a:t>ESTABLISHING</a:t>
            </a:r>
            <a:r>
              <a:rPr lang="en-US" sz="3400" b="1" spc="300" dirty="0">
                <a:solidFill>
                  <a:schemeClr val="tx2"/>
                </a:solidFill>
              </a:rPr>
              <a:t> A GENERATIONAL GOAL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AD2A1-7717-E548-8700-578426CA9BD1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E6A35F-08F2-46EE-AACC-C82FE6661F60}"/>
              </a:ext>
            </a:extLst>
          </p:cNvPr>
          <p:cNvSpPr/>
          <p:nvPr/>
        </p:nvSpPr>
        <p:spPr>
          <a:xfrm>
            <a:off x="6569991" y="1742248"/>
            <a:ext cx="5176532" cy="462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 pillar of the Sustainable Development Strategy (SDS) &amp; SDGs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Shares principles and builds upon other national policies (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LCDS), EU &amp; international trusts like the Green Deal, the UNEP Global Environment Outlook and OECD studies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B8F3A193-6A11-4727-B1F7-78B40D0EA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618" y="1114261"/>
            <a:ext cx="8233482" cy="5823052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CD42212D-2426-B348-B6B8-0C9085688803}"/>
              </a:ext>
            </a:extLst>
          </p:cNvPr>
          <p:cNvSpPr>
            <a:spLocks/>
          </p:cNvSpPr>
          <p:nvPr/>
        </p:nvSpPr>
        <p:spPr bwMode="auto">
          <a:xfrm>
            <a:off x="4160038" y="5257932"/>
            <a:ext cx="1935963" cy="1212239"/>
          </a:xfrm>
          <a:custGeom>
            <a:avLst/>
            <a:gdLst>
              <a:gd name="T0" fmla="*/ 1819 w 1819"/>
              <a:gd name="T1" fmla="*/ 569 h 1139"/>
              <a:gd name="T2" fmla="*/ 1534 w 1819"/>
              <a:gd name="T3" fmla="*/ 1139 h 1139"/>
              <a:gd name="T4" fmla="*/ 1106 w 1819"/>
              <a:gd name="T5" fmla="*/ 1139 h 1139"/>
              <a:gd name="T6" fmla="*/ 1217 w 1819"/>
              <a:gd name="T7" fmla="*/ 918 h 1139"/>
              <a:gd name="T8" fmla="*/ 0 w 1819"/>
              <a:gd name="T9" fmla="*/ 918 h 1139"/>
              <a:gd name="T10" fmla="*/ 0 w 1819"/>
              <a:gd name="T11" fmla="*/ 222 h 1139"/>
              <a:gd name="T12" fmla="*/ 0 w 1819"/>
              <a:gd name="T13" fmla="*/ 222 h 1139"/>
              <a:gd name="T14" fmla="*/ 1217 w 1819"/>
              <a:gd name="T15" fmla="*/ 222 h 1139"/>
              <a:gd name="T16" fmla="*/ 1106 w 1819"/>
              <a:gd name="T17" fmla="*/ 0 h 1139"/>
              <a:gd name="T18" fmla="*/ 1534 w 1819"/>
              <a:gd name="T19" fmla="*/ 0 h 1139"/>
              <a:gd name="T20" fmla="*/ 1819 w 1819"/>
              <a:gd name="T21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9" h="1139">
                <a:moveTo>
                  <a:pt x="1819" y="569"/>
                </a:moveTo>
                <a:lnTo>
                  <a:pt x="1534" y="1139"/>
                </a:lnTo>
                <a:lnTo>
                  <a:pt x="1106" y="1139"/>
                </a:lnTo>
                <a:lnTo>
                  <a:pt x="1217" y="918"/>
                </a:lnTo>
                <a:lnTo>
                  <a:pt x="0" y="918"/>
                </a:lnTo>
                <a:lnTo>
                  <a:pt x="0" y="222"/>
                </a:lnTo>
                <a:lnTo>
                  <a:pt x="0" y="222"/>
                </a:lnTo>
                <a:lnTo>
                  <a:pt x="1217" y="222"/>
                </a:lnTo>
                <a:lnTo>
                  <a:pt x="1106" y="0"/>
                </a:lnTo>
                <a:lnTo>
                  <a:pt x="1534" y="0"/>
                </a:lnTo>
                <a:lnTo>
                  <a:pt x="1819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89E8F-937E-4445-8848-EF17CE2D006B}"/>
              </a:ext>
            </a:extLst>
          </p:cNvPr>
          <p:cNvSpPr txBox="1"/>
          <p:nvPr/>
        </p:nvSpPr>
        <p:spPr>
          <a:xfrm>
            <a:off x="800374" y="254000"/>
            <a:ext cx="105912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spc="170" dirty="0">
                <a:solidFill>
                  <a:srgbClr val="44546A"/>
                </a:solidFill>
              </a:rPr>
              <a:t>WELLBEING FIRST: A Vision for </a:t>
            </a:r>
            <a:r>
              <a:rPr lang="en-US" sz="3400" b="1" spc="170" dirty="0">
                <a:solidFill>
                  <a:schemeClr val="tx2"/>
                </a:solidFill>
              </a:rPr>
              <a:t>Malta’s Environment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AD2A1-7717-E548-8700-578426CA9BD1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26E4EF-9D97-9E47-8C6D-AD11C048063A}"/>
              </a:ext>
            </a:extLst>
          </p:cNvPr>
          <p:cNvSpPr txBox="1">
            <a:spLocks/>
          </p:cNvSpPr>
          <p:nvPr/>
        </p:nvSpPr>
        <p:spPr>
          <a:xfrm>
            <a:off x="5707380" y="1360679"/>
            <a:ext cx="6351326" cy="520415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Will bring about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strategic alignment across Government &amp; its entities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to create a robust policy framework for an improved quality of life that endorses environmental limits.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Removal of silos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improves environmental, social and economic dimensions of wellbeing at par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 each other.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Strong political commitment for overall wellbeing,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measured beyond GDP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supports a market that remains a priority and is directed towards environmental &amp; social ethic. </a:t>
            </a:r>
          </a:p>
        </p:txBody>
      </p:sp>
    </p:spTree>
    <p:extLst>
      <p:ext uri="{BB962C8B-B14F-4D97-AF65-F5344CB8AC3E}">
        <p14:creationId xmlns:p14="http://schemas.microsoft.com/office/powerpoint/2010/main" val="144871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B90852BD-4C85-43CC-A18C-97A478759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15" y="2683177"/>
            <a:ext cx="3801570" cy="2688624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E95A559C-11C6-1341-B73A-808113C8CE68}"/>
              </a:ext>
            </a:extLst>
          </p:cNvPr>
          <p:cNvSpPr>
            <a:spLocks/>
          </p:cNvSpPr>
          <p:nvPr/>
        </p:nvSpPr>
        <p:spPr bwMode="auto">
          <a:xfrm>
            <a:off x="4534308" y="1607026"/>
            <a:ext cx="1491862" cy="1077632"/>
          </a:xfrm>
          <a:custGeom>
            <a:avLst/>
            <a:gdLst>
              <a:gd name="T0" fmla="*/ 752 w 752"/>
              <a:gd name="T1" fmla="*/ 0 h 543"/>
              <a:gd name="T2" fmla="*/ 0 w 752"/>
              <a:gd name="T3" fmla="*/ 312 h 543"/>
              <a:gd name="T4" fmla="*/ 230 w 752"/>
              <a:gd name="T5" fmla="*/ 543 h 543"/>
              <a:gd name="T6" fmla="*/ 438 w 752"/>
              <a:gd name="T7" fmla="*/ 403 h 543"/>
              <a:gd name="T8" fmla="*/ 538 w 752"/>
              <a:gd name="T9" fmla="*/ 517 h 543"/>
              <a:gd name="T10" fmla="*/ 529 w 752"/>
              <a:gd name="T11" fmla="*/ 366 h 543"/>
              <a:gd name="T12" fmla="*/ 752 w 752"/>
              <a:gd name="T13" fmla="*/ 326 h 543"/>
              <a:gd name="T14" fmla="*/ 752 w 752"/>
              <a:gd name="T1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543">
                <a:moveTo>
                  <a:pt x="752" y="0"/>
                </a:moveTo>
                <a:cubicBezTo>
                  <a:pt x="461" y="8"/>
                  <a:pt x="197" y="125"/>
                  <a:pt x="0" y="312"/>
                </a:cubicBezTo>
                <a:cubicBezTo>
                  <a:pt x="230" y="543"/>
                  <a:pt x="230" y="543"/>
                  <a:pt x="230" y="543"/>
                </a:cubicBezTo>
                <a:cubicBezTo>
                  <a:pt x="292" y="486"/>
                  <a:pt x="361" y="439"/>
                  <a:pt x="438" y="403"/>
                </a:cubicBezTo>
                <a:cubicBezTo>
                  <a:pt x="538" y="517"/>
                  <a:pt x="538" y="517"/>
                  <a:pt x="538" y="517"/>
                </a:cubicBezTo>
                <a:cubicBezTo>
                  <a:pt x="529" y="366"/>
                  <a:pt x="529" y="366"/>
                  <a:pt x="529" y="366"/>
                </a:cubicBezTo>
                <a:cubicBezTo>
                  <a:pt x="599" y="343"/>
                  <a:pt x="674" y="329"/>
                  <a:pt x="752" y="326"/>
                </a:cubicBezTo>
                <a:lnTo>
                  <a:pt x="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E8330AC-0FFB-6349-ACCC-8CCB0C5BF567}"/>
              </a:ext>
            </a:extLst>
          </p:cNvPr>
          <p:cNvSpPr>
            <a:spLocks/>
          </p:cNvSpPr>
          <p:nvPr/>
        </p:nvSpPr>
        <p:spPr bwMode="auto">
          <a:xfrm>
            <a:off x="3826467" y="2324388"/>
            <a:ext cx="1079219" cy="1493448"/>
          </a:xfrm>
          <a:custGeom>
            <a:avLst/>
            <a:gdLst>
              <a:gd name="T0" fmla="*/ 544 w 544"/>
              <a:gd name="T1" fmla="*/ 515 h 752"/>
              <a:gd name="T2" fmla="*/ 418 w 544"/>
              <a:gd name="T3" fmla="*/ 403 h 752"/>
              <a:gd name="T4" fmla="*/ 539 w 544"/>
              <a:gd name="T5" fmla="*/ 231 h 752"/>
              <a:gd name="T6" fmla="*/ 308 w 544"/>
              <a:gd name="T7" fmla="*/ 0 h 752"/>
              <a:gd name="T8" fmla="*/ 0 w 544"/>
              <a:gd name="T9" fmla="*/ 752 h 752"/>
              <a:gd name="T10" fmla="*/ 326 w 544"/>
              <a:gd name="T11" fmla="*/ 752 h 752"/>
              <a:gd name="T12" fmla="*/ 374 w 544"/>
              <a:gd name="T13" fmla="*/ 504 h 752"/>
              <a:gd name="T14" fmla="*/ 544 w 544"/>
              <a:gd name="T15" fmla="*/ 515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515"/>
                </a:moveTo>
                <a:cubicBezTo>
                  <a:pt x="418" y="403"/>
                  <a:pt x="418" y="403"/>
                  <a:pt x="418" y="403"/>
                </a:cubicBezTo>
                <a:cubicBezTo>
                  <a:pt x="451" y="341"/>
                  <a:pt x="491" y="283"/>
                  <a:pt x="539" y="231"/>
                </a:cubicBezTo>
                <a:cubicBezTo>
                  <a:pt x="308" y="0"/>
                  <a:pt x="308" y="0"/>
                  <a:pt x="308" y="0"/>
                </a:cubicBezTo>
                <a:cubicBezTo>
                  <a:pt x="123" y="198"/>
                  <a:pt x="7" y="461"/>
                  <a:pt x="0" y="752"/>
                </a:cubicBezTo>
                <a:cubicBezTo>
                  <a:pt x="326" y="752"/>
                  <a:pt x="326" y="752"/>
                  <a:pt x="326" y="752"/>
                </a:cubicBezTo>
                <a:cubicBezTo>
                  <a:pt x="329" y="665"/>
                  <a:pt x="346" y="582"/>
                  <a:pt x="374" y="504"/>
                </a:cubicBezTo>
                <a:lnTo>
                  <a:pt x="544" y="5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984430EE-567B-5146-B04C-15F4722B6E99}"/>
              </a:ext>
            </a:extLst>
          </p:cNvPr>
          <p:cNvSpPr>
            <a:spLocks/>
          </p:cNvSpPr>
          <p:nvPr/>
        </p:nvSpPr>
        <p:spPr bwMode="auto">
          <a:xfrm>
            <a:off x="3826468" y="3954326"/>
            <a:ext cx="1077633" cy="1483926"/>
          </a:xfrm>
          <a:custGeom>
            <a:avLst/>
            <a:gdLst>
              <a:gd name="T0" fmla="*/ 402 w 543"/>
              <a:gd name="T1" fmla="*/ 308 h 747"/>
              <a:gd name="T2" fmla="*/ 535 w 543"/>
              <a:gd name="T3" fmla="*/ 192 h 747"/>
              <a:gd name="T4" fmla="*/ 361 w 543"/>
              <a:gd name="T5" fmla="*/ 203 h 747"/>
              <a:gd name="T6" fmla="*/ 326 w 543"/>
              <a:gd name="T7" fmla="*/ 0 h 747"/>
              <a:gd name="T8" fmla="*/ 0 w 543"/>
              <a:gd name="T9" fmla="*/ 0 h 747"/>
              <a:gd name="T10" fmla="*/ 312 w 543"/>
              <a:gd name="T11" fmla="*/ 747 h 747"/>
              <a:gd name="T12" fmla="*/ 543 w 543"/>
              <a:gd name="T13" fmla="*/ 517 h 747"/>
              <a:gd name="T14" fmla="*/ 402 w 543"/>
              <a:gd name="T15" fmla="*/ 308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3" h="747">
                <a:moveTo>
                  <a:pt x="402" y="308"/>
                </a:moveTo>
                <a:cubicBezTo>
                  <a:pt x="535" y="192"/>
                  <a:pt x="535" y="192"/>
                  <a:pt x="535" y="192"/>
                </a:cubicBezTo>
                <a:cubicBezTo>
                  <a:pt x="361" y="203"/>
                  <a:pt x="361" y="203"/>
                  <a:pt x="361" y="203"/>
                </a:cubicBezTo>
                <a:cubicBezTo>
                  <a:pt x="342" y="138"/>
                  <a:pt x="329" y="70"/>
                  <a:pt x="326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289"/>
                  <a:pt x="127" y="551"/>
                  <a:pt x="312" y="747"/>
                </a:cubicBezTo>
                <a:cubicBezTo>
                  <a:pt x="543" y="517"/>
                  <a:pt x="543" y="517"/>
                  <a:pt x="543" y="517"/>
                </a:cubicBezTo>
                <a:cubicBezTo>
                  <a:pt x="486" y="455"/>
                  <a:pt x="438" y="385"/>
                  <a:pt x="402" y="3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2F6C3E11-9172-2C4F-816D-616C7DD94559}"/>
              </a:ext>
            </a:extLst>
          </p:cNvPr>
          <p:cNvSpPr>
            <a:spLocks/>
          </p:cNvSpPr>
          <p:nvPr/>
        </p:nvSpPr>
        <p:spPr bwMode="auto">
          <a:xfrm>
            <a:off x="4542243" y="5065288"/>
            <a:ext cx="1483927" cy="1082393"/>
          </a:xfrm>
          <a:custGeom>
            <a:avLst/>
            <a:gdLst>
              <a:gd name="T0" fmla="*/ 521 w 748"/>
              <a:gd name="T1" fmla="*/ 177 h 545"/>
              <a:gd name="T2" fmla="*/ 533 w 748"/>
              <a:gd name="T3" fmla="*/ 0 h 545"/>
              <a:gd name="T4" fmla="*/ 415 w 748"/>
              <a:gd name="T5" fmla="*/ 133 h 545"/>
              <a:gd name="T6" fmla="*/ 231 w 748"/>
              <a:gd name="T7" fmla="*/ 6 h 545"/>
              <a:gd name="T8" fmla="*/ 0 w 748"/>
              <a:gd name="T9" fmla="*/ 237 h 545"/>
              <a:gd name="T10" fmla="*/ 748 w 748"/>
              <a:gd name="T11" fmla="*/ 545 h 545"/>
              <a:gd name="T12" fmla="*/ 748 w 748"/>
              <a:gd name="T13" fmla="*/ 219 h 545"/>
              <a:gd name="T14" fmla="*/ 521 w 748"/>
              <a:gd name="T15" fmla="*/ 17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8" h="545">
                <a:moveTo>
                  <a:pt x="521" y="177"/>
                </a:moveTo>
                <a:cubicBezTo>
                  <a:pt x="533" y="0"/>
                  <a:pt x="533" y="0"/>
                  <a:pt x="533" y="0"/>
                </a:cubicBezTo>
                <a:cubicBezTo>
                  <a:pt x="415" y="133"/>
                  <a:pt x="415" y="133"/>
                  <a:pt x="415" y="133"/>
                </a:cubicBezTo>
                <a:cubicBezTo>
                  <a:pt x="348" y="99"/>
                  <a:pt x="286" y="57"/>
                  <a:pt x="231" y="6"/>
                </a:cubicBezTo>
                <a:cubicBezTo>
                  <a:pt x="0" y="237"/>
                  <a:pt x="0" y="237"/>
                  <a:pt x="0" y="237"/>
                </a:cubicBezTo>
                <a:cubicBezTo>
                  <a:pt x="197" y="421"/>
                  <a:pt x="459" y="537"/>
                  <a:pt x="748" y="545"/>
                </a:cubicBezTo>
                <a:cubicBezTo>
                  <a:pt x="748" y="219"/>
                  <a:pt x="748" y="219"/>
                  <a:pt x="748" y="219"/>
                </a:cubicBezTo>
                <a:cubicBezTo>
                  <a:pt x="669" y="216"/>
                  <a:pt x="593" y="201"/>
                  <a:pt x="521" y="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D6DE300-D5CB-3840-A832-25633F1F511D}"/>
              </a:ext>
            </a:extLst>
          </p:cNvPr>
          <p:cNvSpPr>
            <a:spLocks/>
          </p:cNvSpPr>
          <p:nvPr/>
        </p:nvSpPr>
        <p:spPr bwMode="auto">
          <a:xfrm>
            <a:off x="6162659" y="5065288"/>
            <a:ext cx="1482339" cy="1082393"/>
          </a:xfrm>
          <a:custGeom>
            <a:avLst/>
            <a:gdLst>
              <a:gd name="T0" fmla="*/ 516 w 747"/>
              <a:gd name="T1" fmla="*/ 6 h 545"/>
              <a:gd name="T2" fmla="*/ 332 w 747"/>
              <a:gd name="T3" fmla="*/ 133 h 545"/>
              <a:gd name="T4" fmla="*/ 215 w 747"/>
              <a:gd name="T5" fmla="*/ 0 h 545"/>
              <a:gd name="T6" fmla="*/ 226 w 747"/>
              <a:gd name="T7" fmla="*/ 177 h 545"/>
              <a:gd name="T8" fmla="*/ 0 w 747"/>
              <a:gd name="T9" fmla="*/ 219 h 545"/>
              <a:gd name="T10" fmla="*/ 0 w 747"/>
              <a:gd name="T11" fmla="*/ 545 h 545"/>
              <a:gd name="T12" fmla="*/ 747 w 747"/>
              <a:gd name="T13" fmla="*/ 237 h 545"/>
              <a:gd name="T14" fmla="*/ 516 w 747"/>
              <a:gd name="T15" fmla="*/ 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7" h="545">
                <a:moveTo>
                  <a:pt x="516" y="6"/>
                </a:moveTo>
                <a:cubicBezTo>
                  <a:pt x="461" y="57"/>
                  <a:pt x="399" y="100"/>
                  <a:pt x="332" y="133"/>
                </a:cubicBezTo>
                <a:cubicBezTo>
                  <a:pt x="215" y="0"/>
                  <a:pt x="215" y="0"/>
                  <a:pt x="215" y="0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154" y="201"/>
                  <a:pt x="79" y="216"/>
                  <a:pt x="0" y="219"/>
                </a:cubicBezTo>
                <a:cubicBezTo>
                  <a:pt x="0" y="545"/>
                  <a:pt x="0" y="545"/>
                  <a:pt x="0" y="545"/>
                </a:cubicBezTo>
                <a:cubicBezTo>
                  <a:pt x="288" y="537"/>
                  <a:pt x="550" y="421"/>
                  <a:pt x="747" y="237"/>
                </a:cubicBezTo>
                <a:lnTo>
                  <a:pt x="516" y="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F0239FA4-00C3-ED44-9590-0AEEE53112A5}"/>
              </a:ext>
            </a:extLst>
          </p:cNvPr>
          <p:cNvSpPr>
            <a:spLocks/>
          </p:cNvSpPr>
          <p:nvPr/>
        </p:nvSpPr>
        <p:spPr bwMode="auto">
          <a:xfrm>
            <a:off x="7284729" y="3954326"/>
            <a:ext cx="1077633" cy="1483926"/>
          </a:xfrm>
          <a:custGeom>
            <a:avLst/>
            <a:gdLst>
              <a:gd name="T0" fmla="*/ 217 w 543"/>
              <a:gd name="T1" fmla="*/ 0 h 747"/>
              <a:gd name="T2" fmla="*/ 180 w 543"/>
              <a:gd name="T3" fmla="*/ 210 h 747"/>
              <a:gd name="T4" fmla="*/ 6 w 543"/>
              <a:gd name="T5" fmla="*/ 199 h 747"/>
              <a:gd name="T6" fmla="*/ 138 w 543"/>
              <a:gd name="T7" fmla="*/ 315 h 747"/>
              <a:gd name="T8" fmla="*/ 0 w 543"/>
              <a:gd name="T9" fmla="*/ 517 h 747"/>
              <a:gd name="T10" fmla="*/ 231 w 543"/>
              <a:gd name="T11" fmla="*/ 747 h 747"/>
              <a:gd name="T12" fmla="*/ 543 w 543"/>
              <a:gd name="T13" fmla="*/ 0 h 747"/>
              <a:gd name="T14" fmla="*/ 217 w 543"/>
              <a:gd name="T1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3" h="747">
                <a:moveTo>
                  <a:pt x="217" y="0"/>
                </a:moveTo>
                <a:cubicBezTo>
                  <a:pt x="214" y="73"/>
                  <a:pt x="201" y="143"/>
                  <a:pt x="180" y="210"/>
                </a:cubicBezTo>
                <a:cubicBezTo>
                  <a:pt x="6" y="199"/>
                  <a:pt x="6" y="199"/>
                  <a:pt x="6" y="199"/>
                </a:cubicBezTo>
                <a:cubicBezTo>
                  <a:pt x="138" y="315"/>
                  <a:pt x="138" y="315"/>
                  <a:pt x="138" y="315"/>
                </a:cubicBezTo>
                <a:cubicBezTo>
                  <a:pt x="102" y="389"/>
                  <a:pt x="56" y="457"/>
                  <a:pt x="0" y="517"/>
                </a:cubicBezTo>
                <a:cubicBezTo>
                  <a:pt x="231" y="747"/>
                  <a:pt x="231" y="747"/>
                  <a:pt x="231" y="747"/>
                </a:cubicBezTo>
                <a:cubicBezTo>
                  <a:pt x="417" y="551"/>
                  <a:pt x="534" y="289"/>
                  <a:pt x="543" y="0"/>
                </a:cubicBezTo>
                <a:lnTo>
                  <a:pt x="217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894C81C-E373-554A-9555-3DB27E04A2EB}"/>
              </a:ext>
            </a:extLst>
          </p:cNvPr>
          <p:cNvSpPr>
            <a:spLocks/>
          </p:cNvSpPr>
          <p:nvPr/>
        </p:nvSpPr>
        <p:spPr bwMode="auto">
          <a:xfrm>
            <a:off x="7284729" y="2324388"/>
            <a:ext cx="1079219" cy="1493448"/>
          </a:xfrm>
          <a:custGeom>
            <a:avLst/>
            <a:gdLst>
              <a:gd name="T0" fmla="*/ 544 w 544"/>
              <a:gd name="T1" fmla="*/ 752 h 752"/>
              <a:gd name="T2" fmla="*/ 235 w 544"/>
              <a:gd name="T3" fmla="*/ 0 h 752"/>
              <a:gd name="T4" fmla="*/ 5 w 544"/>
              <a:gd name="T5" fmla="*/ 231 h 752"/>
              <a:gd name="T6" fmla="*/ 130 w 544"/>
              <a:gd name="T7" fmla="*/ 413 h 752"/>
              <a:gd name="T8" fmla="*/ 0 w 544"/>
              <a:gd name="T9" fmla="*/ 527 h 752"/>
              <a:gd name="T10" fmla="*/ 174 w 544"/>
              <a:gd name="T11" fmla="*/ 517 h 752"/>
              <a:gd name="T12" fmla="*/ 218 w 544"/>
              <a:gd name="T13" fmla="*/ 752 h 752"/>
              <a:gd name="T14" fmla="*/ 544 w 544"/>
              <a:gd name="T1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752"/>
                </a:moveTo>
                <a:cubicBezTo>
                  <a:pt x="536" y="461"/>
                  <a:pt x="420" y="198"/>
                  <a:pt x="235" y="0"/>
                </a:cubicBezTo>
                <a:cubicBezTo>
                  <a:pt x="5" y="231"/>
                  <a:pt x="5" y="231"/>
                  <a:pt x="5" y="231"/>
                </a:cubicBezTo>
                <a:cubicBezTo>
                  <a:pt x="54" y="285"/>
                  <a:pt x="97" y="346"/>
                  <a:pt x="130" y="413"/>
                </a:cubicBezTo>
                <a:cubicBezTo>
                  <a:pt x="0" y="527"/>
                  <a:pt x="0" y="527"/>
                  <a:pt x="0" y="527"/>
                </a:cubicBezTo>
                <a:cubicBezTo>
                  <a:pt x="174" y="517"/>
                  <a:pt x="174" y="517"/>
                  <a:pt x="174" y="517"/>
                </a:cubicBezTo>
                <a:cubicBezTo>
                  <a:pt x="200" y="591"/>
                  <a:pt x="215" y="670"/>
                  <a:pt x="218" y="752"/>
                </a:cubicBezTo>
                <a:lnTo>
                  <a:pt x="544" y="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57961FE8-3C6B-7342-AA6C-2BDA35C35F74}"/>
              </a:ext>
            </a:extLst>
          </p:cNvPr>
          <p:cNvSpPr>
            <a:spLocks/>
          </p:cNvSpPr>
          <p:nvPr/>
        </p:nvSpPr>
        <p:spPr bwMode="auto">
          <a:xfrm>
            <a:off x="6162659" y="1607026"/>
            <a:ext cx="1490275" cy="1077632"/>
          </a:xfrm>
          <a:custGeom>
            <a:avLst/>
            <a:gdLst>
              <a:gd name="T0" fmla="*/ 751 w 751"/>
              <a:gd name="T1" fmla="*/ 312 h 543"/>
              <a:gd name="T2" fmla="*/ 0 w 751"/>
              <a:gd name="T3" fmla="*/ 0 h 543"/>
              <a:gd name="T4" fmla="*/ 0 w 751"/>
              <a:gd name="T5" fmla="*/ 326 h 543"/>
              <a:gd name="T6" fmla="*/ 230 w 751"/>
              <a:gd name="T7" fmla="*/ 369 h 543"/>
              <a:gd name="T8" fmla="*/ 220 w 751"/>
              <a:gd name="T9" fmla="*/ 520 h 543"/>
              <a:gd name="T10" fmla="*/ 321 w 751"/>
              <a:gd name="T11" fmla="*/ 406 h 543"/>
              <a:gd name="T12" fmla="*/ 521 w 751"/>
              <a:gd name="T13" fmla="*/ 543 h 543"/>
              <a:gd name="T14" fmla="*/ 751 w 751"/>
              <a:gd name="T15" fmla="*/ 31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1" h="543">
                <a:moveTo>
                  <a:pt x="751" y="312"/>
                </a:moveTo>
                <a:cubicBezTo>
                  <a:pt x="554" y="125"/>
                  <a:pt x="291" y="8"/>
                  <a:pt x="0" y="0"/>
                </a:cubicBezTo>
                <a:cubicBezTo>
                  <a:pt x="0" y="326"/>
                  <a:pt x="0" y="326"/>
                  <a:pt x="0" y="326"/>
                </a:cubicBezTo>
                <a:cubicBezTo>
                  <a:pt x="80" y="329"/>
                  <a:pt x="157" y="344"/>
                  <a:pt x="230" y="369"/>
                </a:cubicBezTo>
                <a:cubicBezTo>
                  <a:pt x="220" y="520"/>
                  <a:pt x="220" y="520"/>
                  <a:pt x="220" y="520"/>
                </a:cubicBezTo>
                <a:cubicBezTo>
                  <a:pt x="321" y="406"/>
                  <a:pt x="321" y="406"/>
                  <a:pt x="321" y="406"/>
                </a:cubicBezTo>
                <a:cubicBezTo>
                  <a:pt x="394" y="442"/>
                  <a:pt x="462" y="488"/>
                  <a:pt x="521" y="543"/>
                </a:cubicBezTo>
                <a:lnTo>
                  <a:pt x="751" y="3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7D138B-DCBC-2B47-8493-D19E3FBAFCB0}"/>
              </a:ext>
            </a:extLst>
          </p:cNvPr>
          <p:cNvSpPr txBox="1"/>
          <p:nvPr/>
        </p:nvSpPr>
        <p:spPr>
          <a:xfrm>
            <a:off x="8385104" y="4189403"/>
            <a:ext cx="191501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NATURAL</a:t>
            </a:r>
            <a:r>
              <a:rPr lang="en-US" sz="16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 </a:t>
            </a:r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CAPITAL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AF0AB233-B97F-054C-B55B-50404EE7C555}"/>
              </a:ext>
            </a:extLst>
          </p:cNvPr>
          <p:cNvSpPr txBox="1">
            <a:spLocks/>
          </p:cNvSpPr>
          <p:nvPr/>
        </p:nvSpPr>
        <p:spPr>
          <a:xfrm>
            <a:off x="8418362" y="4502046"/>
            <a:ext cx="3670818" cy="78483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Integrated into urban fabric for nature-based solutions to contribute towards resilience to climate change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CA8A7F-B9F0-9B43-9598-6CB0B8705800}"/>
              </a:ext>
            </a:extLst>
          </p:cNvPr>
          <p:cNvSpPr txBox="1"/>
          <p:nvPr/>
        </p:nvSpPr>
        <p:spPr>
          <a:xfrm>
            <a:off x="8335878" y="2419917"/>
            <a:ext cx="317612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REAL ESTATE &amp; CONSTRUCTION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21BC1525-4DCF-5A43-A982-C57055DD430B}"/>
              </a:ext>
            </a:extLst>
          </p:cNvPr>
          <p:cNvSpPr txBox="1">
            <a:spLocks/>
          </p:cNvSpPr>
          <p:nvPr/>
        </p:nvSpPr>
        <p:spPr>
          <a:xfrm>
            <a:off x="8390430" y="2758746"/>
            <a:ext cx="3801570" cy="10310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Operates within a national agreed framework, adopting adequate sustainability criteria, &amp; respecting land take-up limitations.</a:t>
            </a:r>
            <a:endParaRPr lang="en-GB" sz="1600" strike="sngStrik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238A8A-97E0-1745-8E17-324321B355EB}"/>
              </a:ext>
            </a:extLst>
          </p:cNvPr>
          <p:cNvSpPr txBox="1"/>
          <p:nvPr/>
        </p:nvSpPr>
        <p:spPr>
          <a:xfrm>
            <a:off x="7453594" y="5633125"/>
            <a:ext cx="110017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TOURISM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6C0359F1-ECD6-E345-990B-67B9B47AEE9F}"/>
              </a:ext>
            </a:extLst>
          </p:cNvPr>
          <p:cNvSpPr txBox="1">
            <a:spLocks/>
          </p:cNvSpPr>
          <p:nvPr/>
        </p:nvSpPr>
        <p:spPr>
          <a:xfrm>
            <a:off x="7518412" y="5958733"/>
            <a:ext cx="4505950" cy="78483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Move towards a healthy, sustainable and equitable tourism sector respecting the Islands’ carrying capacity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0BE07D-0303-4045-9F19-3922BD908683}"/>
              </a:ext>
            </a:extLst>
          </p:cNvPr>
          <p:cNvSpPr txBox="1"/>
          <p:nvPr/>
        </p:nvSpPr>
        <p:spPr>
          <a:xfrm>
            <a:off x="7453594" y="1190095"/>
            <a:ext cx="85606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WASTE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119D550C-EB7A-6A4B-A83D-C578387518B4}"/>
              </a:ext>
            </a:extLst>
          </p:cNvPr>
          <p:cNvSpPr txBox="1">
            <a:spLocks/>
          </p:cNvSpPr>
          <p:nvPr/>
        </p:nvSpPr>
        <p:spPr>
          <a:xfrm>
            <a:off x="7493582" y="1451199"/>
            <a:ext cx="4361918" cy="53860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Towards zero waste to landfill and resource efficiency through circular economy.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37107F-7A1C-E941-8956-C7C7E8A4C4C2}"/>
              </a:ext>
            </a:extLst>
          </p:cNvPr>
          <p:cNvSpPr txBox="1"/>
          <p:nvPr/>
        </p:nvSpPr>
        <p:spPr>
          <a:xfrm>
            <a:off x="1135666" y="4209052"/>
            <a:ext cx="269080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RESEARCH &amp; INNOVATION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FC096E74-3FE8-4444-B265-85290015C1B1}"/>
              </a:ext>
            </a:extLst>
          </p:cNvPr>
          <p:cNvSpPr txBox="1">
            <a:spLocks/>
          </p:cNvSpPr>
          <p:nvPr/>
        </p:nvSpPr>
        <p:spPr>
          <a:xfrm>
            <a:off x="80094" y="4530481"/>
            <a:ext cx="3733272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Embedded in economy to spur knowledge-driven and value-added growth, supporting efforts to address environmental challenges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301DF2-8DBC-E742-B804-6FD249133496}"/>
              </a:ext>
            </a:extLst>
          </p:cNvPr>
          <p:cNvSpPr txBox="1"/>
          <p:nvPr/>
        </p:nvSpPr>
        <p:spPr>
          <a:xfrm>
            <a:off x="2555621" y="2481078"/>
            <a:ext cx="134940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TRANSPORT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284B6E41-F4CC-024F-B92A-691F74DAAE93}"/>
              </a:ext>
            </a:extLst>
          </p:cNvPr>
          <p:cNvSpPr txBox="1">
            <a:spLocks/>
          </p:cNvSpPr>
          <p:nvPr/>
        </p:nvSpPr>
        <p:spPr>
          <a:xfrm>
            <a:off x="205153" y="2785151"/>
            <a:ext cx="3621314" cy="9694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Transport, environmental, &amp; planning policies aligned to reduce air emissions; &amp; diversification of travel choices easing congestion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ECAF92-EB37-6C4C-9575-CBADBF0F0DFF}"/>
              </a:ext>
            </a:extLst>
          </p:cNvPr>
          <p:cNvSpPr txBox="1"/>
          <p:nvPr/>
        </p:nvSpPr>
        <p:spPr>
          <a:xfrm>
            <a:off x="2837878" y="5651560"/>
            <a:ext cx="188025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CLIMATE</a:t>
            </a:r>
            <a:r>
              <a:rPr lang="en-US" sz="16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 </a:t>
            </a:r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CHANGE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BFE88205-AC76-E944-9450-BD09A921C14D}"/>
              </a:ext>
            </a:extLst>
          </p:cNvPr>
          <p:cNvSpPr txBox="1">
            <a:spLocks/>
          </p:cNvSpPr>
          <p:nvPr/>
        </p:nvSpPr>
        <p:spPr>
          <a:xfrm>
            <a:off x="205153" y="6014045"/>
            <a:ext cx="4468437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Strategic direction strives towards carbon neutrality at the lowest investment; Climate change is mainstreamed in all workings of Government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F538AC-5093-744A-AFB4-59A20D7BD414}"/>
              </a:ext>
            </a:extLst>
          </p:cNvPr>
          <p:cNvSpPr txBox="1"/>
          <p:nvPr/>
        </p:nvSpPr>
        <p:spPr>
          <a:xfrm>
            <a:off x="3735249" y="1162672"/>
            <a:ext cx="91993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HEALTH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EE36A705-2253-8245-A07C-72658BA06759}"/>
              </a:ext>
            </a:extLst>
          </p:cNvPr>
          <p:cNvSpPr txBox="1">
            <a:spLocks/>
          </p:cNvSpPr>
          <p:nvPr/>
        </p:nvSpPr>
        <p:spPr>
          <a:xfrm>
            <a:off x="20779" y="1456981"/>
            <a:ext cx="4608080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Improved health from a cleaner environment; reduction in healthcare costs; challenge remains to reduce other illnesses borne from habits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B3BCEC-0936-417E-B630-67DA4491C514}"/>
              </a:ext>
            </a:extLst>
          </p:cNvPr>
          <p:cNvSpPr txBox="1"/>
          <p:nvPr/>
        </p:nvSpPr>
        <p:spPr>
          <a:xfrm>
            <a:off x="2409927" y="267417"/>
            <a:ext cx="7372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spc="300" dirty="0">
                <a:solidFill>
                  <a:srgbClr val="44546A"/>
                </a:solidFill>
              </a:rPr>
              <a:t>WELLBEING FIRST: What it means</a:t>
            </a:r>
            <a:endParaRPr lang="en-US" sz="3400" b="1" spc="300" dirty="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4B830A-12EA-4A32-BA04-2701B8F0EC9B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6757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CD42212D-2426-B348-B6B8-0C9085688803}"/>
              </a:ext>
            </a:extLst>
          </p:cNvPr>
          <p:cNvSpPr>
            <a:spLocks/>
          </p:cNvSpPr>
          <p:nvPr/>
        </p:nvSpPr>
        <p:spPr bwMode="auto">
          <a:xfrm>
            <a:off x="4160038" y="5257932"/>
            <a:ext cx="1935963" cy="1212239"/>
          </a:xfrm>
          <a:custGeom>
            <a:avLst/>
            <a:gdLst>
              <a:gd name="T0" fmla="*/ 1819 w 1819"/>
              <a:gd name="T1" fmla="*/ 569 h 1139"/>
              <a:gd name="T2" fmla="*/ 1534 w 1819"/>
              <a:gd name="T3" fmla="*/ 1139 h 1139"/>
              <a:gd name="T4" fmla="*/ 1106 w 1819"/>
              <a:gd name="T5" fmla="*/ 1139 h 1139"/>
              <a:gd name="T6" fmla="*/ 1217 w 1819"/>
              <a:gd name="T7" fmla="*/ 918 h 1139"/>
              <a:gd name="T8" fmla="*/ 0 w 1819"/>
              <a:gd name="T9" fmla="*/ 918 h 1139"/>
              <a:gd name="T10" fmla="*/ 0 w 1819"/>
              <a:gd name="T11" fmla="*/ 222 h 1139"/>
              <a:gd name="T12" fmla="*/ 0 w 1819"/>
              <a:gd name="T13" fmla="*/ 222 h 1139"/>
              <a:gd name="T14" fmla="*/ 1217 w 1819"/>
              <a:gd name="T15" fmla="*/ 222 h 1139"/>
              <a:gd name="T16" fmla="*/ 1106 w 1819"/>
              <a:gd name="T17" fmla="*/ 0 h 1139"/>
              <a:gd name="T18" fmla="*/ 1534 w 1819"/>
              <a:gd name="T19" fmla="*/ 0 h 1139"/>
              <a:gd name="T20" fmla="*/ 1819 w 1819"/>
              <a:gd name="T21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9" h="1139">
                <a:moveTo>
                  <a:pt x="1819" y="569"/>
                </a:moveTo>
                <a:lnTo>
                  <a:pt x="1534" y="1139"/>
                </a:lnTo>
                <a:lnTo>
                  <a:pt x="1106" y="1139"/>
                </a:lnTo>
                <a:lnTo>
                  <a:pt x="1217" y="918"/>
                </a:lnTo>
                <a:lnTo>
                  <a:pt x="0" y="918"/>
                </a:lnTo>
                <a:lnTo>
                  <a:pt x="0" y="222"/>
                </a:lnTo>
                <a:lnTo>
                  <a:pt x="0" y="222"/>
                </a:lnTo>
                <a:lnTo>
                  <a:pt x="1217" y="222"/>
                </a:lnTo>
                <a:lnTo>
                  <a:pt x="1106" y="0"/>
                </a:lnTo>
                <a:lnTo>
                  <a:pt x="1534" y="0"/>
                </a:lnTo>
                <a:lnTo>
                  <a:pt x="1819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89E8F-937E-4445-8848-EF17CE2D006B}"/>
              </a:ext>
            </a:extLst>
          </p:cNvPr>
          <p:cNvSpPr txBox="1"/>
          <p:nvPr/>
        </p:nvSpPr>
        <p:spPr>
          <a:xfrm>
            <a:off x="2409955" y="254000"/>
            <a:ext cx="7372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spc="300" dirty="0">
                <a:solidFill>
                  <a:srgbClr val="44546A"/>
                </a:solidFill>
              </a:rPr>
              <a:t>WELLBEING FIRST: What it means</a:t>
            </a:r>
            <a:endParaRPr lang="en-US" sz="3400" b="1" spc="3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AD2A1-7717-E548-8700-578426CA9BD1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26E4EF-9D97-9E47-8C6D-AD11C048063A}"/>
              </a:ext>
            </a:extLst>
          </p:cNvPr>
          <p:cNvSpPr txBox="1">
            <a:spLocks/>
          </p:cNvSpPr>
          <p:nvPr/>
        </p:nvSpPr>
        <p:spPr>
          <a:xfrm>
            <a:off x="434340" y="1666982"/>
            <a:ext cx="6057899" cy="247968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Success is measured on what really matters for quality of life - environment is increasingly recognised as fundamental to the core of a system supporting overall wellbeing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94FA2-84AC-41F8-9570-40DA8EFE3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9" t="17058" r="4375" b="8167"/>
          <a:stretch/>
        </p:blipFill>
        <p:spPr>
          <a:xfrm>
            <a:off x="6812280" y="1559003"/>
            <a:ext cx="4411980" cy="24287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493EA6-D58F-482F-A2A6-CE70001BDF0D}"/>
              </a:ext>
            </a:extLst>
          </p:cNvPr>
          <p:cNvSpPr/>
          <p:nvPr/>
        </p:nvSpPr>
        <p:spPr>
          <a:xfrm>
            <a:off x="434340" y="4498405"/>
            <a:ext cx="1079373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Synergy between public and private domains creates a roadmap with targets and goals into which businesses willingly become involved in, and public institutions benefit from learned input derived from private enterprise </a:t>
            </a:r>
          </a:p>
        </p:txBody>
      </p:sp>
    </p:spTree>
    <p:extLst>
      <p:ext uri="{BB962C8B-B14F-4D97-AF65-F5344CB8AC3E}">
        <p14:creationId xmlns:p14="http://schemas.microsoft.com/office/powerpoint/2010/main" val="367778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B8F3A193-6A11-4727-B1F7-78B40D0EA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6" y="156161"/>
            <a:ext cx="11312427" cy="8000607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CD42212D-2426-B348-B6B8-0C9085688803}"/>
              </a:ext>
            </a:extLst>
          </p:cNvPr>
          <p:cNvSpPr>
            <a:spLocks/>
          </p:cNvSpPr>
          <p:nvPr/>
        </p:nvSpPr>
        <p:spPr bwMode="auto">
          <a:xfrm>
            <a:off x="4160038" y="5257932"/>
            <a:ext cx="1935963" cy="1212239"/>
          </a:xfrm>
          <a:custGeom>
            <a:avLst/>
            <a:gdLst>
              <a:gd name="T0" fmla="*/ 1819 w 1819"/>
              <a:gd name="T1" fmla="*/ 569 h 1139"/>
              <a:gd name="T2" fmla="*/ 1534 w 1819"/>
              <a:gd name="T3" fmla="*/ 1139 h 1139"/>
              <a:gd name="T4" fmla="*/ 1106 w 1819"/>
              <a:gd name="T5" fmla="*/ 1139 h 1139"/>
              <a:gd name="T6" fmla="*/ 1217 w 1819"/>
              <a:gd name="T7" fmla="*/ 918 h 1139"/>
              <a:gd name="T8" fmla="*/ 0 w 1819"/>
              <a:gd name="T9" fmla="*/ 918 h 1139"/>
              <a:gd name="T10" fmla="*/ 0 w 1819"/>
              <a:gd name="T11" fmla="*/ 222 h 1139"/>
              <a:gd name="T12" fmla="*/ 0 w 1819"/>
              <a:gd name="T13" fmla="*/ 222 h 1139"/>
              <a:gd name="T14" fmla="*/ 1217 w 1819"/>
              <a:gd name="T15" fmla="*/ 222 h 1139"/>
              <a:gd name="T16" fmla="*/ 1106 w 1819"/>
              <a:gd name="T17" fmla="*/ 0 h 1139"/>
              <a:gd name="T18" fmla="*/ 1534 w 1819"/>
              <a:gd name="T19" fmla="*/ 0 h 1139"/>
              <a:gd name="T20" fmla="*/ 1819 w 1819"/>
              <a:gd name="T21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9" h="1139">
                <a:moveTo>
                  <a:pt x="1819" y="569"/>
                </a:moveTo>
                <a:lnTo>
                  <a:pt x="1534" y="1139"/>
                </a:lnTo>
                <a:lnTo>
                  <a:pt x="1106" y="1139"/>
                </a:lnTo>
                <a:lnTo>
                  <a:pt x="1217" y="918"/>
                </a:lnTo>
                <a:lnTo>
                  <a:pt x="0" y="918"/>
                </a:lnTo>
                <a:lnTo>
                  <a:pt x="0" y="222"/>
                </a:lnTo>
                <a:lnTo>
                  <a:pt x="0" y="222"/>
                </a:lnTo>
                <a:lnTo>
                  <a:pt x="1217" y="222"/>
                </a:lnTo>
                <a:lnTo>
                  <a:pt x="1106" y="0"/>
                </a:lnTo>
                <a:lnTo>
                  <a:pt x="1534" y="0"/>
                </a:lnTo>
                <a:lnTo>
                  <a:pt x="1819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89E8F-937E-4445-8848-EF17CE2D006B}"/>
              </a:ext>
            </a:extLst>
          </p:cNvPr>
          <p:cNvSpPr txBox="1"/>
          <p:nvPr/>
        </p:nvSpPr>
        <p:spPr>
          <a:xfrm>
            <a:off x="2409955" y="254000"/>
            <a:ext cx="7372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spc="300" dirty="0">
                <a:solidFill>
                  <a:srgbClr val="44546A"/>
                </a:solidFill>
              </a:rPr>
              <a:t>WELLBEING FIRST: What it means</a:t>
            </a:r>
            <a:endParaRPr lang="en-US" sz="3400" b="1" spc="3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AD2A1-7717-E548-8700-578426CA9BD1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26E4EF-9D97-9E47-8C6D-AD11C048063A}"/>
              </a:ext>
            </a:extLst>
          </p:cNvPr>
          <p:cNvSpPr txBox="1">
            <a:spLocks/>
          </p:cNvSpPr>
          <p:nvPr/>
        </p:nvSpPr>
        <p:spPr>
          <a:xfrm>
            <a:off x="468630" y="1448844"/>
            <a:ext cx="11409153" cy="555745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Moving towards a balance for environment, social and economic wellbeing is no easy feat </a:t>
            </a: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Challenges afforded by the Islands’ carrying capacity and achieving resource efficiency milestones – tough calls to make</a:t>
            </a: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Behavioural change in cultural mindsets is required &amp; met with a resistance to change</a:t>
            </a: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Internalisation of environmental costs seen as a burden </a:t>
            </a: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Effort, investment, training and perseverance required to align government are substantial; benefits are not instantaneous but in the medium to long term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But challenges will be subdued when we experience the benefits of tangible improvements that a healthy environment contributes to an overall good state of wellbeing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495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B8F3A193-6A11-4727-B1F7-78B40D0EA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6" y="156161"/>
            <a:ext cx="11312427" cy="8000607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CD42212D-2426-B348-B6B8-0C9085688803}"/>
              </a:ext>
            </a:extLst>
          </p:cNvPr>
          <p:cNvSpPr>
            <a:spLocks/>
          </p:cNvSpPr>
          <p:nvPr/>
        </p:nvSpPr>
        <p:spPr bwMode="auto">
          <a:xfrm>
            <a:off x="4160038" y="5257932"/>
            <a:ext cx="1935963" cy="1212239"/>
          </a:xfrm>
          <a:custGeom>
            <a:avLst/>
            <a:gdLst>
              <a:gd name="T0" fmla="*/ 1819 w 1819"/>
              <a:gd name="T1" fmla="*/ 569 h 1139"/>
              <a:gd name="T2" fmla="*/ 1534 w 1819"/>
              <a:gd name="T3" fmla="*/ 1139 h 1139"/>
              <a:gd name="T4" fmla="*/ 1106 w 1819"/>
              <a:gd name="T5" fmla="*/ 1139 h 1139"/>
              <a:gd name="T6" fmla="*/ 1217 w 1819"/>
              <a:gd name="T7" fmla="*/ 918 h 1139"/>
              <a:gd name="T8" fmla="*/ 0 w 1819"/>
              <a:gd name="T9" fmla="*/ 918 h 1139"/>
              <a:gd name="T10" fmla="*/ 0 w 1819"/>
              <a:gd name="T11" fmla="*/ 222 h 1139"/>
              <a:gd name="T12" fmla="*/ 0 w 1819"/>
              <a:gd name="T13" fmla="*/ 222 h 1139"/>
              <a:gd name="T14" fmla="*/ 1217 w 1819"/>
              <a:gd name="T15" fmla="*/ 222 h 1139"/>
              <a:gd name="T16" fmla="*/ 1106 w 1819"/>
              <a:gd name="T17" fmla="*/ 0 h 1139"/>
              <a:gd name="T18" fmla="*/ 1534 w 1819"/>
              <a:gd name="T19" fmla="*/ 0 h 1139"/>
              <a:gd name="T20" fmla="*/ 1819 w 1819"/>
              <a:gd name="T21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9" h="1139">
                <a:moveTo>
                  <a:pt x="1819" y="569"/>
                </a:moveTo>
                <a:lnTo>
                  <a:pt x="1534" y="1139"/>
                </a:lnTo>
                <a:lnTo>
                  <a:pt x="1106" y="1139"/>
                </a:lnTo>
                <a:lnTo>
                  <a:pt x="1217" y="918"/>
                </a:lnTo>
                <a:lnTo>
                  <a:pt x="0" y="918"/>
                </a:lnTo>
                <a:lnTo>
                  <a:pt x="0" y="222"/>
                </a:lnTo>
                <a:lnTo>
                  <a:pt x="0" y="222"/>
                </a:lnTo>
                <a:lnTo>
                  <a:pt x="1217" y="222"/>
                </a:lnTo>
                <a:lnTo>
                  <a:pt x="1106" y="0"/>
                </a:lnTo>
                <a:lnTo>
                  <a:pt x="1534" y="0"/>
                </a:lnTo>
                <a:lnTo>
                  <a:pt x="1819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89E8F-937E-4445-8848-EF17CE2D006B}"/>
              </a:ext>
            </a:extLst>
          </p:cNvPr>
          <p:cNvSpPr txBox="1"/>
          <p:nvPr/>
        </p:nvSpPr>
        <p:spPr>
          <a:xfrm>
            <a:off x="2409955" y="254000"/>
            <a:ext cx="7372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spc="300" dirty="0">
                <a:solidFill>
                  <a:srgbClr val="44546A"/>
                </a:solidFill>
              </a:rPr>
              <a:t>WELLBEING FIRST: What it means</a:t>
            </a:r>
            <a:endParaRPr lang="en-US" sz="3400" b="1" spc="3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AD2A1-7717-E548-8700-578426CA9BD1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48CAD-9CBA-4D7E-9AD5-E21F63D79680}"/>
              </a:ext>
            </a:extLst>
          </p:cNvPr>
          <p:cNvSpPr txBox="1"/>
          <p:nvPr/>
        </p:nvSpPr>
        <p:spPr>
          <a:xfrm>
            <a:off x="439787" y="1708025"/>
            <a:ext cx="11312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cross-sectoral collaboration providing strategic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policies which are resilient in the long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949E9-8BB8-485D-A6BA-134B99264EB1}"/>
              </a:ext>
            </a:extLst>
          </p:cNvPr>
          <p:cNvSpPr txBox="1"/>
          <p:nvPr/>
        </p:nvSpPr>
        <p:spPr>
          <a:xfrm>
            <a:off x="439787" y="3246817"/>
            <a:ext cx="7353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vision not only values environment alongside social &amp; economic considerations, but is based on the premise that economy operates within social relationships &amp; society is embedded within the environment, seeking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mutual opportunities from the three pillars to develop thanks to each other </a:t>
            </a:r>
          </a:p>
          <a:p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A8A21-1E07-4627-A00E-E995EA886573}"/>
              </a:ext>
            </a:extLst>
          </p:cNvPr>
          <p:cNvSpPr txBox="1"/>
          <p:nvPr/>
        </p:nvSpPr>
        <p:spPr>
          <a:xfrm>
            <a:off x="1215028" y="4184158"/>
            <a:ext cx="125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729AC8-233B-4ED7-8381-4651821516C3}"/>
              </a:ext>
            </a:extLst>
          </p:cNvPr>
          <p:cNvSpPr txBox="1"/>
          <p:nvPr/>
        </p:nvSpPr>
        <p:spPr>
          <a:xfrm>
            <a:off x="1412497" y="4592640"/>
            <a:ext cx="125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Society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26126A-DD25-4E92-9926-529C53245588}"/>
              </a:ext>
            </a:extLst>
          </p:cNvPr>
          <p:cNvGrpSpPr/>
          <p:nvPr/>
        </p:nvGrpSpPr>
        <p:grpSpPr>
          <a:xfrm>
            <a:off x="8317282" y="2705752"/>
            <a:ext cx="3309362" cy="3295366"/>
            <a:chOff x="9344472" y="2391450"/>
            <a:chExt cx="2282172" cy="2075099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9F9352E4-C79F-4760-8900-D17C630F1E8C}"/>
                </a:ext>
              </a:extLst>
            </p:cNvPr>
            <p:cNvSpPr/>
            <p:nvPr/>
          </p:nvSpPr>
          <p:spPr>
            <a:xfrm>
              <a:off x="9344472" y="2391450"/>
              <a:ext cx="2282172" cy="2075099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F03C4C90-F3C0-42FB-BD16-30BD7E3DDF61}"/>
                </a:ext>
              </a:extLst>
            </p:cNvPr>
            <p:cNvSpPr/>
            <p:nvPr/>
          </p:nvSpPr>
          <p:spPr>
            <a:xfrm>
              <a:off x="9590471" y="2856193"/>
              <a:ext cx="1742689" cy="16031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26A56CE9-C121-406B-B669-95EDB738F3D4}"/>
                </a:ext>
              </a:extLst>
            </p:cNvPr>
            <p:cNvSpPr/>
            <p:nvPr/>
          </p:nvSpPr>
          <p:spPr>
            <a:xfrm>
              <a:off x="9772791" y="3283571"/>
              <a:ext cx="1390390" cy="117579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Economy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94DE5F-11EB-47DE-B2A0-41F3C60F6ECB}"/>
                </a:ext>
              </a:extLst>
            </p:cNvPr>
            <p:cNvSpPr txBox="1"/>
            <p:nvPr/>
          </p:nvSpPr>
          <p:spPr>
            <a:xfrm>
              <a:off x="10051984" y="2554863"/>
              <a:ext cx="1250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Environment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9EFC46-AC6B-4046-8DB1-E6AC199C46F2}"/>
                </a:ext>
              </a:extLst>
            </p:cNvPr>
            <p:cNvSpPr txBox="1"/>
            <p:nvPr/>
          </p:nvSpPr>
          <p:spPr>
            <a:xfrm>
              <a:off x="10169591" y="2994832"/>
              <a:ext cx="1250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Society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05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B8F3A193-6A11-4727-B1F7-78B40D0EA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0" y="961200"/>
            <a:ext cx="9202000" cy="6508028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CD42212D-2426-B348-B6B8-0C9085688803}"/>
              </a:ext>
            </a:extLst>
          </p:cNvPr>
          <p:cNvSpPr>
            <a:spLocks/>
          </p:cNvSpPr>
          <p:nvPr/>
        </p:nvSpPr>
        <p:spPr bwMode="auto">
          <a:xfrm>
            <a:off x="4160038" y="5257932"/>
            <a:ext cx="1935963" cy="1212239"/>
          </a:xfrm>
          <a:custGeom>
            <a:avLst/>
            <a:gdLst>
              <a:gd name="T0" fmla="*/ 1819 w 1819"/>
              <a:gd name="T1" fmla="*/ 569 h 1139"/>
              <a:gd name="T2" fmla="*/ 1534 w 1819"/>
              <a:gd name="T3" fmla="*/ 1139 h 1139"/>
              <a:gd name="T4" fmla="*/ 1106 w 1819"/>
              <a:gd name="T5" fmla="*/ 1139 h 1139"/>
              <a:gd name="T6" fmla="*/ 1217 w 1819"/>
              <a:gd name="T7" fmla="*/ 918 h 1139"/>
              <a:gd name="T8" fmla="*/ 0 w 1819"/>
              <a:gd name="T9" fmla="*/ 918 h 1139"/>
              <a:gd name="T10" fmla="*/ 0 w 1819"/>
              <a:gd name="T11" fmla="*/ 222 h 1139"/>
              <a:gd name="T12" fmla="*/ 0 w 1819"/>
              <a:gd name="T13" fmla="*/ 222 h 1139"/>
              <a:gd name="T14" fmla="*/ 1217 w 1819"/>
              <a:gd name="T15" fmla="*/ 222 h 1139"/>
              <a:gd name="T16" fmla="*/ 1106 w 1819"/>
              <a:gd name="T17" fmla="*/ 0 h 1139"/>
              <a:gd name="T18" fmla="*/ 1534 w 1819"/>
              <a:gd name="T19" fmla="*/ 0 h 1139"/>
              <a:gd name="T20" fmla="*/ 1819 w 1819"/>
              <a:gd name="T21" fmla="*/ 56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9" h="1139">
                <a:moveTo>
                  <a:pt x="1819" y="569"/>
                </a:moveTo>
                <a:lnTo>
                  <a:pt x="1534" y="1139"/>
                </a:lnTo>
                <a:lnTo>
                  <a:pt x="1106" y="1139"/>
                </a:lnTo>
                <a:lnTo>
                  <a:pt x="1217" y="918"/>
                </a:lnTo>
                <a:lnTo>
                  <a:pt x="0" y="918"/>
                </a:lnTo>
                <a:lnTo>
                  <a:pt x="0" y="222"/>
                </a:lnTo>
                <a:lnTo>
                  <a:pt x="0" y="222"/>
                </a:lnTo>
                <a:lnTo>
                  <a:pt x="1217" y="222"/>
                </a:lnTo>
                <a:lnTo>
                  <a:pt x="1106" y="0"/>
                </a:lnTo>
                <a:lnTo>
                  <a:pt x="1534" y="0"/>
                </a:lnTo>
                <a:lnTo>
                  <a:pt x="1819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89E8F-937E-4445-8848-EF17CE2D006B}"/>
              </a:ext>
            </a:extLst>
          </p:cNvPr>
          <p:cNvSpPr txBox="1"/>
          <p:nvPr/>
        </p:nvSpPr>
        <p:spPr>
          <a:xfrm>
            <a:off x="2409955" y="254000"/>
            <a:ext cx="7372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spc="300" dirty="0">
                <a:solidFill>
                  <a:srgbClr val="44546A"/>
                </a:solidFill>
              </a:rPr>
              <a:t>WELLBEING FIRST: What it means</a:t>
            </a:r>
            <a:endParaRPr lang="en-US" sz="3400" b="1" spc="3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AD2A1-7717-E548-8700-578426CA9BD1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A8A21-1E07-4627-A00E-E995EA886573}"/>
              </a:ext>
            </a:extLst>
          </p:cNvPr>
          <p:cNvSpPr txBox="1"/>
          <p:nvPr/>
        </p:nvSpPr>
        <p:spPr>
          <a:xfrm>
            <a:off x="1215028" y="4184158"/>
            <a:ext cx="125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729AC8-233B-4ED7-8381-4651821516C3}"/>
              </a:ext>
            </a:extLst>
          </p:cNvPr>
          <p:cNvSpPr txBox="1"/>
          <p:nvPr/>
        </p:nvSpPr>
        <p:spPr>
          <a:xfrm>
            <a:off x="1412497" y="4592640"/>
            <a:ext cx="125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94DE5F-11EB-47DE-B2A0-41F3C60F6ECB}"/>
              </a:ext>
            </a:extLst>
          </p:cNvPr>
          <p:cNvSpPr txBox="1"/>
          <p:nvPr/>
        </p:nvSpPr>
        <p:spPr>
          <a:xfrm>
            <a:off x="9860477" y="2479597"/>
            <a:ext cx="125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8142F-B163-47A2-9DCD-0A6AC0B85E41}"/>
              </a:ext>
            </a:extLst>
          </p:cNvPr>
          <p:cNvSpPr txBox="1"/>
          <p:nvPr/>
        </p:nvSpPr>
        <p:spPr>
          <a:xfrm>
            <a:off x="902778" y="1473250"/>
            <a:ext cx="22922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Digital transformation</a:t>
            </a:r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0BD7B82C-CA2B-4D96-ABF1-AEFEB0D786E0}"/>
              </a:ext>
            </a:extLst>
          </p:cNvPr>
          <p:cNvSpPr/>
          <p:nvPr/>
        </p:nvSpPr>
        <p:spPr>
          <a:xfrm>
            <a:off x="7603299" y="1342716"/>
            <a:ext cx="2178802" cy="60737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Remote working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F10AC810-CDA3-4C50-AAA5-1976AE0957DC}"/>
              </a:ext>
            </a:extLst>
          </p:cNvPr>
          <p:cNvSpPr/>
          <p:nvPr/>
        </p:nvSpPr>
        <p:spPr>
          <a:xfrm>
            <a:off x="9160703" y="2534016"/>
            <a:ext cx="2701445" cy="949567"/>
          </a:xfrm>
          <a:prstGeom prst="borderCallout1">
            <a:avLst>
              <a:gd name="adj1" fmla="val 18750"/>
              <a:gd name="adj2" fmla="val -8333"/>
              <a:gd name="adj3" fmla="val 44167"/>
              <a:gd name="adj4" fmla="val -42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Remote commerce and service provision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84E4E30D-FC30-4B23-9B65-1D7F87FBFFD7}"/>
              </a:ext>
            </a:extLst>
          </p:cNvPr>
          <p:cNvSpPr/>
          <p:nvPr/>
        </p:nvSpPr>
        <p:spPr>
          <a:xfrm>
            <a:off x="626301" y="3778541"/>
            <a:ext cx="1924576" cy="811233"/>
          </a:xfrm>
          <a:prstGeom prst="borderCallout2">
            <a:avLst>
              <a:gd name="adj1" fmla="val 51176"/>
              <a:gd name="adj2" fmla="val 101994"/>
              <a:gd name="adj3" fmla="val 34191"/>
              <a:gd name="adj4" fmla="val 132215"/>
              <a:gd name="adj5" fmla="val 86251"/>
              <a:gd name="adj6" fmla="val 241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Remote product sales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030EB-E3D2-4846-B10D-CD117B5D1F56}"/>
              </a:ext>
            </a:extLst>
          </p:cNvPr>
          <p:cNvSpPr txBox="1"/>
          <p:nvPr/>
        </p:nvSpPr>
        <p:spPr>
          <a:xfrm>
            <a:off x="841986" y="2739100"/>
            <a:ext cx="10473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600" dirty="0"/>
              <a:t>Promoting alternative ways of doing business</a:t>
            </a:r>
          </a:p>
          <a:p>
            <a:pPr marL="285750" indent="-285750">
              <a:buFontTx/>
              <a:buChar char="-"/>
            </a:pPr>
            <a:r>
              <a:rPr lang="en-GB" sz="2600" dirty="0"/>
              <a:t>Reduced need for transportation; time savings and lower transport costs</a:t>
            </a:r>
          </a:p>
          <a:p>
            <a:pPr marL="285750" indent="-285750">
              <a:buFontTx/>
              <a:buChar char="-"/>
            </a:pPr>
            <a:r>
              <a:rPr lang="en-GB" sz="2600" dirty="0"/>
              <a:t>Improved health due to air quality improvements</a:t>
            </a:r>
          </a:p>
          <a:p>
            <a:pPr marL="285750" indent="-285750">
              <a:buFontTx/>
              <a:buChar char="-"/>
            </a:pPr>
            <a:r>
              <a:rPr lang="en-GB" sz="2600" dirty="0"/>
              <a:t>Job creation 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13D15ADB-5DBB-4DD1-B79B-5DB62609BE24}"/>
              </a:ext>
            </a:extLst>
          </p:cNvPr>
          <p:cNvSpPr/>
          <p:nvPr/>
        </p:nvSpPr>
        <p:spPr>
          <a:xfrm>
            <a:off x="9467309" y="4308363"/>
            <a:ext cx="2482521" cy="111235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050"/>
              <a:gd name="adj6" fmla="val -62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Maintained and diversified transport infrastructure</a:t>
            </a:r>
          </a:p>
        </p:txBody>
      </p:sp>
      <p:sp>
        <p:nvSpPr>
          <p:cNvPr id="20" name="Callout: Bent Line 19">
            <a:extLst>
              <a:ext uri="{FF2B5EF4-FFF2-40B4-BE49-F238E27FC236}">
                <a16:creationId xmlns:a16="http://schemas.microsoft.com/office/drawing/2014/main" id="{E7CEC607-80D8-4466-BF49-0747DC841056}"/>
              </a:ext>
            </a:extLst>
          </p:cNvPr>
          <p:cNvSpPr/>
          <p:nvPr/>
        </p:nvSpPr>
        <p:spPr>
          <a:xfrm>
            <a:off x="329852" y="5420723"/>
            <a:ext cx="2823700" cy="1183277"/>
          </a:xfrm>
          <a:prstGeom prst="borderCallout2">
            <a:avLst>
              <a:gd name="adj1" fmla="val 51176"/>
              <a:gd name="adj2" fmla="val 101994"/>
              <a:gd name="adj3" fmla="val 34191"/>
              <a:gd name="adj4" fmla="val 132215"/>
              <a:gd name="adj5" fmla="val 61546"/>
              <a:gd name="adj6" fmla="val 171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Strengthening internal food supply chains (and )</a:t>
            </a:r>
          </a:p>
        </p:txBody>
      </p:sp>
    </p:spTree>
    <p:extLst>
      <p:ext uri="{BB962C8B-B14F-4D97-AF65-F5344CB8AC3E}">
        <p14:creationId xmlns:p14="http://schemas.microsoft.com/office/powerpoint/2010/main" val="28493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/>
      <p:bldP spid="16" grpId="0" animBg="1"/>
      <p:bldP spid="16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NSE - So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7F4A"/>
      </a:accent1>
      <a:accent2>
        <a:srgbClr val="405FAC"/>
      </a:accent2>
      <a:accent3>
        <a:srgbClr val="EE3D98"/>
      </a:accent3>
      <a:accent4>
        <a:srgbClr val="00ADEE"/>
      </a:accent4>
      <a:accent5>
        <a:srgbClr val="8BC861"/>
      </a:accent5>
      <a:accent6>
        <a:srgbClr val="FDB01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5870</TotalTime>
  <Words>1286</Words>
  <Application>Microsoft Office PowerPoint</Application>
  <PresentationFormat>Widescreen</PresentationFormat>
  <Paragraphs>244</Paragraphs>
  <Slides>22</Slides>
  <Notes>18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Bebas Neue</vt:lpstr>
      <vt:lpstr>Calibri</vt:lpstr>
      <vt:lpstr>Calibri Light</vt:lpstr>
      <vt:lpstr>Lato Light</vt:lpstr>
      <vt:lpstr>Montserrat Light</vt:lpstr>
      <vt:lpstr>Oswald</vt:lpstr>
      <vt:lpstr>Oswald Light</vt:lpstr>
      <vt:lpstr>Poppins</vt:lpstr>
      <vt:lpstr>Office Theme</vt:lpstr>
      <vt:lpstr>National Strategy for the Environment 2050 </vt:lpstr>
      <vt:lpstr>What is the National Strategy for the Environment?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 Prominent Drivers</vt:lpstr>
      <vt:lpstr>From Critical drivers to Scenario Axes</vt:lpstr>
      <vt:lpstr>Four Resulting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Strategy for the Environment  Facilitating Scenarios for a Vision for 2050</dc:title>
  <dc:creator>Debono Noelle at ERA</dc:creator>
  <cp:lastModifiedBy>Cordina Borg Claire at ERA</cp:lastModifiedBy>
  <cp:revision>332</cp:revision>
  <cp:lastPrinted>2019-09-04T10:15:38Z</cp:lastPrinted>
  <dcterms:created xsi:type="dcterms:W3CDTF">2019-07-16T07:39:20Z</dcterms:created>
  <dcterms:modified xsi:type="dcterms:W3CDTF">2020-08-07T11:57:33Z</dcterms:modified>
</cp:coreProperties>
</file>