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81" r:id="rId3"/>
    <p:sldId id="258" r:id="rId4"/>
    <p:sldId id="259" r:id="rId5"/>
    <p:sldId id="260" r:id="rId6"/>
    <p:sldId id="261" r:id="rId7"/>
    <p:sldId id="262" r:id="rId8"/>
    <p:sldId id="302" r:id="rId9"/>
    <p:sldId id="266" r:id="rId10"/>
    <p:sldId id="267" r:id="rId11"/>
    <p:sldId id="271" r:id="rId12"/>
    <p:sldId id="272" r:id="rId13"/>
    <p:sldId id="273" r:id="rId14"/>
    <p:sldId id="280" r:id="rId15"/>
    <p:sldId id="274" r:id="rId16"/>
    <p:sldId id="282" r:id="rId17"/>
    <p:sldId id="276" r:id="rId18"/>
    <p:sldId id="277" r:id="rId19"/>
    <p:sldId id="278" r:id="rId20"/>
    <p:sldId id="279" r:id="rId21"/>
    <p:sldId id="284" r:id="rId22"/>
    <p:sldId id="285" r:id="rId23"/>
    <p:sldId id="286" r:id="rId24"/>
    <p:sldId id="287" r:id="rId25"/>
    <p:sldId id="288" r:id="rId26"/>
    <p:sldId id="289" r:id="rId27"/>
    <p:sldId id="290" r:id="rId28"/>
    <p:sldId id="297" r:id="rId29"/>
    <p:sldId id="295" r:id="rId30"/>
    <p:sldId id="299" r:id="rId31"/>
    <p:sldId id="300" r:id="rId32"/>
    <p:sldId id="296" r:id="rId33"/>
    <p:sldId id="303" r:id="rId34"/>
    <p:sldId id="291" r:id="rId35"/>
    <p:sldId id="292"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34AB-1D80-4F2A-B503-5CD177CE64C9}"/>
              </a:ext>
            </a:extLst>
          </p:cNvPr>
          <p:cNvSpPr>
            <a:spLocks noGrp="1"/>
          </p:cNvSpPr>
          <p:nvPr>
            <p:ph type="ctrTitle"/>
          </p:nvPr>
        </p:nvSpPr>
        <p:spPr>
          <a:xfrm>
            <a:off x="1291907" y="1447800"/>
            <a:ext cx="9362114" cy="3329581"/>
          </a:xfrm>
        </p:spPr>
        <p:txBody>
          <a:bodyPr/>
          <a:lstStyle/>
          <a:p>
            <a:r>
              <a:rPr lang="en-GB" sz="2800" b="1" dirty="0"/>
              <a:t>Comprehensive Planning Area for Regeneration of the Urban Coast Ex-Jerma Palace Hotel Site, Marsascala Development Brief</a:t>
            </a:r>
            <a:br>
              <a:rPr lang="en-GB" dirty="0"/>
            </a:br>
            <a:endParaRPr lang="en-GB" dirty="0"/>
          </a:p>
        </p:txBody>
      </p:sp>
      <p:sp>
        <p:nvSpPr>
          <p:cNvPr id="3" name="Subtitle 2">
            <a:extLst>
              <a:ext uri="{FF2B5EF4-FFF2-40B4-BE49-F238E27FC236}">
                <a16:creationId xmlns:a16="http://schemas.microsoft.com/office/drawing/2014/main" id="{EDFC68C1-DEF9-4836-813A-5E5A9237A046}"/>
              </a:ext>
            </a:extLst>
          </p:cNvPr>
          <p:cNvSpPr>
            <a:spLocks noGrp="1"/>
          </p:cNvSpPr>
          <p:nvPr>
            <p:ph type="subTitle" idx="1"/>
          </p:nvPr>
        </p:nvSpPr>
        <p:spPr>
          <a:xfrm>
            <a:off x="1624739" y="4777379"/>
            <a:ext cx="8825658" cy="1411385"/>
          </a:xfrm>
        </p:spPr>
        <p:txBody>
          <a:bodyPr>
            <a:normAutofit/>
          </a:bodyPr>
          <a:lstStyle/>
          <a:p>
            <a:r>
              <a:rPr lang="en-GB" dirty="0"/>
              <a:t>Public Consultation Draft</a:t>
            </a:r>
          </a:p>
          <a:p>
            <a:r>
              <a:rPr lang="en-GB" dirty="0"/>
              <a:t>Presentation to the Parliamentary standing committee</a:t>
            </a:r>
          </a:p>
          <a:p>
            <a:r>
              <a:rPr lang="en-GB" dirty="0"/>
              <a:t>7</a:t>
            </a:r>
            <a:r>
              <a:rPr lang="en-GB" baseline="30000" dirty="0"/>
              <a:t>th</a:t>
            </a:r>
            <a:r>
              <a:rPr lang="en-GB" dirty="0"/>
              <a:t> July 2020</a:t>
            </a:r>
          </a:p>
          <a:p>
            <a:endParaRPr lang="en-GB" dirty="0"/>
          </a:p>
        </p:txBody>
      </p:sp>
    </p:spTree>
    <p:extLst>
      <p:ext uri="{BB962C8B-B14F-4D97-AF65-F5344CB8AC3E}">
        <p14:creationId xmlns:p14="http://schemas.microsoft.com/office/powerpoint/2010/main" val="364322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97F0C-B60F-4EDF-B156-356961F051FC}"/>
              </a:ext>
            </a:extLst>
          </p:cNvPr>
          <p:cNvSpPr/>
          <p:nvPr/>
        </p:nvSpPr>
        <p:spPr>
          <a:xfrm>
            <a:off x="209725" y="1149292"/>
            <a:ext cx="11877823" cy="5909310"/>
          </a:xfrm>
          <a:prstGeom prst="rect">
            <a:avLst/>
          </a:prstGeom>
        </p:spPr>
        <p:txBody>
          <a:bodyPr wrap="square">
            <a:spAutoFit/>
          </a:bodyPr>
          <a:lstStyle/>
          <a:p>
            <a:r>
              <a:rPr lang="en-GB" b="1" u="sng" dirty="0"/>
              <a:t>South Malta Local Plan</a:t>
            </a:r>
          </a:p>
          <a:p>
            <a:endParaRPr lang="en-GB" b="1" u="sng" dirty="0"/>
          </a:p>
          <a:p>
            <a:r>
              <a:rPr lang="en-GB" b="1" dirty="0"/>
              <a:t>SMSE 03 Building Heights</a:t>
            </a:r>
            <a:r>
              <a:rPr lang="en-GB" dirty="0"/>
              <a:t> identifies Marsascala as a locality where medium-rise buildings can be considered.</a:t>
            </a:r>
          </a:p>
          <a:p>
            <a:endParaRPr lang="en-GB" dirty="0"/>
          </a:p>
          <a:p>
            <a:r>
              <a:rPr lang="en-GB" b="1" dirty="0"/>
              <a:t>SMSE 04 Public Urban Open Spaces, Squares and Green Areas </a:t>
            </a:r>
            <a:r>
              <a:rPr lang="en-GB" dirty="0"/>
              <a:t>designates the coastal zone as a green area whereby only low-key environmental improvements.</a:t>
            </a:r>
          </a:p>
          <a:p>
            <a:endParaRPr lang="en-GB" dirty="0"/>
          </a:p>
          <a:p>
            <a:r>
              <a:rPr lang="en-GB" b="1" dirty="0"/>
              <a:t>SMCO 05 Promote and safeguard public access along the coast</a:t>
            </a:r>
            <a:r>
              <a:rPr lang="en-GB" dirty="0"/>
              <a:t> encourages the rehabilitation of the coastal stretch between </a:t>
            </a:r>
            <a:r>
              <a:rPr lang="en-GB" dirty="0" err="1"/>
              <a:t>Xghajra</a:t>
            </a:r>
            <a:r>
              <a:rPr lang="en-GB" dirty="0"/>
              <a:t> and Marsascala and prohibits any development that would restrict public use of the coast.</a:t>
            </a:r>
          </a:p>
          <a:p>
            <a:endParaRPr lang="en-GB" dirty="0"/>
          </a:p>
          <a:p>
            <a:r>
              <a:rPr lang="en-GB" b="1" dirty="0"/>
              <a:t>SMMS 13 St. Thomas Tower’</a:t>
            </a:r>
            <a:r>
              <a:rPr lang="en-GB" dirty="0"/>
              <a:t> encourages the use of the historical tower as a cultural heritage attraction with ancillary visitor facilities, including a catering operation.</a:t>
            </a:r>
          </a:p>
          <a:p>
            <a:endParaRPr lang="en-GB" dirty="0"/>
          </a:p>
          <a:p>
            <a:r>
              <a:rPr lang="en-GB" b="1" dirty="0"/>
              <a:t>SMMS 15 Development Brief for Jerma Palace Hotel Site’</a:t>
            </a:r>
            <a:r>
              <a:rPr lang="en-GB" dirty="0"/>
              <a:t>, requires the submission of a Development Brief with the primary focus of tourism accommodation. Residential and commercial development may be considered if they form part of a comprehensive development of the area which should include sufficient public urban open space whilst also retaining access to the foreshore. </a:t>
            </a:r>
          </a:p>
          <a:p>
            <a:endParaRPr lang="en-GB" dirty="0"/>
          </a:p>
          <a:p>
            <a:endParaRPr lang="en-GB" dirty="0"/>
          </a:p>
        </p:txBody>
      </p:sp>
      <p:sp>
        <p:nvSpPr>
          <p:cNvPr id="5" name="Title 6">
            <a:extLst>
              <a:ext uri="{FF2B5EF4-FFF2-40B4-BE49-F238E27FC236}">
                <a16:creationId xmlns:a16="http://schemas.microsoft.com/office/drawing/2014/main" id="{2D7629F8-1A7E-4539-99AC-0E47C18E1DB2}"/>
              </a:ext>
            </a:extLst>
          </p:cNvPr>
          <p:cNvSpPr txBox="1">
            <a:spLocks/>
          </p:cNvSpPr>
          <p:nvPr/>
        </p:nvSpPr>
        <p:spPr>
          <a:xfrm>
            <a:off x="104451" y="92279"/>
            <a:ext cx="9912003" cy="80534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Policy Context</a:t>
            </a:r>
          </a:p>
        </p:txBody>
      </p:sp>
    </p:spTree>
    <p:extLst>
      <p:ext uri="{BB962C8B-B14F-4D97-AF65-F5344CB8AC3E}">
        <p14:creationId xmlns:p14="http://schemas.microsoft.com/office/powerpoint/2010/main" val="3754497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97F0C-B60F-4EDF-B156-356961F051FC}"/>
              </a:ext>
            </a:extLst>
          </p:cNvPr>
          <p:cNvSpPr/>
          <p:nvPr/>
        </p:nvSpPr>
        <p:spPr>
          <a:xfrm>
            <a:off x="209725" y="1149292"/>
            <a:ext cx="11877823" cy="2031325"/>
          </a:xfrm>
          <a:prstGeom prst="rect">
            <a:avLst/>
          </a:prstGeom>
        </p:spPr>
        <p:txBody>
          <a:bodyPr wrap="square">
            <a:spAutoFit/>
          </a:bodyPr>
          <a:lstStyle/>
          <a:p>
            <a:r>
              <a:rPr lang="en-GB" b="1" u="sng" dirty="0"/>
              <a:t>Supplementary Planning Guidance</a:t>
            </a:r>
          </a:p>
          <a:p>
            <a:endParaRPr lang="en-GB" b="1" u="sng" dirty="0"/>
          </a:p>
          <a:p>
            <a:r>
              <a:rPr lang="en-GB" dirty="0"/>
              <a:t>The</a:t>
            </a:r>
            <a:r>
              <a:rPr lang="en-GB" b="1" dirty="0"/>
              <a:t> Height Limitation Adjustment Policy for Hotels, 2014 </a:t>
            </a:r>
            <a:r>
              <a:rPr lang="en-GB" dirty="0"/>
              <a:t>and </a:t>
            </a:r>
            <a:r>
              <a:rPr lang="en-GB" b="1" dirty="0"/>
              <a:t>Planning Policy Guide on the Use and Applicability Use and Applicability of the Floor Area Ratio (FAR), 2014 </a:t>
            </a:r>
            <a:r>
              <a:rPr lang="en-GB" dirty="0"/>
              <a:t>do not apply for this site.</a:t>
            </a:r>
          </a:p>
          <a:p>
            <a:endParaRPr lang="en-GB" dirty="0"/>
          </a:p>
          <a:p>
            <a:endParaRPr lang="en-GB" dirty="0"/>
          </a:p>
          <a:p>
            <a:endParaRPr lang="en-GB" dirty="0"/>
          </a:p>
        </p:txBody>
      </p:sp>
      <p:sp>
        <p:nvSpPr>
          <p:cNvPr id="5" name="Title 6">
            <a:extLst>
              <a:ext uri="{FF2B5EF4-FFF2-40B4-BE49-F238E27FC236}">
                <a16:creationId xmlns:a16="http://schemas.microsoft.com/office/drawing/2014/main" id="{2D7629F8-1A7E-4539-99AC-0E47C18E1DB2}"/>
              </a:ext>
            </a:extLst>
          </p:cNvPr>
          <p:cNvSpPr txBox="1">
            <a:spLocks/>
          </p:cNvSpPr>
          <p:nvPr/>
        </p:nvSpPr>
        <p:spPr>
          <a:xfrm>
            <a:off x="104451" y="92279"/>
            <a:ext cx="9912003" cy="80534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Policy Context</a:t>
            </a:r>
          </a:p>
        </p:txBody>
      </p:sp>
    </p:spTree>
    <p:extLst>
      <p:ext uri="{BB962C8B-B14F-4D97-AF65-F5344CB8AC3E}">
        <p14:creationId xmlns:p14="http://schemas.microsoft.com/office/powerpoint/2010/main" val="44023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D7629F8-1A7E-4539-99AC-0E47C18E1DB2}"/>
              </a:ext>
            </a:extLst>
          </p:cNvPr>
          <p:cNvSpPr txBox="1">
            <a:spLocks/>
          </p:cNvSpPr>
          <p:nvPr/>
        </p:nvSpPr>
        <p:spPr>
          <a:xfrm>
            <a:off x="104451" y="92279"/>
            <a:ext cx="9912003" cy="80534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GB" b="1" dirty="0"/>
              <a:t>Tenure </a:t>
            </a:r>
          </a:p>
        </p:txBody>
      </p:sp>
      <p:pic>
        <p:nvPicPr>
          <p:cNvPr id="6" name="Picture 5">
            <a:extLst>
              <a:ext uri="{FF2B5EF4-FFF2-40B4-BE49-F238E27FC236}">
                <a16:creationId xmlns:a16="http://schemas.microsoft.com/office/drawing/2014/main" id="{A6E88B17-96AA-455B-B8F8-87BC321E40A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987419" y="971118"/>
            <a:ext cx="8229599" cy="5775803"/>
          </a:xfrm>
          <a:prstGeom prst="rect">
            <a:avLst/>
          </a:prstGeom>
        </p:spPr>
      </p:pic>
    </p:spTree>
    <p:extLst>
      <p:ext uri="{BB962C8B-B14F-4D97-AF65-F5344CB8AC3E}">
        <p14:creationId xmlns:p14="http://schemas.microsoft.com/office/powerpoint/2010/main" val="301529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97F0C-B60F-4EDF-B156-356961F051FC}"/>
              </a:ext>
            </a:extLst>
          </p:cNvPr>
          <p:cNvSpPr/>
          <p:nvPr/>
        </p:nvSpPr>
        <p:spPr>
          <a:xfrm>
            <a:off x="209725" y="1149292"/>
            <a:ext cx="11877823" cy="3970318"/>
          </a:xfrm>
          <a:prstGeom prst="rect">
            <a:avLst/>
          </a:prstGeom>
        </p:spPr>
        <p:txBody>
          <a:bodyPr wrap="square">
            <a:spAutoFit/>
          </a:bodyPr>
          <a:lstStyle/>
          <a:p>
            <a:r>
              <a:rPr lang="en-GB" b="1" u="sng" dirty="0"/>
              <a:t>Character Areas</a:t>
            </a:r>
          </a:p>
          <a:p>
            <a:endParaRPr lang="en-GB" b="1" u="sng" dirty="0"/>
          </a:p>
          <a:p>
            <a:pPr lvl="0"/>
            <a:r>
              <a:rPr lang="en-GB" dirty="0"/>
              <a:t>Ex-Jerma Palace Hotel</a:t>
            </a:r>
          </a:p>
          <a:p>
            <a:pPr lvl="0"/>
            <a:endParaRPr lang="en-GB" dirty="0"/>
          </a:p>
          <a:p>
            <a:pPr lvl="0"/>
            <a:r>
              <a:rPr lang="en-GB" dirty="0"/>
              <a:t>Foreshore</a:t>
            </a:r>
          </a:p>
          <a:p>
            <a:pPr lvl="0"/>
            <a:endParaRPr lang="en-GB" dirty="0"/>
          </a:p>
          <a:p>
            <a:pPr lvl="0"/>
            <a:r>
              <a:rPr lang="en-GB" dirty="0"/>
              <a:t>St. Thomas Tower</a:t>
            </a:r>
          </a:p>
          <a:p>
            <a:pPr lvl="0"/>
            <a:endParaRPr lang="en-GB" dirty="0"/>
          </a:p>
          <a:p>
            <a:pPr lvl="0"/>
            <a:r>
              <a:rPr lang="en-GB" dirty="0"/>
              <a:t>Low Density Residential Area</a:t>
            </a:r>
          </a:p>
          <a:p>
            <a:pPr lvl="0"/>
            <a:endParaRPr lang="en-GB" dirty="0"/>
          </a:p>
          <a:p>
            <a:pPr lvl="0"/>
            <a:r>
              <a:rPr lang="en-GB" dirty="0"/>
              <a:t>Residential Area</a:t>
            </a:r>
          </a:p>
          <a:p>
            <a:endParaRPr lang="en-GB" dirty="0"/>
          </a:p>
          <a:p>
            <a:endParaRPr lang="en-GB" dirty="0"/>
          </a:p>
          <a:p>
            <a:endParaRPr lang="en-GB" dirty="0"/>
          </a:p>
        </p:txBody>
      </p:sp>
      <p:sp>
        <p:nvSpPr>
          <p:cNvPr id="5" name="Title 6">
            <a:extLst>
              <a:ext uri="{FF2B5EF4-FFF2-40B4-BE49-F238E27FC236}">
                <a16:creationId xmlns:a16="http://schemas.microsoft.com/office/drawing/2014/main" id="{2D7629F8-1A7E-4539-99AC-0E47C18E1DB2}"/>
              </a:ext>
            </a:extLst>
          </p:cNvPr>
          <p:cNvSpPr txBox="1">
            <a:spLocks/>
          </p:cNvSpPr>
          <p:nvPr/>
        </p:nvSpPr>
        <p:spPr>
          <a:xfrm>
            <a:off x="104451" y="92279"/>
            <a:ext cx="9912003" cy="80534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Character Appraisal</a:t>
            </a:r>
          </a:p>
        </p:txBody>
      </p:sp>
    </p:spTree>
    <p:extLst>
      <p:ext uri="{BB962C8B-B14F-4D97-AF65-F5344CB8AC3E}">
        <p14:creationId xmlns:p14="http://schemas.microsoft.com/office/powerpoint/2010/main" val="4050781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6BD86F-D4DA-403D-B59E-CD11AB710166}"/>
              </a:ext>
            </a:extLst>
          </p:cNvPr>
          <p:cNvPicPr>
            <a:picLocks noChangeAspect="1"/>
          </p:cNvPicPr>
          <p:nvPr/>
        </p:nvPicPr>
        <p:blipFill>
          <a:blip r:embed="rId2"/>
          <a:stretch>
            <a:fillRect/>
          </a:stretch>
        </p:blipFill>
        <p:spPr>
          <a:xfrm>
            <a:off x="429590" y="82594"/>
            <a:ext cx="9689783" cy="6738985"/>
          </a:xfrm>
          <a:prstGeom prst="rect">
            <a:avLst/>
          </a:prstGeom>
        </p:spPr>
      </p:pic>
    </p:spTree>
    <p:extLst>
      <p:ext uri="{BB962C8B-B14F-4D97-AF65-F5344CB8AC3E}">
        <p14:creationId xmlns:p14="http://schemas.microsoft.com/office/powerpoint/2010/main" val="505251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7" name="Picture 16">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9" name="Oval 18">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3" name="Picture 22">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5" name="Rectangle 24">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itle 6">
            <a:extLst>
              <a:ext uri="{FF2B5EF4-FFF2-40B4-BE49-F238E27FC236}">
                <a16:creationId xmlns:a16="http://schemas.microsoft.com/office/drawing/2014/main" id="{2D7629F8-1A7E-4539-99AC-0E47C18E1DB2}"/>
              </a:ext>
            </a:extLst>
          </p:cNvPr>
          <p:cNvSpPr txBox="1">
            <a:spLocks/>
          </p:cNvSpPr>
          <p:nvPr/>
        </p:nvSpPr>
        <p:spPr>
          <a:xfrm>
            <a:off x="243337" y="441142"/>
            <a:ext cx="4165580" cy="700265"/>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dirty="0"/>
              <a:t>Character Appraisal</a:t>
            </a:r>
          </a:p>
        </p:txBody>
      </p:sp>
      <p:sp>
        <p:nvSpPr>
          <p:cNvPr id="27" name="Freeform: Shape 26">
            <a:extLst>
              <a:ext uri="{FF2B5EF4-FFF2-40B4-BE49-F238E27FC236}">
                <a16:creationId xmlns:a16="http://schemas.microsoft.com/office/drawing/2014/main" id="{7D9681AB-65CF-47E9-9FA3-7B05D6349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29" name="Freeform 23">
            <a:extLst>
              <a:ext uri="{FF2B5EF4-FFF2-40B4-BE49-F238E27FC236}">
                <a16:creationId xmlns:a16="http://schemas.microsoft.com/office/drawing/2014/main" id="{8FCA736E-BDE3-4D4D-8D87-E9AE7925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 name="Picture 9">
            <a:extLst>
              <a:ext uri="{FF2B5EF4-FFF2-40B4-BE49-F238E27FC236}">
                <a16:creationId xmlns:a16="http://schemas.microsoft.com/office/drawing/2014/main" id="{20633191-18CC-4FC7-AC98-10CD976E12DA}"/>
              </a:ext>
            </a:extLst>
          </p:cNvPr>
          <p:cNvPicPr>
            <a:picLocks noChangeAspect="1"/>
          </p:cNvPicPr>
          <p:nvPr/>
        </p:nvPicPr>
        <p:blipFill>
          <a:blip r:embed="rId7"/>
          <a:stretch>
            <a:fillRect/>
          </a:stretch>
        </p:blipFill>
        <p:spPr>
          <a:xfrm>
            <a:off x="6601140" y="647699"/>
            <a:ext cx="4436010" cy="2162555"/>
          </a:xfrm>
          <a:prstGeom prst="rect">
            <a:avLst/>
          </a:prstGeom>
          <a:effectLst/>
        </p:spPr>
      </p:pic>
      <p:sp>
        <p:nvSpPr>
          <p:cNvPr id="31" name="Rectangle 30">
            <a:extLst>
              <a:ext uri="{FF2B5EF4-FFF2-40B4-BE49-F238E27FC236}">
                <a16:creationId xmlns:a16="http://schemas.microsoft.com/office/drawing/2014/main" id="{129AA25D-1E7A-4074-BF68-D55A83B81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C3A97F0C-B60F-4EDF-B156-356961F051FC}"/>
              </a:ext>
            </a:extLst>
          </p:cNvPr>
          <p:cNvSpPr/>
          <p:nvPr/>
        </p:nvSpPr>
        <p:spPr>
          <a:xfrm>
            <a:off x="203200" y="1141408"/>
            <a:ext cx="5004019" cy="5552904"/>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sz="1400" b="1" u="sng" dirty="0">
                <a:latin typeface="+mj-lt"/>
                <a:ea typeface="+mj-ea"/>
                <a:cs typeface="+mj-cs"/>
              </a:rPr>
              <a:t>Ex-Jerma Palace Hotel</a:t>
            </a:r>
          </a:p>
          <a:p>
            <a:pPr>
              <a:lnSpc>
                <a:spcPct val="90000"/>
              </a:lnSpc>
              <a:spcBef>
                <a:spcPts val="1000"/>
              </a:spcBef>
              <a:buClr>
                <a:schemeClr val="bg2">
                  <a:lumMod val="40000"/>
                  <a:lumOff val="60000"/>
                </a:schemeClr>
              </a:buClr>
              <a:buSzPct val="80000"/>
              <a:buFont typeface="Wingdings 3" charset="2"/>
              <a:buChar char=""/>
            </a:pPr>
            <a:endParaRPr lang="en-US" sz="1400" u="sng" dirty="0">
              <a:latin typeface="+mj-lt"/>
              <a:ea typeface="+mj-ea"/>
              <a:cs typeface="+mj-cs"/>
            </a:endParaRPr>
          </a:p>
          <a:p>
            <a:pPr marL="285750" lvl="0" indent="-285750">
              <a:lnSpc>
                <a:spcPct val="90000"/>
              </a:lnSpc>
              <a:spcBef>
                <a:spcPts val="1000"/>
              </a:spcBef>
              <a:buClr>
                <a:schemeClr val="bg2">
                  <a:lumMod val="40000"/>
                  <a:lumOff val="60000"/>
                </a:schemeClr>
              </a:buClr>
              <a:buSzPct val="80000"/>
              <a:buFont typeface="Wingdings 3" charset="2"/>
              <a:buChar char=""/>
            </a:pPr>
            <a:r>
              <a:rPr lang="en-US" sz="1400" dirty="0">
                <a:latin typeface="+mj-lt"/>
                <a:ea typeface="+mj-ea"/>
                <a:cs typeface="+mj-cs"/>
              </a:rPr>
              <a:t>Road level in front of the hotel stands at 7.8m above sea level,</a:t>
            </a:r>
          </a:p>
          <a:p>
            <a:pPr marL="285750" lvl="0" indent="-285750">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a:p>
            <a:pPr marL="285750" lvl="0" indent="-285750">
              <a:lnSpc>
                <a:spcPct val="90000"/>
              </a:lnSpc>
              <a:spcBef>
                <a:spcPts val="1000"/>
              </a:spcBef>
              <a:buClr>
                <a:schemeClr val="bg2">
                  <a:lumMod val="40000"/>
                  <a:lumOff val="60000"/>
                </a:schemeClr>
              </a:buClr>
              <a:buSzPct val="80000"/>
              <a:buFont typeface="Wingdings 3" charset="2"/>
              <a:buChar char=""/>
            </a:pPr>
            <a:r>
              <a:rPr lang="en-US" sz="1400" dirty="0">
                <a:latin typeface="+mj-lt"/>
                <a:ea typeface="+mj-ea"/>
                <a:cs typeface="+mj-cs"/>
              </a:rPr>
              <a:t>Lower level at tennis courts </a:t>
            </a:r>
            <a:r>
              <a:rPr lang="en-US" sz="1400" dirty="0"/>
              <a:t>stands at 3 m above sea level,</a:t>
            </a:r>
            <a:endParaRPr lang="en-US" sz="1400" dirty="0">
              <a:latin typeface="+mj-lt"/>
              <a:ea typeface="+mj-ea"/>
              <a:cs typeface="+mj-cs"/>
            </a:endParaRPr>
          </a:p>
          <a:p>
            <a:pPr marL="285750" lvl="0" indent="-285750">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a:p>
            <a:pPr marL="285750" lvl="0" indent="-285750">
              <a:lnSpc>
                <a:spcPct val="90000"/>
              </a:lnSpc>
              <a:spcBef>
                <a:spcPts val="1000"/>
              </a:spcBef>
              <a:buClr>
                <a:schemeClr val="bg2">
                  <a:lumMod val="40000"/>
                  <a:lumOff val="60000"/>
                </a:schemeClr>
              </a:buClr>
              <a:buSzPct val="80000"/>
              <a:buFont typeface="Wingdings 3" charset="2"/>
              <a:buChar char=""/>
            </a:pPr>
            <a:r>
              <a:rPr lang="en-US" sz="1400" dirty="0">
                <a:latin typeface="+mj-lt"/>
                <a:ea typeface="+mj-ea"/>
                <a:cs typeface="+mj-cs"/>
              </a:rPr>
              <a:t>Predominant building height of 5 floors (25.5m above mean sea level),</a:t>
            </a:r>
          </a:p>
          <a:p>
            <a:pPr marL="285750" lvl="0" indent="-285750">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a:p>
            <a:pPr marL="285750" lvl="0" indent="-285750">
              <a:lnSpc>
                <a:spcPct val="90000"/>
              </a:lnSpc>
              <a:spcBef>
                <a:spcPts val="1000"/>
              </a:spcBef>
              <a:buClr>
                <a:schemeClr val="bg2">
                  <a:lumMod val="40000"/>
                  <a:lumOff val="60000"/>
                </a:schemeClr>
              </a:buClr>
              <a:buSzPct val="80000"/>
              <a:buFont typeface="Wingdings 3" charset="2"/>
              <a:buChar char=""/>
            </a:pPr>
            <a:r>
              <a:rPr lang="en-US" sz="1400" dirty="0">
                <a:latin typeface="+mj-lt"/>
                <a:ea typeface="+mj-ea"/>
                <a:cs typeface="+mj-cs"/>
              </a:rPr>
              <a:t>Had extensive landscaped open grounds,</a:t>
            </a:r>
          </a:p>
          <a:p>
            <a:pPr marL="285750" lvl="0" indent="-285750">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a:p>
            <a:pPr marL="285750" lvl="0" indent="-285750">
              <a:lnSpc>
                <a:spcPct val="90000"/>
              </a:lnSpc>
              <a:spcBef>
                <a:spcPts val="1000"/>
              </a:spcBef>
              <a:buClr>
                <a:schemeClr val="bg2">
                  <a:lumMod val="40000"/>
                  <a:lumOff val="60000"/>
                </a:schemeClr>
              </a:buClr>
              <a:buSzPct val="80000"/>
              <a:buFont typeface="Wingdings 3" charset="2"/>
              <a:buChar char=""/>
            </a:pPr>
            <a:r>
              <a:rPr lang="en-US" sz="1400" dirty="0">
                <a:latin typeface="+mj-lt"/>
                <a:ea typeface="+mj-ea"/>
                <a:cs typeface="+mj-cs"/>
              </a:rPr>
              <a:t>Total site area of 17,600 sqm of which 8,900 sqm was unbuilt and 8,700 sqm built,</a:t>
            </a:r>
          </a:p>
          <a:p>
            <a:pPr marL="285750" lvl="0" indent="-285750">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a:p>
            <a:pPr marL="285750" lvl="0" indent="-285750">
              <a:lnSpc>
                <a:spcPct val="90000"/>
              </a:lnSpc>
              <a:spcBef>
                <a:spcPts val="1000"/>
              </a:spcBef>
              <a:buClr>
                <a:schemeClr val="bg2">
                  <a:lumMod val="40000"/>
                  <a:lumOff val="60000"/>
                </a:schemeClr>
              </a:buClr>
              <a:buSzPct val="80000"/>
              <a:buFont typeface="Wingdings 3" charset="2"/>
              <a:buChar char=""/>
            </a:pPr>
            <a:r>
              <a:rPr lang="en-US" sz="1400" dirty="0">
                <a:latin typeface="+mj-lt"/>
                <a:ea typeface="+mj-ea"/>
                <a:cs typeface="+mj-cs"/>
              </a:rPr>
              <a:t>Had a total floorspace of 30,000 sqm.</a:t>
            </a:r>
          </a:p>
          <a:p>
            <a:pPr>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p:txBody>
      </p:sp>
      <p:pic>
        <p:nvPicPr>
          <p:cNvPr id="3" name="Picture 2">
            <a:extLst>
              <a:ext uri="{FF2B5EF4-FFF2-40B4-BE49-F238E27FC236}">
                <a16:creationId xmlns:a16="http://schemas.microsoft.com/office/drawing/2014/main" id="{15064833-A180-4D1B-80C6-1C34D8737A13}"/>
              </a:ext>
            </a:extLst>
          </p:cNvPr>
          <p:cNvPicPr>
            <a:picLocks noChangeAspect="1"/>
          </p:cNvPicPr>
          <p:nvPr/>
        </p:nvPicPr>
        <p:blipFill>
          <a:blip r:embed="rId8"/>
          <a:stretch>
            <a:fillRect/>
          </a:stretch>
        </p:blipFill>
        <p:spPr>
          <a:xfrm>
            <a:off x="6094410" y="3298989"/>
            <a:ext cx="5449471" cy="2656617"/>
          </a:xfrm>
          <a:prstGeom prst="rect">
            <a:avLst/>
          </a:prstGeom>
          <a:effectLst/>
        </p:spPr>
      </p:pic>
    </p:spTree>
    <p:extLst>
      <p:ext uri="{BB962C8B-B14F-4D97-AF65-F5344CB8AC3E}">
        <p14:creationId xmlns:p14="http://schemas.microsoft.com/office/powerpoint/2010/main" val="1106996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715BCB-5A2D-4CAE-AA75-D9E58D27AF0E}"/>
              </a:ext>
            </a:extLst>
          </p:cNvPr>
          <p:cNvPicPr>
            <a:picLocks noChangeAspect="1"/>
          </p:cNvPicPr>
          <p:nvPr/>
        </p:nvPicPr>
        <p:blipFill>
          <a:blip r:embed="rId2"/>
          <a:stretch>
            <a:fillRect/>
          </a:stretch>
        </p:blipFill>
        <p:spPr>
          <a:xfrm>
            <a:off x="681306" y="95250"/>
            <a:ext cx="9664474" cy="6716214"/>
          </a:xfrm>
          <a:prstGeom prst="rect">
            <a:avLst/>
          </a:prstGeom>
        </p:spPr>
      </p:pic>
    </p:spTree>
    <p:extLst>
      <p:ext uri="{BB962C8B-B14F-4D97-AF65-F5344CB8AC3E}">
        <p14:creationId xmlns:p14="http://schemas.microsoft.com/office/powerpoint/2010/main" val="3592846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itle 6">
            <a:extLst>
              <a:ext uri="{FF2B5EF4-FFF2-40B4-BE49-F238E27FC236}">
                <a16:creationId xmlns:a16="http://schemas.microsoft.com/office/drawing/2014/main" id="{2D7629F8-1A7E-4539-99AC-0E47C18E1DB2}"/>
              </a:ext>
            </a:extLst>
          </p:cNvPr>
          <p:cNvSpPr txBox="1">
            <a:spLocks/>
          </p:cNvSpPr>
          <p:nvPr/>
        </p:nvSpPr>
        <p:spPr>
          <a:xfrm>
            <a:off x="243337" y="174978"/>
            <a:ext cx="4165580" cy="616767"/>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dirty="0"/>
              <a:t>Character Appraisal</a:t>
            </a:r>
          </a:p>
        </p:txBody>
      </p:sp>
      <p:sp>
        <p:nvSpPr>
          <p:cNvPr id="24" name="Freeform: Shape 23">
            <a:extLst>
              <a:ext uri="{FF2B5EF4-FFF2-40B4-BE49-F238E27FC236}">
                <a16:creationId xmlns:a16="http://schemas.microsoft.com/office/drawing/2014/main" id="{7DAA46B9-B7E8-4487-B28E-C63A6EB7A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26" name="Freeform 23">
            <a:extLst>
              <a:ext uri="{FF2B5EF4-FFF2-40B4-BE49-F238E27FC236}">
                <a16:creationId xmlns:a16="http://schemas.microsoft.com/office/drawing/2014/main" id="{C866818C-1E5F-475A-B310-3C06B555F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7" name="Picture 6">
            <a:extLst>
              <a:ext uri="{FF2B5EF4-FFF2-40B4-BE49-F238E27FC236}">
                <a16:creationId xmlns:a16="http://schemas.microsoft.com/office/drawing/2014/main" id="{F0DC575D-CD30-4583-9888-1D024D1692EC}"/>
              </a:ext>
            </a:extLst>
          </p:cNvPr>
          <p:cNvPicPr/>
          <p:nvPr/>
        </p:nvPicPr>
        <p:blipFill>
          <a:blip r:embed="rId7" cstate="screen">
            <a:extLst>
              <a:ext uri="{28A0092B-C50C-407E-A947-70E740481C1C}">
                <a14:useLocalDpi xmlns:a14="http://schemas.microsoft.com/office/drawing/2010/main" val="0"/>
              </a:ext>
            </a:extLst>
          </a:blip>
          <a:stretch>
            <a:fillRect/>
          </a:stretch>
        </p:blipFill>
        <p:spPr bwMode="auto">
          <a:xfrm>
            <a:off x="6094410" y="661055"/>
            <a:ext cx="5449471" cy="2656617"/>
          </a:xfrm>
          <a:prstGeom prst="rect">
            <a:avLst/>
          </a:prstGeom>
          <a:noFill/>
          <a:effectLst/>
        </p:spPr>
      </p:pic>
      <p:sp>
        <p:nvSpPr>
          <p:cNvPr id="28" name="Rectangle 27">
            <a:extLst>
              <a:ext uri="{FF2B5EF4-FFF2-40B4-BE49-F238E27FC236}">
                <a16:creationId xmlns:a16="http://schemas.microsoft.com/office/drawing/2014/main" id="{D12AFDE8-E1ED-4A49-B8B3-4953F4B8A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C3A97F0C-B60F-4EDF-B156-356961F051FC}"/>
              </a:ext>
            </a:extLst>
          </p:cNvPr>
          <p:cNvSpPr/>
          <p:nvPr/>
        </p:nvSpPr>
        <p:spPr>
          <a:xfrm>
            <a:off x="105064" y="867747"/>
            <a:ext cx="4706195" cy="5815275"/>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sz="1400" u="sng" dirty="0">
                <a:latin typeface="+mj-lt"/>
                <a:ea typeface="+mj-ea"/>
                <a:cs typeface="+mj-cs"/>
              </a:rPr>
              <a:t>Foreshore</a:t>
            </a:r>
          </a:p>
          <a:p>
            <a:pPr>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a:p>
            <a:pPr marL="285750" lvl="0" indent="-285750">
              <a:lnSpc>
                <a:spcPct val="90000"/>
              </a:lnSpc>
              <a:spcBef>
                <a:spcPts val="1000"/>
              </a:spcBef>
              <a:buClr>
                <a:schemeClr val="bg2">
                  <a:lumMod val="40000"/>
                  <a:lumOff val="60000"/>
                </a:schemeClr>
              </a:buClr>
              <a:buSzPct val="80000"/>
              <a:buFont typeface="Wingdings 3" charset="2"/>
              <a:buChar char=""/>
            </a:pPr>
            <a:r>
              <a:rPr lang="en-GB" sz="1400" dirty="0">
                <a:latin typeface="+mj-lt"/>
                <a:ea typeface="+mj-ea"/>
                <a:cs typeface="+mj-cs"/>
              </a:rPr>
              <a:t>Low-lying rocky coast with an extensive network of rocky pools and salt pans,</a:t>
            </a:r>
          </a:p>
          <a:p>
            <a:pPr marL="285750" lvl="0" indent="-285750">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a:p>
            <a:pPr marL="285750" lvl="0" indent="-285750">
              <a:lnSpc>
                <a:spcPct val="90000"/>
              </a:lnSpc>
              <a:spcBef>
                <a:spcPts val="1000"/>
              </a:spcBef>
              <a:buClr>
                <a:schemeClr val="bg2">
                  <a:lumMod val="40000"/>
                  <a:lumOff val="60000"/>
                </a:schemeClr>
              </a:buClr>
              <a:buSzPct val="80000"/>
              <a:buFont typeface="Wingdings 3" charset="2"/>
              <a:buChar char=""/>
            </a:pPr>
            <a:r>
              <a:rPr lang="en-US" sz="1400" dirty="0">
                <a:latin typeface="+mj-lt"/>
                <a:ea typeface="+mj-ea"/>
                <a:cs typeface="+mj-cs"/>
              </a:rPr>
              <a:t>Slopes down from 3m above mean sea level near the tennis courts to 1.5m above mean sea level,</a:t>
            </a:r>
          </a:p>
          <a:p>
            <a:pPr marL="285750" lvl="0" indent="-285750">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a:p>
            <a:pPr marL="285750" indent="-285750" algn="just">
              <a:lnSpc>
                <a:spcPct val="90000"/>
              </a:lnSpc>
              <a:spcBef>
                <a:spcPts val="1000"/>
              </a:spcBef>
              <a:buClr>
                <a:schemeClr val="bg2">
                  <a:lumMod val="40000"/>
                  <a:lumOff val="60000"/>
                </a:schemeClr>
              </a:buClr>
              <a:buSzPct val="80000"/>
              <a:buFont typeface="Wingdings 3" charset="2"/>
              <a:buChar char=""/>
            </a:pPr>
            <a:r>
              <a:rPr lang="en-GB" sz="1400" dirty="0">
                <a:latin typeface="+mj-lt"/>
                <a:ea typeface="+mj-ea"/>
                <a:cs typeface="+mj-cs"/>
              </a:rPr>
              <a:t>Designated as part of the coastal water body MTC106 – Ix-</a:t>
            </a:r>
            <a:r>
              <a:rPr lang="en-GB" sz="1400" dirty="0" err="1">
                <a:latin typeface="+mj-lt"/>
                <a:ea typeface="+mj-ea"/>
                <a:cs typeface="+mj-cs"/>
              </a:rPr>
              <a:t>Xaghjra</a:t>
            </a:r>
            <a:r>
              <a:rPr lang="en-GB" sz="1400" dirty="0">
                <a:latin typeface="+mj-lt"/>
                <a:ea typeface="+mj-ea"/>
                <a:cs typeface="+mj-cs"/>
              </a:rPr>
              <a:t> </a:t>
            </a:r>
            <a:r>
              <a:rPr lang="en-GB" sz="1400" dirty="0" err="1">
                <a:latin typeface="+mj-lt"/>
                <a:ea typeface="+mj-ea"/>
                <a:cs typeface="+mj-cs"/>
              </a:rPr>
              <a:t>sa</a:t>
            </a:r>
            <a:r>
              <a:rPr lang="en-GB" sz="1400" dirty="0">
                <a:latin typeface="+mj-lt"/>
                <a:ea typeface="+mj-ea"/>
                <a:cs typeface="+mj-cs"/>
              </a:rPr>
              <a:t> </a:t>
            </a:r>
            <a:r>
              <a:rPr lang="en-GB" sz="1400" dirty="0" err="1">
                <a:latin typeface="+mj-lt"/>
                <a:ea typeface="+mj-ea"/>
                <a:cs typeface="+mj-cs"/>
              </a:rPr>
              <a:t>Wied</a:t>
            </a:r>
            <a:r>
              <a:rPr lang="en-GB" sz="1400" dirty="0">
                <a:latin typeface="+mj-lt"/>
                <a:ea typeface="+mj-ea"/>
                <a:cs typeface="+mj-cs"/>
              </a:rPr>
              <a:t> </a:t>
            </a:r>
            <a:r>
              <a:rPr lang="en-GB" sz="1400" dirty="0" err="1">
                <a:latin typeface="+mj-lt"/>
                <a:ea typeface="+mj-ea"/>
                <a:cs typeface="+mj-cs"/>
              </a:rPr>
              <a:t>il-Ghajn</a:t>
            </a:r>
            <a:r>
              <a:rPr lang="en-GB" sz="1400" dirty="0">
                <a:latin typeface="+mj-lt"/>
                <a:ea typeface="+mj-ea"/>
                <a:cs typeface="+mj-cs"/>
              </a:rPr>
              <a:t> as per the 2nd Water Catchment Management Plan for the Malta Water Catchment District 2015 – 2021</a:t>
            </a:r>
          </a:p>
          <a:p>
            <a:pPr marL="285750" indent="-285750" algn="just">
              <a:lnSpc>
                <a:spcPct val="90000"/>
              </a:lnSpc>
              <a:spcBef>
                <a:spcPts val="1000"/>
              </a:spcBef>
              <a:buClr>
                <a:schemeClr val="bg2">
                  <a:lumMod val="40000"/>
                  <a:lumOff val="60000"/>
                </a:schemeClr>
              </a:buClr>
              <a:buSzPct val="80000"/>
              <a:buFont typeface="Wingdings 3" charset="2"/>
              <a:buChar char=""/>
            </a:pPr>
            <a:endParaRPr lang="en-GB" sz="1400" dirty="0">
              <a:latin typeface="+mj-lt"/>
              <a:ea typeface="+mj-ea"/>
              <a:cs typeface="+mj-cs"/>
            </a:endParaRPr>
          </a:p>
          <a:p>
            <a:pPr marL="285750" indent="-285750" algn="just">
              <a:lnSpc>
                <a:spcPct val="90000"/>
              </a:lnSpc>
              <a:spcBef>
                <a:spcPts val="1000"/>
              </a:spcBef>
              <a:buClr>
                <a:schemeClr val="bg2">
                  <a:lumMod val="40000"/>
                  <a:lumOff val="60000"/>
                </a:schemeClr>
              </a:buClr>
              <a:buSzPct val="80000"/>
              <a:buFont typeface="Wingdings 3" charset="2"/>
              <a:buChar char=""/>
            </a:pPr>
            <a:r>
              <a:rPr lang="en-GB" sz="1400" dirty="0">
                <a:latin typeface="+mj-lt"/>
                <a:ea typeface="+mj-ea"/>
                <a:cs typeface="+mj-cs"/>
              </a:rPr>
              <a:t>No public access while the hotel was in operation</a:t>
            </a:r>
            <a:endParaRPr lang="en-US" sz="1400" dirty="0">
              <a:latin typeface="+mj-lt"/>
              <a:ea typeface="+mj-ea"/>
              <a:cs typeface="+mj-cs"/>
            </a:endParaRPr>
          </a:p>
        </p:txBody>
      </p:sp>
      <p:pic>
        <p:nvPicPr>
          <p:cNvPr id="6" name="Picture 5">
            <a:extLst>
              <a:ext uri="{FF2B5EF4-FFF2-40B4-BE49-F238E27FC236}">
                <a16:creationId xmlns:a16="http://schemas.microsoft.com/office/drawing/2014/main" id="{250D91DA-F259-4E23-82E2-712940A95E61}"/>
              </a:ext>
            </a:extLst>
          </p:cNvPr>
          <p:cNvPicPr/>
          <p:nvPr/>
        </p:nvPicPr>
        <p:blipFill>
          <a:blip r:embed="rId8" cstate="screen">
            <a:extLst>
              <a:ext uri="{28A0092B-C50C-407E-A947-70E740481C1C}">
                <a14:useLocalDpi xmlns:a14="http://schemas.microsoft.com/office/drawing/2010/main" val="0"/>
              </a:ext>
            </a:extLst>
          </a:blip>
          <a:stretch>
            <a:fillRect/>
          </a:stretch>
        </p:blipFill>
        <p:spPr bwMode="auto">
          <a:xfrm>
            <a:off x="6094410" y="3559376"/>
            <a:ext cx="5449471" cy="2656617"/>
          </a:xfrm>
          <a:prstGeom prst="rect">
            <a:avLst/>
          </a:prstGeom>
          <a:noFill/>
          <a:effectLst/>
        </p:spPr>
      </p:pic>
    </p:spTree>
    <p:extLst>
      <p:ext uri="{BB962C8B-B14F-4D97-AF65-F5344CB8AC3E}">
        <p14:creationId xmlns:p14="http://schemas.microsoft.com/office/powerpoint/2010/main" val="3830439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2" name="Picture 2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4" name="Oval 2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8" name="Picture 2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0" name="Rectangle 2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6">
            <a:extLst>
              <a:ext uri="{FF2B5EF4-FFF2-40B4-BE49-F238E27FC236}">
                <a16:creationId xmlns:a16="http://schemas.microsoft.com/office/drawing/2014/main" id="{2D7629F8-1A7E-4539-99AC-0E47C18E1DB2}"/>
              </a:ext>
            </a:extLst>
          </p:cNvPr>
          <p:cNvSpPr txBox="1">
            <a:spLocks/>
          </p:cNvSpPr>
          <p:nvPr/>
        </p:nvSpPr>
        <p:spPr>
          <a:xfrm>
            <a:off x="26199" y="93306"/>
            <a:ext cx="4037012" cy="599630"/>
          </a:xfrm>
          <a:prstGeom prst="rect">
            <a:avLst/>
          </a:prstGeom>
        </p:spPr>
        <p:txBody>
          <a:bodyPr vert="horz" lIns="91440" tIns="45720" rIns="91440" bIns="45720" rtlCol="0" anchor="b">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b="0" i="0" kern="1200" dirty="0">
                <a:solidFill>
                  <a:srgbClr val="EBEBEB"/>
                </a:solidFill>
                <a:latin typeface="+mj-lt"/>
                <a:ea typeface="+mj-ea"/>
                <a:cs typeface="+mj-cs"/>
              </a:rPr>
              <a:t>Character Appraisal</a:t>
            </a:r>
          </a:p>
        </p:txBody>
      </p:sp>
      <p:sp>
        <p:nvSpPr>
          <p:cNvPr id="34"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6" name="Freeform: Shape 35">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8" name="Rectangle 37">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C3A97F0C-B60F-4EDF-B156-356961F051FC}"/>
              </a:ext>
            </a:extLst>
          </p:cNvPr>
          <p:cNvSpPr/>
          <p:nvPr/>
        </p:nvSpPr>
        <p:spPr>
          <a:xfrm>
            <a:off x="115931" y="915598"/>
            <a:ext cx="3929493" cy="574645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1400" b="1" u="sng" dirty="0">
                <a:solidFill>
                  <a:srgbClr val="FFFFFF"/>
                </a:solidFill>
                <a:latin typeface="+mj-lt"/>
                <a:ea typeface="+mj-ea"/>
                <a:cs typeface="+mj-cs"/>
              </a:rPr>
              <a:t>St. Thomas Tower </a:t>
            </a:r>
          </a:p>
          <a:p>
            <a:pPr>
              <a:spcBef>
                <a:spcPts val="1000"/>
              </a:spcBef>
              <a:buClr>
                <a:schemeClr val="bg2">
                  <a:lumMod val="40000"/>
                  <a:lumOff val="60000"/>
                </a:schemeClr>
              </a:buClr>
              <a:buSzPct val="80000"/>
              <a:buFont typeface="Wingdings 3" charset="2"/>
              <a:buChar char=""/>
            </a:pPr>
            <a:endParaRPr lang="en-US" sz="1400" dirty="0">
              <a:solidFill>
                <a:srgbClr val="FFFFFF"/>
              </a:solidFill>
              <a:latin typeface="+mj-lt"/>
              <a:ea typeface="+mj-ea"/>
              <a:cs typeface="+mj-cs"/>
            </a:endParaRPr>
          </a:p>
          <a:p>
            <a:pPr marL="285750" indent="-285750" algn="just">
              <a:spcBef>
                <a:spcPts val="1000"/>
              </a:spcBef>
              <a:buClr>
                <a:schemeClr val="bg2">
                  <a:lumMod val="40000"/>
                  <a:lumOff val="60000"/>
                </a:schemeClr>
              </a:buClr>
              <a:buSzPct val="80000"/>
              <a:buFont typeface="Wingdings 3" charset="2"/>
              <a:buChar char=""/>
            </a:pPr>
            <a:r>
              <a:rPr lang="en-US" sz="1400" dirty="0">
                <a:solidFill>
                  <a:srgbClr val="FFFFFF"/>
                </a:solidFill>
                <a:latin typeface="+mj-lt"/>
                <a:ea typeface="+mj-ea"/>
                <a:cs typeface="+mj-cs"/>
              </a:rPr>
              <a:t>The tower rises to a height of 23m above mean sea level, 15.3m above street level fronting the hotel site and 11m from the open space on the landward side,</a:t>
            </a:r>
          </a:p>
          <a:p>
            <a:pPr marL="285750" indent="-285750" algn="just">
              <a:spcBef>
                <a:spcPts val="1000"/>
              </a:spcBef>
              <a:buClr>
                <a:schemeClr val="bg2">
                  <a:lumMod val="40000"/>
                  <a:lumOff val="60000"/>
                </a:schemeClr>
              </a:buClr>
              <a:buSzPct val="80000"/>
              <a:buFont typeface="Wingdings 3" charset="2"/>
              <a:buChar char=""/>
            </a:pPr>
            <a:endParaRPr lang="en-US" sz="1400" dirty="0">
              <a:solidFill>
                <a:srgbClr val="FFFFFF"/>
              </a:solidFill>
              <a:latin typeface="+mj-lt"/>
              <a:ea typeface="+mj-ea"/>
              <a:cs typeface="+mj-cs"/>
            </a:endParaRPr>
          </a:p>
          <a:p>
            <a:pPr marL="285750" indent="-285750" algn="just">
              <a:spcBef>
                <a:spcPts val="1000"/>
              </a:spcBef>
              <a:buClr>
                <a:schemeClr val="bg2">
                  <a:lumMod val="40000"/>
                  <a:lumOff val="60000"/>
                </a:schemeClr>
              </a:buClr>
              <a:buSzPct val="80000"/>
              <a:buFont typeface="Wingdings 3" charset="2"/>
              <a:buChar char=""/>
            </a:pPr>
            <a:r>
              <a:rPr lang="en-GB" sz="1400" dirty="0">
                <a:solidFill>
                  <a:srgbClr val="FFFFFF"/>
                </a:solidFill>
                <a:latin typeface="+mj-lt"/>
                <a:ea typeface="+mj-ea"/>
                <a:cs typeface="+mj-cs"/>
              </a:rPr>
              <a:t>Leased to the Superintendent of Cultural Heritage and in 2008, the tower was transferred to the heritage foundation </a:t>
            </a:r>
            <a:r>
              <a:rPr lang="en-GB" sz="1400" dirty="0" err="1">
                <a:solidFill>
                  <a:srgbClr val="FFFFFF"/>
                </a:solidFill>
                <a:latin typeface="+mj-lt"/>
                <a:ea typeface="+mj-ea"/>
                <a:cs typeface="+mj-cs"/>
              </a:rPr>
              <a:t>Fondazzjoni</a:t>
            </a:r>
            <a:r>
              <a:rPr lang="en-GB" sz="1400" dirty="0">
                <a:solidFill>
                  <a:srgbClr val="FFFFFF"/>
                </a:solidFill>
                <a:latin typeface="+mj-lt"/>
                <a:ea typeface="+mj-ea"/>
                <a:cs typeface="+mj-cs"/>
              </a:rPr>
              <a:t> </a:t>
            </a:r>
            <a:r>
              <a:rPr lang="en-GB" sz="1400" dirty="0" err="1">
                <a:solidFill>
                  <a:srgbClr val="FFFFFF"/>
                </a:solidFill>
                <a:latin typeface="+mj-lt"/>
                <a:ea typeface="+mj-ea"/>
                <a:cs typeface="+mj-cs"/>
              </a:rPr>
              <a:t>Wirt</a:t>
            </a:r>
            <a:r>
              <a:rPr lang="en-GB" sz="1400" dirty="0">
                <a:solidFill>
                  <a:srgbClr val="FFFFFF"/>
                </a:solidFill>
                <a:latin typeface="+mj-lt"/>
                <a:ea typeface="+mj-ea"/>
                <a:cs typeface="+mj-cs"/>
              </a:rPr>
              <a:t> </a:t>
            </a:r>
            <a:r>
              <a:rPr lang="en-GB" sz="1400" dirty="0" err="1">
                <a:solidFill>
                  <a:srgbClr val="FFFFFF"/>
                </a:solidFill>
                <a:latin typeface="+mj-lt"/>
                <a:ea typeface="+mj-ea"/>
                <a:cs typeface="+mj-cs"/>
              </a:rPr>
              <a:t>Artna</a:t>
            </a:r>
            <a:r>
              <a:rPr lang="en-GB" sz="1400" dirty="0">
                <a:solidFill>
                  <a:srgbClr val="FFFFFF"/>
                </a:solidFill>
                <a:latin typeface="+mj-lt"/>
                <a:ea typeface="+mj-ea"/>
                <a:cs typeface="+mj-cs"/>
              </a:rPr>
              <a:t>,</a:t>
            </a:r>
          </a:p>
          <a:p>
            <a:pPr marL="285750" indent="-285750" algn="just">
              <a:spcBef>
                <a:spcPts val="1000"/>
              </a:spcBef>
              <a:buClr>
                <a:schemeClr val="bg2">
                  <a:lumMod val="40000"/>
                  <a:lumOff val="60000"/>
                </a:schemeClr>
              </a:buClr>
              <a:buSzPct val="80000"/>
              <a:buFont typeface="Wingdings 3" charset="2"/>
              <a:buChar char=""/>
            </a:pPr>
            <a:endParaRPr lang="en-GB" sz="1400" dirty="0">
              <a:solidFill>
                <a:srgbClr val="FFFFFF"/>
              </a:solidFill>
              <a:latin typeface="+mj-lt"/>
              <a:ea typeface="+mj-ea"/>
              <a:cs typeface="+mj-cs"/>
            </a:endParaRPr>
          </a:p>
          <a:p>
            <a:pPr marL="285750" indent="-285750" algn="just">
              <a:spcBef>
                <a:spcPts val="1000"/>
              </a:spcBef>
              <a:buClr>
                <a:schemeClr val="bg2">
                  <a:lumMod val="40000"/>
                  <a:lumOff val="60000"/>
                </a:schemeClr>
              </a:buClr>
              <a:buSzPct val="80000"/>
              <a:buFont typeface="Wingdings 3" charset="2"/>
              <a:buChar char=""/>
            </a:pPr>
            <a:r>
              <a:rPr lang="en-GB" sz="1400" dirty="0">
                <a:solidFill>
                  <a:srgbClr val="FFFFFF"/>
                </a:solidFill>
                <a:latin typeface="+mj-lt"/>
                <a:ea typeface="+mj-ea"/>
                <a:cs typeface="+mj-cs"/>
              </a:rPr>
              <a:t>Planning permission for the creation of a multi- sensory museum has been granted by the Planning Authority,</a:t>
            </a:r>
          </a:p>
          <a:p>
            <a:pPr marL="285750" indent="-285750" algn="just">
              <a:spcBef>
                <a:spcPts val="1000"/>
              </a:spcBef>
              <a:buClr>
                <a:schemeClr val="bg2">
                  <a:lumMod val="40000"/>
                  <a:lumOff val="60000"/>
                </a:schemeClr>
              </a:buClr>
              <a:buSzPct val="80000"/>
              <a:buFont typeface="Wingdings 3" charset="2"/>
              <a:buChar char=""/>
            </a:pPr>
            <a:endParaRPr lang="en-GB" sz="1400" dirty="0">
              <a:solidFill>
                <a:srgbClr val="FFFFFF"/>
              </a:solidFill>
              <a:latin typeface="+mj-lt"/>
              <a:ea typeface="+mj-ea"/>
              <a:cs typeface="+mj-cs"/>
            </a:endParaRPr>
          </a:p>
          <a:p>
            <a:pPr marL="285750" indent="-285750" algn="just">
              <a:spcBef>
                <a:spcPts val="1000"/>
              </a:spcBef>
              <a:buClr>
                <a:schemeClr val="bg2">
                  <a:lumMod val="40000"/>
                  <a:lumOff val="60000"/>
                </a:schemeClr>
              </a:buClr>
              <a:buSzPct val="80000"/>
              <a:buFont typeface="Wingdings 3" charset="2"/>
              <a:buChar char=""/>
            </a:pPr>
            <a:r>
              <a:rPr lang="en-GB" sz="1400" dirty="0">
                <a:solidFill>
                  <a:srgbClr val="FFFFFF"/>
                </a:solidFill>
                <a:latin typeface="+mj-lt"/>
                <a:ea typeface="+mj-ea"/>
                <a:cs typeface="+mj-cs"/>
              </a:rPr>
              <a:t>The development of the ex-Jerma Palace Hotel blocked the view of the tower to the sea</a:t>
            </a:r>
          </a:p>
          <a:p>
            <a:pPr marL="285750" indent="-285750">
              <a:spcBef>
                <a:spcPts val="1000"/>
              </a:spcBef>
              <a:buClr>
                <a:schemeClr val="bg2">
                  <a:lumMod val="40000"/>
                  <a:lumOff val="60000"/>
                </a:schemeClr>
              </a:buClr>
              <a:buSzPct val="80000"/>
              <a:buFont typeface="Wingdings 3" charset="2"/>
              <a:buChar char=""/>
            </a:pPr>
            <a:endParaRPr lang="en-GB" sz="1400" dirty="0">
              <a:solidFill>
                <a:srgbClr val="FFFFFF"/>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sz="1400" dirty="0">
              <a:solidFill>
                <a:srgbClr val="FFFFFF"/>
              </a:solidFill>
              <a:latin typeface="+mj-lt"/>
              <a:ea typeface="+mj-ea"/>
              <a:cs typeface="+mj-cs"/>
            </a:endParaRPr>
          </a:p>
        </p:txBody>
      </p:sp>
      <p:pic>
        <p:nvPicPr>
          <p:cNvPr id="15" name="Picture 14">
            <a:extLst>
              <a:ext uri="{FF2B5EF4-FFF2-40B4-BE49-F238E27FC236}">
                <a16:creationId xmlns:a16="http://schemas.microsoft.com/office/drawing/2014/main" id="{AD2A242F-EA2A-42FF-913F-D832BCFB018A}"/>
              </a:ext>
            </a:extLst>
          </p:cNvPr>
          <p:cNvPicPr/>
          <p:nvPr/>
        </p:nvPicPr>
        <p:blipFill rotWithShape="1">
          <a:blip r:embed="rId6" cstate="print">
            <a:extLst>
              <a:ext uri="{28A0092B-C50C-407E-A947-70E740481C1C}">
                <a14:useLocalDpi xmlns:a14="http://schemas.microsoft.com/office/drawing/2010/main" val="0"/>
              </a:ext>
            </a:extLst>
          </a:blip>
          <a:stretch/>
        </p:blipFill>
        <p:spPr bwMode="auto">
          <a:xfrm>
            <a:off x="5048451" y="2320953"/>
            <a:ext cx="6495847" cy="2825693"/>
          </a:xfrm>
          <a:prstGeom prst="rect">
            <a:avLst/>
          </a:prstGeom>
          <a:noFill/>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3148605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3" name="Picture 2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5" name="Oval 2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 name="Picture 2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9" name="Picture 2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1" name="Rectangle 3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6">
            <a:extLst>
              <a:ext uri="{FF2B5EF4-FFF2-40B4-BE49-F238E27FC236}">
                <a16:creationId xmlns:a16="http://schemas.microsoft.com/office/drawing/2014/main" id="{2D7629F8-1A7E-4539-99AC-0E47C18E1DB2}"/>
              </a:ext>
            </a:extLst>
          </p:cNvPr>
          <p:cNvSpPr txBox="1">
            <a:spLocks/>
          </p:cNvSpPr>
          <p:nvPr/>
        </p:nvSpPr>
        <p:spPr>
          <a:xfrm>
            <a:off x="41989" y="108360"/>
            <a:ext cx="4077333" cy="582166"/>
          </a:xfrm>
          <a:prstGeom prst="rect">
            <a:avLst/>
          </a:prstGeom>
        </p:spPr>
        <p:txBody>
          <a:bodyPr vert="horz" lIns="91440" tIns="45720" rIns="91440" bIns="45720" rtlCol="0" anchor="b">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b="0" i="0" kern="1200" dirty="0">
                <a:solidFill>
                  <a:srgbClr val="EBEBEB"/>
                </a:solidFill>
                <a:latin typeface="+mj-lt"/>
                <a:ea typeface="+mj-ea"/>
                <a:cs typeface="+mj-cs"/>
              </a:rPr>
              <a:t>Character Appraisal</a:t>
            </a:r>
          </a:p>
        </p:txBody>
      </p:sp>
      <p:sp>
        <p:nvSpPr>
          <p:cNvPr id="35"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7" name="Freeform: Shape 36">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9" name="Rectangle 38">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C3A97F0C-B60F-4EDF-B156-356961F051FC}"/>
              </a:ext>
            </a:extLst>
          </p:cNvPr>
          <p:cNvSpPr/>
          <p:nvPr/>
        </p:nvSpPr>
        <p:spPr>
          <a:xfrm>
            <a:off x="41989" y="798886"/>
            <a:ext cx="4077333" cy="5816517"/>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1400" b="1" u="sng" dirty="0">
                <a:solidFill>
                  <a:srgbClr val="FFFFFF"/>
                </a:solidFill>
                <a:latin typeface="+mj-lt"/>
                <a:ea typeface="+mj-ea"/>
                <a:cs typeface="+mj-cs"/>
              </a:rPr>
              <a:t>Low Density Residential Area</a:t>
            </a:r>
          </a:p>
          <a:p>
            <a:pPr>
              <a:lnSpc>
                <a:spcPct val="90000"/>
              </a:lnSpc>
              <a:spcBef>
                <a:spcPts val="1000"/>
              </a:spcBef>
              <a:buClr>
                <a:schemeClr val="bg2">
                  <a:lumMod val="40000"/>
                  <a:lumOff val="60000"/>
                </a:schemeClr>
              </a:buClr>
              <a:buSzPct val="80000"/>
              <a:buFont typeface="Wingdings 3" charset="2"/>
              <a:buChar char=""/>
            </a:pPr>
            <a:endParaRPr lang="en-US" sz="700" dirty="0">
              <a:solidFill>
                <a:srgbClr val="FFFFFF"/>
              </a:solidFill>
              <a:latin typeface="+mj-lt"/>
              <a:ea typeface="+mj-ea"/>
              <a:cs typeface="+mj-cs"/>
            </a:endParaRPr>
          </a:p>
          <a:p>
            <a:pPr marL="285750" indent="-285750" algn="just">
              <a:lnSpc>
                <a:spcPct val="90000"/>
              </a:lnSpc>
              <a:spcBef>
                <a:spcPts val="1000"/>
              </a:spcBef>
              <a:buClr>
                <a:schemeClr val="bg2">
                  <a:lumMod val="40000"/>
                  <a:lumOff val="60000"/>
                </a:schemeClr>
              </a:buClr>
              <a:buSzPct val="80000"/>
              <a:buFont typeface="Wingdings 3" charset="2"/>
              <a:buChar char=""/>
            </a:pPr>
            <a:r>
              <a:rPr lang="en-US" sz="1400" dirty="0">
                <a:solidFill>
                  <a:srgbClr val="FFFFFF"/>
                </a:solidFill>
                <a:latin typeface="+mj-lt"/>
                <a:ea typeface="+mj-ea"/>
                <a:cs typeface="+mj-cs"/>
              </a:rPr>
              <a:t>Residential Priority Area designated for bungalows, villas and terraced development,</a:t>
            </a:r>
          </a:p>
          <a:p>
            <a:pPr marL="285750" indent="-285750" algn="just">
              <a:lnSpc>
                <a:spcPct val="90000"/>
              </a:lnSpc>
              <a:spcBef>
                <a:spcPts val="1000"/>
              </a:spcBef>
              <a:buClr>
                <a:schemeClr val="bg2">
                  <a:lumMod val="40000"/>
                  <a:lumOff val="60000"/>
                </a:schemeClr>
              </a:buClr>
              <a:buSzPct val="80000"/>
              <a:buFont typeface="Wingdings 3" charset="2"/>
              <a:buChar char=""/>
            </a:pPr>
            <a:endParaRPr lang="en-US" sz="1400" dirty="0">
              <a:solidFill>
                <a:srgbClr val="FFFFFF"/>
              </a:solidFill>
              <a:latin typeface="+mj-lt"/>
              <a:ea typeface="+mj-ea"/>
              <a:cs typeface="+mj-cs"/>
            </a:endParaRPr>
          </a:p>
          <a:p>
            <a:pPr marL="285750" indent="-285750" algn="just">
              <a:lnSpc>
                <a:spcPct val="90000"/>
              </a:lnSpc>
              <a:spcBef>
                <a:spcPts val="1000"/>
              </a:spcBef>
              <a:buClr>
                <a:schemeClr val="bg2">
                  <a:lumMod val="40000"/>
                  <a:lumOff val="60000"/>
                </a:schemeClr>
              </a:buClr>
              <a:buSzPct val="80000"/>
              <a:buFont typeface="Wingdings 3" charset="2"/>
              <a:buChar char=""/>
            </a:pPr>
            <a:r>
              <a:rPr lang="en-US" sz="1400" dirty="0">
                <a:solidFill>
                  <a:srgbClr val="FFFFFF"/>
                </a:solidFill>
                <a:latin typeface="+mj-lt"/>
                <a:ea typeface="+mj-ea"/>
                <a:cs typeface="+mj-cs"/>
              </a:rPr>
              <a:t>Only residential uses permitted,</a:t>
            </a:r>
          </a:p>
          <a:p>
            <a:pPr marL="285750" indent="-285750" algn="just">
              <a:lnSpc>
                <a:spcPct val="90000"/>
              </a:lnSpc>
              <a:spcBef>
                <a:spcPts val="1000"/>
              </a:spcBef>
              <a:buClr>
                <a:schemeClr val="bg2">
                  <a:lumMod val="40000"/>
                  <a:lumOff val="60000"/>
                </a:schemeClr>
              </a:buClr>
              <a:buSzPct val="80000"/>
              <a:buFont typeface="Wingdings 3" charset="2"/>
              <a:buChar char=""/>
            </a:pPr>
            <a:endParaRPr lang="en-US" sz="1400" dirty="0">
              <a:solidFill>
                <a:srgbClr val="FFFFFF"/>
              </a:solidFill>
              <a:latin typeface="+mj-lt"/>
              <a:ea typeface="+mj-ea"/>
              <a:cs typeface="+mj-cs"/>
            </a:endParaRPr>
          </a:p>
          <a:p>
            <a:pPr marL="285750" indent="-285750" algn="just">
              <a:lnSpc>
                <a:spcPct val="90000"/>
              </a:lnSpc>
              <a:spcBef>
                <a:spcPts val="1000"/>
              </a:spcBef>
              <a:buClr>
                <a:schemeClr val="bg2">
                  <a:lumMod val="40000"/>
                  <a:lumOff val="60000"/>
                </a:schemeClr>
              </a:buClr>
              <a:buSzPct val="80000"/>
              <a:buFont typeface="Wingdings 3" charset="2"/>
              <a:buChar char=""/>
            </a:pPr>
            <a:r>
              <a:rPr lang="en-US" sz="1400" dirty="0">
                <a:solidFill>
                  <a:srgbClr val="FFFFFF"/>
                </a:solidFill>
                <a:latin typeface="+mj-lt"/>
                <a:ea typeface="+mj-ea"/>
                <a:cs typeface="+mj-cs"/>
              </a:rPr>
              <a:t>Bungalows – minimum site area of 1,000sqm, 40% site coverage, building height of 4.75m and a 3m site curtilage,</a:t>
            </a:r>
          </a:p>
          <a:p>
            <a:pPr marL="285750" indent="-285750" algn="just">
              <a:lnSpc>
                <a:spcPct val="90000"/>
              </a:lnSpc>
              <a:spcBef>
                <a:spcPts val="1000"/>
              </a:spcBef>
              <a:buClr>
                <a:schemeClr val="bg2">
                  <a:lumMod val="40000"/>
                  <a:lumOff val="60000"/>
                </a:schemeClr>
              </a:buClr>
              <a:buSzPct val="80000"/>
              <a:buFont typeface="Wingdings 3" charset="2"/>
              <a:buChar char=""/>
            </a:pPr>
            <a:endParaRPr lang="en-US" sz="1400" dirty="0">
              <a:solidFill>
                <a:srgbClr val="FFFFFF"/>
              </a:solidFill>
              <a:latin typeface="+mj-lt"/>
              <a:ea typeface="+mj-ea"/>
              <a:cs typeface="+mj-cs"/>
            </a:endParaRPr>
          </a:p>
          <a:p>
            <a:pPr marL="285750" indent="-285750" algn="just">
              <a:lnSpc>
                <a:spcPct val="90000"/>
              </a:lnSpc>
              <a:spcBef>
                <a:spcPts val="1000"/>
              </a:spcBef>
              <a:buClr>
                <a:schemeClr val="bg2">
                  <a:lumMod val="40000"/>
                  <a:lumOff val="60000"/>
                </a:schemeClr>
              </a:buClr>
              <a:buSzPct val="80000"/>
              <a:buFont typeface="Wingdings 3" charset="2"/>
              <a:buChar char=""/>
            </a:pPr>
            <a:r>
              <a:rPr lang="en-US" sz="1400" dirty="0">
                <a:solidFill>
                  <a:srgbClr val="FFFFFF"/>
                </a:solidFill>
                <a:latin typeface="+mj-lt"/>
                <a:ea typeface="+mj-ea"/>
                <a:cs typeface="+mj-cs"/>
              </a:rPr>
              <a:t>Semi-detached villas - </a:t>
            </a:r>
            <a:r>
              <a:rPr lang="en-US" sz="1400" dirty="0">
                <a:solidFill>
                  <a:srgbClr val="FFFFFF"/>
                </a:solidFill>
              </a:rPr>
              <a:t>minimum site area of 500sqm, 40% site coverage, building height of 8.50m and a 3m site curtilage,</a:t>
            </a:r>
          </a:p>
          <a:p>
            <a:pPr marL="285750" indent="-285750" algn="just">
              <a:lnSpc>
                <a:spcPct val="90000"/>
              </a:lnSpc>
              <a:spcBef>
                <a:spcPts val="1000"/>
              </a:spcBef>
              <a:buClr>
                <a:schemeClr val="bg2">
                  <a:lumMod val="40000"/>
                  <a:lumOff val="60000"/>
                </a:schemeClr>
              </a:buClr>
              <a:buSzPct val="80000"/>
              <a:buFont typeface="Wingdings 3" charset="2"/>
              <a:buChar char=""/>
            </a:pPr>
            <a:endParaRPr lang="en-US" sz="1400" dirty="0">
              <a:solidFill>
                <a:srgbClr val="FFFFFF"/>
              </a:solidFill>
            </a:endParaRPr>
          </a:p>
          <a:p>
            <a:pPr marL="285750" indent="-285750" algn="just">
              <a:lnSpc>
                <a:spcPct val="90000"/>
              </a:lnSpc>
              <a:spcBef>
                <a:spcPts val="1000"/>
              </a:spcBef>
              <a:buClr>
                <a:schemeClr val="bg2">
                  <a:lumMod val="40000"/>
                  <a:lumOff val="60000"/>
                </a:schemeClr>
              </a:buClr>
              <a:buSzPct val="80000"/>
              <a:buFont typeface="Wingdings 3" charset="2"/>
              <a:buChar char=""/>
            </a:pPr>
            <a:r>
              <a:rPr lang="en-US" sz="1400" dirty="0">
                <a:solidFill>
                  <a:srgbClr val="FFFFFF"/>
                </a:solidFill>
              </a:rPr>
              <a:t>RPA Terraced – building height of 16.30m</a:t>
            </a:r>
          </a:p>
          <a:p>
            <a:pPr marL="285750" indent="-285750" algn="just">
              <a:lnSpc>
                <a:spcPct val="90000"/>
              </a:lnSpc>
              <a:spcBef>
                <a:spcPts val="1000"/>
              </a:spcBef>
              <a:buClr>
                <a:schemeClr val="bg2">
                  <a:lumMod val="40000"/>
                  <a:lumOff val="60000"/>
                </a:schemeClr>
              </a:buClr>
              <a:buSzPct val="80000"/>
              <a:buFont typeface="Wingdings 3" charset="2"/>
              <a:buChar char=""/>
            </a:pPr>
            <a:endParaRPr lang="en-US" sz="1400" dirty="0">
              <a:solidFill>
                <a:srgbClr val="FFFFFF"/>
              </a:solidFill>
              <a:latin typeface="+mj-lt"/>
              <a:ea typeface="+mj-ea"/>
              <a:cs typeface="+mj-cs"/>
            </a:endParaRPr>
          </a:p>
          <a:p>
            <a:pPr marL="285750" indent="-285750" algn="just">
              <a:lnSpc>
                <a:spcPct val="90000"/>
              </a:lnSpc>
              <a:spcBef>
                <a:spcPts val="1000"/>
              </a:spcBef>
              <a:buClr>
                <a:schemeClr val="bg2">
                  <a:lumMod val="40000"/>
                  <a:lumOff val="60000"/>
                </a:schemeClr>
              </a:buClr>
              <a:buSzPct val="80000"/>
              <a:buFont typeface="Wingdings 3" charset="2"/>
              <a:buChar char=""/>
            </a:pPr>
            <a:endParaRPr lang="en-US" sz="1400" dirty="0">
              <a:solidFill>
                <a:srgbClr val="FFFFFF"/>
              </a:solidFill>
              <a:latin typeface="+mj-lt"/>
              <a:ea typeface="+mj-ea"/>
              <a:cs typeface="+mj-cs"/>
            </a:endParaRPr>
          </a:p>
          <a:p>
            <a:pPr marL="285750" indent="-285750" algn="just">
              <a:lnSpc>
                <a:spcPct val="90000"/>
              </a:lnSpc>
              <a:spcBef>
                <a:spcPts val="1000"/>
              </a:spcBef>
              <a:buClr>
                <a:schemeClr val="bg2">
                  <a:lumMod val="40000"/>
                  <a:lumOff val="60000"/>
                </a:schemeClr>
              </a:buClr>
              <a:buSzPct val="80000"/>
              <a:buFont typeface="Wingdings 3" charset="2"/>
              <a:buChar char=""/>
            </a:pPr>
            <a:endParaRPr lang="en-US" sz="1400" dirty="0">
              <a:solidFill>
                <a:srgbClr val="FFFFFF"/>
              </a:solidFill>
              <a:latin typeface="+mj-lt"/>
              <a:ea typeface="+mj-ea"/>
              <a:cs typeface="+mj-cs"/>
            </a:endParaRPr>
          </a:p>
          <a:p>
            <a:pPr marL="285750" indent="-285750" algn="just">
              <a:lnSpc>
                <a:spcPct val="90000"/>
              </a:lnSpc>
              <a:spcBef>
                <a:spcPts val="1000"/>
              </a:spcBef>
              <a:buClr>
                <a:schemeClr val="bg2">
                  <a:lumMod val="40000"/>
                  <a:lumOff val="60000"/>
                </a:schemeClr>
              </a:buClr>
              <a:buSzPct val="80000"/>
              <a:buFont typeface="Wingdings 3" charset="2"/>
              <a:buChar char=""/>
            </a:pPr>
            <a:endParaRPr lang="en-US" sz="1400" dirty="0">
              <a:solidFill>
                <a:srgbClr val="FFFFFF"/>
              </a:solidFill>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endParaRPr lang="en-US" sz="700" dirty="0">
              <a:solidFill>
                <a:srgbClr val="FFFFFF"/>
              </a:solidFill>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endParaRPr lang="en-US" sz="700" dirty="0">
              <a:solidFill>
                <a:srgbClr val="FFFFFF"/>
              </a:solidFill>
              <a:latin typeface="+mj-lt"/>
              <a:ea typeface="+mj-ea"/>
              <a:cs typeface="+mj-cs"/>
            </a:endParaRPr>
          </a:p>
        </p:txBody>
      </p:sp>
      <p:pic>
        <p:nvPicPr>
          <p:cNvPr id="16" name="Picture 15">
            <a:extLst>
              <a:ext uri="{FF2B5EF4-FFF2-40B4-BE49-F238E27FC236}">
                <a16:creationId xmlns:a16="http://schemas.microsoft.com/office/drawing/2014/main" id="{CD8FF902-5589-41D0-A069-B5DA7BB39FB7}"/>
              </a:ext>
            </a:extLst>
          </p:cNvPr>
          <p:cNvPicPr/>
          <p:nvPr/>
        </p:nvPicPr>
        <p:blipFill>
          <a:blip r:embed="rId6" cstate="screen">
            <a:extLst>
              <a:ext uri="{28A0092B-C50C-407E-A947-70E740481C1C}">
                <a14:useLocalDpi xmlns:a14="http://schemas.microsoft.com/office/drawing/2010/main" val="0"/>
              </a:ext>
            </a:extLst>
          </a:blip>
          <a:stretch>
            <a:fillRect/>
          </a:stretch>
        </p:blipFill>
        <p:spPr bwMode="auto">
          <a:xfrm>
            <a:off x="5541532" y="262275"/>
            <a:ext cx="6495847" cy="3166725"/>
          </a:xfrm>
          <a:prstGeom prst="rect">
            <a:avLst/>
          </a:prstGeom>
          <a:noFill/>
          <a:effectLst/>
        </p:spPr>
      </p:pic>
      <p:pic>
        <p:nvPicPr>
          <p:cNvPr id="40" name="Picture 39">
            <a:extLst>
              <a:ext uri="{FF2B5EF4-FFF2-40B4-BE49-F238E27FC236}">
                <a16:creationId xmlns:a16="http://schemas.microsoft.com/office/drawing/2014/main" id="{A8387600-2E5E-488F-BF7C-05088C9B1BA4}"/>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519880" y="3538830"/>
            <a:ext cx="6500670" cy="3166725"/>
          </a:xfrm>
          <a:prstGeom prst="rect">
            <a:avLst/>
          </a:prstGeom>
          <a:noFill/>
          <a:ln>
            <a:noFill/>
          </a:ln>
        </p:spPr>
      </p:pic>
    </p:spTree>
    <p:extLst>
      <p:ext uri="{BB962C8B-B14F-4D97-AF65-F5344CB8AC3E}">
        <p14:creationId xmlns:p14="http://schemas.microsoft.com/office/powerpoint/2010/main" val="78878209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98E23825-A06C-467F-9464-81B5AF7FEAD6}"/>
              </a:ext>
            </a:extLst>
          </p:cNvPr>
          <p:cNvSpPr txBox="1">
            <a:spLocks/>
          </p:cNvSpPr>
          <p:nvPr/>
        </p:nvSpPr>
        <p:spPr>
          <a:xfrm>
            <a:off x="104452" y="92280"/>
            <a:ext cx="2762926" cy="1883276"/>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Regional Context</a:t>
            </a:r>
          </a:p>
        </p:txBody>
      </p:sp>
      <p:pic>
        <p:nvPicPr>
          <p:cNvPr id="6" name="Picture 5">
            <a:extLst>
              <a:ext uri="{FF2B5EF4-FFF2-40B4-BE49-F238E27FC236}">
                <a16:creationId xmlns:a16="http://schemas.microsoft.com/office/drawing/2014/main" id="{D28ABC2C-2568-4F59-B6C5-BBE077E180B7}"/>
              </a:ext>
            </a:extLst>
          </p:cNvPr>
          <p:cNvPicPr>
            <a:picLocks noChangeAspect="1"/>
          </p:cNvPicPr>
          <p:nvPr/>
        </p:nvPicPr>
        <p:blipFill>
          <a:blip r:embed="rId2"/>
          <a:stretch>
            <a:fillRect/>
          </a:stretch>
        </p:blipFill>
        <p:spPr>
          <a:xfrm>
            <a:off x="2546576" y="109698"/>
            <a:ext cx="9471253" cy="6618152"/>
          </a:xfrm>
          <a:prstGeom prst="rect">
            <a:avLst/>
          </a:prstGeom>
        </p:spPr>
      </p:pic>
    </p:spTree>
    <p:extLst>
      <p:ext uri="{BB962C8B-B14F-4D97-AF65-F5344CB8AC3E}">
        <p14:creationId xmlns:p14="http://schemas.microsoft.com/office/powerpoint/2010/main" val="2374657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 name="Picture 2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3" name="Picture 2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4" name="Oval 2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5" name="Picture 2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6" name="Picture 2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7" name="Rectangle 3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8" name="Rectangle 33">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6">
            <a:extLst>
              <a:ext uri="{FF2B5EF4-FFF2-40B4-BE49-F238E27FC236}">
                <a16:creationId xmlns:a16="http://schemas.microsoft.com/office/drawing/2014/main" id="{2D7629F8-1A7E-4539-99AC-0E47C18E1DB2}"/>
              </a:ext>
            </a:extLst>
          </p:cNvPr>
          <p:cNvSpPr txBox="1">
            <a:spLocks/>
          </p:cNvSpPr>
          <p:nvPr/>
        </p:nvSpPr>
        <p:spPr>
          <a:xfrm>
            <a:off x="105064" y="122040"/>
            <a:ext cx="4166510" cy="512141"/>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b="0" i="0" kern="1200" dirty="0">
                <a:solidFill>
                  <a:srgbClr val="EBEBEB"/>
                </a:solidFill>
                <a:latin typeface="+mj-lt"/>
                <a:ea typeface="+mj-ea"/>
                <a:cs typeface="+mj-cs"/>
              </a:rPr>
              <a:t>Character Appraisal</a:t>
            </a:r>
          </a:p>
        </p:txBody>
      </p:sp>
      <p:sp>
        <p:nvSpPr>
          <p:cNvPr id="49"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0" name="Freeform: Shape 37">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17" name="Picture 16">
            <a:extLst>
              <a:ext uri="{FF2B5EF4-FFF2-40B4-BE49-F238E27FC236}">
                <a16:creationId xmlns:a16="http://schemas.microsoft.com/office/drawing/2014/main" id="{45F08B49-ABC7-4C2D-B526-64AAB3AD0F0C}"/>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bwMode="auto">
          <a:xfrm>
            <a:off x="5614200" y="138086"/>
            <a:ext cx="6491079" cy="3164400"/>
          </a:xfrm>
          <a:prstGeom prst="rect">
            <a:avLst/>
          </a:prstGeom>
          <a:noFill/>
          <a:effectLst/>
        </p:spPr>
      </p:pic>
      <p:sp>
        <p:nvSpPr>
          <p:cNvPr id="51" name="Rectangle 39">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C3A97F0C-B60F-4EDF-B156-356961F051FC}"/>
              </a:ext>
            </a:extLst>
          </p:cNvPr>
          <p:cNvSpPr/>
          <p:nvPr/>
        </p:nvSpPr>
        <p:spPr>
          <a:xfrm>
            <a:off x="195943" y="756222"/>
            <a:ext cx="4619497" cy="5467598"/>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u="sng" dirty="0">
                <a:solidFill>
                  <a:srgbClr val="EBEBEB"/>
                </a:solidFill>
                <a:latin typeface="+mj-lt"/>
                <a:ea typeface="+mj-ea"/>
                <a:cs typeface="+mj-cs"/>
              </a:rPr>
              <a:t>Residential Area</a:t>
            </a:r>
          </a:p>
          <a:p>
            <a:pPr>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lgn="just">
              <a:spcBef>
                <a:spcPts val="1000"/>
              </a:spcBef>
              <a:buClr>
                <a:schemeClr val="bg2">
                  <a:lumMod val="40000"/>
                  <a:lumOff val="60000"/>
                </a:schemeClr>
              </a:buClr>
              <a:buSzPct val="80000"/>
              <a:buFont typeface="Wingdings 3" charset="2"/>
              <a:buChar char=""/>
            </a:pPr>
            <a:r>
              <a:rPr lang="en-US" dirty="0">
                <a:solidFill>
                  <a:srgbClr val="EBEBEB"/>
                </a:solidFill>
                <a:latin typeface="+mj-lt"/>
                <a:ea typeface="+mj-ea"/>
                <a:cs typeface="+mj-cs"/>
              </a:rPr>
              <a:t>Primarily still consists of 2 story buildings,</a:t>
            </a:r>
          </a:p>
          <a:p>
            <a:pPr marL="285750" indent="-285750" algn="just">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lgn="just">
              <a:spcBef>
                <a:spcPts val="1000"/>
              </a:spcBef>
              <a:buClr>
                <a:schemeClr val="bg2">
                  <a:lumMod val="40000"/>
                  <a:lumOff val="60000"/>
                </a:schemeClr>
              </a:buClr>
              <a:buSzPct val="80000"/>
              <a:buFont typeface="Wingdings 3" charset="2"/>
              <a:buChar char=""/>
            </a:pPr>
            <a:r>
              <a:rPr lang="en-US" dirty="0">
                <a:solidFill>
                  <a:srgbClr val="EBEBEB"/>
                </a:solidFill>
                <a:latin typeface="+mj-lt"/>
                <a:ea typeface="+mj-ea"/>
                <a:cs typeface="+mj-cs"/>
              </a:rPr>
              <a:t>SMLP allows a building height of 3 floors plus semi basement,</a:t>
            </a:r>
          </a:p>
          <a:p>
            <a:pPr algn="just">
              <a:spcBef>
                <a:spcPts val="1000"/>
              </a:spcBef>
              <a:buClr>
                <a:schemeClr val="bg2">
                  <a:lumMod val="40000"/>
                  <a:lumOff val="60000"/>
                </a:schemeClr>
              </a:buClr>
              <a:buSzPct val="80000"/>
            </a:pPr>
            <a:endParaRPr lang="en-US" dirty="0">
              <a:solidFill>
                <a:srgbClr val="EBEBEB"/>
              </a:solidFill>
              <a:latin typeface="+mj-lt"/>
              <a:ea typeface="+mj-ea"/>
              <a:cs typeface="+mj-cs"/>
            </a:endParaRPr>
          </a:p>
          <a:p>
            <a:pPr marL="285750" indent="-285750" algn="just">
              <a:spcBef>
                <a:spcPts val="1000"/>
              </a:spcBef>
              <a:buClr>
                <a:schemeClr val="bg2">
                  <a:lumMod val="40000"/>
                  <a:lumOff val="60000"/>
                </a:schemeClr>
              </a:buClr>
              <a:buSzPct val="80000"/>
              <a:buFont typeface="Wingdings 3" charset="2"/>
              <a:buChar char=""/>
            </a:pPr>
            <a:r>
              <a:rPr lang="en-GB" dirty="0">
                <a:solidFill>
                  <a:srgbClr val="EBEBEB"/>
                </a:solidFill>
                <a:latin typeface="+mj-lt"/>
                <a:ea typeface="+mj-ea"/>
                <a:cs typeface="+mj-cs"/>
              </a:rPr>
              <a:t>Changing the character of the area through increased residential densities and significantly higher buildings,</a:t>
            </a:r>
          </a:p>
          <a:p>
            <a:pPr marL="285750" indent="-285750" algn="just">
              <a:spcBef>
                <a:spcPts val="1000"/>
              </a:spcBef>
              <a:buClr>
                <a:schemeClr val="bg2">
                  <a:lumMod val="40000"/>
                  <a:lumOff val="60000"/>
                </a:schemeClr>
              </a:buClr>
              <a:buSzPct val="80000"/>
              <a:buFont typeface="Wingdings 3" charset="2"/>
              <a:buChar char=""/>
            </a:pPr>
            <a:endParaRPr lang="en-GB" dirty="0">
              <a:solidFill>
                <a:srgbClr val="EBEBEB"/>
              </a:solidFill>
              <a:latin typeface="+mj-lt"/>
              <a:ea typeface="+mj-ea"/>
              <a:cs typeface="+mj-cs"/>
            </a:endParaRPr>
          </a:p>
          <a:p>
            <a:pPr marL="285750" indent="-285750" algn="just">
              <a:spcBef>
                <a:spcPts val="1000"/>
              </a:spcBef>
              <a:buClr>
                <a:schemeClr val="bg2">
                  <a:lumMod val="40000"/>
                  <a:lumOff val="60000"/>
                </a:schemeClr>
              </a:buClr>
              <a:buSzPct val="80000"/>
              <a:buFont typeface="Wingdings 3" charset="2"/>
              <a:buChar char=""/>
            </a:pPr>
            <a:r>
              <a:rPr lang="en-GB" dirty="0">
                <a:solidFill>
                  <a:srgbClr val="EBEBEB"/>
                </a:solidFill>
                <a:latin typeface="+mj-lt"/>
                <a:ea typeface="+mj-ea"/>
                <a:cs typeface="+mj-cs"/>
              </a:rPr>
              <a:t>Resulting in areas of blank party walls.</a:t>
            </a:r>
          </a:p>
          <a:p>
            <a:pPr marL="285750" indent="-285750" algn="just">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p:txBody>
      </p:sp>
      <p:pic>
        <p:nvPicPr>
          <p:cNvPr id="41" name="Picture 40">
            <a:extLst>
              <a:ext uri="{FF2B5EF4-FFF2-40B4-BE49-F238E27FC236}">
                <a16:creationId xmlns:a16="http://schemas.microsoft.com/office/drawing/2014/main" id="{74C637B5-4988-4466-8B11-9474D837F250}"/>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607112" y="3440571"/>
            <a:ext cx="6498167" cy="3165506"/>
          </a:xfrm>
          <a:prstGeom prst="rect">
            <a:avLst/>
          </a:prstGeom>
          <a:noFill/>
          <a:ln>
            <a:noFill/>
          </a:ln>
        </p:spPr>
      </p:pic>
    </p:spTree>
    <p:extLst>
      <p:ext uri="{BB962C8B-B14F-4D97-AF65-F5344CB8AC3E}">
        <p14:creationId xmlns:p14="http://schemas.microsoft.com/office/powerpoint/2010/main" val="409455513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D7629F8-1A7E-4539-99AC-0E47C18E1DB2}"/>
              </a:ext>
            </a:extLst>
          </p:cNvPr>
          <p:cNvSpPr txBox="1">
            <a:spLocks/>
          </p:cNvSpPr>
          <p:nvPr/>
        </p:nvSpPr>
        <p:spPr>
          <a:xfrm>
            <a:off x="105064" y="122040"/>
            <a:ext cx="4166510" cy="512141"/>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b="0" i="0" kern="1200" dirty="0">
                <a:solidFill>
                  <a:srgbClr val="EBEBEB"/>
                </a:solidFill>
                <a:latin typeface="+mj-lt"/>
                <a:ea typeface="+mj-ea"/>
                <a:cs typeface="+mj-cs"/>
              </a:rPr>
              <a:t>Constraints</a:t>
            </a:r>
          </a:p>
        </p:txBody>
      </p:sp>
      <p:sp>
        <p:nvSpPr>
          <p:cNvPr id="4" name="Rectangle 3">
            <a:extLst>
              <a:ext uri="{FF2B5EF4-FFF2-40B4-BE49-F238E27FC236}">
                <a16:creationId xmlns:a16="http://schemas.microsoft.com/office/drawing/2014/main" id="{C3A97F0C-B60F-4EDF-B156-356961F051FC}"/>
              </a:ext>
            </a:extLst>
          </p:cNvPr>
          <p:cNvSpPr/>
          <p:nvPr/>
        </p:nvSpPr>
        <p:spPr>
          <a:xfrm>
            <a:off x="195943" y="756222"/>
            <a:ext cx="11737910" cy="5979738"/>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u="sng" dirty="0">
                <a:solidFill>
                  <a:srgbClr val="EBEBEB"/>
                </a:solidFill>
                <a:latin typeface="+mj-lt"/>
                <a:ea typeface="+mj-ea"/>
                <a:cs typeface="+mj-cs"/>
              </a:rPr>
              <a:t>Environmental Protection</a:t>
            </a:r>
          </a:p>
          <a:p>
            <a:pPr>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lgn="just">
              <a:spcBef>
                <a:spcPts val="1000"/>
              </a:spcBef>
              <a:buClr>
                <a:schemeClr val="bg2">
                  <a:lumMod val="40000"/>
                  <a:lumOff val="60000"/>
                </a:schemeClr>
              </a:buClr>
              <a:buSzPct val="80000"/>
              <a:buFont typeface="Wingdings 3" charset="2"/>
              <a:buChar char=""/>
            </a:pPr>
            <a:r>
              <a:rPr lang="en-GB" dirty="0"/>
              <a:t>Proposed </a:t>
            </a:r>
            <a:r>
              <a:rPr lang="en-GB" dirty="0" err="1"/>
              <a:t>schedduling</a:t>
            </a:r>
            <a:r>
              <a:rPr lang="en-GB" dirty="0"/>
              <a:t> of coast as an AEI and SSI.</a:t>
            </a:r>
            <a:endParaRPr lang="en-US" dirty="0">
              <a:solidFill>
                <a:srgbClr val="EBEBEB"/>
              </a:solidFill>
              <a:latin typeface="+mj-lt"/>
              <a:ea typeface="+mj-ea"/>
              <a:cs typeface="+mj-cs"/>
            </a:endParaRPr>
          </a:p>
          <a:p>
            <a:pPr marL="285750" indent="-285750" algn="just">
              <a:spcBef>
                <a:spcPts val="1000"/>
              </a:spcBef>
              <a:buClr>
                <a:schemeClr val="bg2">
                  <a:lumMod val="40000"/>
                  <a:lumOff val="60000"/>
                </a:schemeClr>
              </a:buClr>
              <a:buSzPct val="80000"/>
              <a:buFont typeface="Wingdings 3" charset="2"/>
              <a:buChar char=""/>
            </a:pPr>
            <a:r>
              <a:rPr lang="en-GB" dirty="0"/>
              <a:t>The coastal water body </a:t>
            </a:r>
            <a:r>
              <a:rPr lang="en-GB" b="1" dirty="0"/>
              <a:t>MTC106 – ‘Ix-</a:t>
            </a:r>
            <a:r>
              <a:rPr lang="en-GB" b="1" dirty="0" err="1"/>
              <a:t>Xaghjra</a:t>
            </a:r>
            <a:r>
              <a:rPr lang="en-GB" b="1" dirty="0"/>
              <a:t> </a:t>
            </a:r>
            <a:r>
              <a:rPr lang="en-GB" b="1" dirty="0" err="1"/>
              <a:t>sa</a:t>
            </a:r>
            <a:r>
              <a:rPr lang="en-GB" b="1" dirty="0"/>
              <a:t> </a:t>
            </a:r>
            <a:r>
              <a:rPr lang="en-GB" b="1" dirty="0" err="1"/>
              <a:t>Wied</a:t>
            </a:r>
            <a:r>
              <a:rPr lang="en-GB" b="1" dirty="0"/>
              <a:t> </a:t>
            </a:r>
            <a:r>
              <a:rPr lang="en-GB" b="1" dirty="0" err="1"/>
              <a:t>il-Ghajn</a:t>
            </a:r>
            <a:r>
              <a:rPr lang="en-GB" b="1" dirty="0"/>
              <a:t>’.</a:t>
            </a: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Posidonia Baseline Survey 2003 identified the area as home to Posidonia meadows.</a:t>
            </a:r>
            <a:endParaRPr lang="en-US" dirty="0">
              <a:solidFill>
                <a:srgbClr val="EBEBEB"/>
              </a:solidFill>
              <a:latin typeface="+mj-lt"/>
              <a:ea typeface="+mj-ea"/>
              <a:cs typeface="+mj-cs"/>
            </a:endParaRPr>
          </a:p>
          <a:p>
            <a:pPr marL="285750" indent="-285750" algn="just">
              <a:spcBef>
                <a:spcPts val="1000"/>
              </a:spcBef>
              <a:buClr>
                <a:schemeClr val="bg2">
                  <a:lumMod val="40000"/>
                  <a:lumOff val="60000"/>
                </a:schemeClr>
              </a:buClr>
              <a:buSzPct val="80000"/>
              <a:buFont typeface="Wingdings 3" charset="2"/>
              <a:buChar char=""/>
            </a:pPr>
            <a:r>
              <a:rPr lang="en-GB" dirty="0"/>
              <a:t>The coastal perimeter is designated as part of the public domain by Act XXV of 2016.</a:t>
            </a:r>
            <a:endParaRPr lang="en-GB" dirty="0">
              <a:solidFill>
                <a:srgbClr val="EBEBEB"/>
              </a:solidFill>
              <a:latin typeface="+mj-lt"/>
              <a:ea typeface="+mj-ea"/>
              <a:cs typeface="+mj-cs"/>
            </a:endParaRPr>
          </a:p>
          <a:p>
            <a:pPr marL="285750" indent="-285750" algn="just">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a:spcBef>
                <a:spcPts val="1000"/>
              </a:spcBef>
              <a:buClr>
                <a:schemeClr val="bg2">
                  <a:lumMod val="40000"/>
                  <a:lumOff val="60000"/>
                </a:schemeClr>
              </a:buClr>
              <a:buSzPct val="80000"/>
            </a:pPr>
            <a:r>
              <a:rPr lang="en-US" u="sng" dirty="0">
                <a:solidFill>
                  <a:srgbClr val="EBEBEB"/>
                </a:solidFill>
              </a:rPr>
              <a:t>Heritage Scheduling </a:t>
            </a:r>
          </a:p>
          <a:p>
            <a:pPr>
              <a:spcBef>
                <a:spcPts val="1000"/>
              </a:spcBef>
              <a:buClr>
                <a:schemeClr val="bg2">
                  <a:lumMod val="40000"/>
                  <a:lumOff val="60000"/>
                </a:schemeClr>
              </a:buClr>
              <a:buSzPct val="80000"/>
              <a:buFont typeface="Wingdings 3" charset="2"/>
              <a:buChar char=""/>
            </a:pPr>
            <a:endParaRPr lang="en-US" dirty="0">
              <a:solidFill>
                <a:srgbClr val="EBEBEB"/>
              </a:solidFill>
            </a:endParaRPr>
          </a:p>
          <a:p>
            <a:pPr marL="285750" indent="-285750" algn="just">
              <a:spcBef>
                <a:spcPts val="1000"/>
              </a:spcBef>
              <a:buClr>
                <a:schemeClr val="bg2">
                  <a:lumMod val="40000"/>
                  <a:lumOff val="60000"/>
                </a:schemeClr>
              </a:buClr>
              <a:buSzPct val="80000"/>
              <a:buFont typeface="Wingdings 3" charset="2"/>
              <a:buChar char=""/>
            </a:pPr>
            <a:r>
              <a:rPr lang="en-GB" dirty="0"/>
              <a:t>St. Thomas Tower and the surrounding ditch is afforded Grade 1 scheduling due to its architectural and cultural value, with a proposed buffer zone around the tower. </a:t>
            </a: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p:txBody>
      </p:sp>
    </p:spTree>
    <p:extLst>
      <p:ext uri="{BB962C8B-B14F-4D97-AF65-F5344CB8AC3E}">
        <p14:creationId xmlns:p14="http://schemas.microsoft.com/office/powerpoint/2010/main" val="1141602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D7629F8-1A7E-4539-99AC-0E47C18E1DB2}"/>
              </a:ext>
            </a:extLst>
          </p:cNvPr>
          <p:cNvSpPr txBox="1">
            <a:spLocks/>
          </p:cNvSpPr>
          <p:nvPr/>
        </p:nvSpPr>
        <p:spPr>
          <a:xfrm>
            <a:off x="105064" y="122040"/>
            <a:ext cx="4166510" cy="512141"/>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b="0" i="0" kern="1200" dirty="0">
                <a:solidFill>
                  <a:srgbClr val="EBEBEB"/>
                </a:solidFill>
                <a:latin typeface="+mj-lt"/>
                <a:ea typeface="+mj-ea"/>
                <a:cs typeface="+mj-cs"/>
              </a:rPr>
              <a:t>Land Designations</a:t>
            </a:r>
          </a:p>
        </p:txBody>
      </p:sp>
      <p:graphicFrame>
        <p:nvGraphicFramePr>
          <p:cNvPr id="2" name="Table 1">
            <a:extLst>
              <a:ext uri="{FF2B5EF4-FFF2-40B4-BE49-F238E27FC236}">
                <a16:creationId xmlns:a16="http://schemas.microsoft.com/office/drawing/2014/main" id="{45F1D304-0E81-41F3-A27B-C375B77B779C}"/>
              </a:ext>
            </a:extLst>
          </p:cNvPr>
          <p:cNvGraphicFramePr>
            <a:graphicFrameLocks noGrp="1"/>
          </p:cNvGraphicFramePr>
          <p:nvPr>
            <p:extLst>
              <p:ext uri="{D42A27DB-BD31-4B8C-83A1-F6EECF244321}">
                <p14:modId xmlns:p14="http://schemas.microsoft.com/office/powerpoint/2010/main" val="1492038480"/>
              </p:ext>
            </p:extLst>
          </p:nvPr>
        </p:nvGraphicFramePr>
        <p:xfrm>
          <a:off x="729842" y="872455"/>
          <a:ext cx="9680896" cy="5536736"/>
        </p:xfrm>
        <a:graphic>
          <a:graphicData uri="http://schemas.openxmlformats.org/drawingml/2006/table">
            <a:tbl>
              <a:tblPr firstRow="1" firstCol="1" bandRow="1">
                <a:tableStyleId>{5C22544A-7EE6-4342-B048-85BDC9FD1C3A}</a:tableStyleId>
              </a:tblPr>
              <a:tblGrid>
                <a:gridCol w="1027923">
                  <a:extLst>
                    <a:ext uri="{9D8B030D-6E8A-4147-A177-3AD203B41FA5}">
                      <a16:colId xmlns:a16="http://schemas.microsoft.com/office/drawing/2014/main" val="42316365"/>
                    </a:ext>
                  </a:extLst>
                </a:gridCol>
                <a:gridCol w="5279359">
                  <a:extLst>
                    <a:ext uri="{9D8B030D-6E8A-4147-A177-3AD203B41FA5}">
                      <a16:colId xmlns:a16="http://schemas.microsoft.com/office/drawing/2014/main" val="2375621207"/>
                    </a:ext>
                  </a:extLst>
                </a:gridCol>
                <a:gridCol w="1961644">
                  <a:extLst>
                    <a:ext uri="{9D8B030D-6E8A-4147-A177-3AD203B41FA5}">
                      <a16:colId xmlns:a16="http://schemas.microsoft.com/office/drawing/2014/main" val="2412042300"/>
                    </a:ext>
                  </a:extLst>
                </a:gridCol>
                <a:gridCol w="1411970">
                  <a:extLst>
                    <a:ext uri="{9D8B030D-6E8A-4147-A177-3AD203B41FA5}">
                      <a16:colId xmlns:a16="http://schemas.microsoft.com/office/drawing/2014/main" val="166458922"/>
                    </a:ext>
                  </a:extLst>
                </a:gridCol>
              </a:tblGrid>
              <a:tr h="441963">
                <a:tc gridSpan="4">
                  <a:txBody>
                    <a:bodyPr/>
                    <a:lstStyle/>
                    <a:p>
                      <a:pPr algn="ctr">
                        <a:lnSpc>
                          <a:spcPct val="115000"/>
                        </a:lnSpc>
                        <a:spcBef>
                          <a:spcPts val="600"/>
                        </a:spcBef>
                        <a:spcAft>
                          <a:spcPts val="600"/>
                        </a:spcAft>
                        <a:tabLst>
                          <a:tab pos="270510" algn="l"/>
                        </a:tabLst>
                      </a:pPr>
                      <a:r>
                        <a:rPr lang="en-GB" sz="1100" dirty="0">
                          <a:effectLst/>
                        </a:rPr>
                        <a:t>Table 1: Zoning of the Development Brief Area</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28396059"/>
                  </a:ext>
                </a:extLst>
              </a:tr>
              <a:tr h="930273">
                <a:tc>
                  <a:txBody>
                    <a:bodyPr/>
                    <a:lstStyle/>
                    <a:p>
                      <a:pPr algn="just">
                        <a:lnSpc>
                          <a:spcPct val="115000"/>
                        </a:lnSpc>
                        <a:spcBef>
                          <a:spcPts val="600"/>
                        </a:spcBef>
                        <a:spcAft>
                          <a:spcPts val="600"/>
                        </a:spcAft>
                        <a:tabLst>
                          <a:tab pos="270510" algn="l"/>
                        </a:tabLst>
                      </a:pPr>
                      <a:r>
                        <a:rPr lang="en-GB" sz="1100">
                          <a:effectLst/>
                        </a:rPr>
                        <a:t>Zone</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tabLst>
                          <a:tab pos="270510" algn="l"/>
                        </a:tabLst>
                      </a:pPr>
                      <a:r>
                        <a:rPr lang="en-GB" sz="1100">
                          <a:effectLst/>
                        </a:rPr>
                        <a:t>Primary Land Designation</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tabLst>
                          <a:tab pos="270510" algn="l"/>
                        </a:tabLst>
                      </a:pPr>
                      <a:r>
                        <a:rPr lang="en-GB" sz="1100">
                          <a:effectLst/>
                        </a:rPr>
                        <a:t>Land Area (sqm)</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tabLst>
                          <a:tab pos="270510" algn="l"/>
                        </a:tabLst>
                      </a:pPr>
                      <a:r>
                        <a:rPr lang="en-GB" sz="1100">
                          <a:effectLst/>
                        </a:rPr>
                        <a:t>% of total brief area</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4137468"/>
                  </a:ext>
                </a:extLst>
              </a:tr>
              <a:tr h="930273">
                <a:tc>
                  <a:txBody>
                    <a:bodyPr/>
                    <a:lstStyle/>
                    <a:p>
                      <a:pPr algn="ctr">
                        <a:lnSpc>
                          <a:spcPct val="115000"/>
                        </a:lnSpc>
                        <a:spcBef>
                          <a:spcPts val="600"/>
                        </a:spcBef>
                        <a:spcAft>
                          <a:spcPts val="600"/>
                        </a:spcAft>
                        <a:tabLst>
                          <a:tab pos="270510" algn="l"/>
                        </a:tabLst>
                      </a:pPr>
                      <a:r>
                        <a:rPr lang="en-GB" sz="1100">
                          <a:effectLst/>
                        </a:rPr>
                        <a:t>A</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tabLst>
                          <a:tab pos="270510" algn="l"/>
                        </a:tabLst>
                      </a:pPr>
                      <a:r>
                        <a:rPr lang="en-GB" sz="1100">
                          <a:effectLst/>
                        </a:rPr>
                        <a:t>Developable site area which shall accommodate new uses and buildings </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tabLst>
                          <a:tab pos="270510" algn="l"/>
                        </a:tabLst>
                      </a:pPr>
                      <a:r>
                        <a:rPr lang="en-GB" sz="1100" dirty="0">
                          <a:effectLst/>
                        </a:rPr>
                        <a:t>17,700</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tabLst>
                          <a:tab pos="270510" algn="l"/>
                        </a:tabLst>
                      </a:pPr>
                      <a:r>
                        <a:rPr lang="en-GB" sz="1100">
                          <a:effectLst/>
                        </a:rPr>
                        <a:t>33%</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7899174"/>
                  </a:ext>
                </a:extLst>
              </a:tr>
              <a:tr h="930273">
                <a:tc>
                  <a:txBody>
                    <a:bodyPr/>
                    <a:lstStyle/>
                    <a:p>
                      <a:pPr algn="ctr">
                        <a:lnSpc>
                          <a:spcPct val="115000"/>
                        </a:lnSpc>
                        <a:spcBef>
                          <a:spcPts val="600"/>
                        </a:spcBef>
                        <a:spcAft>
                          <a:spcPts val="600"/>
                        </a:spcAft>
                        <a:tabLst>
                          <a:tab pos="270510" algn="l"/>
                        </a:tabLst>
                      </a:pPr>
                      <a:r>
                        <a:rPr lang="en-GB" sz="1100">
                          <a:effectLst/>
                        </a:rPr>
                        <a:t>B</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tabLst>
                          <a:tab pos="270510" algn="l"/>
                        </a:tabLst>
                      </a:pPr>
                      <a:r>
                        <a:rPr lang="en-GB" sz="1100" dirty="0">
                          <a:effectLst/>
                        </a:rPr>
                        <a:t>Protected foreshore which shall be safeguarded for public access and use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tabLst>
                          <a:tab pos="270510" algn="l"/>
                        </a:tabLst>
                      </a:pPr>
                      <a:r>
                        <a:rPr lang="en-GB" sz="1100" dirty="0">
                          <a:effectLst/>
                        </a:rPr>
                        <a:t>18,600</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tabLst>
                          <a:tab pos="270510" algn="l"/>
                        </a:tabLst>
                      </a:pPr>
                      <a:r>
                        <a:rPr lang="en-GB" sz="1100">
                          <a:effectLst/>
                        </a:rPr>
                        <a:t>35% </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4122743"/>
                  </a:ext>
                </a:extLst>
              </a:tr>
              <a:tr h="930273">
                <a:tc>
                  <a:txBody>
                    <a:bodyPr/>
                    <a:lstStyle/>
                    <a:p>
                      <a:pPr algn="ctr">
                        <a:lnSpc>
                          <a:spcPct val="115000"/>
                        </a:lnSpc>
                        <a:spcBef>
                          <a:spcPts val="600"/>
                        </a:spcBef>
                        <a:spcAft>
                          <a:spcPts val="600"/>
                        </a:spcAft>
                        <a:tabLst>
                          <a:tab pos="270510" algn="l"/>
                        </a:tabLst>
                      </a:pPr>
                      <a:r>
                        <a:rPr lang="en-GB" sz="1100">
                          <a:effectLst/>
                        </a:rPr>
                        <a:t>C</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tabLst>
                          <a:tab pos="270510" algn="l"/>
                        </a:tabLst>
                      </a:pPr>
                      <a:r>
                        <a:rPr lang="en-GB" sz="1100">
                          <a:effectLst/>
                        </a:rPr>
                        <a:t>Scheduled building and its setting which shall be safeguarded for public use</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tabLst>
                          <a:tab pos="270510" algn="l"/>
                        </a:tabLst>
                      </a:pPr>
                      <a:r>
                        <a:rPr lang="en-GB" sz="1100" dirty="0">
                          <a:effectLst/>
                        </a:rPr>
                        <a:t>13,700</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tabLst>
                          <a:tab pos="270510" algn="l"/>
                        </a:tabLst>
                      </a:pPr>
                      <a:r>
                        <a:rPr lang="en-GB" sz="1100" dirty="0">
                          <a:effectLst/>
                        </a:rPr>
                        <a:t>26%</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5046370"/>
                  </a:ext>
                </a:extLst>
              </a:tr>
              <a:tr h="930273">
                <a:tc>
                  <a:txBody>
                    <a:bodyPr/>
                    <a:lstStyle/>
                    <a:p>
                      <a:pPr algn="ctr">
                        <a:lnSpc>
                          <a:spcPct val="115000"/>
                        </a:lnSpc>
                        <a:spcBef>
                          <a:spcPts val="600"/>
                        </a:spcBef>
                        <a:spcAft>
                          <a:spcPts val="600"/>
                        </a:spcAft>
                        <a:tabLst>
                          <a:tab pos="270510" algn="l"/>
                        </a:tabLst>
                      </a:pPr>
                      <a:r>
                        <a:rPr lang="en-GB" sz="1100">
                          <a:effectLst/>
                        </a:rPr>
                        <a:t>D</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tabLst>
                          <a:tab pos="270510" algn="l"/>
                        </a:tabLst>
                      </a:pPr>
                      <a:r>
                        <a:rPr lang="en-GB" sz="1100">
                          <a:effectLst/>
                        </a:rPr>
                        <a:t>Public streets which shall ensure access to private property outside the brief area </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tabLst>
                          <a:tab pos="270510" algn="l"/>
                        </a:tabLst>
                      </a:pPr>
                      <a:r>
                        <a:rPr lang="en-GB" sz="1100" dirty="0">
                          <a:effectLst/>
                        </a:rPr>
                        <a:t>2,900</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tabLst>
                          <a:tab pos="270510" algn="l"/>
                        </a:tabLst>
                      </a:pPr>
                      <a:r>
                        <a:rPr lang="en-GB" sz="1100" dirty="0">
                          <a:effectLst/>
                        </a:rPr>
                        <a:t>5%</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4659773"/>
                  </a:ext>
                </a:extLst>
              </a:tr>
              <a:tr h="443408">
                <a:tc>
                  <a:txBody>
                    <a:bodyPr/>
                    <a:lstStyle/>
                    <a:p>
                      <a:pPr algn="just">
                        <a:lnSpc>
                          <a:spcPct val="115000"/>
                        </a:lnSpc>
                        <a:spcBef>
                          <a:spcPts val="600"/>
                        </a:spcBef>
                        <a:spcAft>
                          <a:spcPts val="600"/>
                        </a:spcAft>
                        <a:tabLst>
                          <a:tab pos="270510" algn="l"/>
                        </a:tabLst>
                      </a:pPr>
                      <a:r>
                        <a:rPr lang="en-GB" sz="1100">
                          <a:effectLst/>
                        </a:rPr>
                        <a:t> </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tabLst>
                          <a:tab pos="270510" algn="l"/>
                        </a:tabLst>
                      </a:pPr>
                      <a:r>
                        <a:rPr lang="en-GB" sz="1100">
                          <a:effectLst/>
                        </a:rPr>
                        <a:t>Total</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tabLst>
                          <a:tab pos="270510" algn="l"/>
                        </a:tabLst>
                      </a:pPr>
                      <a:r>
                        <a:rPr lang="en-GB" sz="1100" dirty="0">
                          <a:effectLst/>
                        </a:rPr>
                        <a:t>52,900</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tabLst>
                          <a:tab pos="270510" algn="l"/>
                        </a:tabLst>
                      </a:pPr>
                      <a:r>
                        <a:rPr lang="en-GB" sz="1100" dirty="0">
                          <a:effectLst/>
                        </a:rPr>
                        <a:t>100%</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3917005"/>
                  </a:ext>
                </a:extLst>
              </a:tr>
            </a:tbl>
          </a:graphicData>
        </a:graphic>
      </p:graphicFrame>
    </p:spTree>
    <p:extLst>
      <p:ext uri="{BB962C8B-B14F-4D97-AF65-F5344CB8AC3E}">
        <p14:creationId xmlns:p14="http://schemas.microsoft.com/office/powerpoint/2010/main" val="2127423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44DEB-0B83-4995-B4B8-FC1485B5F3C1}"/>
              </a:ext>
            </a:extLst>
          </p:cNvPr>
          <p:cNvPicPr>
            <a:picLocks noChangeAspect="1"/>
          </p:cNvPicPr>
          <p:nvPr/>
        </p:nvPicPr>
        <p:blipFill>
          <a:blip r:embed="rId2"/>
          <a:stretch>
            <a:fillRect/>
          </a:stretch>
        </p:blipFill>
        <p:spPr>
          <a:xfrm>
            <a:off x="234043" y="95250"/>
            <a:ext cx="9624060" cy="6715690"/>
          </a:xfrm>
          <a:prstGeom prst="rect">
            <a:avLst/>
          </a:prstGeom>
        </p:spPr>
      </p:pic>
    </p:spTree>
    <p:extLst>
      <p:ext uri="{BB962C8B-B14F-4D97-AF65-F5344CB8AC3E}">
        <p14:creationId xmlns:p14="http://schemas.microsoft.com/office/powerpoint/2010/main" val="2180622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D7629F8-1A7E-4539-99AC-0E47C18E1DB2}"/>
              </a:ext>
            </a:extLst>
          </p:cNvPr>
          <p:cNvSpPr txBox="1">
            <a:spLocks/>
          </p:cNvSpPr>
          <p:nvPr/>
        </p:nvSpPr>
        <p:spPr>
          <a:xfrm>
            <a:off x="105064" y="122040"/>
            <a:ext cx="4166510" cy="51214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b="0" i="0" kern="1200" dirty="0">
                <a:solidFill>
                  <a:srgbClr val="EBEBEB"/>
                </a:solidFill>
                <a:latin typeface="+mj-lt"/>
                <a:ea typeface="+mj-ea"/>
                <a:cs typeface="+mj-cs"/>
              </a:rPr>
              <a:t>Urban Design Framework</a:t>
            </a:r>
          </a:p>
        </p:txBody>
      </p:sp>
      <p:sp>
        <p:nvSpPr>
          <p:cNvPr id="4" name="Rectangle 3">
            <a:extLst>
              <a:ext uri="{FF2B5EF4-FFF2-40B4-BE49-F238E27FC236}">
                <a16:creationId xmlns:a16="http://schemas.microsoft.com/office/drawing/2014/main" id="{C3A97F0C-B60F-4EDF-B156-356961F051FC}"/>
              </a:ext>
            </a:extLst>
          </p:cNvPr>
          <p:cNvSpPr/>
          <p:nvPr/>
        </p:nvSpPr>
        <p:spPr>
          <a:xfrm>
            <a:off x="195943" y="756222"/>
            <a:ext cx="11737910" cy="5979738"/>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u="sng" dirty="0">
                <a:solidFill>
                  <a:srgbClr val="EBEBEB"/>
                </a:solidFill>
                <a:latin typeface="+mj-lt"/>
                <a:ea typeface="+mj-ea"/>
                <a:cs typeface="+mj-cs"/>
              </a:rPr>
              <a:t>Allowable mix and scale of land uses</a:t>
            </a: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p:txBody>
      </p:sp>
      <p:graphicFrame>
        <p:nvGraphicFramePr>
          <p:cNvPr id="2" name="Table 1">
            <a:extLst>
              <a:ext uri="{FF2B5EF4-FFF2-40B4-BE49-F238E27FC236}">
                <a16:creationId xmlns:a16="http://schemas.microsoft.com/office/drawing/2014/main" id="{82CA5C1B-A818-4234-9A85-43A1FCAC3C7D}"/>
              </a:ext>
            </a:extLst>
          </p:cNvPr>
          <p:cNvGraphicFramePr>
            <a:graphicFrameLocks noGrp="1"/>
          </p:cNvGraphicFramePr>
          <p:nvPr>
            <p:extLst>
              <p:ext uri="{D42A27DB-BD31-4B8C-83A1-F6EECF244321}">
                <p14:modId xmlns:p14="http://schemas.microsoft.com/office/powerpoint/2010/main" val="1283775099"/>
              </p:ext>
            </p:extLst>
          </p:nvPr>
        </p:nvGraphicFramePr>
        <p:xfrm>
          <a:off x="914399" y="1635854"/>
          <a:ext cx="9320169" cy="4731391"/>
        </p:xfrm>
        <a:graphic>
          <a:graphicData uri="http://schemas.openxmlformats.org/drawingml/2006/table">
            <a:tbl>
              <a:tblPr firstRow="1" firstCol="1" bandRow="1">
                <a:tableStyleId>{5C22544A-7EE6-4342-B048-85BDC9FD1C3A}</a:tableStyleId>
              </a:tblPr>
              <a:tblGrid>
                <a:gridCol w="7487069">
                  <a:extLst>
                    <a:ext uri="{9D8B030D-6E8A-4147-A177-3AD203B41FA5}">
                      <a16:colId xmlns:a16="http://schemas.microsoft.com/office/drawing/2014/main" val="3072739787"/>
                    </a:ext>
                  </a:extLst>
                </a:gridCol>
                <a:gridCol w="1833100">
                  <a:extLst>
                    <a:ext uri="{9D8B030D-6E8A-4147-A177-3AD203B41FA5}">
                      <a16:colId xmlns:a16="http://schemas.microsoft.com/office/drawing/2014/main" val="2045639112"/>
                    </a:ext>
                  </a:extLst>
                </a:gridCol>
              </a:tblGrid>
              <a:tr h="1115240">
                <a:tc gridSpan="2">
                  <a:txBody>
                    <a:bodyPr/>
                    <a:lstStyle/>
                    <a:p>
                      <a:pPr algn="ctr">
                        <a:lnSpc>
                          <a:spcPct val="115000"/>
                        </a:lnSpc>
                        <a:spcBef>
                          <a:spcPts val="600"/>
                        </a:spcBef>
                        <a:spcAft>
                          <a:spcPts val="0"/>
                        </a:spcAft>
                      </a:pPr>
                      <a:r>
                        <a:rPr lang="en-GB" sz="1100" dirty="0">
                          <a:effectLst/>
                        </a:rPr>
                        <a:t>Table 2: GDF/Land-use for Ex-Jerma Palace Hotel, Marsascala (Zone A)</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4032016433"/>
                  </a:ext>
                </a:extLst>
              </a:tr>
              <a:tr h="509694">
                <a:tc>
                  <a:txBody>
                    <a:bodyPr/>
                    <a:lstStyle/>
                    <a:p>
                      <a:pPr algn="just">
                        <a:lnSpc>
                          <a:spcPct val="115000"/>
                        </a:lnSpc>
                        <a:spcBef>
                          <a:spcPts val="600"/>
                        </a:spcBef>
                        <a:spcAft>
                          <a:spcPts val="600"/>
                        </a:spcAft>
                      </a:pPr>
                      <a:r>
                        <a:rPr lang="en-GB" sz="1100">
                          <a:effectLst/>
                        </a:rPr>
                        <a:t>Land-use</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en-GB" sz="1100">
                          <a:effectLst/>
                        </a:rPr>
                        <a:t>GDF</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0186480"/>
                  </a:ext>
                </a:extLst>
              </a:tr>
              <a:tr h="1067681">
                <a:tc>
                  <a:txBody>
                    <a:bodyPr/>
                    <a:lstStyle/>
                    <a:p>
                      <a:pPr algn="just">
                        <a:lnSpc>
                          <a:spcPct val="115000"/>
                        </a:lnSpc>
                        <a:spcBef>
                          <a:spcPts val="600"/>
                        </a:spcBef>
                        <a:spcAft>
                          <a:spcPts val="600"/>
                        </a:spcAft>
                      </a:pPr>
                      <a:r>
                        <a:rPr lang="en-GB" sz="1100">
                          <a:effectLst/>
                        </a:rPr>
                        <a:t>Tourism – including ancillary facilities, excluding parking and services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en-GB" sz="1100" dirty="0">
                          <a:effectLst/>
                        </a:rPr>
                        <a:t>33,000sqm</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765328"/>
                  </a:ext>
                </a:extLst>
              </a:tr>
              <a:tr h="509694">
                <a:tc>
                  <a:txBody>
                    <a:bodyPr/>
                    <a:lstStyle/>
                    <a:p>
                      <a:pPr algn="just">
                        <a:lnSpc>
                          <a:spcPct val="115000"/>
                        </a:lnSpc>
                        <a:spcBef>
                          <a:spcPts val="600"/>
                        </a:spcBef>
                        <a:spcAft>
                          <a:spcPts val="600"/>
                        </a:spcAft>
                      </a:pPr>
                      <a:r>
                        <a:rPr lang="en-GB" sz="1100">
                          <a:effectLst/>
                        </a:rPr>
                        <a:t>Residential – excluding parking and services </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en-GB" sz="1100" dirty="0">
                          <a:effectLst/>
                        </a:rPr>
                        <a:t>26,000sqm</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3472511"/>
                  </a:ext>
                </a:extLst>
              </a:tr>
              <a:tr h="509694">
                <a:tc>
                  <a:txBody>
                    <a:bodyPr/>
                    <a:lstStyle/>
                    <a:p>
                      <a:pPr algn="just">
                        <a:lnSpc>
                          <a:spcPct val="115000"/>
                        </a:lnSpc>
                        <a:spcBef>
                          <a:spcPts val="600"/>
                        </a:spcBef>
                        <a:spcAft>
                          <a:spcPts val="600"/>
                        </a:spcAft>
                      </a:pPr>
                      <a:r>
                        <a:rPr lang="en-GB" sz="1100">
                          <a:effectLst/>
                        </a:rPr>
                        <a:t>Commercial – Food and Drink, excluding parking and services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en-GB" sz="1100" dirty="0">
                          <a:effectLst/>
                        </a:rPr>
                        <a:t>4,200sqm</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8005634"/>
                  </a:ext>
                </a:extLst>
              </a:tr>
              <a:tr h="509694">
                <a:tc>
                  <a:txBody>
                    <a:bodyPr/>
                    <a:lstStyle/>
                    <a:p>
                      <a:pPr algn="just">
                        <a:lnSpc>
                          <a:spcPct val="115000"/>
                        </a:lnSpc>
                        <a:spcBef>
                          <a:spcPts val="600"/>
                        </a:spcBef>
                        <a:spcAft>
                          <a:spcPts val="600"/>
                        </a:spcAft>
                      </a:pPr>
                      <a:r>
                        <a:rPr lang="en-GB" sz="1100">
                          <a:effectLst/>
                        </a:rPr>
                        <a:t>Commercial – Retail, excluding parking and services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en-GB" sz="1100" dirty="0">
                          <a:effectLst/>
                        </a:rPr>
                        <a:t>1,800sqm</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2909215"/>
                  </a:ext>
                </a:extLst>
              </a:tr>
              <a:tr h="509694">
                <a:tc>
                  <a:txBody>
                    <a:bodyPr/>
                    <a:lstStyle/>
                    <a:p>
                      <a:pPr algn="r">
                        <a:lnSpc>
                          <a:spcPct val="115000"/>
                        </a:lnSpc>
                        <a:spcBef>
                          <a:spcPts val="600"/>
                        </a:spcBef>
                        <a:spcAft>
                          <a:spcPts val="600"/>
                        </a:spcAft>
                      </a:pPr>
                      <a:r>
                        <a:rPr lang="en-GB" sz="1100">
                          <a:effectLst/>
                        </a:rPr>
                        <a:t>Total</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en-GB" sz="1100" dirty="0">
                          <a:effectLst/>
                        </a:rPr>
                        <a:t>65,000sqm</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7258589"/>
                  </a:ext>
                </a:extLst>
              </a:tr>
            </a:tbl>
          </a:graphicData>
        </a:graphic>
      </p:graphicFrame>
    </p:spTree>
    <p:extLst>
      <p:ext uri="{BB962C8B-B14F-4D97-AF65-F5344CB8AC3E}">
        <p14:creationId xmlns:p14="http://schemas.microsoft.com/office/powerpoint/2010/main" val="111509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D7629F8-1A7E-4539-99AC-0E47C18E1DB2}"/>
              </a:ext>
            </a:extLst>
          </p:cNvPr>
          <p:cNvSpPr txBox="1">
            <a:spLocks/>
          </p:cNvSpPr>
          <p:nvPr/>
        </p:nvSpPr>
        <p:spPr>
          <a:xfrm>
            <a:off x="105064" y="122040"/>
            <a:ext cx="4166510" cy="51214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dirty="0">
                <a:solidFill>
                  <a:srgbClr val="EBEBEB"/>
                </a:solidFill>
              </a:rPr>
              <a:t>Urban Design Framework</a:t>
            </a:r>
          </a:p>
          <a:p>
            <a:pPr>
              <a:spcAft>
                <a:spcPts val="600"/>
              </a:spcAft>
            </a:pPr>
            <a:endParaRPr lang="en-US" sz="3000" b="0" i="0" kern="1200" dirty="0">
              <a:solidFill>
                <a:srgbClr val="EBEBEB"/>
              </a:solidFill>
              <a:latin typeface="+mj-lt"/>
              <a:ea typeface="+mj-ea"/>
              <a:cs typeface="+mj-cs"/>
            </a:endParaRPr>
          </a:p>
        </p:txBody>
      </p:sp>
      <p:sp>
        <p:nvSpPr>
          <p:cNvPr id="4" name="Rectangle 3">
            <a:extLst>
              <a:ext uri="{FF2B5EF4-FFF2-40B4-BE49-F238E27FC236}">
                <a16:creationId xmlns:a16="http://schemas.microsoft.com/office/drawing/2014/main" id="{C3A97F0C-B60F-4EDF-B156-356961F051FC}"/>
              </a:ext>
            </a:extLst>
          </p:cNvPr>
          <p:cNvSpPr/>
          <p:nvPr/>
        </p:nvSpPr>
        <p:spPr>
          <a:xfrm>
            <a:off x="195943" y="756222"/>
            <a:ext cx="5900057" cy="4216994"/>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u="sng" dirty="0">
                <a:solidFill>
                  <a:srgbClr val="EBEBEB"/>
                </a:solidFill>
                <a:latin typeface="+mj-lt"/>
                <a:ea typeface="+mj-ea"/>
                <a:cs typeface="+mj-cs"/>
              </a:rPr>
              <a:t>Massing and Built Volumes</a:t>
            </a:r>
          </a:p>
          <a:p>
            <a:pPr algn="just">
              <a:spcBef>
                <a:spcPts val="1000"/>
              </a:spcBef>
              <a:buClr>
                <a:schemeClr val="bg2">
                  <a:lumMod val="40000"/>
                  <a:lumOff val="60000"/>
                </a:schemeClr>
              </a:buClr>
              <a:buSzPct val="80000"/>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3.23m floor to floor height for residential development </a:t>
            </a:r>
          </a:p>
          <a:p>
            <a:pPr marL="285750" indent="-285750" algn="just">
              <a:spcBef>
                <a:spcPts val="1000"/>
              </a:spcBef>
              <a:buClr>
                <a:schemeClr val="bg2">
                  <a:lumMod val="40000"/>
                  <a:lumOff val="60000"/>
                </a:schemeClr>
              </a:buClr>
              <a:buSzPct val="80000"/>
              <a:buFont typeface="Wingdings 3" charset="2"/>
              <a:buChar char=""/>
            </a:pPr>
            <a:r>
              <a:rPr lang="en-GB" dirty="0"/>
              <a:t>3.03m floor to floor height for non-residential development</a:t>
            </a:r>
          </a:p>
          <a:p>
            <a:pPr marL="285750" indent="-285750" algn="just">
              <a:spcBef>
                <a:spcPts val="1000"/>
              </a:spcBef>
              <a:buClr>
                <a:schemeClr val="bg2">
                  <a:lumMod val="40000"/>
                  <a:lumOff val="60000"/>
                </a:schemeClr>
              </a:buClr>
              <a:buSzPct val="80000"/>
              <a:buFont typeface="Wingdings 3" charset="2"/>
              <a:buChar char=""/>
            </a:pPr>
            <a:endParaRPr lang="en-GB" dirty="0"/>
          </a:p>
          <a:p>
            <a:pPr algn="just">
              <a:spcBef>
                <a:spcPts val="1000"/>
              </a:spcBef>
              <a:buClr>
                <a:schemeClr val="bg2">
                  <a:lumMod val="40000"/>
                  <a:lumOff val="60000"/>
                </a:schemeClr>
              </a:buClr>
              <a:buSzPct val="80000"/>
            </a:pPr>
            <a:r>
              <a:rPr lang="en-GB" dirty="0"/>
              <a:t>A base-point below which any development will be limited to services and parking and hence not included within the 65,000sqm GDF, has been set at 3m above sea level.</a:t>
            </a: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p:txBody>
      </p:sp>
      <p:pic>
        <p:nvPicPr>
          <p:cNvPr id="6" name="Picture 5">
            <a:extLst>
              <a:ext uri="{FF2B5EF4-FFF2-40B4-BE49-F238E27FC236}">
                <a16:creationId xmlns:a16="http://schemas.microsoft.com/office/drawing/2014/main" id="{58913170-9814-44C1-BC0F-9B4E6A29B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2671541" y="5188462"/>
            <a:ext cx="9279456" cy="1454933"/>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D4A3D611-84DE-40C8-9B77-6F39BAA594C9}"/>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6942117" y="1194071"/>
            <a:ext cx="4826000" cy="3529330"/>
          </a:xfrm>
          <a:prstGeom prst="rect">
            <a:avLst/>
          </a:prstGeom>
          <a:ln>
            <a:noFill/>
          </a:ln>
          <a:extLst>
            <a:ext uri="{53640926-AAD7-44D8-BBD7-CCE9431645EC}">
              <a14:shadowObscured xmlns:a14="http://schemas.microsoft.com/office/drawing/2010/main"/>
            </a:ext>
          </a:extLst>
        </p:spPr>
      </p:pic>
      <p:sp>
        <p:nvSpPr>
          <p:cNvPr id="11" name="Oval 10">
            <a:extLst>
              <a:ext uri="{FF2B5EF4-FFF2-40B4-BE49-F238E27FC236}">
                <a16:creationId xmlns:a16="http://schemas.microsoft.com/office/drawing/2014/main" id="{D7EBE7EF-3FCC-4457-B706-E277B60D3CF4}"/>
              </a:ext>
            </a:extLst>
          </p:cNvPr>
          <p:cNvSpPr/>
          <p:nvPr/>
        </p:nvSpPr>
        <p:spPr>
          <a:xfrm>
            <a:off x="10997519" y="2934698"/>
            <a:ext cx="143510" cy="14351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Oval 11">
            <a:extLst>
              <a:ext uri="{FF2B5EF4-FFF2-40B4-BE49-F238E27FC236}">
                <a16:creationId xmlns:a16="http://schemas.microsoft.com/office/drawing/2014/main" id="{25DD780A-676E-494D-BFCD-AB4CFCCB2514}"/>
              </a:ext>
            </a:extLst>
          </p:cNvPr>
          <p:cNvSpPr/>
          <p:nvPr/>
        </p:nvSpPr>
        <p:spPr>
          <a:xfrm>
            <a:off x="8888684" y="2891518"/>
            <a:ext cx="143510" cy="14351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Oval 12">
            <a:extLst>
              <a:ext uri="{FF2B5EF4-FFF2-40B4-BE49-F238E27FC236}">
                <a16:creationId xmlns:a16="http://schemas.microsoft.com/office/drawing/2014/main" id="{85975F21-5D49-41E7-9A9A-15AFDB72EF7B}"/>
              </a:ext>
            </a:extLst>
          </p:cNvPr>
          <p:cNvSpPr/>
          <p:nvPr/>
        </p:nvSpPr>
        <p:spPr>
          <a:xfrm>
            <a:off x="10468247" y="6057810"/>
            <a:ext cx="143510" cy="14351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Oval 13">
            <a:extLst>
              <a:ext uri="{FF2B5EF4-FFF2-40B4-BE49-F238E27FC236}">
                <a16:creationId xmlns:a16="http://schemas.microsoft.com/office/drawing/2014/main" id="{31D96506-1430-48D8-900E-71DE9D6B846A}"/>
              </a:ext>
            </a:extLst>
          </p:cNvPr>
          <p:cNvSpPr/>
          <p:nvPr/>
        </p:nvSpPr>
        <p:spPr>
          <a:xfrm>
            <a:off x="6369957" y="5960564"/>
            <a:ext cx="143510" cy="14351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866339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97F0C-B60F-4EDF-B156-356961F051FC}"/>
              </a:ext>
            </a:extLst>
          </p:cNvPr>
          <p:cNvSpPr/>
          <p:nvPr/>
        </p:nvSpPr>
        <p:spPr>
          <a:xfrm>
            <a:off x="195943" y="756221"/>
            <a:ext cx="11262049" cy="5868513"/>
          </a:xfrm>
          <a:prstGeom prst="rect">
            <a:avLst/>
          </a:prstGeom>
        </p:spPr>
        <p:txBody>
          <a:bodyPr vert="horz" lIns="91440" tIns="45720" rIns="91440" bIns="45720" rtlCol="0">
            <a:normAutofit/>
          </a:bodyPr>
          <a:lstStyle/>
          <a:p>
            <a:pPr algn="just">
              <a:spcBef>
                <a:spcPts val="1000"/>
              </a:spcBef>
              <a:buClr>
                <a:schemeClr val="bg2">
                  <a:lumMod val="40000"/>
                  <a:lumOff val="60000"/>
                </a:schemeClr>
              </a:buClr>
              <a:buSzPct val="80000"/>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GDF 65,000sqm, excluding parking and services,</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A building not exceeding 32m above mean sea level,</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A building not exceeding 9m above as St Thomas Tower,</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The incorporation of a podium floor entirely below road at 7.8m above mean sea level level is encouraged,</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Any development above the podium floor shall have a maximum site coverage of 52%.</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p:txBody>
      </p:sp>
    </p:spTree>
    <p:extLst>
      <p:ext uri="{BB962C8B-B14F-4D97-AF65-F5344CB8AC3E}">
        <p14:creationId xmlns:p14="http://schemas.microsoft.com/office/powerpoint/2010/main" val="2222306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D7629F8-1A7E-4539-99AC-0E47C18E1DB2}"/>
              </a:ext>
            </a:extLst>
          </p:cNvPr>
          <p:cNvSpPr txBox="1">
            <a:spLocks/>
          </p:cNvSpPr>
          <p:nvPr/>
        </p:nvSpPr>
        <p:spPr>
          <a:xfrm>
            <a:off x="105064" y="122040"/>
            <a:ext cx="4166510" cy="51214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dirty="0">
                <a:solidFill>
                  <a:srgbClr val="EBEBEB"/>
                </a:solidFill>
              </a:rPr>
              <a:t>Urban Design Framework</a:t>
            </a:r>
          </a:p>
          <a:p>
            <a:pPr>
              <a:spcAft>
                <a:spcPts val="600"/>
              </a:spcAft>
            </a:pPr>
            <a:endParaRPr lang="en-US" sz="3000" b="0" i="0" kern="1200" dirty="0">
              <a:solidFill>
                <a:srgbClr val="EBEBEB"/>
              </a:solidFill>
              <a:latin typeface="+mj-lt"/>
              <a:ea typeface="+mj-ea"/>
              <a:cs typeface="+mj-cs"/>
            </a:endParaRPr>
          </a:p>
        </p:txBody>
      </p:sp>
      <p:sp>
        <p:nvSpPr>
          <p:cNvPr id="4" name="Rectangle 3">
            <a:extLst>
              <a:ext uri="{FF2B5EF4-FFF2-40B4-BE49-F238E27FC236}">
                <a16:creationId xmlns:a16="http://schemas.microsoft.com/office/drawing/2014/main" id="{C3A97F0C-B60F-4EDF-B156-356961F051FC}"/>
              </a:ext>
            </a:extLst>
          </p:cNvPr>
          <p:cNvSpPr/>
          <p:nvPr/>
        </p:nvSpPr>
        <p:spPr>
          <a:xfrm>
            <a:off x="195943" y="756221"/>
            <a:ext cx="11709918" cy="5868513"/>
          </a:xfrm>
          <a:prstGeom prst="rect">
            <a:avLst/>
          </a:prstGeom>
        </p:spPr>
        <p:txBody>
          <a:bodyPr vert="horz" lIns="91440" tIns="45720" rIns="91440" bIns="45720" rtlCol="0">
            <a:normAutofit/>
          </a:bodyPr>
          <a:lstStyle/>
          <a:p>
            <a:r>
              <a:rPr lang="en-GB" u="sng" dirty="0"/>
              <a:t>Circulation and Road Access</a:t>
            </a:r>
          </a:p>
          <a:p>
            <a:endParaRPr lang="en-GB" u="sng" dirty="0"/>
          </a:p>
          <a:p>
            <a:pPr marL="285750" indent="-285750" algn="just">
              <a:spcBef>
                <a:spcPts val="1000"/>
              </a:spcBef>
              <a:buClr>
                <a:schemeClr val="bg2">
                  <a:lumMod val="40000"/>
                  <a:lumOff val="60000"/>
                </a:schemeClr>
              </a:buClr>
              <a:buSzPct val="80000"/>
              <a:buFont typeface="Wingdings 3" charset="2"/>
              <a:buChar char=""/>
            </a:pPr>
            <a:r>
              <a:rPr lang="en-GB" dirty="0"/>
              <a:t>Traffic levels are expected to be high, and a TIS shall be required to identify the impacts and propose mitigation measures</a:t>
            </a:r>
          </a:p>
          <a:p>
            <a:pPr algn="just">
              <a:spcBef>
                <a:spcPts val="1000"/>
              </a:spcBef>
              <a:buClr>
                <a:schemeClr val="bg2">
                  <a:lumMod val="40000"/>
                  <a:lumOff val="60000"/>
                </a:schemeClr>
              </a:buClr>
              <a:buSzPct val="80000"/>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A public open space constituting the immediate setting of the tower, contiguous with the open spaces within the site of the Ex-Jerma Palace is to be created by re-routing traffic from </a:t>
            </a:r>
            <a:r>
              <a:rPr lang="en-GB" dirty="0" err="1"/>
              <a:t>Triq</a:t>
            </a:r>
            <a:r>
              <a:rPr lang="en-GB" dirty="0"/>
              <a:t> is-</a:t>
            </a:r>
            <a:r>
              <a:rPr lang="en-GB" dirty="0" err="1"/>
              <a:t>Salini</a:t>
            </a:r>
            <a:r>
              <a:rPr lang="en-GB" dirty="0"/>
              <a:t> towards and from the site,</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Access to the development on the site must not cause severance within the site but must retain continuous pedestrian access from St Thomas Tower to the other newly created open spaces within the site.</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p:txBody>
      </p:sp>
    </p:spTree>
    <p:extLst>
      <p:ext uri="{BB962C8B-B14F-4D97-AF65-F5344CB8AC3E}">
        <p14:creationId xmlns:p14="http://schemas.microsoft.com/office/powerpoint/2010/main" val="853607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D7629F8-1A7E-4539-99AC-0E47C18E1DB2}"/>
              </a:ext>
            </a:extLst>
          </p:cNvPr>
          <p:cNvSpPr txBox="1">
            <a:spLocks/>
          </p:cNvSpPr>
          <p:nvPr/>
        </p:nvSpPr>
        <p:spPr>
          <a:xfrm>
            <a:off x="105064" y="122040"/>
            <a:ext cx="4166510" cy="51214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dirty="0">
                <a:solidFill>
                  <a:srgbClr val="EBEBEB"/>
                </a:solidFill>
              </a:rPr>
              <a:t>Urban Design Framework</a:t>
            </a:r>
          </a:p>
          <a:p>
            <a:pPr>
              <a:spcAft>
                <a:spcPts val="600"/>
              </a:spcAft>
            </a:pPr>
            <a:endParaRPr lang="en-US" sz="3000" b="0" i="0" kern="1200" dirty="0">
              <a:solidFill>
                <a:srgbClr val="EBEBEB"/>
              </a:solidFill>
              <a:latin typeface="+mj-lt"/>
              <a:ea typeface="+mj-ea"/>
              <a:cs typeface="+mj-cs"/>
            </a:endParaRPr>
          </a:p>
        </p:txBody>
      </p:sp>
      <p:sp>
        <p:nvSpPr>
          <p:cNvPr id="4" name="Rectangle 3">
            <a:extLst>
              <a:ext uri="{FF2B5EF4-FFF2-40B4-BE49-F238E27FC236}">
                <a16:creationId xmlns:a16="http://schemas.microsoft.com/office/drawing/2014/main" id="{C3A97F0C-B60F-4EDF-B156-356961F051FC}"/>
              </a:ext>
            </a:extLst>
          </p:cNvPr>
          <p:cNvSpPr/>
          <p:nvPr/>
        </p:nvSpPr>
        <p:spPr>
          <a:xfrm>
            <a:off x="195943" y="756221"/>
            <a:ext cx="11709918" cy="5868513"/>
          </a:xfrm>
          <a:prstGeom prst="rect">
            <a:avLst/>
          </a:prstGeom>
        </p:spPr>
        <p:txBody>
          <a:bodyPr vert="horz" lIns="91440" tIns="45720" rIns="91440" bIns="45720" rtlCol="0">
            <a:normAutofit/>
          </a:bodyPr>
          <a:lstStyle/>
          <a:p>
            <a:pPr marL="285750" indent="-285750" algn="just">
              <a:spcBef>
                <a:spcPts val="1000"/>
              </a:spcBef>
              <a:buClr>
                <a:schemeClr val="bg2">
                  <a:lumMod val="40000"/>
                  <a:lumOff val="60000"/>
                </a:schemeClr>
              </a:buClr>
              <a:buSzPct val="80000"/>
              <a:buFont typeface="Wingdings 3" charset="2"/>
              <a:buChar char=""/>
            </a:pPr>
            <a:endParaRPr lang="en-GB" dirty="0"/>
          </a:p>
          <a:p>
            <a:r>
              <a:rPr lang="en-GB" u="sng" dirty="0"/>
              <a:t>Electricity</a:t>
            </a:r>
          </a:p>
          <a:p>
            <a:pPr marL="285750" indent="-285750" algn="just">
              <a:spcBef>
                <a:spcPts val="1000"/>
              </a:spcBef>
              <a:buClr>
                <a:schemeClr val="bg2">
                  <a:lumMod val="40000"/>
                  <a:lumOff val="60000"/>
                </a:schemeClr>
              </a:buClr>
              <a:buSzPct val="80000"/>
              <a:buFont typeface="Wingdings 3" charset="2"/>
              <a:buChar char=""/>
            </a:pPr>
            <a:r>
              <a:rPr lang="en-GB" dirty="0" err="1"/>
              <a:t>Enemalta</a:t>
            </a:r>
            <a:r>
              <a:rPr lang="en-GB" dirty="0"/>
              <a:t> indicated that the development will require the installation of new high voltage cables and a number of substations within the development site. </a:t>
            </a: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r>
              <a:rPr lang="en-GB" u="sng" dirty="0"/>
              <a:t>Water supply and waste-water</a:t>
            </a:r>
          </a:p>
          <a:p>
            <a:pPr marL="285750" indent="-285750" algn="just">
              <a:spcBef>
                <a:spcPts val="1000"/>
              </a:spcBef>
              <a:buClr>
                <a:schemeClr val="bg2">
                  <a:lumMod val="40000"/>
                  <a:lumOff val="60000"/>
                </a:schemeClr>
              </a:buClr>
              <a:buSzPct val="80000"/>
              <a:buFont typeface="Wingdings 3" charset="2"/>
              <a:buChar char=""/>
            </a:pPr>
            <a:r>
              <a:rPr lang="en-GB" dirty="0"/>
              <a:t>WSC indicated that the development will require the upgrading of the waste water Pumping Station possibly in a new location, </a:t>
            </a:r>
          </a:p>
          <a:p>
            <a:pPr marL="285750" indent="-285750" algn="just">
              <a:spcBef>
                <a:spcPts val="1000"/>
              </a:spcBef>
              <a:buClr>
                <a:schemeClr val="bg2">
                  <a:lumMod val="40000"/>
                  <a:lumOff val="60000"/>
                </a:schemeClr>
              </a:buClr>
              <a:buSzPct val="80000"/>
              <a:buFont typeface="Wingdings 3" charset="2"/>
              <a:buChar char=""/>
            </a:pPr>
            <a:r>
              <a:rPr lang="en-GB" dirty="0"/>
              <a:t>Upgrading of rising main and pumps,</a:t>
            </a:r>
          </a:p>
          <a:p>
            <a:pPr marL="285750" indent="-285750" algn="just">
              <a:spcBef>
                <a:spcPts val="1000"/>
              </a:spcBef>
              <a:buClr>
                <a:schemeClr val="bg2">
                  <a:lumMod val="40000"/>
                  <a:lumOff val="60000"/>
                </a:schemeClr>
              </a:buClr>
              <a:buSzPct val="80000"/>
              <a:buFont typeface="Wingdings 3" charset="2"/>
              <a:buChar char=""/>
            </a:pPr>
            <a:r>
              <a:rPr lang="en-GB" dirty="0"/>
              <a:t>A dedicated main for the water supply will need to be installed accordingly. </a:t>
            </a: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p:txBody>
      </p:sp>
    </p:spTree>
    <p:extLst>
      <p:ext uri="{BB962C8B-B14F-4D97-AF65-F5344CB8AC3E}">
        <p14:creationId xmlns:p14="http://schemas.microsoft.com/office/powerpoint/2010/main" val="3168591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D7629F8-1A7E-4539-99AC-0E47C18E1DB2}"/>
              </a:ext>
            </a:extLst>
          </p:cNvPr>
          <p:cNvSpPr txBox="1">
            <a:spLocks/>
          </p:cNvSpPr>
          <p:nvPr/>
        </p:nvSpPr>
        <p:spPr>
          <a:xfrm>
            <a:off x="113772" y="132324"/>
            <a:ext cx="11278797" cy="733637"/>
          </a:xfrm>
          <a:prstGeom prst="rect">
            <a:avLst/>
          </a:prstGeom>
        </p:spPr>
        <p:txBody>
          <a:bodyPr vert="horz" lIns="91440" tIns="45720" rIns="91440" bIns="45720" rtlCol="0" anchor="t">
            <a:normAutofit fontScale="6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dirty="0">
                <a:solidFill>
                  <a:srgbClr val="EBEBEB"/>
                </a:solidFill>
              </a:rPr>
              <a:t>Design Guidance by Zone – </a:t>
            </a:r>
          </a:p>
          <a:p>
            <a:pPr>
              <a:spcAft>
                <a:spcPts val="600"/>
              </a:spcAft>
            </a:pPr>
            <a:r>
              <a:rPr lang="en-GB" sz="3200" dirty="0"/>
              <a:t>Ex-Jerma Palace Hotel (Zone A)</a:t>
            </a:r>
          </a:p>
          <a:p>
            <a:pPr>
              <a:spcAft>
                <a:spcPts val="600"/>
              </a:spcAft>
            </a:pPr>
            <a:endParaRPr lang="en-US" sz="3000" dirty="0">
              <a:solidFill>
                <a:srgbClr val="EBEBEB"/>
              </a:solidFill>
            </a:endParaRPr>
          </a:p>
          <a:p>
            <a:pPr>
              <a:spcAft>
                <a:spcPts val="600"/>
              </a:spcAft>
            </a:pPr>
            <a:endParaRPr lang="en-US" sz="3000" b="0" i="0" kern="1200" dirty="0">
              <a:solidFill>
                <a:srgbClr val="EBEBEB"/>
              </a:solidFill>
              <a:latin typeface="+mj-lt"/>
              <a:ea typeface="+mj-ea"/>
              <a:cs typeface="+mj-cs"/>
            </a:endParaRPr>
          </a:p>
        </p:txBody>
      </p:sp>
      <p:sp>
        <p:nvSpPr>
          <p:cNvPr id="4" name="Rectangle 3">
            <a:extLst>
              <a:ext uri="{FF2B5EF4-FFF2-40B4-BE49-F238E27FC236}">
                <a16:creationId xmlns:a16="http://schemas.microsoft.com/office/drawing/2014/main" id="{C3A97F0C-B60F-4EDF-B156-356961F051FC}"/>
              </a:ext>
            </a:extLst>
          </p:cNvPr>
          <p:cNvSpPr/>
          <p:nvPr/>
        </p:nvSpPr>
        <p:spPr>
          <a:xfrm>
            <a:off x="195943" y="1234395"/>
            <a:ext cx="11709918" cy="5124462"/>
          </a:xfrm>
          <a:prstGeom prst="rect">
            <a:avLst/>
          </a:prstGeom>
        </p:spPr>
        <p:txBody>
          <a:bodyPr vert="horz" lIns="91440" tIns="45720" rIns="91440" bIns="45720" rtlCol="0">
            <a:normAutofit/>
          </a:bodyPr>
          <a:lstStyle/>
          <a:p>
            <a:r>
              <a:rPr lang="en-GB" u="sng" dirty="0"/>
              <a:t>Site layout, massing and scale, architectural </a:t>
            </a:r>
            <a:r>
              <a:rPr lang="en-GB" u="sng" dirty="0" err="1"/>
              <a:t>treatament</a:t>
            </a:r>
            <a:endParaRPr lang="en-GB" u="sng" dirty="0"/>
          </a:p>
          <a:p>
            <a:endParaRPr lang="en-GB" u="sng" dirty="0"/>
          </a:p>
          <a:p>
            <a:pPr marL="285750" indent="-285750" algn="just">
              <a:spcBef>
                <a:spcPts val="1000"/>
              </a:spcBef>
              <a:buClr>
                <a:schemeClr val="bg2">
                  <a:lumMod val="40000"/>
                  <a:lumOff val="60000"/>
                </a:schemeClr>
              </a:buClr>
              <a:buSzPct val="80000"/>
              <a:buFont typeface="Wingdings 3" charset="2"/>
              <a:buChar char=""/>
            </a:pPr>
            <a:r>
              <a:rPr lang="en-GB" dirty="0"/>
              <a:t>To achieve the right balance between landscaping and opening the site for public access and public use through reduced site coverage which necessitate the increase of the height of buildings</a:t>
            </a:r>
          </a:p>
          <a:p>
            <a:pPr algn="just">
              <a:spcBef>
                <a:spcPts val="1000"/>
              </a:spcBef>
              <a:buClr>
                <a:schemeClr val="bg2">
                  <a:lumMod val="40000"/>
                  <a:lumOff val="60000"/>
                </a:schemeClr>
              </a:buClr>
              <a:buSzPct val="80000"/>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A series of building blocks lying on a podium and separated by landscaped public open spaces</a:t>
            </a:r>
          </a:p>
          <a:p>
            <a:pPr algn="just">
              <a:spcBef>
                <a:spcPts val="1000"/>
              </a:spcBef>
              <a:buClr>
                <a:schemeClr val="bg2">
                  <a:lumMod val="40000"/>
                  <a:lumOff val="60000"/>
                </a:schemeClr>
              </a:buClr>
              <a:buSzPct val="80000"/>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Re-introducing visual access towards the water and the visual link between the historic tower and the sea</a:t>
            </a:r>
          </a:p>
          <a:p>
            <a:pPr algn="just">
              <a:spcBef>
                <a:spcPts val="1000"/>
              </a:spcBef>
              <a:buClr>
                <a:schemeClr val="bg2">
                  <a:lumMod val="40000"/>
                  <a:lumOff val="60000"/>
                </a:schemeClr>
              </a:buClr>
              <a:buSzPct val="80000"/>
            </a:pPr>
            <a:endParaRPr lang="en-GB" dirty="0"/>
          </a:p>
          <a:p>
            <a:pPr marL="285750" indent="-285750">
              <a:spcBef>
                <a:spcPts val="1000"/>
              </a:spcBef>
              <a:buClr>
                <a:schemeClr val="bg2">
                  <a:lumMod val="40000"/>
                  <a:lumOff val="60000"/>
                </a:schemeClr>
              </a:buClr>
              <a:buSzPct val="80000"/>
              <a:buFont typeface="Wingdings 3" charset="2"/>
              <a:buChar char=""/>
            </a:pPr>
            <a:r>
              <a:rPr lang="en-GB" dirty="0"/>
              <a:t>Parking and services are to be integrated within the building envelope,</a:t>
            </a:r>
          </a:p>
        </p:txBody>
      </p:sp>
    </p:spTree>
    <p:extLst>
      <p:ext uri="{BB962C8B-B14F-4D97-AF65-F5344CB8AC3E}">
        <p14:creationId xmlns:p14="http://schemas.microsoft.com/office/powerpoint/2010/main" val="1123361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3E75493B-2E04-4ACA-8AC8-0F91D34479EF}"/>
              </a:ext>
            </a:extLst>
          </p:cNvPr>
          <p:cNvPicPr>
            <a:picLocks noChangeAspect="1"/>
          </p:cNvPicPr>
          <p:nvPr/>
        </p:nvPicPr>
        <p:blipFill>
          <a:blip r:embed="rId2"/>
          <a:stretch>
            <a:fillRect/>
          </a:stretch>
        </p:blipFill>
        <p:spPr>
          <a:xfrm>
            <a:off x="195773" y="1333851"/>
            <a:ext cx="6588728" cy="4513277"/>
          </a:xfrm>
          <a:prstGeom prst="rect">
            <a:avLst/>
          </a:prstGeom>
          <a:effectLst/>
        </p:spPr>
      </p:pic>
      <p:pic>
        <p:nvPicPr>
          <p:cNvPr id="5" name="Picture 4">
            <a:extLst>
              <a:ext uri="{FF2B5EF4-FFF2-40B4-BE49-F238E27FC236}">
                <a16:creationId xmlns:a16="http://schemas.microsoft.com/office/drawing/2014/main" id="{33077707-2242-4553-AD79-B5561F3A1D5F}"/>
              </a:ext>
            </a:extLst>
          </p:cNvPr>
          <p:cNvPicPr>
            <a:picLocks noChangeAspect="1"/>
          </p:cNvPicPr>
          <p:nvPr/>
        </p:nvPicPr>
        <p:blipFill>
          <a:blip r:embed="rId3"/>
          <a:stretch>
            <a:fillRect/>
          </a:stretch>
        </p:blipFill>
        <p:spPr>
          <a:xfrm>
            <a:off x="6875822" y="4061742"/>
            <a:ext cx="5204210" cy="2531950"/>
          </a:xfrm>
          <a:prstGeom prst="rect">
            <a:avLst/>
          </a:prstGeom>
        </p:spPr>
      </p:pic>
      <p:sp>
        <p:nvSpPr>
          <p:cNvPr id="7" name="Title 6">
            <a:extLst>
              <a:ext uri="{FF2B5EF4-FFF2-40B4-BE49-F238E27FC236}">
                <a16:creationId xmlns:a16="http://schemas.microsoft.com/office/drawing/2014/main" id="{92E78394-5670-4772-8014-E56E68797F5B}"/>
              </a:ext>
            </a:extLst>
          </p:cNvPr>
          <p:cNvSpPr>
            <a:spLocks noGrp="1"/>
          </p:cNvSpPr>
          <p:nvPr>
            <p:ph type="title"/>
          </p:nvPr>
        </p:nvSpPr>
        <p:spPr>
          <a:xfrm>
            <a:off x="104452" y="92279"/>
            <a:ext cx="3944550" cy="1107347"/>
          </a:xfrm>
        </p:spPr>
        <p:txBody>
          <a:bodyPr/>
          <a:lstStyle/>
          <a:p>
            <a:r>
              <a:rPr lang="en-GB" dirty="0"/>
              <a:t>Objectives</a:t>
            </a:r>
          </a:p>
        </p:txBody>
      </p:sp>
      <p:pic>
        <p:nvPicPr>
          <p:cNvPr id="11" name="Picture 10">
            <a:extLst>
              <a:ext uri="{FF2B5EF4-FFF2-40B4-BE49-F238E27FC236}">
                <a16:creationId xmlns:a16="http://schemas.microsoft.com/office/drawing/2014/main" id="{27C6EAC0-32D8-4466-97CA-748D543092B0}"/>
              </a:ext>
            </a:extLst>
          </p:cNvPr>
          <p:cNvPicPr>
            <a:picLocks noChangeAspect="1"/>
          </p:cNvPicPr>
          <p:nvPr/>
        </p:nvPicPr>
        <p:blipFill>
          <a:blip r:embed="rId4"/>
          <a:stretch>
            <a:fillRect/>
          </a:stretch>
        </p:blipFill>
        <p:spPr>
          <a:xfrm>
            <a:off x="6875822" y="1058539"/>
            <a:ext cx="5204210" cy="2531950"/>
          </a:xfrm>
          <a:prstGeom prst="rect">
            <a:avLst/>
          </a:prstGeom>
        </p:spPr>
      </p:pic>
    </p:spTree>
    <p:extLst>
      <p:ext uri="{BB962C8B-B14F-4D97-AF65-F5344CB8AC3E}">
        <p14:creationId xmlns:p14="http://schemas.microsoft.com/office/powerpoint/2010/main" val="1019047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D7629F8-1A7E-4539-99AC-0E47C18E1DB2}"/>
              </a:ext>
            </a:extLst>
          </p:cNvPr>
          <p:cNvSpPr txBox="1">
            <a:spLocks/>
          </p:cNvSpPr>
          <p:nvPr/>
        </p:nvSpPr>
        <p:spPr>
          <a:xfrm>
            <a:off x="105063" y="122040"/>
            <a:ext cx="11278797" cy="733637"/>
          </a:xfrm>
          <a:prstGeom prst="rect">
            <a:avLst/>
          </a:prstGeom>
        </p:spPr>
        <p:txBody>
          <a:bodyPr vert="horz" lIns="91440" tIns="45720" rIns="91440" bIns="45720" rtlCol="0" anchor="t">
            <a:normAutofit fontScale="6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dirty="0">
                <a:solidFill>
                  <a:srgbClr val="EBEBEB"/>
                </a:solidFill>
              </a:rPr>
              <a:t>Design Guidance by Zone – </a:t>
            </a:r>
          </a:p>
          <a:p>
            <a:pPr>
              <a:spcAft>
                <a:spcPts val="600"/>
              </a:spcAft>
            </a:pPr>
            <a:r>
              <a:rPr lang="en-GB" sz="3200" dirty="0"/>
              <a:t>Ex-Jerma Palace Hotel (Zone A)</a:t>
            </a:r>
          </a:p>
          <a:p>
            <a:pPr>
              <a:spcAft>
                <a:spcPts val="600"/>
              </a:spcAft>
            </a:pPr>
            <a:endParaRPr lang="en-US" sz="3000" dirty="0">
              <a:solidFill>
                <a:srgbClr val="EBEBEB"/>
              </a:solidFill>
            </a:endParaRPr>
          </a:p>
          <a:p>
            <a:pPr>
              <a:spcAft>
                <a:spcPts val="600"/>
              </a:spcAft>
            </a:pPr>
            <a:endParaRPr lang="en-US" sz="3000" b="0" i="0" kern="1200" dirty="0">
              <a:solidFill>
                <a:srgbClr val="EBEBEB"/>
              </a:solidFill>
              <a:latin typeface="+mj-lt"/>
              <a:ea typeface="+mj-ea"/>
              <a:cs typeface="+mj-cs"/>
            </a:endParaRPr>
          </a:p>
        </p:txBody>
      </p:sp>
      <p:sp>
        <p:nvSpPr>
          <p:cNvPr id="4" name="Rectangle 3">
            <a:extLst>
              <a:ext uri="{FF2B5EF4-FFF2-40B4-BE49-F238E27FC236}">
                <a16:creationId xmlns:a16="http://schemas.microsoft.com/office/drawing/2014/main" id="{C3A97F0C-B60F-4EDF-B156-356961F051FC}"/>
              </a:ext>
            </a:extLst>
          </p:cNvPr>
          <p:cNvSpPr/>
          <p:nvPr/>
        </p:nvSpPr>
        <p:spPr>
          <a:xfrm>
            <a:off x="195943" y="1234395"/>
            <a:ext cx="11709918" cy="5124462"/>
          </a:xfrm>
          <a:prstGeom prst="rect">
            <a:avLst/>
          </a:prstGeom>
        </p:spPr>
        <p:txBody>
          <a:bodyPr vert="horz" lIns="91440" tIns="45720" rIns="91440" bIns="45720" rtlCol="0">
            <a:normAutofit/>
          </a:bodyPr>
          <a:lstStyle/>
          <a:p>
            <a:r>
              <a:rPr lang="en-GB" u="sng" dirty="0"/>
              <a:t>Design of residential, commercial and tourism area</a:t>
            </a:r>
          </a:p>
          <a:p>
            <a:endParaRPr lang="en-GB" u="sng" dirty="0"/>
          </a:p>
          <a:p>
            <a:pPr marL="285750" indent="-285750" algn="just">
              <a:spcBef>
                <a:spcPts val="1000"/>
              </a:spcBef>
              <a:buClr>
                <a:schemeClr val="bg2">
                  <a:lumMod val="40000"/>
                  <a:lumOff val="60000"/>
                </a:schemeClr>
              </a:buClr>
              <a:buSzPct val="80000"/>
              <a:buFont typeface="Wingdings 3" charset="2"/>
              <a:buChar char=""/>
            </a:pPr>
            <a:r>
              <a:rPr lang="en-GB" dirty="0"/>
              <a:t>Privacy of residents is to be respected in relation to views to and from adjacent units or units with apertures facing each other</a:t>
            </a:r>
          </a:p>
          <a:p>
            <a:pPr algn="just">
              <a:spcBef>
                <a:spcPts val="1000"/>
              </a:spcBef>
              <a:buClr>
                <a:schemeClr val="bg2">
                  <a:lumMod val="40000"/>
                  <a:lumOff val="60000"/>
                </a:schemeClr>
              </a:buClr>
              <a:buSzPct val="80000"/>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A variety of commercial typologies is encouraged, especially in relation to the provision of amenities to the residential areas within and outside the development</a:t>
            </a:r>
          </a:p>
          <a:p>
            <a:pPr algn="just">
              <a:spcBef>
                <a:spcPts val="1000"/>
              </a:spcBef>
              <a:buClr>
                <a:schemeClr val="bg2">
                  <a:lumMod val="40000"/>
                  <a:lumOff val="60000"/>
                </a:schemeClr>
              </a:buClr>
              <a:buSzPct val="80000"/>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Within the hotel, international standard ancillary uses are be provided, such as conference facilities, sports facilities and recreational facilities</a:t>
            </a:r>
          </a:p>
          <a:p>
            <a:pPr algn="just">
              <a:spcBef>
                <a:spcPts val="1000"/>
              </a:spcBef>
              <a:buClr>
                <a:schemeClr val="bg2">
                  <a:lumMod val="40000"/>
                  <a:lumOff val="60000"/>
                </a:schemeClr>
              </a:buClr>
              <a:buSzPct val="80000"/>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 Parking and vehicular access standards are also to be adhered to</a:t>
            </a:r>
          </a:p>
          <a:p>
            <a:pPr algn="just">
              <a:spcBef>
                <a:spcPts val="1000"/>
              </a:spcBef>
              <a:buClr>
                <a:schemeClr val="bg2">
                  <a:lumMod val="40000"/>
                  <a:lumOff val="60000"/>
                </a:schemeClr>
              </a:buClr>
              <a:buSzPct val="80000"/>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The entire development is to conform to Access for All guidelines.</a:t>
            </a:r>
          </a:p>
          <a:p>
            <a:pPr marL="285750" indent="-285750" algn="just">
              <a:spcBef>
                <a:spcPts val="1000"/>
              </a:spcBef>
              <a:buClr>
                <a:schemeClr val="bg2">
                  <a:lumMod val="40000"/>
                  <a:lumOff val="60000"/>
                </a:schemeClr>
              </a:buClr>
              <a:buSzPct val="80000"/>
              <a:buFont typeface="Wingdings 3" charset="2"/>
              <a:buChar char=""/>
            </a:pPr>
            <a:endParaRPr lang="en-GB" dirty="0"/>
          </a:p>
        </p:txBody>
      </p:sp>
    </p:spTree>
    <p:extLst>
      <p:ext uri="{BB962C8B-B14F-4D97-AF65-F5344CB8AC3E}">
        <p14:creationId xmlns:p14="http://schemas.microsoft.com/office/powerpoint/2010/main" val="3236810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D7629F8-1A7E-4539-99AC-0E47C18E1DB2}"/>
              </a:ext>
            </a:extLst>
          </p:cNvPr>
          <p:cNvSpPr txBox="1">
            <a:spLocks/>
          </p:cNvSpPr>
          <p:nvPr/>
        </p:nvSpPr>
        <p:spPr>
          <a:xfrm>
            <a:off x="105063" y="122040"/>
            <a:ext cx="11278797" cy="733637"/>
          </a:xfrm>
          <a:prstGeom prst="rect">
            <a:avLst/>
          </a:prstGeom>
        </p:spPr>
        <p:txBody>
          <a:bodyPr vert="horz" lIns="91440" tIns="45720" rIns="91440" bIns="45720" rtlCol="0" anchor="t">
            <a:normAutofit fontScale="6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dirty="0">
                <a:solidFill>
                  <a:srgbClr val="EBEBEB"/>
                </a:solidFill>
              </a:rPr>
              <a:t>Design Guidance by Zone – </a:t>
            </a:r>
          </a:p>
          <a:p>
            <a:pPr>
              <a:spcAft>
                <a:spcPts val="600"/>
              </a:spcAft>
            </a:pPr>
            <a:r>
              <a:rPr lang="en-GB" sz="3200" dirty="0"/>
              <a:t>Ex-Jerma Palace Hotel (Zone A)</a:t>
            </a:r>
          </a:p>
          <a:p>
            <a:pPr>
              <a:spcAft>
                <a:spcPts val="600"/>
              </a:spcAft>
            </a:pPr>
            <a:endParaRPr lang="en-US" sz="3000" dirty="0">
              <a:solidFill>
                <a:srgbClr val="EBEBEB"/>
              </a:solidFill>
            </a:endParaRPr>
          </a:p>
          <a:p>
            <a:pPr>
              <a:spcAft>
                <a:spcPts val="600"/>
              </a:spcAft>
            </a:pPr>
            <a:endParaRPr lang="en-US" sz="3000" b="0" i="0" kern="1200" dirty="0">
              <a:solidFill>
                <a:srgbClr val="EBEBEB"/>
              </a:solidFill>
              <a:latin typeface="+mj-lt"/>
              <a:ea typeface="+mj-ea"/>
              <a:cs typeface="+mj-cs"/>
            </a:endParaRPr>
          </a:p>
        </p:txBody>
      </p:sp>
      <p:sp>
        <p:nvSpPr>
          <p:cNvPr id="4" name="Rectangle 3">
            <a:extLst>
              <a:ext uri="{FF2B5EF4-FFF2-40B4-BE49-F238E27FC236}">
                <a16:creationId xmlns:a16="http://schemas.microsoft.com/office/drawing/2014/main" id="{C3A97F0C-B60F-4EDF-B156-356961F051FC}"/>
              </a:ext>
            </a:extLst>
          </p:cNvPr>
          <p:cNvSpPr/>
          <p:nvPr/>
        </p:nvSpPr>
        <p:spPr>
          <a:xfrm>
            <a:off x="195943" y="1164723"/>
            <a:ext cx="11709918" cy="5124462"/>
          </a:xfrm>
          <a:prstGeom prst="rect">
            <a:avLst/>
          </a:prstGeom>
        </p:spPr>
        <p:txBody>
          <a:bodyPr vert="horz" lIns="91440" tIns="45720" rIns="91440" bIns="45720" rtlCol="0">
            <a:normAutofit fontScale="92500" lnSpcReduction="20000"/>
          </a:bodyPr>
          <a:lstStyle/>
          <a:p>
            <a:r>
              <a:rPr lang="en-GB" u="sng" dirty="0"/>
              <a:t>Environmental Considerations</a:t>
            </a:r>
          </a:p>
          <a:p>
            <a:endParaRPr lang="en-GB" u="sng" dirty="0"/>
          </a:p>
          <a:p>
            <a:pPr marL="285750" indent="-285750" algn="just">
              <a:spcBef>
                <a:spcPts val="1000"/>
              </a:spcBef>
              <a:buClr>
                <a:schemeClr val="bg2">
                  <a:lumMod val="40000"/>
                  <a:lumOff val="60000"/>
                </a:schemeClr>
              </a:buClr>
              <a:buSzPct val="80000"/>
              <a:buFont typeface="Wingdings 3" charset="2"/>
              <a:buChar char=""/>
            </a:pPr>
            <a:r>
              <a:rPr lang="en-GB" dirty="0"/>
              <a:t>Environmentally sustainable measures are to be incorporated in the development, </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The impact on the existing infrastructure must be mitigated by upgrades as necessary, </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Upgrades to the infrastructure are to be an integral part of the design and are to have no adverse impact on St Thomas Tower, the surrounding residential area or the foreshore,</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Incorporate Green Infrastructure in the overall design of the project,</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There should be no adverse environmental impact on the foreshore and surrounding sea during the construction phase or the operational phase of the development, including the avoidance of light pollution onto these areas,  </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Specification is to be made for the use or disposal of construction waste arising from site clearance and excavation.</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endParaRPr lang="en-GB" dirty="0"/>
          </a:p>
        </p:txBody>
      </p:sp>
    </p:spTree>
    <p:extLst>
      <p:ext uri="{BB962C8B-B14F-4D97-AF65-F5344CB8AC3E}">
        <p14:creationId xmlns:p14="http://schemas.microsoft.com/office/powerpoint/2010/main" val="2066137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D7629F8-1A7E-4539-99AC-0E47C18E1DB2}"/>
              </a:ext>
            </a:extLst>
          </p:cNvPr>
          <p:cNvSpPr txBox="1">
            <a:spLocks/>
          </p:cNvSpPr>
          <p:nvPr/>
        </p:nvSpPr>
        <p:spPr>
          <a:xfrm>
            <a:off x="105064" y="122040"/>
            <a:ext cx="4166510" cy="51214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dirty="0">
                <a:solidFill>
                  <a:srgbClr val="EBEBEB"/>
                </a:solidFill>
              </a:rPr>
              <a:t>Design Guidance by Zone</a:t>
            </a:r>
          </a:p>
          <a:p>
            <a:pPr>
              <a:spcAft>
                <a:spcPts val="600"/>
              </a:spcAft>
            </a:pPr>
            <a:endParaRPr lang="en-US" sz="3000" b="0" i="0" kern="1200" dirty="0">
              <a:solidFill>
                <a:srgbClr val="EBEBEB"/>
              </a:solidFill>
              <a:latin typeface="+mj-lt"/>
              <a:ea typeface="+mj-ea"/>
              <a:cs typeface="+mj-cs"/>
            </a:endParaRPr>
          </a:p>
        </p:txBody>
      </p:sp>
      <p:sp>
        <p:nvSpPr>
          <p:cNvPr id="4" name="Rectangle 3">
            <a:extLst>
              <a:ext uri="{FF2B5EF4-FFF2-40B4-BE49-F238E27FC236}">
                <a16:creationId xmlns:a16="http://schemas.microsoft.com/office/drawing/2014/main" id="{C3A97F0C-B60F-4EDF-B156-356961F051FC}"/>
              </a:ext>
            </a:extLst>
          </p:cNvPr>
          <p:cNvSpPr/>
          <p:nvPr/>
        </p:nvSpPr>
        <p:spPr>
          <a:xfrm>
            <a:off x="195943" y="756221"/>
            <a:ext cx="11709918" cy="5868513"/>
          </a:xfrm>
          <a:prstGeom prst="rect">
            <a:avLst/>
          </a:prstGeom>
        </p:spPr>
        <p:txBody>
          <a:bodyPr vert="horz" lIns="91440" tIns="45720" rIns="91440" bIns="45720" rtlCol="0">
            <a:normAutofit/>
          </a:bodyPr>
          <a:lstStyle/>
          <a:p>
            <a:r>
              <a:rPr lang="en-GB" u="sng" dirty="0"/>
              <a:t>Foreshore (Zone B)</a:t>
            </a:r>
          </a:p>
          <a:p>
            <a:endParaRPr lang="en-GB" u="sng" dirty="0"/>
          </a:p>
          <a:p>
            <a:pPr marL="285750" indent="-285750" algn="just">
              <a:spcBef>
                <a:spcPts val="1000"/>
              </a:spcBef>
              <a:buClr>
                <a:schemeClr val="bg2">
                  <a:lumMod val="40000"/>
                  <a:lumOff val="60000"/>
                </a:schemeClr>
              </a:buClr>
              <a:buSzPct val="80000"/>
              <a:buFont typeface="Wingdings 3" charset="2"/>
              <a:buChar char=""/>
            </a:pPr>
            <a:r>
              <a:rPr lang="en-GB" dirty="0"/>
              <a:t>Development is not to encroach upon the foreshore but is to be restricted to the extents of the ex-hotel ,</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Uninterrupted public access across the site to the foreshore through adequate access routes,</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Leave the foreshore in its natural state with no development ,</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Development does not prejudice the designation of an AEI and SSI.</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endParaRPr lang="en-GB" dirty="0"/>
          </a:p>
        </p:txBody>
      </p:sp>
    </p:spTree>
    <p:extLst>
      <p:ext uri="{BB962C8B-B14F-4D97-AF65-F5344CB8AC3E}">
        <p14:creationId xmlns:p14="http://schemas.microsoft.com/office/powerpoint/2010/main" val="2932623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D7629F8-1A7E-4539-99AC-0E47C18E1DB2}"/>
              </a:ext>
            </a:extLst>
          </p:cNvPr>
          <p:cNvSpPr txBox="1">
            <a:spLocks/>
          </p:cNvSpPr>
          <p:nvPr/>
        </p:nvSpPr>
        <p:spPr>
          <a:xfrm>
            <a:off x="105064" y="122040"/>
            <a:ext cx="4166510" cy="51214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000" b="0" i="0" u="none" strike="noStrike" kern="1200" cap="none" spc="0" normalizeH="0" baseline="0" noProof="0" dirty="0">
                <a:ln>
                  <a:noFill/>
                </a:ln>
                <a:solidFill>
                  <a:srgbClr val="EBEBEB"/>
                </a:solidFill>
                <a:effectLst/>
                <a:uLnTx/>
                <a:uFillTx/>
                <a:latin typeface="Century Gothic" panose="020B0502020202020204"/>
                <a:ea typeface="+mj-ea"/>
                <a:cs typeface="+mj-cs"/>
              </a:rPr>
              <a:t>Design Guidance by Zone</a:t>
            </a:r>
          </a:p>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US" sz="30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sp>
        <p:nvSpPr>
          <p:cNvPr id="4" name="Rectangle 3">
            <a:extLst>
              <a:ext uri="{FF2B5EF4-FFF2-40B4-BE49-F238E27FC236}">
                <a16:creationId xmlns:a16="http://schemas.microsoft.com/office/drawing/2014/main" id="{C3A97F0C-B60F-4EDF-B156-356961F051FC}"/>
              </a:ext>
            </a:extLst>
          </p:cNvPr>
          <p:cNvSpPr/>
          <p:nvPr/>
        </p:nvSpPr>
        <p:spPr>
          <a:xfrm>
            <a:off x="241041" y="634181"/>
            <a:ext cx="11709918" cy="5868513"/>
          </a:xfrm>
          <a:prstGeom prst="rect">
            <a:avLst/>
          </a:prstGeom>
        </p:spPr>
        <p:txBody>
          <a:bodyPr vert="horz" lIns="91440" tIns="45720" rIns="91440" bIns="45720" rtlCol="0">
            <a:normAutofit/>
          </a:bodyPr>
          <a:lstStyle/>
          <a:p>
            <a:pPr marL="285750" marR="0" lvl="0" indent="-28575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white"/>
                </a:solidFill>
                <a:effectLst/>
                <a:uLnTx/>
                <a:uFillTx/>
                <a:latin typeface="Century Gothic" panose="020B0502020202020204"/>
                <a:ea typeface="+mn-ea"/>
                <a:cs typeface="+mn-cs"/>
              </a:rPr>
              <a:t>St. Thomas Tower (Grade 1) (Zone 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sng"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Creation of view corridors to and from St Thomas Tower from other promontories around the site, as well as from the sea shall be a primary consideration of the design,</a:t>
            </a:r>
          </a:p>
          <a:p>
            <a:pPr marL="285750" marR="0" lvl="0" indent="-28575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Restoration the tower, and the rehabilitation of the ditch and the glacis,</a:t>
            </a:r>
          </a:p>
          <a:p>
            <a:pPr marL="285750" marR="0" lvl="0" indent="-28575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The public road between the Tower and the Ex-Jerma Palace Hotel will be diverted so as to create a continuous public open space extending from the glacis towards the foreshore, complementing the creation of the view corridor by forming pedestrian routes through the site.</a:t>
            </a:r>
          </a:p>
          <a:p>
            <a:pPr marL="285750" marR="0" lvl="0" indent="-28575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87235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D7629F8-1A7E-4539-99AC-0E47C18E1DB2}"/>
              </a:ext>
            </a:extLst>
          </p:cNvPr>
          <p:cNvSpPr txBox="1">
            <a:spLocks/>
          </p:cNvSpPr>
          <p:nvPr/>
        </p:nvSpPr>
        <p:spPr>
          <a:xfrm>
            <a:off x="131190" y="374589"/>
            <a:ext cx="4166510" cy="512141"/>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dirty="0">
                <a:solidFill>
                  <a:srgbClr val="EBEBEB"/>
                </a:solidFill>
              </a:rPr>
              <a:t>Planning Gain</a:t>
            </a:r>
          </a:p>
          <a:p>
            <a:pPr>
              <a:spcAft>
                <a:spcPts val="600"/>
              </a:spcAft>
            </a:pPr>
            <a:endParaRPr lang="en-US" sz="3000" b="0" i="0" kern="1200" dirty="0">
              <a:solidFill>
                <a:srgbClr val="EBEBEB"/>
              </a:solidFill>
              <a:latin typeface="+mj-lt"/>
              <a:ea typeface="+mj-ea"/>
              <a:cs typeface="+mj-cs"/>
            </a:endParaRPr>
          </a:p>
        </p:txBody>
      </p:sp>
      <p:sp>
        <p:nvSpPr>
          <p:cNvPr id="4" name="Rectangle 3">
            <a:extLst>
              <a:ext uri="{FF2B5EF4-FFF2-40B4-BE49-F238E27FC236}">
                <a16:creationId xmlns:a16="http://schemas.microsoft.com/office/drawing/2014/main" id="{C3A97F0C-B60F-4EDF-B156-356961F051FC}"/>
              </a:ext>
            </a:extLst>
          </p:cNvPr>
          <p:cNvSpPr/>
          <p:nvPr/>
        </p:nvSpPr>
        <p:spPr>
          <a:xfrm>
            <a:off x="195943" y="1297577"/>
            <a:ext cx="11709918" cy="5327157"/>
          </a:xfrm>
          <a:prstGeom prst="rect">
            <a:avLst/>
          </a:prstGeom>
        </p:spPr>
        <p:txBody>
          <a:bodyPr vert="horz" lIns="91440" tIns="45720" rIns="91440" bIns="45720" rtlCol="0">
            <a:normAutofit/>
          </a:bodyPr>
          <a:lstStyle/>
          <a:p>
            <a:pPr marL="285750" indent="-285750" algn="just">
              <a:spcBef>
                <a:spcPts val="1000"/>
              </a:spcBef>
              <a:buClr>
                <a:schemeClr val="bg2">
                  <a:lumMod val="40000"/>
                  <a:lumOff val="60000"/>
                </a:schemeClr>
              </a:buClr>
              <a:buSzPct val="80000"/>
              <a:buFont typeface="Wingdings 3" charset="2"/>
              <a:buChar char=""/>
            </a:pPr>
            <a:r>
              <a:rPr lang="en-GB" dirty="0"/>
              <a:t>A contribution of Euro25 per sqm of GDF is also to be made to the Development Planning Fund as planning gain,</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The funds shall be allocated towards the costs of the restoration of St Thomas Tower, including the rehabilitation of the ditch and the glacis,  </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Developer is to rehabilitate the foreshore, including the removal of all concrete accretions.</a:t>
            </a: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p:txBody>
      </p:sp>
    </p:spTree>
    <p:extLst>
      <p:ext uri="{BB962C8B-B14F-4D97-AF65-F5344CB8AC3E}">
        <p14:creationId xmlns:p14="http://schemas.microsoft.com/office/powerpoint/2010/main" val="926690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D7629F8-1A7E-4539-99AC-0E47C18E1DB2}"/>
              </a:ext>
            </a:extLst>
          </p:cNvPr>
          <p:cNvSpPr txBox="1">
            <a:spLocks/>
          </p:cNvSpPr>
          <p:nvPr/>
        </p:nvSpPr>
        <p:spPr>
          <a:xfrm>
            <a:off x="105064" y="122040"/>
            <a:ext cx="4166510" cy="51214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dirty="0">
                <a:solidFill>
                  <a:srgbClr val="EBEBEB"/>
                </a:solidFill>
              </a:rPr>
              <a:t>Submission Requirements</a:t>
            </a:r>
          </a:p>
          <a:p>
            <a:pPr>
              <a:spcAft>
                <a:spcPts val="600"/>
              </a:spcAft>
            </a:pPr>
            <a:endParaRPr lang="en-US" sz="3000" b="0" i="0" kern="1200" dirty="0">
              <a:solidFill>
                <a:srgbClr val="EBEBEB"/>
              </a:solidFill>
              <a:latin typeface="+mj-lt"/>
              <a:ea typeface="+mj-ea"/>
              <a:cs typeface="+mj-cs"/>
            </a:endParaRPr>
          </a:p>
        </p:txBody>
      </p:sp>
      <p:sp>
        <p:nvSpPr>
          <p:cNvPr id="4" name="Rectangle 3">
            <a:extLst>
              <a:ext uri="{FF2B5EF4-FFF2-40B4-BE49-F238E27FC236}">
                <a16:creationId xmlns:a16="http://schemas.microsoft.com/office/drawing/2014/main" id="{C3A97F0C-B60F-4EDF-B156-356961F051FC}"/>
              </a:ext>
            </a:extLst>
          </p:cNvPr>
          <p:cNvSpPr/>
          <p:nvPr/>
        </p:nvSpPr>
        <p:spPr>
          <a:xfrm>
            <a:off x="195943" y="1066615"/>
            <a:ext cx="11709918" cy="5501966"/>
          </a:xfrm>
          <a:prstGeom prst="rect">
            <a:avLst/>
          </a:prstGeom>
        </p:spPr>
        <p:txBody>
          <a:bodyPr vert="horz" lIns="91440" tIns="45720" rIns="91440" bIns="45720" rtlCol="0">
            <a:normAutofit lnSpcReduction="10000"/>
          </a:bodyPr>
          <a:lstStyle/>
          <a:p>
            <a:pPr marL="285750" indent="-285750" algn="just">
              <a:spcBef>
                <a:spcPts val="1000"/>
              </a:spcBef>
              <a:buClr>
                <a:schemeClr val="bg2">
                  <a:lumMod val="40000"/>
                  <a:lumOff val="60000"/>
                </a:schemeClr>
              </a:buClr>
              <a:buSzPct val="80000"/>
              <a:buFont typeface="Wingdings 3" charset="2"/>
              <a:buChar char=""/>
            </a:pPr>
            <a:r>
              <a:rPr lang="en-GB" dirty="0"/>
              <a:t>Project Description Statement to enable the screening of the project in accordance with the EIA regulations of 2007 (LN 412/17),</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Visual Impact Assessment (unless required as part of an EIA),</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Conservation Management Plan regarding the restoration and rehabilitation of the foreshore,</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Restoration Method Statement regarding any proposed intervention on St. Thomas Tower and its glacis,</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Traffic Impact Statement,</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Construction Management Plan, and</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r>
              <a:rPr lang="en-GB" dirty="0"/>
              <a:t>Utilities Plan including means of incorporating Green Infrastructure.</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p:txBody>
      </p:sp>
    </p:spTree>
    <p:extLst>
      <p:ext uri="{BB962C8B-B14F-4D97-AF65-F5344CB8AC3E}">
        <p14:creationId xmlns:p14="http://schemas.microsoft.com/office/powerpoint/2010/main" val="164323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D7629F8-1A7E-4539-99AC-0E47C18E1DB2}"/>
              </a:ext>
            </a:extLst>
          </p:cNvPr>
          <p:cNvSpPr txBox="1">
            <a:spLocks/>
          </p:cNvSpPr>
          <p:nvPr/>
        </p:nvSpPr>
        <p:spPr>
          <a:xfrm>
            <a:off x="88286" y="314987"/>
            <a:ext cx="4166510" cy="512141"/>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000" dirty="0">
                <a:solidFill>
                  <a:srgbClr val="EBEBEB"/>
                </a:solidFill>
              </a:rPr>
              <a:t>Way Forward</a:t>
            </a:r>
          </a:p>
          <a:p>
            <a:pPr>
              <a:spcAft>
                <a:spcPts val="600"/>
              </a:spcAft>
            </a:pPr>
            <a:endParaRPr lang="en-US" sz="3000" b="0" i="0" kern="1200" dirty="0">
              <a:solidFill>
                <a:srgbClr val="EBEBEB"/>
              </a:solidFill>
              <a:latin typeface="+mj-lt"/>
              <a:ea typeface="+mj-ea"/>
              <a:cs typeface="+mj-cs"/>
            </a:endParaRPr>
          </a:p>
        </p:txBody>
      </p:sp>
      <p:sp>
        <p:nvSpPr>
          <p:cNvPr id="4" name="Rectangle 3">
            <a:extLst>
              <a:ext uri="{FF2B5EF4-FFF2-40B4-BE49-F238E27FC236}">
                <a16:creationId xmlns:a16="http://schemas.microsoft.com/office/drawing/2014/main" id="{C3A97F0C-B60F-4EDF-B156-356961F051FC}"/>
              </a:ext>
            </a:extLst>
          </p:cNvPr>
          <p:cNvSpPr/>
          <p:nvPr/>
        </p:nvSpPr>
        <p:spPr>
          <a:xfrm>
            <a:off x="195943" y="1275127"/>
            <a:ext cx="11709918" cy="5327010"/>
          </a:xfrm>
          <a:prstGeom prst="rect">
            <a:avLst/>
          </a:prstGeom>
        </p:spPr>
        <p:txBody>
          <a:bodyPr vert="horz" lIns="91440" tIns="45720" rIns="91440" bIns="45720" rtlCol="0">
            <a:normAutofit/>
          </a:bodyPr>
          <a:lstStyle/>
          <a:p>
            <a:pPr marL="285750" indent="-285750" algn="just">
              <a:spcBef>
                <a:spcPts val="1000"/>
              </a:spcBef>
              <a:buClr>
                <a:schemeClr val="bg2">
                  <a:lumMod val="40000"/>
                  <a:lumOff val="60000"/>
                </a:schemeClr>
              </a:buClr>
              <a:buSzPct val="80000"/>
              <a:buFont typeface="Wingdings 3" charset="2"/>
              <a:buChar char=""/>
            </a:pPr>
            <a:r>
              <a:rPr lang="en-GB" dirty="0"/>
              <a:t>The Development Brief was published for 6 weeks public consultation period on the 15</a:t>
            </a:r>
            <a:r>
              <a:rPr lang="en-GB" baseline="30000" dirty="0"/>
              <a:t>th</a:t>
            </a:r>
            <a:r>
              <a:rPr lang="en-GB" dirty="0"/>
              <a:t> of June 2020.</a:t>
            </a:r>
          </a:p>
          <a:p>
            <a:pPr marL="285750" indent="-285750" algn="just">
              <a:spcBef>
                <a:spcPts val="1000"/>
              </a:spcBef>
              <a:buClr>
                <a:schemeClr val="bg2">
                  <a:lumMod val="40000"/>
                  <a:lumOff val="60000"/>
                </a:schemeClr>
              </a:buClr>
              <a:buSzPct val="80000"/>
              <a:buFont typeface="Wingdings 3" charset="2"/>
              <a:buChar char=""/>
            </a:pPr>
            <a:r>
              <a:rPr lang="en-GB" dirty="0"/>
              <a:t>The Planning Authority invites the public to submit representations on the proposed development brief. </a:t>
            </a:r>
          </a:p>
          <a:p>
            <a:pPr marL="285750" indent="-285750" algn="just">
              <a:spcBef>
                <a:spcPts val="1000"/>
              </a:spcBef>
              <a:buClr>
                <a:schemeClr val="bg2">
                  <a:lumMod val="40000"/>
                  <a:lumOff val="60000"/>
                </a:schemeClr>
              </a:buClr>
              <a:buSzPct val="80000"/>
              <a:buFont typeface="Wingdings 3" charset="2"/>
              <a:buChar char=""/>
            </a:pPr>
            <a:r>
              <a:rPr lang="en-GB" dirty="0"/>
              <a:t>Any such submissions are to be sent by email address: smlp_consultation@pa.org.mt</a:t>
            </a:r>
          </a:p>
          <a:p>
            <a:pPr marL="285750" indent="-285750" algn="just">
              <a:spcBef>
                <a:spcPts val="1000"/>
              </a:spcBef>
              <a:buClr>
                <a:schemeClr val="bg2">
                  <a:lumMod val="40000"/>
                  <a:lumOff val="60000"/>
                </a:schemeClr>
              </a:buClr>
              <a:buSzPct val="80000"/>
              <a:buFont typeface="Wingdings 3" charset="2"/>
              <a:buChar char=""/>
            </a:pPr>
            <a:r>
              <a:rPr lang="en-GB" dirty="0"/>
              <a:t>Submissions must be sent to the Authority by Wednesday 29th July 2020.</a:t>
            </a:r>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lgn="just">
              <a:spcBef>
                <a:spcPts val="1000"/>
              </a:spcBef>
              <a:buClr>
                <a:schemeClr val="bg2">
                  <a:lumMod val="40000"/>
                  <a:lumOff val="60000"/>
                </a:schemeClr>
              </a:buClr>
              <a:buSzPct val="80000"/>
              <a:buFont typeface="Wingdings 3" charset="2"/>
              <a:buChar char=""/>
            </a:pPr>
            <a:endParaRPr lang="en-GB" dirty="0"/>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p:txBody>
      </p:sp>
    </p:spTree>
    <p:extLst>
      <p:ext uri="{BB962C8B-B14F-4D97-AF65-F5344CB8AC3E}">
        <p14:creationId xmlns:p14="http://schemas.microsoft.com/office/powerpoint/2010/main" val="336768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97F0C-B60F-4EDF-B156-356961F051FC}"/>
              </a:ext>
            </a:extLst>
          </p:cNvPr>
          <p:cNvSpPr/>
          <p:nvPr/>
        </p:nvSpPr>
        <p:spPr>
          <a:xfrm>
            <a:off x="209725" y="897622"/>
            <a:ext cx="11877823" cy="5009898"/>
          </a:xfrm>
          <a:prstGeom prst="rect">
            <a:avLst/>
          </a:prstGeom>
        </p:spPr>
        <p:txBody>
          <a:bodyPr wrap="square">
            <a:spAutoFit/>
          </a:bodyPr>
          <a:lstStyle/>
          <a:p>
            <a:pPr algn="just">
              <a:lnSpc>
                <a:spcPct val="115000"/>
              </a:lnSpc>
              <a:spcBef>
                <a:spcPts val="600"/>
              </a:spcBef>
              <a:spcAft>
                <a:spcPts val="600"/>
              </a:spcAft>
            </a:pPr>
            <a:r>
              <a:rPr lang="en-GB" dirty="0">
                <a:latin typeface="Century Gothic" panose="020B0502020202020204" pitchFamily="34" charset="0"/>
                <a:ea typeface="Calibri" panose="020F0502020204030204" pitchFamily="34" charset="0"/>
                <a:cs typeface="Times New Roman" panose="02020603050405020304" pitchFamily="18" charset="0"/>
              </a:rPr>
              <a:t>The objectives for the Development Brief are:</a:t>
            </a:r>
          </a:p>
          <a:p>
            <a:pPr marL="342900" lvl="0" indent="-342900">
              <a:buFont typeface="+mj-lt"/>
              <a:buAutoNum type="alphaUcPeriod"/>
            </a:pPr>
            <a:r>
              <a:rPr lang="en-GB" dirty="0"/>
              <a:t>To designate the site shown in Map 1[as attached with objectives] as a Comprehensive Planning Area for Regeneration of the Urban Coast;</a:t>
            </a:r>
          </a:p>
          <a:p>
            <a:pPr marL="342900" lvl="0" indent="-342900">
              <a:buFont typeface="+mj-lt"/>
              <a:buAutoNum type="alphaUcPeriod"/>
            </a:pPr>
            <a:endParaRPr lang="en-GB" dirty="0"/>
          </a:p>
          <a:p>
            <a:pPr marL="342900" lvl="0" indent="-342900">
              <a:buFont typeface="+mj-lt"/>
              <a:buAutoNum type="alphaUcPeriod"/>
            </a:pPr>
            <a:r>
              <a:rPr lang="en-GB" dirty="0"/>
              <a:t>To promote the development of a mix of land uses which shall include:</a:t>
            </a:r>
          </a:p>
          <a:p>
            <a:pPr marL="342900" lvl="0" indent="-342900">
              <a:buFont typeface="+mj-lt"/>
              <a:buAutoNum type="alphaUcPeriod"/>
            </a:pPr>
            <a:endParaRPr lang="en-GB" dirty="0"/>
          </a:p>
          <a:p>
            <a:pPr lvl="0"/>
            <a:r>
              <a:rPr lang="en-GB" dirty="0"/>
              <a:t>	Tourism accommodation which must include Class 3B (Use Classes Order (SL552.15) hotel/s which 	shall never be smaller, in terms of Gross Developable Floor space (GDF), than the ex-Jerma Palace 	Hotel;</a:t>
            </a:r>
          </a:p>
          <a:p>
            <a:pPr lvl="0"/>
            <a:endParaRPr lang="en-GB" dirty="0"/>
          </a:p>
          <a:p>
            <a:pPr lvl="0"/>
            <a:r>
              <a:rPr lang="en-GB" dirty="0"/>
              <a:t>	Category A residential uses (Use Classes Order (SL552.15) which shall not exceed 40% of the total 	allowable GDF;</a:t>
            </a:r>
          </a:p>
          <a:p>
            <a:pPr lvl="0"/>
            <a:endParaRPr lang="en-GB" dirty="0"/>
          </a:p>
          <a:p>
            <a:pPr lvl="0"/>
            <a:r>
              <a:rPr lang="en-GB" dirty="0"/>
              <a:t>	Category D commercial uses (Use Classes Order (SL552.15);</a:t>
            </a:r>
          </a:p>
          <a:p>
            <a:pPr lvl="0"/>
            <a:r>
              <a:rPr lang="en-GB" dirty="0"/>
              <a:t>	Other uses which the Authority deems can contribute to the regeneration of this part of the urban 	coast;</a:t>
            </a:r>
          </a:p>
          <a:p>
            <a:pPr algn="just">
              <a:lnSpc>
                <a:spcPct val="115000"/>
              </a:lnSpc>
              <a:spcBef>
                <a:spcPts val="600"/>
              </a:spcBef>
              <a:spcAft>
                <a:spcPts val="600"/>
              </a:spcAft>
            </a:pPr>
            <a:endParaRPr lang="en-GB"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itle 6">
            <a:extLst>
              <a:ext uri="{FF2B5EF4-FFF2-40B4-BE49-F238E27FC236}">
                <a16:creationId xmlns:a16="http://schemas.microsoft.com/office/drawing/2014/main" id="{2D7629F8-1A7E-4539-99AC-0E47C18E1DB2}"/>
              </a:ext>
            </a:extLst>
          </p:cNvPr>
          <p:cNvSpPr txBox="1">
            <a:spLocks/>
          </p:cNvSpPr>
          <p:nvPr/>
        </p:nvSpPr>
        <p:spPr>
          <a:xfrm>
            <a:off x="104452" y="92279"/>
            <a:ext cx="3944550" cy="80534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Objectives</a:t>
            </a:r>
            <a:endParaRPr lang="en-GB" dirty="0"/>
          </a:p>
        </p:txBody>
      </p:sp>
    </p:spTree>
    <p:extLst>
      <p:ext uri="{BB962C8B-B14F-4D97-AF65-F5344CB8AC3E}">
        <p14:creationId xmlns:p14="http://schemas.microsoft.com/office/powerpoint/2010/main" val="184625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97F0C-B60F-4EDF-B156-356961F051FC}"/>
              </a:ext>
            </a:extLst>
          </p:cNvPr>
          <p:cNvSpPr/>
          <p:nvPr/>
        </p:nvSpPr>
        <p:spPr>
          <a:xfrm>
            <a:off x="209725" y="1149292"/>
            <a:ext cx="11877823" cy="4891404"/>
          </a:xfrm>
          <a:prstGeom prst="rect">
            <a:avLst/>
          </a:prstGeom>
        </p:spPr>
        <p:txBody>
          <a:bodyPr wrap="square">
            <a:spAutoFit/>
          </a:bodyPr>
          <a:lstStyle/>
          <a:p>
            <a:pPr marL="342900" lvl="0" indent="-342900">
              <a:buFont typeface="+mj-lt"/>
              <a:buAutoNum type="alphaUcPeriod" startAt="3"/>
            </a:pPr>
            <a:r>
              <a:rPr lang="en-GB" dirty="0"/>
              <a:t>To ensure that the overall development density does not exceed 100,000 sqm GDF, excluding spaces for car parks and services, irrespective of the position of the floor space in relation to any street level;</a:t>
            </a:r>
          </a:p>
          <a:p>
            <a:pPr marL="342900" lvl="0" indent="-342900">
              <a:buFont typeface="+mj-lt"/>
              <a:buAutoNum type="alphaUcPeriod" startAt="3"/>
            </a:pPr>
            <a:endParaRPr lang="en-GB" dirty="0"/>
          </a:p>
          <a:p>
            <a:pPr marL="342900" lvl="0" indent="-342900">
              <a:buFont typeface="+mj-lt"/>
              <a:buAutoNum type="alphaUcPeriod" startAt="3"/>
            </a:pPr>
            <a:r>
              <a:rPr lang="en-GB" dirty="0"/>
              <a:t>To include an urban design framework providing guidelines on the site layout, architectural treatment, massing, colour, texture and materials of the buildings, circulation, road access, parking and landscaping requirements;</a:t>
            </a:r>
          </a:p>
          <a:p>
            <a:pPr marL="342900" lvl="0" indent="-342900">
              <a:buFont typeface="+mj-lt"/>
              <a:buAutoNum type="alphaUcPeriod" startAt="3"/>
            </a:pPr>
            <a:endParaRPr lang="en-GB" dirty="0"/>
          </a:p>
          <a:p>
            <a:pPr marL="342900" indent="-342900">
              <a:buFont typeface="+mj-lt"/>
              <a:buAutoNum type="alphaUcPeriod" startAt="3"/>
            </a:pPr>
            <a:r>
              <a:rPr lang="en-GB" dirty="0"/>
              <a:t>Providing that a dimension for the maximum allowable building height in metres and the maximum allowable site coverage with a clear indication of how these two criteria are measured must be included;</a:t>
            </a:r>
          </a:p>
          <a:p>
            <a:pPr marL="342900" indent="-342900">
              <a:buFont typeface="+mj-lt"/>
              <a:buAutoNum type="alphaUcPeriod" startAt="3"/>
            </a:pPr>
            <a:endParaRPr lang="en-GB" dirty="0"/>
          </a:p>
          <a:p>
            <a:pPr marL="342900" lvl="0" indent="-342900">
              <a:buFont typeface="+mj-lt"/>
              <a:buAutoNum type="alphaUcPeriod" startAt="3"/>
            </a:pPr>
            <a:r>
              <a:rPr lang="en-GB" dirty="0"/>
              <a:t>To introduce all the necessary mitigation measures aimed at reducing any potential adverse impact from the development, particularly on scheduled buildings and the natural coast;</a:t>
            </a:r>
          </a:p>
          <a:p>
            <a:pPr marL="342900" lvl="0" indent="-342900">
              <a:buFont typeface="+mj-lt"/>
              <a:buAutoNum type="alphaUcPeriod" startAt="3"/>
            </a:pPr>
            <a:endParaRPr lang="en-GB" dirty="0"/>
          </a:p>
          <a:p>
            <a:pPr marL="342900" lvl="0" indent="-342900">
              <a:buFont typeface="+mj-lt"/>
              <a:buAutoNum type="alphaUcPeriod" startAt="3"/>
            </a:pPr>
            <a:r>
              <a:rPr lang="en-GB" dirty="0"/>
              <a:t>To require a planning gain contribution for the benefit of the community of Marsascala.</a:t>
            </a:r>
          </a:p>
          <a:p>
            <a:endParaRPr lang="en-GB" dirty="0"/>
          </a:p>
          <a:p>
            <a:pPr algn="just">
              <a:lnSpc>
                <a:spcPct val="115000"/>
              </a:lnSpc>
              <a:spcBef>
                <a:spcPts val="600"/>
              </a:spcBef>
              <a:spcAft>
                <a:spcPts val="600"/>
              </a:spcAft>
            </a:pPr>
            <a:endParaRPr lang="en-GB"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itle 6">
            <a:extLst>
              <a:ext uri="{FF2B5EF4-FFF2-40B4-BE49-F238E27FC236}">
                <a16:creationId xmlns:a16="http://schemas.microsoft.com/office/drawing/2014/main" id="{2D7629F8-1A7E-4539-99AC-0E47C18E1DB2}"/>
              </a:ext>
            </a:extLst>
          </p:cNvPr>
          <p:cNvSpPr txBox="1">
            <a:spLocks/>
          </p:cNvSpPr>
          <p:nvPr/>
        </p:nvSpPr>
        <p:spPr>
          <a:xfrm>
            <a:off x="104452" y="92279"/>
            <a:ext cx="3944550" cy="80534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Objectives</a:t>
            </a:r>
            <a:endParaRPr lang="en-GB" dirty="0"/>
          </a:p>
        </p:txBody>
      </p:sp>
    </p:spTree>
    <p:extLst>
      <p:ext uri="{BB962C8B-B14F-4D97-AF65-F5344CB8AC3E}">
        <p14:creationId xmlns:p14="http://schemas.microsoft.com/office/powerpoint/2010/main" val="247499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97F0C-B60F-4EDF-B156-356961F051FC}"/>
              </a:ext>
            </a:extLst>
          </p:cNvPr>
          <p:cNvSpPr/>
          <p:nvPr/>
        </p:nvSpPr>
        <p:spPr>
          <a:xfrm>
            <a:off x="209725" y="1149292"/>
            <a:ext cx="11877823" cy="4891404"/>
          </a:xfrm>
          <a:prstGeom prst="rect">
            <a:avLst/>
          </a:prstGeom>
        </p:spPr>
        <p:txBody>
          <a:bodyPr wrap="square">
            <a:spAutoFit/>
          </a:bodyPr>
          <a:lstStyle/>
          <a:p>
            <a:r>
              <a:rPr lang="en-GB" dirty="0"/>
              <a:t>Public consultation between 18</a:t>
            </a:r>
            <a:r>
              <a:rPr lang="en-GB" baseline="30000" dirty="0"/>
              <a:t>th</a:t>
            </a:r>
            <a:r>
              <a:rPr lang="en-GB" dirty="0"/>
              <a:t> October and 11</a:t>
            </a:r>
            <a:r>
              <a:rPr lang="en-GB" baseline="30000" dirty="0"/>
              <a:t>th</a:t>
            </a:r>
            <a:r>
              <a:rPr lang="en-GB" dirty="0"/>
              <a:t> November 2019</a:t>
            </a:r>
          </a:p>
          <a:p>
            <a:endParaRPr lang="en-GB" dirty="0"/>
          </a:p>
          <a:p>
            <a:r>
              <a:rPr lang="en-GB" dirty="0"/>
              <a:t>Generated 188 submissions including</a:t>
            </a:r>
          </a:p>
          <a:p>
            <a:endParaRPr lang="en-GB" dirty="0"/>
          </a:p>
          <a:p>
            <a:pPr marL="285750" indent="-285750">
              <a:buFont typeface="Arial" panose="020B0604020202020204" pitchFamily="34" charset="0"/>
              <a:buChar char="•"/>
            </a:pPr>
            <a:r>
              <a:rPr lang="en-GB" dirty="0"/>
              <a:t>1 letter submitted by 21 individuals</a:t>
            </a:r>
          </a:p>
          <a:p>
            <a:pPr marL="285750" indent="-285750">
              <a:buFont typeface="Arial" panose="020B0604020202020204" pitchFamily="34" charset="0"/>
              <a:buChar char="•"/>
            </a:pPr>
            <a:r>
              <a:rPr lang="en-GB" dirty="0"/>
              <a:t>1 letter submitted by 76 individuals</a:t>
            </a:r>
          </a:p>
          <a:p>
            <a:pPr marL="285750" indent="-285750">
              <a:buFont typeface="Arial" panose="020B0604020202020204" pitchFamily="34" charset="0"/>
              <a:buChar char="•"/>
            </a:pPr>
            <a:r>
              <a:rPr lang="en-GB" dirty="0"/>
              <a:t>a petition signed by 82 residents</a:t>
            </a:r>
          </a:p>
          <a:p>
            <a:pPr marL="285750" lvl="0" indent="-285750">
              <a:buFont typeface="Arial" panose="020B0604020202020204" pitchFamily="34" charset="0"/>
              <a:buChar char="•"/>
            </a:pPr>
            <a:r>
              <a:rPr lang="en-GB" dirty="0"/>
              <a:t>Marsascala Local Council</a:t>
            </a:r>
          </a:p>
          <a:p>
            <a:pPr marL="285750" lvl="0" indent="-285750">
              <a:buFont typeface="Arial" panose="020B0604020202020204" pitchFamily="34" charset="0"/>
              <a:buChar char="•"/>
            </a:pPr>
            <a:r>
              <a:rPr lang="en-GB" dirty="0" err="1"/>
              <a:t>Wirt</a:t>
            </a:r>
            <a:r>
              <a:rPr lang="en-GB" dirty="0"/>
              <a:t> </a:t>
            </a:r>
            <a:r>
              <a:rPr lang="en-GB" dirty="0" err="1"/>
              <a:t>iz-Zejtun</a:t>
            </a:r>
            <a:endParaRPr lang="en-GB" dirty="0"/>
          </a:p>
          <a:p>
            <a:pPr marL="285750" lvl="0" indent="-285750">
              <a:buFont typeface="Arial" panose="020B0604020202020204" pitchFamily="34" charset="0"/>
              <a:buChar char="•"/>
            </a:pPr>
            <a:r>
              <a:rPr lang="en-GB" dirty="0" err="1"/>
              <a:t>Moviment</a:t>
            </a:r>
            <a:r>
              <a:rPr lang="en-GB" dirty="0"/>
              <a:t> Graffiti</a:t>
            </a:r>
          </a:p>
          <a:p>
            <a:pPr marL="285750" lvl="0" indent="-285750">
              <a:buFont typeface="Arial" panose="020B0604020202020204" pitchFamily="34" charset="0"/>
              <a:buChar char="•"/>
            </a:pPr>
            <a:r>
              <a:rPr lang="en-GB" dirty="0" err="1"/>
              <a:t>Futur</a:t>
            </a:r>
            <a:r>
              <a:rPr lang="en-GB" dirty="0"/>
              <a:t> </a:t>
            </a:r>
            <a:r>
              <a:rPr lang="en-GB" dirty="0" err="1"/>
              <a:t>Ambjent</a:t>
            </a:r>
            <a:r>
              <a:rPr lang="en-GB" dirty="0"/>
              <a:t> </a:t>
            </a:r>
            <a:r>
              <a:rPr lang="en-GB" dirty="0" err="1"/>
              <a:t>Wiehed</a:t>
            </a:r>
            <a:endParaRPr lang="en-GB" dirty="0"/>
          </a:p>
          <a:p>
            <a:pPr marL="285750" lvl="0" indent="-285750">
              <a:buFont typeface="Arial" panose="020B0604020202020204" pitchFamily="34" charset="0"/>
              <a:buChar char="•"/>
            </a:pPr>
            <a:r>
              <a:rPr lang="en-GB" dirty="0"/>
              <a:t>Din l-Art </a:t>
            </a:r>
            <a:r>
              <a:rPr lang="en-GB" dirty="0" err="1"/>
              <a:t>Helwa</a:t>
            </a:r>
            <a:endParaRPr lang="en-GB" dirty="0"/>
          </a:p>
          <a:p>
            <a:pPr marL="285750" lvl="0" indent="-285750">
              <a:buFont typeface="Arial" panose="020B0604020202020204" pitchFamily="34" charset="0"/>
              <a:buChar char="•"/>
            </a:pPr>
            <a:r>
              <a:rPr lang="en-GB" dirty="0" err="1"/>
              <a:t>Alternattiva</a:t>
            </a:r>
            <a:r>
              <a:rPr lang="en-GB" dirty="0"/>
              <a:t> </a:t>
            </a:r>
            <a:r>
              <a:rPr lang="en-GB" dirty="0" err="1"/>
              <a:t>Demokratika</a:t>
            </a:r>
            <a:endParaRPr lang="en-GB" dirty="0"/>
          </a:p>
          <a:p>
            <a:pPr marL="285750" lvl="0" indent="-285750">
              <a:buFont typeface="Arial" panose="020B0604020202020204" pitchFamily="34" charset="0"/>
              <a:buChar char="•"/>
            </a:pPr>
            <a:r>
              <a:rPr lang="en-GB" dirty="0"/>
              <a:t>Malta Developers Association</a:t>
            </a:r>
          </a:p>
          <a:p>
            <a:pPr marL="285750" lvl="0" indent="-285750">
              <a:buFont typeface="Arial" panose="020B0604020202020204" pitchFamily="34" charset="0"/>
              <a:buChar char="•"/>
            </a:pPr>
            <a:r>
              <a:rPr lang="en-GB" dirty="0"/>
              <a:t>Environment and Resources Authority</a:t>
            </a:r>
          </a:p>
          <a:p>
            <a:pPr marL="285750" lvl="0" indent="-285750">
              <a:buFont typeface="Arial" panose="020B0604020202020204" pitchFamily="34" charset="0"/>
              <a:buChar char="•"/>
            </a:pPr>
            <a:r>
              <a:rPr lang="en-GB" dirty="0" err="1"/>
              <a:t>Kummissjoni</a:t>
            </a:r>
            <a:r>
              <a:rPr lang="en-GB" dirty="0"/>
              <a:t> </a:t>
            </a:r>
            <a:r>
              <a:rPr lang="en-GB" dirty="0" err="1"/>
              <a:t>Interdjocesana</a:t>
            </a:r>
            <a:r>
              <a:rPr lang="en-GB" dirty="0"/>
              <a:t> </a:t>
            </a:r>
            <a:r>
              <a:rPr lang="en-GB" dirty="0" err="1"/>
              <a:t>Ambjent</a:t>
            </a:r>
            <a:endParaRPr lang="en-GB" dirty="0"/>
          </a:p>
          <a:p>
            <a:pPr algn="just">
              <a:lnSpc>
                <a:spcPct val="115000"/>
              </a:lnSpc>
              <a:spcBef>
                <a:spcPts val="600"/>
              </a:spcBef>
              <a:spcAft>
                <a:spcPts val="600"/>
              </a:spcAft>
            </a:pPr>
            <a:endParaRPr lang="en-GB"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itle 6">
            <a:extLst>
              <a:ext uri="{FF2B5EF4-FFF2-40B4-BE49-F238E27FC236}">
                <a16:creationId xmlns:a16="http://schemas.microsoft.com/office/drawing/2014/main" id="{2D7629F8-1A7E-4539-99AC-0E47C18E1DB2}"/>
              </a:ext>
            </a:extLst>
          </p:cNvPr>
          <p:cNvSpPr txBox="1">
            <a:spLocks/>
          </p:cNvSpPr>
          <p:nvPr/>
        </p:nvSpPr>
        <p:spPr>
          <a:xfrm>
            <a:off x="104451" y="92279"/>
            <a:ext cx="9912003" cy="80534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Public Consultation on Objectives</a:t>
            </a:r>
          </a:p>
        </p:txBody>
      </p:sp>
    </p:spTree>
    <p:extLst>
      <p:ext uri="{BB962C8B-B14F-4D97-AF65-F5344CB8AC3E}">
        <p14:creationId xmlns:p14="http://schemas.microsoft.com/office/powerpoint/2010/main" val="288368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97F0C-B60F-4EDF-B156-356961F051FC}"/>
              </a:ext>
            </a:extLst>
          </p:cNvPr>
          <p:cNvSpPr/>
          <p:nvPr/>
        </p:nvSpPr>
        <p:spPr>
          <a:xfrm>
            <a:off x="421759" y="1891414"/>
            <a:ext cx="11877823" cy="6524158"/>
          </a:xfrm>
          <a:prstGeom prst="rect">
            <a:avLst/>
          </a:prstGeom>
        </p:spPr>
        <p:txBody>
          <a:bodyPr wrap="square">
            <a:spAutoFit/>
          </a:bodyPr>
          <a:lstStyle/>
          <a:p>
            <a:pPr algn="just">
              <a:lnSpc>
                <a:spcPct val="115000"/>
              </a:lnSpc>
              <a:spcBef>
                <a:spcPts val="600"/>
              </a:spcBef>
              <a:spcAft>
                <a:spcPts val="600"/>
              </a:spcAft>
            </a:pPr>
            <a:r>
              <a:rPr lang="en-GB" b="1" u="sng" dirty="0">
                <a:latin typeface="Century Gothic" panose="020B0502020202020204" pitchFamily="34" charset="0"/>
                <a:ea typeface="Calibri" panose="020F0502020204030204" pitchFamily="34" charset="0"/>
                <a:cs typeface="Times New Roman" panose="02020603050405020304" pitchFamily="18" charset="0"/>
              </a:rPr>
              <a:t>Development Brief Boundary</a:t>
            </a: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n-GB" b="1" u="sng" dirty="0">
                <a:latin typeface="Century Gothic" panose="020B0502020202020204" pitchFamily="34" charset="0"/>
                <a:ea typeface="Calibri" panose="020F0502020204030204" pitchFamily="34" charset="0"/>
                <a:cs typeface="Times New Roman" panose="02020603050405020304" pitchFamily="18" charset="0"/>
              </a:rPr>
              <a:t>Land Use</a:t>
            </a:r>
          </a:p>
          <a:p>
            <a:pPr algn="just">
              <a:lnSpc>
                <a:spcPct val="115000"/>
              </a:lnSpc>
              <a:spcBef>
                <a:spcPts val="600"/>
              </a:spcBef>
              <a:spcAft>
                <a:spcPts val="600"/>
              </a:spcAft>
            </a:pPr>
            <a:r>
              <a:rPr lang="en-GB" b="1" u="sng" dirty="0">
                <a:latin typeface="Century Gothic" panose="020B0502020202020204" pitchFamily="34" charset="0"/>
                <a:ea typeface="Calibri" panose="020F0502020204030204" pitchFamily="34" charset="0"/>
                <a:cs typeface="Times New Roman" panose="02020603050405020304" pitchFamily="18" charset="0"/>
              </a:rPr>
              <a:t>St. Thomas Tower</a:t>
            </a:r>
          </a:p>
          <a:p>
            <a:pPr algn="just">
              <a:lnSpc>
                <a:spcPct val="115000"/>
              </a:lnSpc>
              <a:spcBef>
                <a:spcPts val="600"/>
              </a:spcBef>
              <a:spcAft>
                <a:spcPts val="600"/>
              </a:spcAft>
            </a:pPr>
            <a:r>
              <a:rPr lang="en-GB" b="1" u="sng" dirty="0">
                <a:latin typeface="Century Gothic" panose="020B0502020202020204" pitchFamily="34" charset="0"/>
                <a:ea typeface="Calibri" panose="020F0502020204030204" pitchFamily="34" charset="0"/>
                <a:cs typeface="Times New Roman" panose="02020603050405020304" pitchFamily="18" charset="0"/>
              </a:rPr>
              <a:t>Access to Foreshore</a:t>
            </a:r>
          </a:p>
          <a:p>
            <a:pPr algn="just">
              <a:lnSpc>
                <a:spcPct val="115000"/>
              </a:lnSpc>
              <a:spcBef>
                <a:spcPts val="600"/>
              </a:spcBef>
              <a:spcAft>
                <a:spcPts val="600"/>
              </a:spcAft>
            </a:pPr>
            <a:r>
              <a:rPr lang="en-GB" b="1" u="sng" dirty="0"/>
              <a:t>Gross Developable Floorspace</a:t>
            </a:r>
          </a:p>
          <a:p>
            <a:pPr algn="just">
              <a:lnSpc>
                <a:spcPct val="115000"/>
              </a:lnSpc>
              <a:spcBef>
                <a:spcPts val="600"/>
              </a:spcBef>
              <a:spcAft>
                <a:spcPts val="600"/>
              </a:spcAft>
            </a:pPr>
            <a:r>
              <a:rPr lang="en-GB" b="1" u="sng" dirty="0"/>
              <a:t>Building Height Limitations</a:t>
            </a:r>
          </a:p>
          <a:p>
            <a:pPr algn="just">
              <a:lnSpc>
                <a:spcPct val="115000"/>
              </a:lnSpc>
              <a:spcBef>
                <a:spcPts val="600"/>
              </a:spcBef>
              <a:spcAft>
                <a:spcPts val="600"/>
              </a:spcAft>
            </a:pPr>
            <a:r>
              <a:rPr lang="en-GB" b="1" u="sng" dirty="0"/>
              <a:t>Rezoning of the surrounding RPA</a:t>
            </a:r>
          </a:p>
          <a:p>
            <a:pPr algn="just">
              <a:lnSpc>
                <a:spcPct val="115000"/>
              </a:lnSpc>
              <a:spcBef>
                <a:spcPts val="600"/>
              </a:spcBef>
              <a:spcAft>
                <a:spcPts val="600"/>
              </a:spcAft>
            </a:pPr>
            <a:r>
              <a:rPr lang="en-GB" b="1" u="sng" dirty="0"/>
              <a:t>Further studies </a:t>
            </a:r>
          </a:p>
          <a:p>
            <a:pPr algn="just">
              <a:lnSpc>
                <a:spcPct val="115000"/>
              </a:lnSpc>
              <a:spcBef>
                <a:spcPts val="600"/>
              </a:spcBef>
              <a:spcAft>
                <a:spcPts val="600"/>
              </a:spcAft>
            </a:pPr>
            <a:endParaRPr lang="en-GB" b="1" u="sng" dirty="0"/>
          </a:p>
          <a:p>
            <a:pPr algn="just">
              <a:lnSpc>
                <a:spcPct val="115000"/>
              </a:lnSpc>
              <a:spcBef>
                <a:spcPts val="600"/>
              </a:spcBef>
              <a:spcAft>
                <a:spcPts val="600"/>
              </a:spcAft>
            </a:pPr>
            <a:endParaRPr lang="en-GB" b="1" u="sng" dirty="0"/>
          </a:p>
          <a:p>
            <a:pPr algn="just">
              <a:lnSpc>
                <a:spcPct val="115000"/>
              </a:lnSpc>
              <a:spcBef>
                <a:spcPts val="600"/>
              </a:spcBef>
              <a:spcAft>
                <a:spcPts val="600"/>
              </a:spcAft>
            </a:pPr>
            <a:endParaRPr lang="en-GB" b="1" u="sng"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endParaRPr lang="en-GB" b="1" u="sng"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endParaRPr lang="en-GB" b="1" u="sng"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endParaRPr lang="en-GB"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itle 6">
            <a:extLst>
              <a:ext uri="{FF2B5EF4-FFF2-40B4-BE49-F238E27FC236}">
                <a16:creationId xmlns:a16="http://schemas.microsoft.com/office/drawing/2014/main" id="{2D7629F8-1A7E-4539-99AC-0E47C18E1DB2}"/>
              </a:ext>
            </a:extLst>
          </p:cNvPr>
          <p:cNvSpPr txBox="1">
            <a:spLocks/>
          </p:cNvSpPr>
          <p:nvPr/>
        </p:nvSpPr>
        <p:spPr>
          <a:xfrm>
            <a:off x="104451" y="92279"/>
            <a:ext cx="9912003" cy="80534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Issues of Public Concern</a:t>
            </a:r>
          </a:p>
        </p:txBody>
      </p:sp>
    </p:spTree>
    <p:extLst>
      <p:ext uri="{BB962C8B-B14F-4D97-AF65-F5344CB8AC3E}">
        <p14:creationId xmlns:p14="http://schemas.microsoft.com/office/powerpoint/2010/main" val="300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0979B7-8CC2-490A-961E-E8D7BF697322}"/>
              </a:ext>
            </a:extLst>
          </p:cNvPr>
          <p:cNvSpPr>
            <a:spLocks noChangeArrowheads="1"/>
          </p:cNvSpPr>
          <p:nvPr/>
        </p:nvSpPr>
        <p:spPr bwMode="auto">
          <a:xfrm>
            <a:off x="134224" y="583187"/>
            <a:ext cx="11647918" cy="252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76176" numCol="1" anchor="ctr" anchorCtr="0" compatLnSpc="1">
            <a:prstTxWarp prst="textNoShape">
              <a:avLst/>
            </a:prstTxWarp>
            <a:spAutoFit/>
          </a:bodyPr>
          <a:lstStyle/>
          <a:p>
            <a:pPr marR="0" lvl="0" indent="0" fontAlgn="base">
              <a:lnSpc>
                <a:spcPct val="100000"/>
              </a:lnSpc>
              <a:spcBef>
                <a:spcPct val="0"/>
              </a:spcBef>
              <a:spcAft>
                <a:spcPct val="0"/>
              </a:spcAft>
              <a:buClrTx/>
              <a:buSzTx/>
              <a:tabLst/>
            </a:pPr>
            <a:r>
              <a:rPr lang="en-GB" altLang="en-US" sz="4200" dirty="0">
                <a:solidFill>
                  <a:schemeClr val="tx2"/>
                </a:solidFill>
                <a:latin typeface="+mj-lt"/>
                <a:ea typeface="+mj-ea"/>
                <a:cs typeface="+mj-cs"/>
              </a:rPr>
              <a:t>Revised development density </a:t>
            </a:r>
          </a:p>
          <a:p>
            <a:pPr marR="0" lvl="0" indent="0" fontAlgn="base">
              <a:lnSpc>
                <a:spcPct val="100000"/>
              </a:lnSpc>
              <a:spcBef>
                <a:spcPct val="0"/>
              </a:spcBef>
              <a:spcAft>
                <a:spcPct val="0"/>
              </a:spcAft>
              <a:buClrTx/>
              <a:buSzTx/>
              <a:tabLst/>
            </a:pPr>
            <a:endParaRPr lang="en-GB" altLang="en-US" sz="4200" dirty="0">
              <a:solidFill>
                <a:schemeClr val="tx2"/>
              </a:solidFill>
              <a:latin typeface="+mj-lt"/>
              <a:ea typeface="+mj-ea"/>
              <a:cs typeface="+mj-cs"/>
            </a:endParaRPr>
          </a:p>
          <a:p>
            <a:pPr marR="0" lvl="0" algn="just" fontAlgn="base">
              <a:lnSpc>
                <a:spcPct val="115000"/>
              </a:lnSpc>
              <a:spcBef>
                <a:spcPts val="600"/>
              </a:spcBef>
              <a:spcAft>
                <a:spcPts val="600"/>
              </a:spcAft>
              <a:buClrTx/>
              <a:buSzTx/>
              <a:tabLst/>
            </a:pPr>
            <a:r>
              <a:rPr lang="en-GB" altLang="en-US" dirty="0"/>
              <a:t>Following from the public consultation on the Objectives of the Development Brief, an overall development density of a maximum of 65,000sqm GDF was adopted as the revised objective for the formulation of the development brief.</a:t>
            </a:r>
          </a:p>
        </p:txBody>
      </p:sp>
    </p:spTree>
    <p:extLst>
      <p:ext uri="{BB962C8B-B14F-4D97-AF65-F5344CB8AC3E}">
        <p14:creationId xmlns:p14="http://schemas.microsoft.com/office/powerpoint/2010/main" val="244812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97F0C-B60F-4EDF-B156-356961F051FC}"/>
              </a:ext>
            </a:extLst>
          </p:cNvPr>
          <p:cNvSpPr/>
          <p:nvPr/>
        </p:nvSpPr>
        <p:spPr>
          <a:xfrm>
            <a:off x="209725" y="1040235"/>
            <a:ext cx="11877823" cy="5600636"/>
          </a:xfrm>
          <a:prstGeom prst="rect">
            <a:avLst/>
          </a:prstGeom>
        </p:spPr>
        <p:txBody>
          <a:bodyPr wrap="square">
            <a:spAutoFit/>
          </a:bodyPr>
          <a:lstStyle/>
          <a:p>
            <a:r>
              <a:rPr lang="en-GB" b="1" u="sng" dirty="0"/>
              <a:t>Strategic Plan for the Environment and Development (SPED) </a:t>
            </a:r>
          </a:p>
          <a:p>
            <a:endParaRPr lang="en-GB" b="1" u="sng" dirty="0"/>
          </a:p>
          <a:p>
            <a:r>
              <a:rPr lang="en-GB" b="1" dirty="0"/>
              <a:t>TO1.4</a:t>
            </a:r>
            <a:r>
              <a:rPr lang="en-GB" dirty="0"/>
              <a:t> requires the identification of degraded areas within the urban areas for integrated regeneration, particularly regarding declining coastal resorts including Marsascala. </a:t>
            </a:r>
          </a:p>
          <a:p>
            <a:endParaRPr lang="en-GB" dirty="0"/>
          </a:p>
          <a:p>
            <a:r>
              <a:rPr lang="en-GB" b="1" dirty="0"/>
              <a:t>TO 8 </a:t>
            </a:r>
            <a:r>
              <a:rPr lang="en-GB" dirty="0"/>
              <a:t>promotes the safeguarding and enhancing of cultural heritage.</a:t>
            </a:r>
          </a:p>
          <a:p>
            <a:endParaRPr lang="en-GB" dirty="0"/>
          </a:p>
          <a:p>
            <a:r>
              <a:rPr lang="en-GB" b="1" dirty="0"/>
              <a:t>CO1 </a:t>
            </a:r>
            <a:r>
              <a:rPr lang="en-GB" dirty="0"/>
              <a:t>requires the promotion of compatible urban uses in predominantly terrestrial urban coastal areas, as well as safeguarding of legitimate coastal uses, public and visual access, while enhancing public use of bathing areas.</a:t>
            </a:r>
          </a:p>
          <a:p>
            <a:endParaRPr lang="en-GB" dirty="0"/>
          </a:p>
          <a:p>
            <a:r>
              <a:rPr lang="en-GB" b="1" dirty="0"/>
              <a:t>UO3.4</a:t>
            </a:r>
            <a:r>
              <a:rPr lang="en-GB" dirty="0"/>
              <a:t> promotes the identification of derelict sites and seeks their upgrading through high quality development. </a:t>
            </a:r>
          </a:p>
          <a:p>
            <a:endParaRPr lang="en-GB" dirty="0"/>
          </a:p>
          <a:p>
            <a:pPr algn="just">
              <a:lnSpc>
                <a:spcPct val="115000"/>
              </a:lnSpc>
              <a:spcBef>
                <a:spcPts val="600"/>
              </a:spcBef>
              <a:spcAft>
                <a:spcPts val="600"/>
              </a:spcAft>
            </a:pPr>
            <a:r>
              <a:rPr lang="en-GB" b="1" dirty="0"/>
              <a:t>UO 3.6 </a:t>
            </a:r>
            <a:r>
              <a:rPr lang="en-GB" dirty="0"/>
              <a:t>requires the establishment of appropriate building heights and development densities. </a:t>
            </a:r>
          </a:p>
          <a:p>
            <a:pPr algn="just">
              <a:lnSpc>
                <a:spcPct val="115000"/>
              </a:lnSpc>
              <a:spcBef>
                <a:spcPts val="600"/>
              </a:spcBef>
              <a:spcAft>
                <a:spcPts val="600"/>
              </a:spcAft>
            </a:pPr>
            <a:r>
              <a:rPr lang="en-GB" b="1" dirty="0"/>
              <a:t>UO 3.7 </a:t>
            </a:r>
            <a:r>
              <a:rPr lang="en-GB" dirty="0"/>
              <a:t>has the scope of protecting and greening open spaces which contribute towards the character and amenity of the urban area.</a:t>
            </a:r>
          </a:p>
          <a:p>
            <a:pPr algn="just">
              <a:lnSpc>
                <a:spcPct val="115000"/>
              </a:lnSpc>
              <a:spcBef>
                <a:spcPts val="600"/>
              </a:spcBef>
              <a:spcAft>
                <a:spcPts val="600"/>
              </a:spcAft>
            </a:pPr>
            <a:r>
              <a:rPr lang="en-GB" b="1" dirty="0"/>
              <a:t>UO3.8</a:t>
            </a:r>
            <a:r>
              <a:rPr lang="en-GB" dirty="0"/>
              <a:t> promotes the upgrading of open space amenity in urban areas.</a:t>
            </a:r>
          </a:p>
        </p:txBody>
      </p:sp>
      <p:sp>
        <p:nvSpPr>
          <p:cNvPr id="5" name="Title 6">
            <a:extLst>
              <a:ext uri="{FF2B5EF4-FFF2-40B4-BE49-F238E27FC236}">
                <a16:creationId xmlns:a16="http://schemas.microsoft.com/office/drawing/2014/main" id="{2D7629F8-1A7E-4539-99AC-0E47C18E1DB2}"/>
              </a:ext>
            </a:extLst>
          </p:cNvPr>
          <p:cNvSpPr txBox="1">
            <a:spLocks/>
          </p:cNvSpPr>
          <p:nvPr/>
        </p:nvSpPr>
        <p:spPr>
          <a:xfrm>
            <a:off x="104451" y="92279"/>
            <a:ext cx="9912003" cy="80534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Policy Context</a:t>
            </a:r>
          </a:p>
        </p:txBody>
      </p:sp>
    </p:spTree>
    <p:extLst>
      <p:ext uri="{BB962C8B-B14F-4D97-AF65-F5344CB8AC3E}">
        <p14:creationId xmlns:p14="http://schemas.microsoft.com/office/powerpoint/2010/main" val="216733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860</TotalTime>
  <Words>2349</Words>
  <Application>Microsoft Office PowerPoint</Application>
  <PresentationFormat>Widescreen</PresentationFormat>
  <Paragraphs>364</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Century Gothic</vt:lpstr>
      <vt:lpstr>Wingdings 3</vt:lpstr>
      <vt:lpstr>Ion</vt:lpstr>
      <vt:lpstr>Comprehensive Planning Area for Regeneration of the Urban Coast Ex-Jerma Palace Hotel Site, Marsascala Development Brief </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Planning Area for Regeneration of the Urban Coast Ex-Jerma Palace Hotel Site, Marsascala Development Brief</dc:title>
  <dc:creator>Patrick Mifsud</dc:creator>
  <cp:lastModifiedBy>Joseph Scalpello</cp:lastModifiedBy>
  <cp:revision>63</cp:revision>
  <dcterms:created xsi:type="dcterms:W3CDTF">2019-12-04T13:40:20Z</dcterms:created>
  <dcterms:modified xsi:type="dcterms:W3CDTF">2020-07-03T10:03:42Z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72ceff-a758-4d25-ba30-ca9d5cdfb284_Enabled">
    <vt:lpwstr>true</vt:lpwstr>
  </property>
  <property fmtid="{D5CDD505-2E9C-101B-9397-08002B2CF9AE}" pid="3" name="MSIP_Label_3e72ceff-a758-4d25-ba30-ca9d5cdfb284_SetDate">
    <vt:lpwstr>2020-07-03T09:29:51Z</vt:lpwstr>
  </property>
  <property fmtid="{D5CDD505-2E9C-101B-9397-08002B2CF9AE}" pid="4" name="MSIP_Label_3e72ceff-a758-4d25-ba30-ca9d5cdfb284_Method">
    <vt:lpwstr>Privileged</vt:lpwstr>
  </property>
  <property fmtid="{D5CDD505-2E9C-101B-9397-08002B2CF9AE}" pid="5" name="MSIP_Label_3e72ceff-a758-4d25-ba30-ca9d5cdfb284_Name">
    <vt:lpwstr>Public</vt:lpwstr>
  </property>
  <property fmtid="{D5CDD505-2E9C-101B-9397-08002B2CF9AE}" pid="6" name="MSIP_Label_3e72ceff-a758-4d25-ba30-ca9d5cdfb284_SiteId">
    <vt:lpwstr>89f0a3f0-9e13-4282-b13a-d2316aab8e93</vt:lpwstr>
  </property>
  <property fmtid="{D5CDD505-2E9C-101B-9397-08002B2CF9AE}" pid="7" name="MSIP_Label_3e72ceff-a758-4d25-ba30-ca9d5cdfb284_ActionId">
    <vt:lpwstr>78c12298-6b10-41a2-8314-d7cc8b6d83eb</vt:lpwstr>
  </property>
  <property fmtid="{D5CDD505-2E9C-101B-9397-08002B2CF9AE}" pid="8" name="MSIP_Label_3e72ceff-a758-4d25-ba30-ca9d5cdfb284_ContentBits">
    <vt:lpwstr>0</vt:lpwstr>
  </property>
</Properties>
</file>