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337" r:id="rId3"/>
    <p:sldId id="340" r:id="rId4"/>
    <p:sldId id="379" r:id="rId5"/>
    <p:sldId id="313" r:id="rId6"/>
    <p:sldId id="274" r:id="rId7"/>
    <p:sldId id="257" r:id="rId8"/>
    <p:sldId id="258" r:id="rId9"/>
    <p:sldId id="374" r:id="rId10"/>
    <p:sldId id="324" r:id="rId11"/>
    <p:sldId id="345" r:id="rId12"/>
    <p:sldId id="346" r:id="rId13"/>
    <p:sldId id="408" r:id="rId14"/>
    <p:sldId id="413" r:id="rId15"/>
    <p:sldId id="402" r:id="rId16"/>
    <p:sldId id="412" r:id="rId17"/>
    <p:sldId id="347" r:id="rId18"/>
    <p:sldId id="400" r:id="rId19"/>
    <p:sldId id="409" r:id="rId20"/>
    <p:sldId id="359" r:id="rId21"/>
    <p:sldId id="348" r:id="rId22"/>
    <p:sldId id="382" r:id="rId23"/>
    <p:sldId id="410" r:id="rId24"/>
    <p:sldId id="350" r:id="rId25"/>
    <p:sldId id="383" r:id="rId26"/>
    <p:sldId id="411" r:id="rId27"/>
    <p:sldId id="351" r:id="rId28"/>
    <p:sldId id="361" r:id="rId29"/>
    <p:sldId id="364" r:id="rId30"/>
    <p:sldId id="378" r:id="rId31"/>
    <p:sldId id="375" r:id="rId32"/>
    <p:sldId id="341" r:id="rId33"/>
    <p:sldId id="376" r:id="rId34"/>
    <p:sldId id="332" r:id="rId35"/>
    <p:sldId id="377" r:id="rId36"/>
    <p:sldId id="389" r:id="rId37"/>
    <p:sldId id="390" r:id="rId38"/>
    <p:sldId id="362" r:id="rId39"/>
    <p:sldId id="35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Jo Mifsud" initials="WJM" lastIdx="1" clrIdx="0">
    <p:extLst>
      <p:ext uri="{19B8F6BF-5375-455C-9EA6-DF929625EA0E}">
        <p15:presenceInfo xmlns:p15="http://schemas.microsoft.com/office/powerpoint/2012/main" userId="S::wmifs@pa.org.mt::ff529f03-7628-47d8-b07b-b8f3a4d42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69696"/>
    <a:srgbClr val="B2B2B2"/>
    <a:srgbClr val="808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84899" autoAdjust="0"/>
  </p:normalViewPr>
  <p:slideViewPr>
    <p:cSldViewPr>
      <p:cViewPr varScale="1">
        <p:scale>
          <a:sx n="54" d="100"/>
          <a:sy n="54" d="100"/>
        </p:scale>
        <p:origin x="20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16506-F702-48DF-8F9C-6422F7CDCEBD}" type="datetimeFigureOut">
              <a:rPr lang="en-GB" smtClean="0"/>
              <a:pPr/>
              <a:t>04/06/2020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F555C-5E59-4464-AEAB-E66F6E5D2AE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F555C-5E59-4464-AEAB-E66F6E5D2AEC}"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22</a:t>
            </a:fld>
            <a:endParaRPr lang="en-GB"/>
          </a:p>
        </p:txBody>
      </p:sp>
    </p:spTree>
    <p:extLst>
      <p:ext uri="{BB962C8B-B14F-4D97-AF65-F5344CB8AC3E}">
        <p14:creationId xmlns:p14="http://schemas.microsoft.com/office/powerpoint/2010/main" val="88038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24</a:t>
            </a:fld>
            <a:endParaRPr lang="en-GB"/>
          </a:p>
        </p:txBody>
      </p:sp>
    </p:spTree>
    <p:extLst>
      <p:ext uri="{BB962C8B-B14F-4D97-AF65-F5344CB8AC3E}">
        <p14:creationId xmlns:p14="http://schemas.microsoft.com/office/powerpoint/2010/main" val="320669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25</a:t>
            </a:fld>
            <a:endParaRPr lang="en-GB"/>
          </a:p>
        </p:txBody>
      </p:sp>
    </p:spTree>
    <p:extLst>
      <p:ext uri="{BB962C8B-B14F-4D97-AF65-F5344CB8AC3E}">
        <p14:creationId xmlns:p14="http://schemas.microsoft.com/office/powerpoint/2010/main" val="1495402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27</a:t>
            </a:fld>
            <a:endParaRPr lang="en-GB"/>
          </a:p>
        </p:txBody>
      </p:sp>
    </p:spTree>
    <p:extLst>
      <p:ext uri="{BB962C8B-B14F-4D97-AF65-F5344CB8AC3E}">
        <p14:creationId xmlns:p14="http://schemas.microsoft.com/office/powerpoint/2010/main" val="37636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28</a:t>
            </a:fld>
            <a:endParaRPr lang="en-GB"/>
          </a:p>
        </p:txBody>
      </p:sp>
    </p:spTree>
    <p:extLst>
      <p:ext uri="{BB962C8B-B14F-4D97-AF65-F5344CB8AC3E}">
        <p14:creationId xmlns:p14="http://schemas.microsoft.com/office/powerpoint/2010/main" val="283228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Commercial area: 	5,320sqm</a:t>
            </a:r>
          </a:p>
          <a:p>
            <a:r>
              <a:rPr lang="en-GB" sz="1200" dirty="0"/>
              <a:t>Offices: 		12,720sqm</a:t>
            </a:r>
          </a:p>
          <a:p>
            <a:r>
              <a:rPr lang="en-GB" sz="1200" u="sng" dirty="0"/>
              <a:t>Food and Drink: 	2,440sqm</a:t>
            </a:r>
            <a:r>
              <a:rPr lang="en-GB" sz="1200" dirty="0"/>
              <a:t>  </a:t>
            </a:r>
          </a:p>
          <a:p>
            <a:pPr marL="0" indent="0">
              <a:buNone/>
            </a:pPr>
            <a:r>
              <a:rPr lang="en-GB" sz="1200" dirty="0"/>
              <a:t>       	Total = 	20,480sqm	Sum: EUR512,000</a:t>
            </a:r>
          </a:p>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29</a:t>
            </a:fld>
            <a:endParaRPr lang="en-GB"/>
          </a:p>
        </p:txBody>
      </p:sp>
    </p:spTree>
    <p:extLst>
      <p:ext uri="{BB962C8B-B14F-4D97-AF65-F5344CB8AC3E}">
        <p14:creationId xmlns:p14="http://schemas.microsoft.com/office/powerpoint/2010/main" val="325381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GDF: 10,906sqm: approx. </a:t>
            </a:r>
            <a:r>
              <a:rPr lang="en-GB"/>
              <a:t>11,000sqm = EUR275,000</a:t>
            </a:r>
          </a:p>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38</a:t>
            </a:fld>
            <a:endParaRPr lang="en-GB"/>
          </a:p>
        </p:txBody>
      </p:sp>
    </p:spTree>
    <p:extLst>
      <p:ext uri="{BB962C8B-B14F-4D97-AF65-F5344CB8AC3E}">
        <p14:creationId xmlns:p14="http://schemas.microsoft.com/office/powerpoint/2010/main" val="209952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Required a development brief for the whole area</a:t>
            </a:r>
          </a:p>
          <a:p>
            <a:r>
              <a:rPr lang="en-GB" dirty="0"/>
              <a:t>Designated the area for sports uses (not being changed)</a:t>
            </a:r>
          </a:p>
          <a:p>
            <a:r>
              <a:rPr lang="en-GB" dirty="0"/>
              <a:t>Set a footprint of 60,000sqm and a GDF of 114,000sqm (not being changed)</a:t>
            </a:r>
          </a:p>
          <a:p>
            <a:r>
              <a:rPr lang="en-GB" dirty="0"/>
              <a:t>Set a building height of 20m, making provision for a higher landmark building</a:t>
            </a:r>
          </a:p>
          <a:p>
            <a:r>
              <a:rPr lang="en-GB" dirty="0"/>
              <a:t>Planning gain 7,000sqm picnic area</a:t>
            </a:r>
          </a:p>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10</a:t>
            </a:fld>
            <a:endParaRPr lang="en-GB"/>
          </a:p>
        </p:txBody>
      </p:sp>
    </p:spTree>
    <p:extLst>
      <p:ext uri="{BB962C8B-B14F-4D97-AF65-F5344CB8AC3E}">
        <p14:creationId xmlns:p14="http://schemas.microsoft.com/office/powerpoint/2010/main" val="128541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12</a:t>
            </a:fld>
            <a:endParaRPr lang="en-GB"/>
          </a:p>
        </p:txBody>
      </p:sp>
    </p:spTree>
    <p:extLst>
      <p:ext uri="{BB962C8B-B14F-4D97-AF65-F5344CB8AC3E}">
        <p14:creationId xmlns:p14="http://schemas.microsoft.com/office/powerpoint/2010/main" val="324565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Amended as per email of 01/05/2020</a:t>
            </a:r>
          </a:p>
        </p:txBody>
      </p:sp>
      <p:sp>
        <p:nvSpPr>
          <p:cNvPr id="4" name="Slide Number Placeholder 3"/>
          <p:cNvSpPr>
            <a:spLocks noGrp="1"/>
          </p:cNvSpPr>
          <p:nvPr>
            <p:ph type="sldNum" sz="quarter" idx="5"/>
          </p:nvPr>
        </p:nvSpPr>
        <p:spPr/>
        <p:txBody>
          <a:bodyPr/>
          <a:lstStyle/>
          <a:p>
            <a:fld id="{DE7F555C-5E59-4464-AEAB-E66F6E5D2AEC}" type="slidenum">
              <a:rPr lang="en-GB" smtClean="0"/>
              <a:pPr/>
              <a:t>14</a:t>
            </a:fld>
            <a:endParaRPr lang="en-GB"/>
          </a:p>
        </p:txBody>
      </p:sp>
    </p:spTree>
    <p:extLst>
      <p:ext uri="{BB962C8B-B14F-4D97-AF65-F5344CB8AC3E}">
        <p14:creationId xmlns:p14="http://schemas.microsoft.com/office/powerpoint/2010/main" val="371769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Amended as per email of 01/05/2020</a:t>
            </a:r>
          </a:p>
        </p:txBody>
      </p:sp>
      <p:sp>
        <p:nvSpPr>
          <p:cNvPr id="4" name="Slide Number Placeholder 3"/>
          <p:cNvSpPr>
            <a:spLocks noGrp="1"/>
          </p:cNvSpPr>
          <p:nvPr>
            <p:ph type="sldNum" sz="quarter" idx="5"/>
          </p:nvPr>
        </p:nvSpPr>
        <p:spPr/>
        <p:txBody>
          <a:bodyPr/>
          <a:lstStyle/>
          <a:p>
            <a:fld id="{DE7F555C-5E59-4464-AEAB-E66F6E5D2AEC}" type="slidenum">
              <a:rPr lang="en-GB" smtClean="0"/>
              <a:pPr/>
              <a:t>15</a:t>
            </a:fld>
            <a:endParaRPr lang="en-GB"/>
          </a:p>
        </p:txBody>
      </p:sp>
    </p:spTree>
    <p:extLst>
      <p:ext uri="{BB962C8B-B14F-4D97-AF65-F5344CB8AC3E}">
        <p14:creationId xmlns:p14="http://schemas.microsoft.com/office/powerpoint/2010/main" val="229010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17</a:t>
            </a:fld>
            <a:endParaRPr lang="en-GB"/>
          </a:p>
        </p:txBody>
      </p:sp>
    </p:spTree>
    <p:extLst>
      <p:ext uri="{BB962C8B-B14F-4D97-AF65-F5344CB8AC3E}">
        <p14:creationId xmlns:p14="http://schemas.microsoft.com/office/powerpoint/2010/main" val="141775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18</a:t>
            </a:fld>
            <a:endParaRPr lang="en-GB"/>
          </a:p>
        </p:txBody>
      </p:sp>
    </p:spTree>
    <p:extLst>
      <p:ext uri="{BB962C8B-B14F-4D97-AF65-F5344CB8AC3E}">
        <p14:creationId xmlns:p14="http://schemas.microsoft.com/office/powerpoint/2010/main" val="46356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20</a:t>
            </a:fld>
            <a:endParaRPr lang="en-GB"/>
          </a:p>
        </p:txBody>
      </p:sp>
    </p:spTree>
    <p:extLst>
      <p:ext uri="{BB962C8B-B14F-4D97-AF65-F5344CB8AC3E}">
        <p14:creationId xmlns:p14="http://schemas.microsoft.com/office/powerpoint/2010/main" val="164097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21</a:t>
            </a:fld>
            <a:endParaRPr lang="en-GB"/>
          </a:p>
        </p:txBody>
      </p:sp>
    </p:spTree>
    <p:extLst>
      <p:ext uri="{BB962C8B-B14F-4D97-AF65-F5344CB8AC3E}">
        <p14:creationId xmlns:p14="http://schemas.microsoft.com/office/powerpoint/2010/main" val="350985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46032-CF2E-4CE5-BB2B-B4B9F932FC0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7B46032-CF2E-4CE5-BB2B-B4B9F932FC03}"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37B46032-CF2E-4CE5-BB2B-B4B9F932FC03}"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3D7B94F-B325-4630-96DE-544A996DBCC3}" type="datetimeFigureOut">
              <a:rPr lang="en-GB" smtClean="0"/>
              <a:pPr/>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46032-CF2E-4CE5-BB2B-B4B9F932FC03}"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7B46032-CF2E-4CE5-BB2B-B4B9F932FC03}"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37B46032-CF2E-4CE5-BB2B-B4B9F932FC0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7B46032-CF2E-4CE5-BB2B-B4B9F932FC0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3D7B94F-B325-4630-96DE-544A996DBCC3}" type="datetimeFigureOut">
              <a:rPr lang="en-GB" smtClean="0"/>
              <a:pPr/>
              <a:t>04/06/2020</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7B46032-CF2E-4CE5-BB2B-B4B9F932FC03}"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3D7B94F-B325-4630-96DE-544A996DBCC3}" type="datetimeFigureOut">
              <a:rPr lang="en-GB" smtClean="0"/>
              <a:pPr/>
              <a:t>04/06/2020</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3D7B94F-B325-4630-96DE-544A996DBCC3}" type="datetimeFigureOut">
              <a:rPr lang="en-GB" smtClean="0"/>
              <a:pPr/>
              <a:t>04/06/2020</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7B46032-CF2E-4CE5-BB2B-B4B9F932FC03}"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16560"/>
            <a:ext cx="6400800" cy="2472680"/>
          </a:xfrm>
        </p:spPr>
        <p:txBody>
          <a:bodyPr anchor="ctr">
            <a:normAutofit/>
          </a:bodyPr>
          <a:lstStyle/>
          <a:p>
            <a:pPr>
              <a:lnSpc>
                <a:spcPct val="220000"/>
              </a:lnSpc>
            </a:pPr>
            <a:r>
              <a:rPr lang="en-GB" dirty="0"/>
              <a:t>Presentation to the parliamentary standing committee </a:t>
            </a:r>
          </a:p>
          <a:p>
            <a:pPr>
              <a:lnSpc>
                <a:spcPct val="220000"/>
              </a:lnSpc>
            </a:pPr>
            <a:r>
              <a:rPr lang="en-GB" dirty="0"/>
              <a:t>10</a:t>
            </a:r>
            <a:r>
              <a:rPr lang="en-GB" baseline="30000" dirty="0"/>
              <a:t>th</a:t>
            </a:r>
            <a:r>
              <a:rPr lang="en-GB" dirty="0"/>
              <a:t> June 2020 </a:t>
            </a:r>
          </a:p>
        </p:txBody>
      </p:sp>
      <p:sp>
        <p:nvSpPr>
          <p:cNvPr id="2" name="Title 1"/>
          <p:cNvSpPr>
            <a:spLocks noGrp="1"/>
          </p:cNvSpPr>
          <p:nvPr>
            <p:ph type="ctrTitle"/>
          </p:nvPr>
        </p:nvSpPr>
        <p:spPr/>
        <p:txBody>
          <a:bodyPr anchor="ctr">
            <a:noAutofit/>
          </a:bodyPr>
          <a:lstStyle/>
          <a:p>
            <a:r>
              <a:rPr lang="en-GB" sz="2000" dirty="0">
                <a:solidFill>
                  <a:schemeClr val="accent5"/>
                </a:solidFill>
              </a:rPr>
              <a:t>Review of the 2002 Grand Harbour Local Plan (</a:t>
            </a:r>
            <a:r>
              <a:rPr lang="en-GB" sz="2000" dirty="0" err="1">
                <a:solidFill>
                  <a:schemeClr val="accent5"/>
                </a:solidFill>
              </a:rPr>
              <a:t>Marsa</a:t>
            </a:r>
            <a:r>
              <a:rPr lang="en-GB" sz="2000" dirty="0">
                <a:solidFill>
                  <a:schemeClr val="accent5"/>
                </a:solidFill>
              </a:rPr>
              <a:t>) and the 2006 South Malta Local Plan (</a:t>
            </a:r>
            <a:r>
              <a:rPr lang="en-GB" sz="2000" dirty="0" err="1">
                <a:solidFill>
                  <a:schemeClr val="accent5"/>
                </a:solidFill>
              </a:rPr>
              <a:t>Luqa</a:t>
            </a:r>
            <a:r>
              <a:rPr lang="en-GB" sz="2000" dirty="0">
                <a:solidFill>
                  <a:schemeClr val="accent5"/>
                </a:solidFill>
              </a:rPr>
              <a:t>) as amended in 2011, and a Review of the 2006 Central Malta Local Plan for </a:t>
            </a:r>
            <a:r>
              <a:rPr lang="en-GB" sz="2000" dirty="0" err="1">
                <a:solidFill>
                  <a:schemeClr val="accent5"/>
                </a:solidFill>
              </a:rPr>
              <a:t>Qormi</a:t>
            </a:r>
            <a:r>
              <a:rPr lang="en-GB" sz="2000" dirty="0">
                <a:solidFill>
                  <a:schemeClr val="accent5"/>
                </a:solidFill>
              </a:rPr>
              <a:t>, as amended in 2013 and 2017; and of the provisions of PC51/16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79512" y="188640"/>
            <a:ext cx="8795263" cy="61926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chor="ctr">
            <a:normAutofit/>
          </a:bodyPr>
          <a:lstStyle/>
          <a:p>
            <a:r>
              <a:rPr lang="en-GB" sz="1800" dirty="0"/>
              <a:t>Proposed amendments to </a:t>
            </a:r>
          </a:p>
          <a:p>
            <a:r>
              <a:rPr lang="en-GB" sz="1800" dirty="0"/>
              <a:t>policy gm24</a:t>
            </a:r>
          </a:p>
        </p:txBody>
      </p:sp>
    </p:spTree>
    <p:extLst>
      <p:ext uri="{BB962C8B-B14F-4D97-AF65-F5344CB8AC3E}">
        <p14:creationId xmlns:p14="http://schemas.microsoft.com/office/powerpoint/2010/main" val="366157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990E6-C970-4D6A-8D82-7C755B789171}"/>
              </a:ext>
            </a:extLst>
          </p:cNvPr>
          <p:cNvPicPr>
            <a:picLocks noChangeAspect="1"/>
          </p:cNvPicPr>
          <p:nvPr/>
        </p:nvPicPr>
        <p:blipFill>
          <a:blip r:embed="rId3"/>
          <a:stretch>
            <a:fillRect/>
          </a:stretch>
        </p:blipFill>
        <p:spPr>
          <a:xfrm>
            <a:off x="105128" y="326474"/>
            <a:ext cx="8933744" cy="6205052"/>
          </a:xfrm>
          <a:prstGeom prst="rect">
            <a:avLst/>
          </a:prstGeom>
        </p:spPr>
      </p:pic>
    </p:spTree>
    <p:extLst>
      <p:ext uri="{BB962C8B-B14F-4D97-AF65-F5344CB8AC3E}">
        <p14:creationId xmlns:p14="http://schemas.microsoft.com/office/powerpoint/2010/main" val="191881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8FF69E-D59A-4EE6-B38C-D41C2002E551}"/>
              </a:ext>
            </a:extLst>
          </p:cNvPr>
          <p:cNvGraphicFramePr>
            <a:graphicFrameLocks noGrp="1"/>
          </p:cNvGraphicFramePr>
          <p:nvPr/>
        </p:nvGraphicFramePr>
        <p:xfrm>
          <a:off x="860540" y="1628800"/>
          <a:ext cx="7416824" cy="4644002"/>
        </p:xfrm>
        <a:graphic>
          <a:graphicData uri="http://schemas.openxmlformats.org/drawingml/2006/table">
            <a:tbl>
              <a:tblPr firstRow="1" firstCol="1" bandRow="1"/>
              <a:tblGrid>
                <a:gridCol w="1800200">
                  <a:extLst>
                    <a:ext uri="{9D8B030D-6E8A-4147-A177-3AD203B41FA5}">
                      <a16:colId xmlns:a16="http://schemas.microsoft.com/office/drawing/2014/main" val="4112662915"/>
                    </a:ext>
                  </a:extLst>
                </a:gridCol>
                <a:gridCol w="1404156">
                  <a:extLst>
                    <a:ext uri="{9D8B030D-6E8A-4147-A177-3AD203B41FA5}">
                      <a16:colId xmlns:a16="http://schemas.microsoft.com/office/drawing/2014/main" val="2625282222"/>
                    </a:ext>
                  </a:extLst>
                </a:gridCol>
                <a:gridCol w="1404156">
                  <a:extLst>
                    <a:ext uri="{9D8B030D-6E8A-4147-A177-3AD203B41FA5}">
                      <a16:colId xmlns:a16="http://schemas.microsoft.com/office/drawing/2014/main" val="1584483360"/>
                    </a:ext>
                  </a:extLst>
                </a:gridCol>
                <a:gridCol w="1404156">
                  <a:extLst>
                    <a:ext uri="{9D8B030D-6E8A-4147-A177-3AD203B41FA5}">
                      <a16:colId xmlns:a16="http://schemas.microsoft.com/office/drawing/2014/main" val="3367838224"/>
                    </a:ext>
                  </a:extLst>
                </a:gridCol>
                <a:gridCol w="1404156">
                  <a:extLst>
                    <a:ext uri="{9D8B030D-6E8A-4147-A177-3AD203B41FA5}">
                      <a16:colId xmlns:a16="http://schemas.microsoft.com/office/drawing/2014/main" val="2811416182"/>
                    </a:ext>
                  </a:extLst>
                </a:gridCol>
              </a:tblGrid>
              <a:tr h="422182">
                <a:tc gridSpan="5">
                  <a:txBody>
                    <a:bodyPr/>
                    <a:lstStyle/>
                    <a:p>
                      <a:pPr algn="ctr">
                        <a:lnSpc>
                          <a:spcPct val="115000"/>
                        </a:lnSpc>
                        <a:spcBef>
                          <a:spcPts val="1200"/>
                        </a:spcBef>
                        <a:spcAft>
                          <a:spcPts val="0"/>
                        </a:spcAft>
                      </a:pPr>
                      <a:r>
                        <a:rPr lang="en-GB" sz="1100" b="1" dirty="0">
                          <a:effectLst/>
                          <a:latin typeface="Arial" panose="020B0604020202020204" pitchFamily="34" charset="0"/>
                          <a:ea typeface="Times New Roman" panose="02020603050405020304" pitchFamily="18" charset="0"/>
                        </a:rPr>
                        <a:t>Site Area </a:t>
                      </a:r>
                      <a:r>
                        <a:rPr lang="en-GB" sz="1100" b="1" dirty="0">
                          <a:solidFill>
                            <a:srgbClr val="000000"/>
                          </a:solidFill>
                          <a:effectLst/>
                          <a:latin typeface="Arial" panose="020B0604020202020204" pitchFamily="34" charset="0"/>
                          <a:ea typeface="Times New Roman" panose="02020603050405020304" pitchFamily="18" charset="0"/>
                        </a:rPr>
                        <a:t>– Total 704,672 m</a:t>
                      </a:r>
                      <a:r>
                        <a:rPr lang="en-GB" sz="1100" b="1" baseline="30000" dirty="0">
                          <a:solidFill>
                            <a:srgbClr val="000000"/>
                          </a:solidFill>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0178113"/>
                  </a:ext>
                </a:extLst>
              </a:tr>
              <a:tr h="422182">
                <a:tc>
                  <a:txBody>
                    <a:bodyPr/>
                    <a:lstStyle/>
                    <a:p>
                      <a:pP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Zone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A</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B</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C</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728913580"/>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Site Area/m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109,587</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179,828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358,609</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56,648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877783"/>
                  </a:ext>
                </a:extLst>
              </a:tr>
              <a:tr h="422182">
                <a:tc>
                  <a:txBody>
                    <a:bodyPr/>
                    <a:lstStyle/>
                    <a:p>
                      <a:pPr>
                        <a:spcBef>
                          <a:spcPts val="600"/>
                        </a:spcBef>
                        <a:spcAft>
                          <a:spcPts val="600"/>
                        </a:spcAft>
                      </a:pPr>
                      <a:r>
                        <a:rPr lang="en-GB" sz="1100" b="1" dirty="0">
                          <a:effectLst/>
                          <a:latin typeface="Arial" panose="020B0604020202020204" pitchFamily="34" charset="0"/>
                          <a:ea typeface="Times New Roman" panose="02020603050405020304" pitchFamily="18" charset="0"/>
                        </a:rPr>
                        <a:t>Total Built Footprint/m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32,600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21,000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4,400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07350795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97623"/>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45%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02032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0747"/>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Total GDF/m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61,600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43,200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5,700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85535614"/>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25%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93360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35%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25%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93560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86259"/>
                  </a:ext>
                </a:extLst>
              </a:tr>
            </a:tbl>
          </a:graphicData>
        </a:graphic>
      </p:graphicFrame>
      <p:sp>
        <p:nvSpPr>
          <p:cNvPr id="7" name="Title 1">
            <a:extLst>
              <a:ext uri="{FF2B5EF4-FFF2-40B4-BE49-F238E27FC236}">
                <a16:creationId xmlns:a16="http://schemas.microsoft.com/office/drawing/2014/main" id="{CB7DD648-F0C8-4A91-BF2B-567107370B34}"/>
              </a:ext>
            </a:extLst>
          </p:cNvPr>
          <p:cNvSpPr txBox="1">
            <a:spLocks/>
          </p:cNvSpPr>
          <p:nvPr/>
        </p:nvSpPr>
        <p:spPr>
          <a:xfrm>
            <a:off x="395536" y="205722"/>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GB" dirty="0"/>
              <a:t>Apportionment of footprint and GDF</a:t>
            </a:r>
          </a:p>
        </p:txBody>
      </p:sp>
    </p:spTree>
    <p:extLst>
      <p:ext uri="{BB962C8B-B14F-4D97-AF65-F5344CB8AC3E}">
        <p14:creationId xmlns:p14="http://schemas.microsoft.com/office/powerpoint/2010/main" val="370005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5C8A-8F69-4FAB-8F60-C21153075F12}"/>
              </a:ext>
            </a:extLst>
          </p:cNvPr>
          <p:cNvSpPr>
            <a:spLocks noGrp="1"/>
          </p:cNvSpPr>
          <p:nvPr>
            <p:ph type="title"/>
          </p:nvPr>
        </p:nvSpPr>
        <p:spPr/>
        <p:txBody>
          <a:bodyPr anchor="ctr">
            <a:normAutofit/>
          </a:bodyPr>
          <a:lstStyle/>
          <a:p>
            <a:r>
              <a:rPr lang="en-GB" sz="1800" dirty="0"/>
              <a:t>Land Uses</a:t>
            </a:r>
          </a:p>
        </p:txBody>
      </p:sp>
      <p:sp>
        <p:nvSpPr>
          <p:cNvPr id="3" name="Content Placeholder 2">
            <a:extLst>
              <a:ext uri="{FF2B5EF4-FFF2-40B4-BE49-F238E27FC236}">
                <a16:creationId xmlns:a16="http://schemas.microsoft.com/office/drawing/2014/main" id="{FBAEC579-7543-40F1-8E87-0883AE8DA245}"/>
              </a:ext>
            </a:extLst>
          </p:cNvPr>
          <p:cNvSpPr>
            <a:spLocks noGrp="1"/>
          </p:cNvSpPr>
          <p:nvPr>
            <p:ph sz="quarter" idx="1"/>
          </p:nvPr>
        </p:nvSpPr>
        <p:spPr>
          <a:xfrm>
            <a:off x="971600" y="1527048"/>
            <a:ext cx="7200800" cy="4572000"/>
          </a:xfrm>
        </p:spPr>
        <p:txBody>
          <a:bodyPr>
            <a:noAutofit/>
          </a:bodyPr>
          <a:lstStyle/>
          <a:p>
            <a:pPr algn="just">
              <a:lnSpc>
                <a:spcPct val="150000"/>
              </a:lnSpc>
            </a:pPr>
            <a:endParaRPr lang="en-GB" sz="1800" b="1" dirty="0">
              <a:solidFill>
                <a:srgbClr val="C00000"/>
              </a:solidFill>
              <a:latin typeface="Calibri" panose="020F0502020204030204" pitchFamily="34" charset="0"/>
              <a:cs typeface="Arial" panose="020B0604020202020204" pitchFamily="34" charset="0"/>
            </a:endParaRPr>
          </a:p>
          <a:p>
            <a:pPr marL="0" indent="0" algn="just">
              <a:lnSpc>
                <a:spcPct val="150000"/>
              </a:lnSpc>
              <a:buNone/>
            </a:pPr>
            <a:r>
              <a:rPr lang="en-GB" sz="1800" b="1" dirty="0">
                <a:latin typeface="Calibri" panose="020F0502020204030204" pitchFamily="34" charset="0"/>
                <a:cs typeface="Arial" panose="020B0604020202020204" pitchFamily="34" charset="0"/>
              </a:rPr>
              <a:t>For the purpose of this policy, the gross developable floor area (GDF) is the total area which is internal and roofed over, including wall thickness (or in the case of party walls measured up to half the width of such walls) and also includes internal, completely enclosed,  unroofed spaces.  Service areas and parking areas are excluded from the GDF.</a:t>
            </a:r>
          </a:p>
          <a:p>
            <a:pPr marL="0" indent="0" algn="just">
              <a:lnSpc>
                <a:spcPct val="150000"/>
              </a:lnSpc>
              <a:buNone/>
            </a:pPr>
            <a:endParaRPr lang="en-GB" sz="1800" b="1" dirty="0">
              <a:solidFill>
                <a:srgbClr val="C00000"/>
              </a:solidFill>
              <a:latin typeface="Calibri" panose="020F0502020204030204" pitchFamily="34" charset="0"/>
              <a:cs typeface="Arial" panose="020B0604020202020204" pitchFamily="34" charset="0"/>
            </a:endParaRPr>
          </a:p>
          <a:p>
            <a:pPr marL="0" indent="0" algn="just">
              <a:lnSpc>
                <a:spcPct val="150000"/>
              </a:lnSpc>
              <a:buNone/>
            </a:pPr>
            <a:endParaRPr lang="en-GB" sz="1800" b="1" dirty="0">
              <a:solidFill>
                <a:srgbClr val="C00000"/>
              </a:solidFill>
              <a:latin typeface="Calibri" panose="020F0502020204030204" pitchFamily="34" charset="0"/>
              <a:cs typeface="Arial" panose="020B0604020202020204" pitchFamily="34" charset="0"/>
            </a:endParaRPr>
          </a:p>
          <a:p>
            <a:pPr>
              <a:lnSpc>
                <a:spcPct val="150000"/>
              </a:lnSpc>
            </a:pPr>
            <a:endParaRPr lang="en-GB" sz="28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938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5C8A-8F69-4FAB-8F60-C21153075F12}"/>
              </a:ext>
            </a:extLst>
          </p:cNvPr>
          <p:cNvSpPr>
            <a:spLocks noGrp="1"/>
          </p:cNvSpPr>
          <p:nvPr>
            <p:ph type="title"/>
          </p:nvPr>
        </p:nvSpPr>
        <p:spPr/>
        <p:txBody>
          <a:bodyPr anchor="ctr">
            <a:normAutofit/>
          </a:bodyPr>
          <a:lstStyle/>
          <a:p>
            <a:r>
              <a:rPr lang="en-GB" sz="1800" dirty="0"/>
              <a:t>Land Uses</a:t>
            </a:r>
          </a:p>
        </p:txBody>
      </p:sp>
      <p:sp>
        <p:nvSpPr>
          <p:cNvPr id="3" name="Content Placeholder 2">
            <a:extLst>
              <a:ext uri="{FF2B5EF4-FFF2-40B4-BE49-F238E27FC236}">
                <a16:creationId xmlns:a16="http://schemas.microsoft.com/office/drawing/2014/main" id="{FBAEC579-7543-40F1-8E87-0883AE8DA245}"/>
              </a:ext>
            </a:extLst>
          </p:cNvPr>
          <p:cNvSpPr>
            <a:spLocks noGrp="1"/>
          </p:cNvSpPr>
          <p:nvPr>
            <p:ph sz="quarter" idx="1"/>
          </p:nvPr>
        </p:nvSpPr>
        <p:spPr>
          <a:xfrm>
            <a:off x="395536" y="1527048"/>
            <a:ext cx="8440616" cy="4782272"/>
          </a:xfrm>
        </p:spPr>
        <p:txBody>
          <a:bodyPr>
            <a:noAutofit/>
          </a:bodyPr>
          <a:lstStyle/>
          <a:p>
            <a:pPr algn="just">
              <a:lnSpc>
                <a:spcPct val="150000"/>
              </a:lnSpc>
            </a:pPr>
            <a:r>
              <a:rPr lang="en-GB" sz="1800" b="1" dirty="0">
                <a:latin typeface="Calibri" panose="020F0502020204030204" pitchFamily="34" charset="0"/>
                <a:cs typeface="Arial" panose="020B0604020202020204" pitchFamily="34" charset="0"/>
              </a:rPr>
              <a:t>Ancillary uses to the primary/sports uses must operate in conjunction with the primary use, </a:t>
            </a:r>
          </a:p>
          <a:p>
            <a:pPr algn="just">
              <a:lnSpc>
                <a:spcPct val="150000"/>
              </a:lnSpc>
            </a:pPr>
            <a:r>
              <a:rPr lang="en-GB" sz="1800" b="1" dirty="0">
                <a:latin typeface="Calibri" panose="020F0502020204030204" pitchFamily="34" charset="0"/>
                <a:cs typeface="Arial" panose="020B0604020202020204" pitchFamily="34" charset="0"/>
              </a:rPr>
              <a:t>Secondary uses can operate independently but take up a smaller proportion of footprint,</a:t>
            </a:r>
          </a:p>
          <a:p>
            <a:pPr algn="just">
              <a:lnSpc>
                <a:spcPct val="150000"/>
              </a:lnSpc>
            </a:pPr>
            <a:r>
              <a:rPr lang="en-GB" sz="1800" b="1" dirty="0">
                <a:latin typeface="Calibri" panose="020F0502020204030204" pitchFamily="34" charset="0"/>
                <a:cs typeface="Arial" panose="020B0604020202020204" pitchFamily="34" charset="0"/>
              </a:rPr>
              <a:t>A variation not exceeding 5% in the allocated footprint and GDF within each zone may be considered provided that total footprint, GDF and the stipulated building heights within each zone are not exceeded and the urban design provisions in this policy are not compromised,</a:t>
            </a:r>
          </a:p>
          <a:p>
            <a:pPr algn="just">
              <a:lnSpc>
                <a:spcPct val="150000"/>
              </a:lnSpc>
            </a:pPr>
            <a:r>
              <a:rPr lang="en-GB" sz="1800" b="1" dirty="0">
                <a:latin typeface="Calibri" panose="020F0502020204030204" pitchFamily="34" charset="0"/>
                <a:cs typeface="Arial" panose="020B0604020202020204" pitchFamily="34" charset="0"/>
              </a:rPr>
              <a:t>When applying the 5% variation policy, the Authority shall ensure that the GDF of the sports and ancillary uses combined shall remain higher than the GDF for the secondary uses. </a:t>
            </a:r>
          </a:p>
          <a:p>
            <a:pPr marL="0" indent="0" algn="just">
              <a:lnSpc>
                <a:spcPct val="150000"/>
              </a:lnSpc>
              <a:buNone/>
            </a:pPr>
            <a:endParaRPr lang="en-GB" sz="1800" b="1" dirty="0">
              <a:latin typeface="Calibri" panose="020F0502020204030204" pitchFamily="34" charset="0"/>
              <a:cs typeface="Arial" panose="020B0604020202020204" pitchFamily="34" charset="0"/>
            </a:endParaRPr>
          </a:p>
          <a:p>
            <a:pPr marL="0" indent="0" algn="just">
              <a:lnSpc>
                <a:spcPct val="150000"/>
              </a:lnSpc>
              <a:buNone/>
            </a:pPr>
            <a:endParaRPr lang="en-GB" sz="1800" b="1" dirty="0">
              <a:latin typeface="Calibri" panose="020F0502020204030204" pitchFamily="34" charset="0"/>
              <a:cs typeface="Arial" panose="020B0604020202020204" pitchFamily="34" charset="0"/>
            </a:endParaRPr>
          </a:p>
          <a:p>
            <a:pPr marL="0" indent="0" algn="just">
              <a:lnSpc>
                <a:spcPct val="150000"/>
              </a:lnSpc>
              <a:buNone/>
            </a:pPr>
            <a:endParaRPr lang="en-GB" sz="1800" b="1" dirty="0">
              <a:latin typeface="Calibri" panose="020F0502020204030204" pitchFamily="34" charset="0"/>
              <a:cs typeface="Arial" panose="020B0604020202020204" pitchFamily="34" charset="0"/>
            </a:endParaRPr>
          </a:p>
          <a:p>
            <a:pPr>
              <a:lnSpc>
                <a:spcPct val="150000"/>
              </a:lnSpc>
            </a:pPr>
            <a:endParaRPr lang="en-GB" sz="28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838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5C8A-8F69-4FAB-8F60-C21153075F12}"/>
              </a:ext>
            </a:extLst>
          </p:cNvPr>
          <p:cNvSpPr>
            <a:spLocks noGrp="1"/>
          </p:cNvSpPr>
          <p:nvPr>
            <p:ph type="title"/>
          </p:nvPr>
        </p:nvSpPr>
        <p:spPr/>
        <p:txBody>
          <a:bodyPr anchor="ctr">
            <a:normAutofit/>
          </a:bodyPr>
          <a:lstStyle/>
          <a:p>
            <a:r>
              <a:rPr lang="en-GB" dirty="0"/>
              <a:t>Apportionment of footprint and GDF</a:t>
            </a:r>
          </a:p>
        </p:txBody>
      </p:sp>
      <p:graphicFrame>
        <p:nvGraphicFramePr>
          <p:cNvPr id="4" name="Table 3">
            <a:extLst>
              <a:ext uri="{FF2B5EF4-FFF2-40B4-BE49-F238E27FC236}">
                <a16:creationId xmlns:a16="http://schemas.microsoft.com/office/drawing/2014/main" id="{BA8FF69E-D59A-4EE6-B38C-D41C2002E551}"/>
              </a:ext>
            </a:extLst>
          </p:cNvPr>
          <p:cNvGraphicFramePr>
            <a:graphicFrameLocks noGrp="1"/>
          </p:cNvGraphicFramePr>
          <p:nvPr/>
        </p:nvGraphicFramePr>
        <p:xfrm>
          <a:off x="860540" y="1628800"/>
          <a:ext cx="7416824" cy="4644002"/>
        </p:xfrm>
        <a:graphic>
          <a:graphicData uri="http://schemas.openxmlformats.org/drawingml/2006/table">
            <a:tbl>
              <a:tblPr firstRow="1" firstCol="1" bandRow="1"/>
              <a:tblGrid>
                <a:gridCol w="1800200">
                  <a:extLst>
                    <a:ext uri="{9D8B030D-6E8A-4147-A177-3AD203B41FA5}">
                      <a16:colId xmlns:a16="http://schemas.microsoft.com/office/drawing/2014/main" val="4112662915"/>
                    </a:ext>
                  </a:extLst>
                </a:gridCol>
                <a:gridCol w="1404156">
                  <a:extLst>
                    <a:ext uri="{9D8B030D-6E8A-4147-A177-3AD203B41FA5}">
                      <a16:colId xmlns:a16="http://schemas.microsoft.com/office/drawing/2014/main" val="2625282222"/>
                    </a:ext>
                  </a:extLst>
                </a:gridCol>
                <a:gridCol w="1404156">
                  <a:extLst>
                    <a:ext uri="{9D8B030D-6E8A-4147-A177-3AD203B41FA5}">
                      <a16:colId xmlns:a16="http://schemas.microsoft.com/office/drawing/2014/main" val="1584483360"/>
                    </a:ext>
                  </a:extLst>
                </a:gridCol>
                <a:gridCol w="1404156">
                  <a:extLst>
                    <a:ext uri="{9D8B030D-6E8A-4147-A177-3AD203B41FA5}">
                      <a16:colId xmlns:a16="http://schemas.microsoft.com/office/drawing/2014/main" val="3367838224"/>
                    </a:ext>
                  </a:extLst>
                </a:gridCol>
                <a:gridCol w="1404156">
                  <a:extLst>
                    <a:ext uri="{9D8B030D-6E8A-4147-A177-3AD203B41FA5}">
                      <a16:colId xmlns:a16="http://schemas.microsoft.com/office/drawing/2014/main" val="2811416182"/>
                    </a:ext>
                  </a:extLst>
                </a:gridCol>
              </a:tblGrid>
              <a:tr h="422182">
                <a:tc gridSpan="5">
                  <a:txBody>
                    <a:bodyPr/>
                    <a:lstStyle/>
                    <a:p>
                      <a:pPr algn="ctr">
                        <a:lnSpc>
                          <a:spcPct val="115000"/>
                        </a:lnSpc>
                        <a:spcBef>
                          <a:spcPts val="1200"/>
                        </a:spcBef>
                        <a:spcAft>
                          <a:spcPts val="0"/>
                        </a:spcAft>
                      </a:pPr>
                      <a:r>
                        <a:rPr lang="en-GB" sz="1100" b="1" dirty="0">
                          <a:effectLst/>
                          <a:latin typeface="Arial" panose="020B0604020202020204" pitchFamily="34" charset="0"/>
                          <a:ea typeface="Times New Roman" panose="02020603050405020304" pitchFamily="18" charset="0"/>
                        </a:rPr>
                        <a:t>Site Area </a:t>
                      </a:r>
                      <a:r>
                        <a:rPr lang="en-GB" sz="1100" b="1" dirty="0">
                          <a:solidFill>
                            <a:srgbClr val="000000"/>
                          </a:solidFill>
                          <a:effectLst/>
                          <a:latin typeface="Arial" panose="020B0604020202020204" pitchFamily="34" charset="0"/>
                          <a:ea typeface="Times New Roman" panose="02020603050405020304" pitchFamily="18" charset="0"/>
                        </a:rPr>
                        <a:t>– Total 704,672 m</a:t>
                      </a:r>
                      <a:r>
                        <a:rPr lang="en-GB" sz="1100" b="1" baseline="30000" dirty="0">
                          <a:solidFill>
                            <a:srgbClr val="000000"/>
                          </a:solidFill>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0178113"/>
                  </a:ext>
                </a:extLst>
              </a:tr>
              <a:tr h="422182">
                <a:tc>
                  <a:txBody>
                    <a:bodyPr/>
                    <a:lstStyle/>
                    <a:p>
                      <a:pP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Zone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A</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B</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C</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728913580"/>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Site Area/m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109,587</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179,828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358,609</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56,648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877783"/>
                  </a:ext>
                </a:extLst>
              </a:tr>
              <a:tr h="422182">
                <a:tc>
                  <a:txBody>
                    <a:bodyPr/>
                    <a:lstStyle/>
                    <a:p>
                      <a:pPr>
                        <a:spcBef>
                          <a:spcPts val="600"/>
                        </a:spcBef>
                        <a:spcAft>
                          <a:spcPts val="600"/>
                        </a:spcAft>
                      </a:pPr>
                      <a:r>
                        <a:rPr lang="en-GB" sz="1100" b="1" dirty="0">
                          <a:effectLst/>
                          <a:latin typeface="Arial" panose="020B0604020202020204" pitchFamily="34" charset="0"/>
                          <a:ea typeface="Times New Roman" panose="02020603050405020304" pitchFamily="18" charset="0"/>
                        </a:rPr>
                        <a:t>Total Built Footprint/m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32,600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21,000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4,400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07350795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97623"/>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45%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02032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0747"/>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Total GDF/m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61,600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43,200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5,700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85535614"/>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25%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93360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35%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25%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93560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86259"/>
                  </a:ext>
                </a:extLst>
              </a:tr>
            </a:tbl>
          </a:graphicData>
        </a:graphic>
      </p:graphicFrame>
      <p:sp>
        <p:nvSpPr>
          <p:cNvPr id="5" name="Rectangle 4">
            <a:extLst>
              <a:ext uri="{FF2B5EF4-FFF2-40B4-BE49-F238E27FC236}">
                <a16:creationId xmlns:a16="http://schemas.microsoft.com/office/drawing/2014/main" id="{27B313FE-3A3E-4D9A-B07A-46075FCD8E04}"/>
              </a:ext>
            </a:extLst>
          </p:cNvPr>
          <p:cNvSpPr/>
          <p:nvPr/>
        </p:nvSpPr>
        <p:spPr>
          <a:xfrm>
            <a:off x="2555776" y="1997673"/>
            <a:ext cx="1584176" cy="438365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3253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AF8DB-C424-4E09-9AB2-DFDF80645C16}"/>
              </a:ext>
            </a:extLst>
          </p:cNvPr>
          <p:cNvSpPr>
            <a:spLocks noGrp="1"/>
          </p:cNvSpPr>
          <p:nvPr>
            <p:ph type="title"/>
          </p:nvPr>
        </p:nvSpPr>
        <p:spPr/>
        <p:txBody>
          <a:bodyPr anchor="ctr"/>
          <a:lstStyle/>
          <a:p>
            <a:r>
              <a:rPr lang="en-GB" dirty="0"/>
              <a:t>Zone A</a:t>
            </a:r>
          </a:p>
        </p:txBody>
      </p:sp>
      <p:sp>
        <p:nvSpPr>
          <p:cNvPr id="4" name="Content Placeholder 3">
            <a:extLst>
              <a:ext uri="{FF2B5EF4-FFF2-40B4-BE49-F238E27FC236}">
                <a16:creationId xmlns:a16="http://schemas.microsoft.com/office/drawing/2014/main" id="{470B9629-7E53-48CF-A381-58781A48D6D4}"/>
              </a:ext>
            </a:extLst>
          </p:cNvPr>
          <p:cNvSpPr>
            <a:spLocks noGrp="1"/>
          </p:cNvSpPr>
          <p:nvPr>
            <p:ph sz="quarter" idx="1"/>
          </p:nvPr>
        </p:nvSpPr>
        <p:spPr/>
        <p:txBody>
          <a:bodyPr>
            <a:noAutofit/>
          </a:bodyPr>
          <a:lstStyle/>
          <a:p>
            <a:pPr marL="0" indent="0" algn="just">
              <a:lnSpc>
                <a:spcPct val="114000"/>
              </a:lnSpc>
              <a:buNone/>
            </a:pPr>
            <a:endParaRPr lang="en-GB" sz="1400" dirty="0"/>
          </a:p>
          <a:p>
            <a:pPr marL="0" indent="0" algn="just">
              <a:lnSpc>
                <a:spcPct val="114000"/>
              </a:lnSpc>
              <a:buNone/>
            </a:pPr>
            <a:r>
              <a:rPr lang="en-GB" sz="1400" dirty="0"/>
              <a:t>The land uses within this zone may include any of the following </a:t>
            </a:r>
            <a:r>
              <a:rPr lang="en-GB" sz="1400" b="1" dirty="0"/>
              <a:t>primary facilities</a:t>
            </a:r>
            <a:r>
              <a:rPr lang="en-GB" sz="1400" dirty="0"/>
              <a:t>:</a:t>
            </a:r>
          </a:p>
          <a:p>
            <a:pPr algn="just"/>
            <a:r>
              <a:rPr lang="en-US" sz="1400" dirty="0"/>
              <a:t>Facilities for gymnastics, weightlifting, squash, athletics, football, handball, softball, rugby and both indoor and outdoor archery;</a:t>
            </a:r>
            <a:endParaRPr lang="en-GB" sz="1400" dirty="0"/>
          </a:p>
          <a:p>
            <a:pPr algn="just"/>
            <a:r>
              <a:rPr lang="en-US" sz="1400" dirty="0"/>
              <a:t>Indoor pool; and</a:t>
            </a:r>
            <a:endParaRPr lang="en-GB" sz="1400" dirty="0"/>
          </a:p>
          <a:p>
            <a:pPr algn="just"/>
            <a:r>
              <a:rPr lang="en-US" sz="1400" dirty="0"/>
              <a:t>High performance training </a:t>
            </a:r>
            <a:r>
              <a:rPr lang="en-US" sz="1400" dirty="0" err="1"/>
              <a:t>centre</a:t>
            </a:r>
            <a:r>
              <a:rPr lang="en-US" sz="1400" dirty="0"/>
              <a:t> with a multipurpose stadium.</a:t>
            </a:r>
            <a:endParaRPr lang="en-GB" sz="1400" dirty="0"/>
          </a:p>
          <a:p>
            <a:pPr marL="0" indent="0" algn="just">
              <a:lnSpc>
                <a:spcPct val="114000"/>
              </a:lnSpc>
              <a:buNone/>
            </a:pPr>
            <a:r>
              <a:rPr lang="en-US" sz="1400" dirty="0"/>
              <a:t> </a:t>
            </a:r>
            <a:endParaRPr lang="en-GB" sz="1400" dirty="0"/>
          </a:p>
          <a:p>
            <a:pPr marL="0" indent="0" algn="just">
              <a:lnSpc>
                <a:spcPct val="114000"/>
              </a:lnSpc>
              <a:buNone/>
            </a:pPr>
            <a:r>
              <a:rPr lang="en-GB" sz="1400" b="1" dirty="0"/>
              <a:t>Ancillary Uses </a:t>
            </a:r>
            <a:r>
              <a:rPr lang="en-GB" sz="1400" dirty="0"/>
              <a:t>to the sports activities within this zone may include:</a:t>
            </a:r>
          </a:p>
          <a:p>
            <a:pPr algn="just"/>
            <a:r>
              <a:rPr lang="en-US" sz="1400" dirty="0"/>
              <a:t>Spectator stands;</a:t>
            </a:r>
            <a:endParaRPr lang="en-GB" sz="1400" dirty="0"/>
          </a:p>
          <a:p>
            <a:pPr algn="just"/>
            <a:r>
              <a:rPr lang="en-US" sz="1400" dirty="0"/>
              <a:t>Class 3A and 3B tourism accommodation;</a:t>
            </a:r>
            <a:endParaRPr lang="en-GB" sz="1400" dirty="0"/>
          </a:p>
          <a:p>
            <a:pPr algn="just"/>
            <a:r>
              <a:rPr lang="en-US" sz="1400" dirty="0"/>
              <a:t>Class 4A offices;</a:t>
            </a:r>
            <a:endParaRPr lang="en-GB" sz="1400" dirty="0"/>
          </a:p>
          <a:p>
            <a:pPr algn="just"/>
            <a:r>
              <a:rPr lang="en-US" sz="1400" dirty="0"/>
              <a:t>Article 4B clubhouses; and</a:t>
            </a:r>
            <a:endParaRPr lang="en-GB" sz="1400" dirty="0"/>
          </a:p>
          <a:p>
            <a:pPr algn="just"/>
            <a:r>
              <a:rPr lang="en-US" sz="1400" dirty="0"/>
              <a:t>Class 4C and 4D food and drink outlets.</a:t>
            </a:r>
            <a:endParaRPr lang="en-GB" sz="1400" dirty="0"/>
          </a:p>
          <a:p>
            <a:pPr marL="0" indent="0" algn="just">
              <a:lnSpc>
                <a:spcPct val="114000"/>
              </a:lnSpc>
              <a:buNone/>
            </a:pPr>
            <a:r>
              <a:rPr lang="en-GB" sz="1400" dirty="0"/>
              <a:t> </a:t>
            </a:r>
          </a:p>
          <a:p>
            <a:pPr marL="0" indent="0" algn="just">
              <a:lnSpc>
                <a:spcPct val="114000"/>
              </a:lnSpc>
              <a:buNone/>
            </a:pPr>
            <a:r>
              <a:rPr lang="en-GB" sz="1400" dirty="0"/>
              <a:t>Any buildings within this zone shall have an overall building height not exceeding 20m above mean sea level, with the highest buildings within the zone being located at the periphery of the zone, in the vicinity of Triq Aldo Moro. Short distance and strategic views are to be respected and the visual amenity of the zone enhanced through the design of buildings of high architectural quality. </a:t>
            </a:r>
          </a:p>
        </p:txBody>
      </p:sp>
    </p:spTree>
    <p:extLst>
      <p:ext uri="{BB962C8B-B14F-4D97-AF65-F5344CB8AC3E}">
        <p14:creationId xmlns:p14="http://schemas.microsoft.com/office/powerpoint/2010/main" val="251994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990E6-C970-4D6A-8D82-7C755B789171}"/>
              </a:ext>
            </a:extLst>
          </p:cNvPr>
          <p:cNvPicPr>
            <a:picLocks noChangeAspect="1"/>
          </p:cNvPicPr>
          <p:nvPr/>
        </p:nvPicPr>
        <p:blipFill>
          <a:blip r:embed="rId3"/>
          <a:stretch>
            <a:fillRect/>
          </a:stretch>
        </p:blipFill>
        <p:spPr>
          <a:xfrm>
            <a:off x="105128" y="326474"/>
            <a:ext cx="8933744" cy="6205052"/>
          </a:xfrm>
          <a:prstGeom prst="rect">
            <a:avLst/>
          </a:prstGeom>
        </p:spPr>
      </p:pic>
    </p:spTree>
    <p:extLst>
      <p:ext uri="{BB962C8B-B14F-4D97-AF65-F5344CB8AC3E}">
        <p14:creationId xmlns:p14="http://schemas.microsoft.com/office/powerpoint/2010/main" val="419028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5C8A-8F69-4FAB-8F60-C21153075F12}"/>
              </a:ext>
            </a:extLst>
          </p:cNvPr>
          <p:cNvSpPr>
            <a:spLocks noGrp="1"/>
          </p:cNvSpPr>
          <p:nvPr>
            <p:ph type="title"/>
          </p:nvPr>
        </p:nvSpPr>
        <p:spPr/>
        <p:txBody>
          <a:bodyPr anchor="ctr">
            <a:normAutofit/>
          </a:bodyPr>
          <a:lstStyle/>
          <a:p>
            <a:r>
              <a:rPr lang="en-GB" dirty="0"/>
              <a:t>Apportionment</a:t>
            </a:r>
            <a:r>
              <a:rPr lang="en-GB" sz="1800" dirty="0"/>
              <a:t> </a:t>
            </a:r>
            <a:r>
              <a:rPr lang="en-GB" dirty="0"/>
              <a:t>of footprint and GDF</a:t>
            </a:r>
          </a:p>
        </p:txBody>
      </p:sp>
      <p:graphicFrame>
        <p:nvGraphicFramePr>
          <p:cNvPr id="4" name="Table 3">
            <a:extLst>
              <a:ext uri="{FF2B5EF4-FFF2-40B4-BE49-F238E27FC236}">
                <a16:creationId xmlns:a16="http://schemas.microsoft.com/office/drawing/2014/main" id="{BA8FF69E-D59A-4EE6-B38C-D41C2002E551}"/>
              </a:ext>
            </a:extLst>
          </p:cNvPr>
          <p:cNvGraphicFramePr>
            <a:graphicFrameLocks noGrp="1"/>
          </p:cNvGraphicFramePr>
          <p:nvPr/>
        </p:nvGraphicFramePr>
        <p:xfrm>
          <a:off x="860540" y="1628800"/>
          <a:ext cx="7416824" cy="4644002"/>
        </p:xfrm>
        <a:graphic>
          <a:graphicData uri="http://schemas.openxmlformats.org/drawingml/2006/table">
            <a:tbl>
              <a:tblPr firstRow="1" firstCol="1" bandRow="1"/>
              <a:tblGrid>
                <a:gridCol w="1800200">
                  <a:extLst>
                    <a:ext uri="{9D8B030D-6E8A-4147-A177-3AD203B41FA5}">
                      <a16:colId xmlns:a16="http://schemas.microsoft.com/office/drawing/2014/main" val="4112662915"/>
                    </a:ext>
                  </a:extLst>
                </a:gridCol>
                <a:gridCol w="1404156">
                  <a:extLst>
                    <a:ext uri="{9D8B030D-6E8A-4147-A177-3AD203B41FA5}">
                      <a16:colId xmlns:a16="http://schemas.microsoft.com/office/drawing/2014/main" val="2625282222"/>
                    </a:ext>
                  </a:extLst>
                </a:gridCol>
                <a:gridCol w="1404156">
                  <a:extLst>
                    <a:ext uri="{9D8B030D-6E8A-4147-A177-3AD203B41FA5}">
                      <a16:colId xmlns:a16="http://schemas.microsoft.com/office/drawing/2014/main" val="1584483360"/>
                    </a:ext>
                  </a:extLst>
                </a:gridCol>
                <a:gridCol w="1404156">
                  <a:extLst>
                    <a:ext uri="{9D8B030D-6E8A-4147-A177-3AD203B41FA5}">
                      <a16:colId xmlns:a16="http://schemas.microsoft.com/office/drawing/2014/main" val="3367838224"/>
                    </a:ext>
                  </a:extLst>
                </a:gridCol>
                <a:gridCol w="1404156">
                  <a:extLst>
                    <a:ext uri="{9D8B030D-6E8A-4147-A177-3AD203B41FA5}">
                      <a16:colId xmlns:a16="http://schemas.microsoft.com/office/drawing/2014/main" val="2811416182"/>
                    </a:ext>
                  </a:extLst>
                </a:gridCol>
              </a:tblGrid>
              <a:tr h="422182">
                <a:tc gridSpan="5">
                  <a:txBody>
                    <a:bodyPr/>
                    <a:lstStyle/>
                    <a:p>
                      <a:pPr algn="ctr">
                        <a:lnSpc>
                          <a:spcPct val="115000"/>
                        </a:lnSpc>
                        <a:spcBef>
                          <a:spcPts val="1200"/>
                        </a:spcBef>
                        <a:spcAft>
                          <a:spcPts val="0"/>
                        </a:spcAft>
                      </a:pPr>
                      <a:r>
                        <a:rPr lang="en-GB" sz="1100" b="1" dirty="0">
                          <a:effectLst/>
                          <a:latin typeface="Arial" panose="020B0604020202020204" pitchFamily="34" charset="0"/>
                          <a:ea typeface="Times New Roman" panose="02020603050405020304" pitchFamily="18" charset="0"/>
                        </a:rPr>
                        <a:t>Site Area </a:t>
                      </a:r>
                      <a:r>
                        <a:rPr lang="en-GB" sz="1100" b="1" dirty="0">
                          <a:solidFill>
                            <a:srgbClr val="000000"/>
                          </a:solidFill>
                          <a:effectLst/>
                          <a:latin typeface="Arial" panose="020B0604020202020204" pitchFamily="34" charset="0"/>
                          <a:ea typeface="Times New Roman" panose="02020603050405020304" pitchFamily="18" charset="0"/>
                        </a:rPr>
                        <a:t>– Total 704,672 m</a:t>
                      </a:r>
                      <a:r>
                        <a:rPr lang="en-GB" sz="1100" b="1" baseline="30000" dirty="0">
                          <a:solidFill>
                            <a:srgbClr val="000000"/>
                          </a:solidFill>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0178113"/>
                  </a:ext>
                </a:extLst>
              </a:tr>
              <a:tr h="422182">
                <a:tc>
                  <a:txBody>
                    <a:bodyPr/>
                    <a:lstStyle/>
                    <a:p>
                      <a:pP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Zone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A</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B</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C</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728913580"/>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Site Area/m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109,587</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179,828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358,609</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56,648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877783"/>
                  </a:ext>
                </a:extLst>
              </a:tr>
              <a:tr h="422182">
                <a:tc>
                  <a:txBody>
                    <a:bodyPr/>
                    <a:lstStyle/>
                    <a:p>
                      <a:pPr>
                        <a:spcBef>
                          <a:spcPts val="600"/>
                        </a:spcBef>
                        <a:spcAft>
                          <a:spcPts val="600"/>
                        </a:spcAft>
                      </a:pPr>
                      <a:r>
                        <a:rPr lang="en-GB" sz="1100" b="1" dirty="0">
                          <a:effectLst/>
                          <a:latin typeface="Arial" panose="020B0604020202020204" pitchFamily="34" charset="0"/>
                          <a:ea typeface="Times New Roman" panose="02020603050405020304" pitchFamily="18" charset="0"/>
                        </a:rPr>
                        <a:t>Total Built Footprint/m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32,600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21,000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4,400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07350795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97623"/>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45%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02032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0747"/>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Total GDF/m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61,600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43,200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5,700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85535614"/>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25%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93360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35%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25%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93560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86259"/>
                  </a:ext>
                </a:extLst>
              </a:tr>
            </a:tbl>
          </a:graphicData>
        </a:graphic>
      </p:graphicFrame>
      <p:sp>
        <p:nvSpPr>
          <p:cNvPr id="5" name="Rectangle 4">
            <a:extLst>
              <a:ext uri="{FF2B5EF4-FFF2-40B4-BE49-F238E27FC236}">
                <a16:creationId xmlns:a16="http://schemas.microsoft.com/office/drawing/2014/main" id="{27B313FE-3A3E-4D9A-B07A-46075FCD8E04}"/>
              </a:ext>
            </a:extLst>
          </p:cNvPr>
          <p:cNvSpPr/>
          <p:nvPr/>
        </p:nvSpPr>
        <p:spPr>
          <a:xfrm>
            <a:off x="3995936" y="1988840"/>
            <a:ext cx="1584176" cy="438365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843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5" name="Picture 4">
            <a:extLst>
              <a:ext uri="{FF2B5EF4-FFF2-40B4-BE49-F238E27FC236}">
                <a16:creationId xmlns:a16="http://schemas.microsoft.com/office/drawing/2014/main" id="{94BE659D-41D0-4CB6-9A3C-A103FB7A5FD4}"/>
              </a:ext>
            </a:extLst>
          </p:cNvPr>
          <p:cNvPicPr/>
          <p:nvPr/>
        </p:nvPicPr>
        <p:blipFill>
          <a:blip r:embed="rId3"/>
          <a:stretch>
            <a:fillRect/>
          </a:stretch>
        </p:blipFill>
        <p:spPr>
          <a:xfrm>
            <a:off x="179512" y="188640"/>
            <a:ext cx="8784976" cy="62204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0AF8DB-C424-4E09-9AB2-DFDF80645C16}"/>
              </a:ext>
            </a:extLst>
          </p:cNvPr>
          <p:cNvSpPr>
            <a:spLocks noGrp="1"/>
          </p:cNvSpPr>
          <p:nvPr>
            <p:ph type="title"/>
          </p:nvPr>
        </p:nvSpPr>
        <p:spPr/>
        <p:txBody>
          <a:bodyPr anchor="ctr"/>
          <a:lstStyle/>
          <a:p>
            <a:r>
              <a:rPr lang="en-GB" dirty="0"/>
              <a:t>Zone B</a:t>
            </a:r>
          </a:p>
        </p:txBody>
      </p:sp>
      <p:sp>
        <p:nvSpPr>
          <p:cNvPr id="4" name="Content Placeholder 3">
            <a:extLst>
              <a:ext uri="{FF2B5EF4-FFF2-40B4-BE49-F238E27FC236}">
                <a16:creationId xmlns:a16="http://schemas.microsoft.com/office/drawing/2014/main" id="{470B9629-7E53-48CF-A381-58781A48D6D4}"/>
              </a:ext>
            </a:extLst>
          </p:cNvPr>
          <p:cNvSpPr>
            <a:spLocks noGrp="1"/>
          </p:cNvSpPr>
          <p:nvPr>
            <p:ph sz="quarter" idx="1"/>
          </p:nvPr>
        </p:nvSpPr>
        <p:spPr/>
        <p:txBody>
          <a:bodyPr>
            <a:noAutofit/>
          </a:bodyPr>
          <a:lstStyle/>
          <a:p>
            <a:pPr marL="0" indent="0">
              <a:buNone/>
            </a:pPr>
            <a:endParaRPr lang="en-GB" sz="1400" dirty="0"/>
          </a:p>
          <a:p>
            <a:pPr marL="0" indent="0">
              <a:buNone/>
            </a:pPr>
            <a:r>
              <a:rPr lang="en-GB" sz="1400" dirty="0"/>
              <a:t>The land uses within this zone may include the following </a:t>
            </a:r>
            <a:r>
              <a:rPr lang="en-GB" sz="1400" b="1" dirty="0"/>
              <a:t>primary facilities</a:t>
            </a:r>
            <a:r>
              <a:rPr lang="en-GB" sz="1400" dirty="0"/>
              <a:t>:</a:t>
            </a:r>
          </a:p>
          <a:p>
            <a:r>
              <a:rPr lang="en-US" sz="1400" dirty="0"/>
              <a:t>International standard facilities for horse racing (trotter and flat) and equestrian sports (polo, show jumping, dressage), training areas and stables</a:t>
            </a:r>
            <a:endParaRPr lang="en-GB" sz="1400" dirty="0"/>
          </a:p>
          <a:p>
            <a:pPr marL="0" indent="0">
              <a:buNone/>
            </a:pPr>
            <a:r>
              <a:rPr lang="en-GB" sz="1400" dirty="0"/>
              <a:t> </a:t>
            </a:r>
          </a:p>
          <a:p>
            <a:pPr marL="0" indent="0">
              <a:buNone/>
            </a:pPr>
            <a:r>
              <a:rPr lang="en-GB" sz="1400" b="1" dirty="0"/>
              <a:t>Ancillary uses </a:t>
            </a:r>
            <a:r>
              <a:rPr lang="en-GB" sz="1400" dirty="0"/>
              <a:t>within this zone may include:</a:t>
            </a:r>
          </a:p>
          <a:p>
            <a:r>
              <a:rPr lang="en-US" sz="1400" dirty="0"/>
              <a:t>Grandstand;</a:t>
            </a:r>
            <a:endParaRPr lang="en-GB" sz="1400" dirty="0"/>
          </a:p>
          <a:p>
            <a:r>
              <a:rPr lang="en-US" sz="1400" dirty="0"/>
              <a:t>Article 4B clubhouses; </a:t>
            </a:r>
            <a:endParaRPr lang="en-GB" sz="1400" dirty="0"/>
          </a:p>
          <a:p>
            <a:r>
              <a:rPr lang="en-US" sz="1400" dirty="0"/>
              <a:t>Class 3C assembly and leisure;</a:t>
            </a:r>
            <a:endParaRPr lang="en-GB" sz="1400" dirty="0"/>
          </a:p>
          <a:p>
            <a:r>
              <a:rPr lang="en-US" sz="1400" dirty="0"/>
              <a:t>Class 4C and 4D food and drink outlets; and</a:t>
            </a:r>
            <a:endParaRPr lang="en-GB" sz="1400" dirty="0"/>
          </a:p>
          <a:p>
            <a:r>
              <a:rPr lang="en-US" sz="1400" dirty="0"/>
              <a:t>Betting shops.</a:t>
            </a:r>
            <a:endParaRPr lang="en-GB" sz="1400" dirty="0"/>
          </a:p>
          <a:p>
            <a:pPr marL="0" indent="0">
              <a:buNone/>
            </a:pPr>
            <a:r>
              <a:rPr lang="en-GB" sz="1400" dirty="0"/>
              <a:t> </a:t>
            </a:r>
          </a:p>
          <a:p>
            <a:pPr marL="0" indent="0">
              <a:lnSpc>
                <a:spcPct val="114000"/>
              </a:lnSpc>
              <a:buNone/>
            </a:pPr>
            <a:r>
              <a:rPr lang="en-GB" sz="1400" dirty="0"/>
              <a:t>An area in Zone B shown in Map A as “Corner Building” is designated for commercial facilities to accommodate </a:t>
            </a:r>
            <a:r>
              <a:rPr lang="en-GB" sz="1400" b="1" dirty="0"/>
              <a:t>secondary uses</a:t>
            </a:r>
            <a:r>
              <a:rPr lang="en-GB" sz="1400" dirty="0"/>
              <a:t>, which shall only include:  </a:t>
            </a:r>
          </a:p>
          <a:p>
            <a:r>
              <a:rPr lang="en-US" sz="1400" dirty="0"/>
              <a:t>Class 2C (a) childcare facilities;</a:t>
            </a:r>
            <a:endParaRPr lang="en-GB" sz="1400" dirty="0"/>
          </a:p>
          <a:p>
            <a:r>
              <a:rPr lang="en-US" sz="1400" dirty="0"/>
              <a:t>Class 4A offices; and</a:t>
            </a:r>
            <a:endParaRPr lang="en-GB" sz="1400" dirty="0"/>
          </a:p>
          <a:p>
            <a:r>
              <a:rPr lang="en-US" sz="1400" dirty="0"/>
              <a:t>Class 4B retail outlets. </a:t>
            </a:r>
            <a:endParaRPr lang="en-GB" sz="1400" dirty="0"/>
          </a:p>
        </p:txBody>
      </p:sp>
    </p:spTree>
    <p:extLst>
      <p:ext uri="{BB962C8B-B14F-4D97-AF65-F5344CB8AC3E}">
        <p14:creationId xmlns:p14="http://schemas.microsoft.com/office/powerpoint/2010/main" val="308964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4E97-DF70-4579-9A10-EBB991095E91}"/>
              </a:ext>
            </a:extLst>
          </p:cNvPr>
          <p:cNvSpPr>
            <a:spLocks noGrp="1"/>
          </p:cNvSpPr>
          <p:nvPr>
            <p:ph type="title"/>
          </p:nvPr>
        </p:nvSpPr>
        <p:spPr/>
        <p:txBody>
          <a:bodyPr anchor="ctr"/>
          <a:lstStyle/>
          <a:p>
            <a:r>
              <a:rPr lang="en-GB" dirty="0"/>
              <a:t>Zone B</a:t>
            </a:r>
          </a:p>
        </p:txBody>
      </p:sp>
      <p:sp>
        <p:nvSpPr>
          <p:cNvPr id="5" name="Content Placeholder 4">
            <a:extLst>
              <a:ext uri="{FF2B5EF4-FFF2-40B4-BE49-F238E27FC236}">
                <a16:creationId xmlns:a16="http://schemas.microsoft.com/office/drawing/2014/main" id="{E8C1D278-C3C6-411A-83B4-A5B3AFEE6FDD}"/>
              </a:ext>
            </a:extLst>
          </p:cNvPr>
          <p:cNvSpPr>
            <a:spLocks noGrp="1"/>
          </p:cNvSpPr>
          <p:nvPr>
            <p:ph sz="quarter" idx="1"/>
          </p:nvPr>
        </p:nvSpPr>
        <p:spPr/>
        <p:txBody>
          <a:bodyPr>
            <a:normAutofit/>
          </a:bodyPr>
          <a:lstStyle/>
          <a:p>
            <a:pPr marL="0" indent="0">
              <a:buNone/>
            </a:pPr>
            <a:endParaRPr lang="en-GB" sz="1400" dirty="0"/>
          </a:p>
          <a:p>
            <a:pPr marL="0" indent="0">
              <a:lnSpc>
                <a:spcPct val="114000"/>
              </a:lnSpc>
              <a:buNone/>
            </a:pPr>
            <a:r>
              <a:rPr lang="en-GB" sz="1600" dirty="0"/>
              <a:t>In addition, an area in Zone B as shown in Map A, </a:t>
            </a:r>
          </a:p>
          <a:p>
            <a:pPr marL="0" indent="0">
              <a:lnSpc>
                <a:spcPct val="114000"/>
              </a:lnSpc>
              <a:buNone/>
            </a:pPr>
            <a:endParaRPr lang="en-GB" sz="1600" dirty="0"/>
          </a:p>
          <a:p>
            <a:pPr>
              <a:lnSpc>
                <a:spcPct val="114000"/>
              </a:lnSpc>
            </a:pPr>
            <a:r>
              <a:rPr lang="en-GB" sz="1600" dirty="0"/>
              <a:t>Constituting a footprint of 9,000m</a:t>
            </a:r>
            <a:r>
              <a:rPr lang="en-GB" sz="1600" baseline="30000" dirty="0"/>
              <a:t>2</a:t>
            </a:r>
            <a:r>
              <a:rPr lang="en-GB" sz="1600" dirty="0"/>
              <a:t> over and above the allocated built footprint and GDF in Table 1 for this sub-zone, is designated as a multi-storey car park and bus depot.  </a:t>
            </a:r>
          </a:p>
          <a:p>
            <a:pPr>
              <a:lnSpc>
                <a:spcPct val="114000"/>
              </a:lnSpc>
            </a:pPr>
            <a:endParaRPr lang="en-GB" sz="1600" dirty="0"/>
          </a:p>
          <a:p>
            <a:pPr>
              <a:lnSpc>
                <a:spcPct val="114000"/>
              </a:lnSpc>
            </a:pPr>
            <a:r>
              <a:rPr lang="en-GB" sz="1600" dirty="0"/>
              <a:t>The ground floor level is to retain a minimum of 3,000m</a:t>
            </a:r>
            <a:r>
              <a:rPr lang="en-GB" sz="1600" baseline="30000" dirty="0"/>
              <a:t>2</a:t>
            </a:r>
            <a:r>
              <a:rPr lang="en-GB" sz="1600" dirty="0"/>
              <a:t> for the use as a bus depot.  </a:t>
            </a:r>
          </a:p>
          <a:p>
            <a:pPr>
              <a:lnSpc>
                <a:spcPct val="114000"/>
              </a:lnSpc>
            </a:pPr>
            <a:endParaRPr lang="en-GB" sz="1600" dirty="0"/>
          </a:p>
          <a:p>
            <a:pPr>
              <a:lnSpc>
                <a:spcPct val="114000"/>
              </a:lnSpc>
            </a:pPr>
            <a:r>
              <a:rPr lang="en-GB" sz="1600" dirty="0"/>
              <a:t>The use of the roof level for photovoltaic panel installation is encouraged.  </a:t>
            </a:r>
          </a:p>
          <a:p>
            <a:pPr>
              <a:lnSpc>
                <a:spcPct val="114000"/>
              </a:lnSpc>
            </a:pPr>
            <a:endParaRPr lang="en-GB" sz="1600" dirty="0"/>
          </a:p>
          <a:p>
            <a:pPr>
              <a:lnSpc>
                <a:spcPct val="114000"/>
              </a:lnSpc>
            </a:pPr>
            <a:r>
              <a:rPr lang="en-GB" sz="1600" dirty="0"/>
              <a:t>Vertical green wall screening across the facades, with the appropriate maintenance agreements in place is required. </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396320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990E6-C970-4D6A-8D82-7C755B789171}"/>
              </a:ext>
            </a:extLst>
          </p:cNvPr>
          <p:cNvPicPr>
            <a:picLocks noChangeAspect="1"/>
          </p:cNvPicPr>
          <p:nvPr/>
        </p:nvPicPr>
        <p:blipFill>
          <a:blip r:embed="rId3"/>
          <a:stretch>
            <a:fillRect/>
          </a:stretch>
        </p:blipFill>
        <p:spPr>
          <a:xfrm>
            <a:off x="105128" y="326474"/>
            <a:ext cx="8933744" cy="6205052"/>
          </a:xfrm>
          <a:prstGeom prst="rect">
            <a:avLst/>
          </a:prstGeom>
        </p:spPr>
      </p:pic>
    </p:spTree>
    <p:extLst>
      <p:ext uri="{BB962C8B-B14F-4D97-AF65-F5344CB8AC3E}">
        <p14:creationId xmlns:p14="http://schemas.microsoft.com/office/powerpoint/2010/main" val="258751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5C8A-8F69-4FAB-8F60-C21153075F12}"/>
              </a:ext>
            </a:extLst>
          </p:cNvPr>
          <p:cNvSpPr>
            <a:spLocks noGrp="1"/>
          </p:cNvSpPr>
          <p:nvPr>
            <p:ph type="title"/>
          </p:nvPr>
        </p:nvSpPr>
        <p:spPr/>
        <p:txBody>
          <a:bodyPr anchor="ctr">
            <a:normAutofit/>
          </a:bodyPr>
          <a:lstStyle/>
          <a:p>
            <a:r>
              <a:rPr lang="en-GB" dirty="0"/>
              <a:t>Apportionment of footprint and GDF</a:t>
            </a:r>
          </a:p>
        </p:txBody>
      </p:sp>
      <p:graphicFrame>
        <p:nvGraphicFramePr>
          <p:cNvPr id="4" name="Table 3">
            <a:extLst>
              <a:ext uri="{FF2B5EF4-FFF2-40B4-BE49-F238E27FC236}">
                <a16:creationId xmlns:a16="http://schemas.microsoft.com/office/drawing/2014/main" id="{BA8FF69E-D59A-4EE6-B38C-D41C2002E551}"/>
              </a:ext>
            </a:extLst>
          </p:cNvPr>
          <p:cNvGraphicFramePr>
            <a:graphicFrameLocks noGrp="1"/>
          </p:cNvGraphicFramePr>
          <p:nvPr/>
        </p:nvGraphicFramePr>
        <p:xfrm>
          <a:off x="860540" y="1628800"/>
          <a:ext cx="7416824" cy="4644002"/>
        </p:xfrm>
        <a:graphic>
          <a:graphicData uri="http://schemas.openxmlformats.org/drawingml/2006/table">
            <a:tbl>
              <a:tblPr firstRow="1" firstCol="1" bandRow="1"/>
              <a:tblGrid>
                <a:gridCol w="1800200">
                  <a:extLst>
                    <a:ext uri="{9D8B030D-6E8A-4147-A177-3AD203B41FA5}">
                      <a16:colId xmlns:a16="http://schemas.microsoft.com/office/drawing/2014/main" val="4112662915"/>
                    </a:ext>
                  </a:extLst>
                </a:gridCol>
                <a:gridCol w="1404156">
                  <a:extLst>
                    <a:ext uri="{9D8B030D-6E8A-4147-A177-3AD203B41FA5}">
                      <a16:colId xmlns:a16="http://schemas.microsoft.com/office/drawing/2014/main" val="2625282222"/>
                    </a:ext>
                  </a:extLst>
                </a:gridCol>
                <a:gridCol w="1404156">
                  <a:extLst>
                    <a:ext uri="{9D8B030D-6E8A-4147-A177-3AD203B41FA5}">
                      <a16:colId xmlns:a16="http://schemas.microsoft.com/office/drawing/2014/main" val="1584483360"/>
                    </a:ext>
                  </a:extLst>
                </a:gridCol>
                <a:gridCol w="1404156">
                  <a:extLst>
                    <a:ext uri="{9D8B030D-6E8A-4147-A177-3AD203B41FA5}">
                      <a16:colId xmlns:a16="http://schemas.microsoft.com/office/drawing/2014/main" val="3367838224"/>
                    </a:ext>
                  </a:extLst>
                </a:gridCol>
                <a:gridCol w="1404156">
                  <a:extLst>
                    <a:ext uri="{9D8B030D-6E8A-4147-A177-3AD203B41FA5}">
                      <a16:colId xmlns:a16="http://schemas.microsoft.com/office/drawing/2014/main" val="2811416182"/>
                    </a:ext>
                  </a:extLst>
                </a:gridCol>
              </a:tblGrid>
              <a:tr h="422182">
                <a:tc gridSpan="5">
                  <a:txBody>
                    <a:bodyPr/>
                    <a:lstStyle/>
                    <a:p>
                      <a:pPr algn="ctr">
                        <a:lnSpc>
                          <a:spcPct val="115000"/>
                        </a:lnSpc>
                        <a:spcBef>
                          <a:spcPts val="1200"/>
                        </a:spcBef>
                        <a:spcAft>
                          <a:spcPts val="0"/>
                        </a:spcAft>
                      </a:pPr>
                      <a:r>
                        <a:rPr lang="en-GB" sz="1100" b="1" dirty="0">
                          <a:effectLst/>
                          <a:latin typeface="Arial" panose="020B0604020202020204" pitchFamily="34" charset="0"/>
                          <a:ea typeface="Times New Roman" panose="02020603050405020304" pitchFamily="18" charset="0"/>
                        </a:rPr>
                        <a:t>Site Area </a:t>
                      </a:r>
                      <a:r>
                        <a:rPr lang="en-GB" sz="1100" b="1" dirty="0">
                          <a:solidFill>
                            <a:srgbClr val="000000"/>
                          </a:solidFill>
                          <a:effectLst/>
                          <a:latin typeface="Arial" panose="020B0604020202020204" pitchFamily="34" charset="0"/>
                          <a:ea typeface="Times New Roman" panose="02020603050405020304" pitchFamily="18" charset="0"/>
                        </a:rPr>
                        <a:t>– Total 704,672 m</a:t>
                      </a:r>
                      <a:r>
                        <a:rPr lang="en-GB" sz="1100" b="1" baseline="30000" dirty="0">
                          <a:solidFill>
                            <a:srgbClr val="000000"/>
                          </a:solidFill>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0178113"/>
                  </a:ext>
                </a:extLst>
              </a:tr>
              <a:tr h="422182">
                <a:tc>
                  <a:txBody>
                    <a:bodyPr/>
                    <a:lstStyle/>
                    <a:p>
                      <a:pP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Zone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A</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B</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C</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728913580"/>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Site Area/m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109,587</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179,828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358,609</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56,648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877783"/>
                  </a:ext>
                </a:extLst>
              </a:tr>
              <a:tr h="422182">
                <a:tc>
                  <a:txBody>
                    <a:bodyPr/>
                    <a:lstStyle/>
                    <a:p>
                      <a:pPr>
                        <a:spcBef>
                          <a:spcPts val="600"/>
                        </a:spcBef>
                        <a:spcAft>
                          <a:spcPts val="600"/>
                        </a:spcAft>
                      </a:pPr>
                      <a:r>
                        <a:rPr lang="en-GB" sz="1100" b="1" dirty="0">
                          <a:effectLst/>
                          <a:latin typeface="Arial" panose="020B0604020202020204" pitchFamily="34" charset="0"/>
                          <a:ea typeface="Times New Roman" panose="02020603050405020304" pitchFamily="18" charset="0"/>
                        </a:rPr>
                        <a:t>Total Built Footprint/m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32,600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21,000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4,400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07350795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97623"/>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45%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02032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0747"/>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Total GDF/m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61,600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43,200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5,700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85535614"/>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25%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93360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35%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25%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93560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86259"/>
                  </a:ext>
                </a:extLst>
              </a:tr>
            </a:tbl>
          </a:graphicData>
        </a:graphic>
      </p:graphicFrame>
      <p:sp>
        <p:nvSpPr>
          <p:cNvPr id="5" name="Rectangle 4">
            <a:extLst>
              <a:ext uri="{FF2B5EF4-FFF2-40B4-BE49-F238E27FC236}">
                <a16:creationId xmlns:a16="http://schemas.microsoft.com/office/drawing/2014/main" id="{27B313FE-3A3E-4D9A-B07A-46075FCD8E04}"/>
              </a:ext>
            </a:extLst>
          </p:cNvPr>
          <p:cNvSpPr/>
          <p:nvPr/>
        </p:nvSpPr>
        <p:spPr>
          <a:xfrm>
            <a:off x="5364088" y="1988840"/>
            <a:ext cx="1584176" cy="438365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6171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F7BC-7F9E-44EC-8BED-DEA6686C55EA}"/>
              </a:ext>
            </a:extLst>
          </p:cNvPr>
          <p:cNvSpPr>
            <a:spLocks noGrp="1"/>
          </p:cNvSpPr>
          <p:nvPr>
            <p:ph type="title"/>
          </p:nvPr>
        </p:nvSpPr>
        <p:spPr/>
        <p:txBody>
          <a:bodyPr anchor="ctr"/>
          <a:lstStyle/>
          <a:p>
            <a:r>
              <a:rPr lang="en-GB" dirty="0"/>
              <a:t>Zone C</a:t>
            </a:r>
          </a:p>
        </p:txBody>
      </p:sp>
      <p:sp>
        <p:nvSpPr>
          <p:cNvPr id="3" name="Content Placeholder 2">
            <a:extLst>
              <a:ext uri="{FF2B5EF4-FFF2-40B4-BE49-F238E27FC236}">
                <a16:creationId xmlns:a16="http://schemas.microsoft.com/office/drawing/2014/main" id="{F844D9B4-57AE-412E-B2E5-D705CB295E6A}"/>
              </a:ext>
            </a:extLst>
          </p:cNvPr>
          <p:cNvSpPr>
            <a:spLocks noGrp="1"/>
          </p:cNvSpPr>
          <p:nvPr>
            <p:ph sz="quarter" idx="1"/>
          </p:nvPr>
        </p:nvSpPr>
        <p:spPr/>
        <p:txBody>
          <a:bodyPr>
            <a:noAutofit/>
          </a:bodyPr>
          <a:lstStyle/>
          <a:p>
            <a:pPr marL="0" indent="0">
              <a:lnSpc>
                <a:spcPct val="114000"/>
              </a:lnSpc>
              <a:buNone/>
            </a:pPr>
            <a:endParaRPr lang="en-GB" sz="1400" dirty="0"/>
          </a:p>
          <a:p>
            <a:pPr marL="0" indent="0">
              <a:lnSpc>
                <a:spcPct val="114000"/>
              </a:lnSpc>
              <a:buNone/>
            </a:pPr>
            <a:r>
              <a:rPr lang="en-GB" sz="1400" dirty="0"/>
              <a:t>The land uses within this zone may include the following </a:t>
            </a:r>
            <a:r>
              <a:rPr lang="en-GB" sz="1400" b="1" dirty="0"/>
              <a:t>primary facilities</a:t>
            </a:r>
            <a:r>
              <a:rPr lang="en-GB" sz="1400" dirty="0"/>
              <a:t>:</a:t>
            </a:r>
          </a:p>
          <a:p>
            <a:pPr>
              <a:lnSpc>
                <a:spcPct val="114000"/>
              </a:lnSpc>
            </a:pPr>
            <a:r>
              <a:rPr lang="en-US" sz="1400" dirty="0"/>
              <a:t>Golf facilities; and</a:t>
            </a:r>
            <a:endParaRPr lang="en-GB" sz="1400" dirty="0"/>
          </a:p>
          <a:p>
            <a:pPr>
              <a:lnSpc>
                <a:spcPct val="114000"/>
              </a:lnSpc>
            </a:pPr>
            <a:r>
              <a:rPr lang="en-US" sz="1400" dirty="0"/>
              <a:t>Golf academy.</a:t>
            </a:r>
            <a:endParaRPr lang="en-GB" sz="1400" dirty="0"/>
          </a:p>
          <a:p>
            <a:pPr marL="0" indent="0">
              <a:lnSpc>
                <a:spcPct val="114000"/>
              </a:lnSpc>
              <a:buNone/>
            </a:pPr>
            <a:r>
              <a:rPr lang="en-GB" sz="1400" dirty="0"/>
              <a:t> </a:t>
            </a:r>
          </a:p>
          <a:p>
            <a:pPr marL="0" indent="0">
              <a:lnSpc>
                <a:spcPct val="114000"/>
              </a:lnSpc>
              <a:buNone/>
            </a:pPr>
            <a:r>
              <a:rPr lang="en-GB" sz="1400" b="1" dirty="0"/>
              <a:t>Ancillary uses </a:t>
            </a:r>
            <a:r>
              <a:rPr lang="en-GB" sz="1400" dirty="0"/>
              <a:t>to golfing activities within this zone may include:</a:t>
            </a:r>
          </a:p>
          <a:p>
            <a:pPr>
              <a:lnSpc>
                <a:spcPct val="114000"/>
              </a:lnSpc>
            </a:pPr>
            <a:r>
              <a:rPr lang="en-US" sz="1400" dirty="0"/>
              <a:t>Article 4B clubhouses; </a:t>
            </a:r>
            <a:endParaRPr lang="en-GB" sz="1400" dirty="0"/>
          </a:p>
          <a:p>
            <a:pPr>
              <a:lnSpc>
                <a:spcPct val="114000"/>
              </a:lnSpc>
            </a:pPr>
            <a:r>
              <a:rPr lang="en-US" sz="1400" dirty="0"/>
              <a:t>Class 4A offices; and</a:t>
            </a:r>
            <a:endParaRPr lang="en-GB" sz="1400" dirty="0"/>
          </a:p>
          <a:p>
            <a:pPr>
              <a:lnSpc>
                <a:spcPct val="114000"/>
              </a:lnSpc>
            </a:pPr>
            <a:r>
              <a:rPr lang="en-US" sz="1400" dirty="0"/>
              <a:t>Class 4C and 4D food and drink outlets.</a:t>
            </a:r>
            <a:endParaRPr lang="en-GB" sz="1400" dirty="0"/>
          </a:p>
          <a:p>
            <a:pPr marL="0" indent="0">
              <a:lnSpc>
                <a:spcPct val="114000"/>
              </a:lnSpc>
              <a:buNone/>
            </a:pPr>
            <a:r>
              <a:rPr lang="en-GB" sz="1400" dirty="0"/>
              <a:t> </a:t>
            </a:r>
          </a:p>
          <a:p>
            <a:pPr marL="0" indent="0">
              <a:lnSpc>
                <a:spcPct val="114000"/>
              </a:lnSpc>
              <a:buNone/>
            </a:pPr>
            <a:r>
              <a:rPr lang="en-GB" sz="1400" dirty="0"/>
              <a:t>The provisions of South Malta Local Plan general policy SMCO 03 related to the Area of Ecological Importance and Site of Scientific Importance shall remain applicable.  </a:t>
            </a:r>
          </a:p>
          <a:p>
            <a:pPr marL="0" indent="0">
              <a:lnSpc>
                <a:spcPct val="114000"/>
              </a:lnSpc>
              <a:buNone/>
            </a:pPr>
            <a:endParaRPr lang="en-GB" sz="1400" dirty="0"/>
          </a:p>
        </p:txBody>
      </p:sp>
    </p:spTree>
    <p:extLst>
      <p:ext uri="{BB962C8B-B14F-4D97-AF65-F5344CB8AC3E}">
        <p14:creationId xmlns:p14="http://schemas.microsoft.com/office/powerpoint/2010/main" val="259995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990E6-C970-4D6A-8D82-7C755B789171}"/>
              </a:ext>
            </a:extLst>
          </p:cNvPr>
          <p:cNvPicPr>
            <a:picLocks noChangeAspect="1"/>
          </p:cNvPicPr>
          <p:nvPr/>
        </p:nvPicPr>
        <p:blipFill>
          <a:blip r:embed="rId3"/>
          <a:stretch>
            <a:fillRect/>
          </a:stretch>
        </p:blipFill>
        <p:spPr>
          <a:xfrm>
            <a:off x="105128" y="326474"/>
            <a:ext cx="8933744" cy="6205052"/>
          </a:xfrm>
          <a:prstGeom prst="rect">
            <a:avLst/>
          </a:prstGeom>
        </p:spPr>
      </p:pic>
    </p:spTree>
    <p:extLst>
      <p:ext uri="{BB962C8B-B14F-4D97-AF65-F5344CB8AC3E}">
        <p14:creationId xmlns:p14="http://schemas.microsoft.com/office/powerpoint/2010/main" val="370472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5C8A-8F69-4FAB-8F60-C21153075F12}"/>
              </a:ext>
            </a:extLst>
          </p:cNvPr>
          <p:cNvSpPr>
            <a:spLocks noGrp="1"/>
          </p:cNvSpPr>
          <p:nvPr>
            <p:ph type="title"/>
          </p:nvPr>
        </p:nvSpPr>
        <p:spPr/>
        <p:txBody>
          <a:bodyPr anchor="ctr">
            <a:normAutofit/>
          </a:bodyPr>
          <a:lstStyle/>
          <a:p>
            <a:r>
              <a:rPr lang="en-GB" dirty="0"/>
              <a:t>Apportionment</a:t>
            </a:r>
            <a:r>
              <a:rPr lang="en-GB" sz="1050" dirty="0"/>
              <a:t> </a:t>
            </a:r>
            <a:r>
              <a:rPr lang="en-GB" dirty="0"/>
              <a:t>of footprint and GDF</a:t>
            </a:r>
          </a:p>
        </p:txBody>
      </p:sp>
      <p:graphicFrame>
        <p:nvGraphicFramePr>
          <p:cNvPr id="4" name="Table 3">
            <a:extLst>
              <a:ext uri="{FF2B5EF4-FFF2-40B4-BE49-F238E27FC236}">
                <a16:creationId xmlns:a16="http://schemas.microsoft.com/office/drawing/2014/main" id="{BA8FF69E-D59A-4EE6-B38C-D41C2002E551}"/>
              </a:ext>
            </a:extLst>
          </p:cNvPr>
          <p:cNvGraphicFramePr>
            <a:graphicFrameLocks noGrp="1"/>
          </p:cNvGraphicFramePr>
          <p:nvPr/>
        </p:nvGraphicFramePr>
        <p:xfrm>
          <a:off x="860540" y="1628800"/>
          <a:ext cx="7416824" cy="4644002"/>
        </p:xfrm>
        <a:graphic>
          <a:graphicData uri="http://schemas.openxmlformats.org/drawingml/2006/table">
            <a:tbl>
              <a:tblPr firstRow="1" firstCol="1" bandRow="1"/>
              <a:tblGrid>
                <a:gridCol w="1800200">
                  <a:extLst>
                    <a:ext uri="{9D8B030D-6E8A-4147-A177-3AD203B41FA5}">
                      <a16:colId xmlns:a16="http://schemas.microsoft.com/office/drawing/2014/main" val="4112662915"/>
                    </a:ext>
                  </a:extLst>
                </a:gridCol>
                <a:gridCol w="1404156">
                  <a:extLst>
                    <a:ext uri="{9D8B030D-6E8A-4147-A177-3AD203B41FA5}">
                      <a16:colId xmlns:a16="http://schemas.microsoft.com/office/drawing/2014/main" val="2625282222"/>
                    </a:ext>
                  </a:extLst>
                </a:gridCol>
                <a:gridCol w="1404156">
                  <a:extLst>
                    <a:ext uri="{9D8B030D-6E8A-4147-A177-3AD203B41FA5}">
                      <a16:colId xmlns:a16="http://schemas.microsoft.com/office/drawing/2014/main" val="1584483360"/>
                    </a:ext>
                  </a:extLst>
                </a:gridCol>
                <a:gridCol w="1404156">
                  <a:extLst>
                    <a:ext uri="{9D8B030D-6E8A-4147-A177-3AD203B41FA5}">
                      <a16:colId xmlns:a16="http://schemas.microsoft.com/office/drawing/2014/main" val="3367838224"/>
                    </a:ext>
                  </a:extLst>
                </a:gridCol>
                <a:gridCol w="1404156">
                  <a:extLst>
                    <a:ext uri="{9D8B030D-6E8A-4147-A177-3AD203B41FA5}">
                      <a16:colId xmlns:a16="http://schemas.microsoft.com/office/drawing/2014/main" val="2811416182"/>
                    </a:ext>
                  </a:extLst>
                </a:gridCol>
              </a:tblGrid>
              <a:tr h="422182">
                <a:tc gridSpan="5">
                  <a:txBody>
                    <a:bodyPr/>
                    <a:lstStyle/>
                    <a:p>
                      <a:pPr algn="ctr">
                        <a:lnSpc>
                          <a:spcPct val="115000"/>
                        </a:lnSpc>
                        <a:spcBef>
                          <a:spcPts val="1200"/>
                        </a:spcBef>
                        <a:spcAft>
                          <a:spcPts val="0"/>
                        </a:spcAft>
                      </a:pPr>
                      <a:r>
                        <a:rPr lang="en-GB" sz="1100" b="1" dirty="0">
                          <a:effectLst/>
                          <a:latin typeface="Arial" panose="020B0604020202020204" pitchFamily="34" charset="0"/>
                          <a:ea typeface="Times New Roman" panose="02020603050405020304" pitchFamily="18" charset="0"/>
                        </a:rPr>
                        <a:t>Site Area </a:t>
                      </a:r>
                      <a:r>
                        <a:rPr lang="en-GB" sz="1100" b="1" dirty="0">
                          <a:solidFill>
                            <a:srgbClr val="000000"/>
                          </a:solidFill>
                          <a:effectLst/>
                          <a:latin typeface="Arial" panose="020B0604020202020204" pitchFamily="34" charset="0"/>
                          <a:ea typeface="Times New Roman" panose="02020603050405020304" pitchFamily="18" charset="0"/>
                        </a:rPr>
                        <a:t>– Total 704,672 m</a:t>
                      </a:r>
                      <a:r>
                        <a:rPr lang="en-GB" sz="1100" b="1" baseline="30000" dirty="0">
                          <a:solidFill>
                            <a:srgbClr val="000000"/>
                          </a:solidFill>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0178113"/>
                  </a:ext>
                </a:extLst>
              </a:tr>
              <a:tr h="422182">
                <a:tc>
                  <a:txBody>
                    <a:bodyPr/>
                    <a:lstStyle/>
                    <a:p>
                      <a:pP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Zone</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A</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B</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C</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ct val="115000"/>
                        </a:lnSpc>
                        <a:spcBef>
                          <a:spcPts val="1200"/>
                        </a:spcBef>
                        <a:spcAft>
                          <a:spcPts val="1200"/>
                        </a:spcAft>
                      </a:pPr>
                      <a:r>
                        <a:rPr lang="en-GB" sz="1100" b="1" dirty="0">
                          <a:solidFill>
                            <a:srgbClr val="000000"/>
                          </a:solidFill>
                          <a:effectLst/>
                          <a:latin typeface="Arial" panose="020B0604020202020204" pitchFamily="34" charset="0"/>
                          <a:ea typeface="Times New Roman" panose="02020603050405020304" pitchFamily="18" charset="0"/>
                        </a:rPr>
                        <a:t>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728913580"/>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Site Area/m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109,587</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179,828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358,609</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56,648</a:t>
                      </a:r>
                      <a:endParaRPr lang="en-GB"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877783"/>
                  </a:ext>
                </a:extLst>
              </a:tr>
              <a:tr h="422182">
                <a:tc>
                  <a:txBody>
                    <a:bodyPr/>
                    <a:lstStyle/>
                    <a:p>
                      <a:pPr>
                        <a:spcBef>
                          <a:spcPts val="600"/>
                        </a:spcBef>
                        <a:spcAft>
                          <a:spcPts val="600"/>
                        </a:spcAft>
                      </a:pPr>
                      <a:r>
                        <a:rPr lang="en-GB" sz="1100" b="1" dirty="0">
                          <a:effectLst/>
                          <a:latin typeface="Arial" panose="020B0604020202020204" pitchFamily="34" charset="0"/>
                          <a:ea typeface="Times New Roman" panose="02020603050405020304" pitchFamily="18" charset="0"/>
                        </a:rPr>
                        <a:t>Total Built Footprint/m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32,600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21,000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2,000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4,400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07350795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97623"/>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45%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30%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50%</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02032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effectLst/>
                          <a:latin typeface="Arial" panose="020B0604020202020204" pitchFamily="34" charset="0"/>
                          <a:ea typeface="Times New Roman" panose="02020603050405020304" pitchFamily="18" charset="0"/>
                        </a:rPr>
                        <a:t>Not permitted</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0747"/>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Total GDF/m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61,600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43,200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3,500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Bef>
                          <a:spcPts val="600"/>
                        </a:spcBef>
                        <a:spcAft>
                          <a:spcPts val="600"/>
                        </a:spcAft>
                      </a:pPr>
                      <a:r>
                        <a:rPr lang="en-GB" sz="1100" b="1" dirty="0">
                          <a:solidFill>
                            <a:srgbClr val="000000"/>
                          </a:solidFill>
                          <a:effectLst/>
                          <a:latin typeface="Arial" panose="020B0604020202020204" pitchFamily="34" charset="0"/>
                          <a:ea typeface="Calibri" panose="020F0502020204030204" pitchFamily="34" charset="0"/>
                        </a:rPr>
                        <a:t>5,700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85535614"/>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Sports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a:solidFill>
                            <a:srgbClr val="000000"/>
                          </a:solidFill>
                          <a:effectLst/>
                          <a:latin typeface="Arial" panose="020B0604020202020204" pitchFamily="34" charset="0"/>
                          <a:ea typeface="Calibri" panose="020F0502020204030204" pitchFamily="34" charset="0"/>
                        </a:rPr>
                        <a:t>25%</a:t>
                      </a:r>
                      <a:endParaRPr lang="en-GB"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4933605"/>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Ancillary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35%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25%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40%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935606"/>
                  </a:ext>
                </a:extLst>
              </a:tr>
              <a:tr h="422182">
                <a:tc>
                  <a:txBody>
                    <a:bodyPr/>
                    <a:lstStyle/>
                    <a:p>
                      <a:pPr algn="just">
                        <a:spcBef>
                          <a:spcPts val="600"/>
                        </a:spcBef>
                        <a:spcAft>
                          <a:spcPts val="600"/>
                        </a:spcAft>
                      </a:pPr>
                      <a:r>
                        <a:rPr lang="en-GB" sz="1100" b="1" dirty="0">
                          <a:effectLst/>
                          <a:latin typeface="Arial" panose="020B0604020202020204" pitchFamily="34" charset="0"/>
                          <a:ea typeface="Times New Roman" panose="02020603050405020304" pitchFamily="18" charset="0"/>
                        </a:rPr>
                        <a:t>Secondary Uses/m</a:t>
                      </a:r>
                      <a:r>
                        <a:rPr lang="en-GB" sz="1100" b="1" baseline="30000" dirty="0">
                          <a:effectLst/>
                          <a:latin typeface="Arial" panose="020B060402020202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solidFill>
                            <a:srgbClr val="000000"/>
                          </a:solidFill>
                          <a:effectLst/>
                          <a:latin typeface="Arial" panose="020B0604020202020204" pitchFamily="34" charset="0"/>
                          <a:ea typeface="Calibri" panose="020F0502020204030204" pitchFamily="34" charset="0"/>
                        </a:rPr>
                        <a:t>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GB" sz="1100" dirty="0">
                          <a:effectLst/>
                          <a:latin typeface="Arial" panose="020B0604020202020204" pitchFamily="34" charset="0"/>
                          <a:ea typeface="Times New Roman" panose="02020603050405020304" pitchFamily="18" charset="0"/>
                        </a:rPr>
                        <a:t>Not permitted</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86259"/>
                  </a:ext>
                </a:extLst>
              </a:tr>
            </a:tbl>
          </a:graphicData>
        </a:graphic>
      </p:graphicFrame>
      <p:sp>
        <p:nvSpPr>
          <p:cNvPr id="5" name="Rectangle 4">
            <a:extLst>
              <a:ext uri="{FF2B5EF4-FFF2-40B4-BE49-F238E27FC236}">
                <a16:creationId xmlns:a16="http://schemas.microsoft.com/office/drawing/2014/main" id="{27B313FE-3A3E-4D9A-B07A-46075FCD8E04}"/>
              </a:ext>
            </a:extLst>
          </p:cNvPr>
          <p:cNvSpPr/>
          <p:nvPr/>
        </p:nvSpPr>
        <p:spPr>
          <a:xfrm>
            <a:off x="6804248" y="1988840"/>
            <a:ext cx="1584176" cy="438365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8294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59A9-6F27-457E-9463-247F7C1D3A2B}"/>
              </a:ext>
            </a:extLst>
          </p:cNvPr>
          <p:cNvSpPr>
            <a:spLocks noGrp="1"/>
          </p:cNvSpPr>
          <p:nvPr>
            <p:ph type="title"/>
          </p:nvPr>
        </p:nvSpPr>
        <p:spPr/>
        <p:txBody>
          <a:bodyPr anchor="ctr"/>
          <a:lstStyle/>
          <a:p>
            <a:r>
              <a:rPr lang="en-GB" dirty="0"/>
              <a:t>Zone D</a:t>
            </a:r>
          </a:p>
        </p:txBody>
      </p:sp>
      <p:sp>
        <p:nvSpPr>
          <p:cNvPr id="3" name="Content Placeholder 2">
            <a:extLst>
              <a:ext uri="{FF2B5EF4-FFF2-40B4-BE49-F238E27FC236}">
                <a16:creationId xmlns:a16="http://schemas.microsoft.com/office/drawing/2014/main" id="{A75DECBD-3394-4F53-87F7-E5E8ADBA6038}"/>
              </a:ext>
            </a:extLst>
          </p:cNvPr>
          <p:cNvSpPr>
            <a:spLocks noGrp="1"/>
          </p:cNvSpPr>
          <p:nvPr>
            <p:ph sz="quarter" idx="1"/>
          </p:nvPr>
        </p:nvSpPr>
        <p:spPr/>
        <p:txBody>
          <a:bodyPr>
            <a:noAutofit/>
          </a:bodyPr>
          <a:lstStyle/>
          <a:p>
            <a:pPr marL="0" indent="0">
              <a:lnSpc>
                <a:spcPct val="114000"/>
              </a:lnSpc>
              <a:buNone/>
            </a:pPr>
            <a:endParaRPr lang="en-GB" sz="1400" dirty="0"/>
          </a:p>
          <a:p>
            <a:pPr marL="0" indent="0">
              <a:lnSpc>
                <a:spcPct val="114000"/>
              </a:lnSpc>
              <a:buNone/>
            </a:pPr>
            <a:r>
              <a:rPr lang="en-GB" sz="1400" dirty="0"/>
              <a:t>The land uses within </a:t>
            </a:r>
            <a:r>
              <a:rPr lang="en-GB" sz="1400" dirty="0" err="1"/>
              <a:t>Marsa</a:t>
            </a:r>
            <a:r>
              <a:rPr lang="en-GB" sz="1400" dirty="0"/>
              <a:t> Sports Club may include the following </a:t>
            </a:r>
            <a:r>
              <a:rPr lang="en-GB" sz="1400" b="1" dirty="0"/>
              <a:t>primary facilities:</a:t>
            </a:r>
          </a:p>
          <a:p>
            <a:pPr>
              <a:lnSpc>
                <a:spcPct val="114000"/>
              </a:lnSpc>
            </a:pPr>
            <a:r>
              <a:rPr lang="en-US" sz="1400" b="1" dirty="0"/>
              <a:t>Facilities for tennis, squash and cricket.</a:t>
            </a:r>
            <a:endParaRPr lang="en-GB" sz="1400" b="1" dirty="0"/>
          </a:p>
          <a:p>
            <a:pPr marL="0" indent="0">
              <a:lnSpc>
                <a:spcPct val="114000"/>
              </a:lnSpc>
              <a:buNone/>
            </a:pPr>
            <a:r>
              <a:rPr lang="en-GB" sz="1400" dirty="0"/>
              <a:t> </a:t>
            </a:r>
          </a:p>
          <a:p>
            <a:pPr marL="0" indent="0">
              <a:lnSpc>
                <a:spcPct val="114000"/>
              </a:lnSpc>
              <a:buNone/>
            </a:pPr>
            <a:r>
              <a:rPr lang="en-GB" sz="1400" b="1" dirty="0"/>
              <a:t>Ancillary uses </a:t>
            </a:r>
            <a:r>
              <a:rPr lang="en-GB" sz="1400" dirty="0"/>
              <a:t>to the sports activities within this zone may include:</a:t>
            </a:r>
          </a:p>
          <a:p>
            <a:pPr>
              <a:lnSpc>
                <a:spcPct val="114000"/>
              </a:lnSpc>
            </a:pPr>
            <a:r>
              <a:rPr lang="en-US" sz="1400" dirty="0"/>
              <a:t>Article 4B clubhouses; </a:t>
            </a:r>
            <a:endParaRPr lang="en-GB" sz="1400" dirty="0"/>
          </a:p>
          <a:p>
            <a:pPr>
              <a:lnSpc>
                <a:spcPct val="114000"/>
              </a:lnSpc>
            </a:pPr>
            <a:r>
              <a:rPr lang="en-US" sz="1400" dirty="0"/>
              <a:t>Class 4A offices; and</a:t>
            </a:r>
            <a:endParaRPr lang="en-GB" sz="1400" dirty="0"/>
          </a:p>
          <a:p>
            <a:pPr>
              <a:lnSpc>
                <a:spcPct val="114000"/>
              </a:lnSpc>
            </a:pPr>
            <a:r>
              <a:rPr lang="en-US" sz="1400" dirty="0"/>
              <a:t>Class 4C and 4D food and drink outlets.</a:t>
            </a:r>
            <a:endParaRPr lang="en-GB" sz="1400" dirty="0"/>
          </a:p>
          <a:p>
            <a:pPr marL="0" indent="0">
              <a:lnSpc>
                <a:spcPct val="114000"/>
              </a:lnSpc>
              <a:buNone/>
            </a:pPr>
            <a:endParaRPr lang="en-GB" sz="1400" dirty="0"/>
          </a:p>
        </p:txBody>
      </p:sp>
    </p:spTree>
    <p:extLst>
      <p:ext uri="{BB962C8B-B14F-4D97-AF65-F5344CB8AC3E}">
        <p14:creationId xmlns:p14="http://schemas.microsoft.com/office/powerpoint/2010/main" val="3711592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A29F-6FF9-4510-9951-9E995AF65FD2}"/>
              </a:ext>
            </a:extLst>
          </p:cNvPr>
          <p:cNvSpPr>
            <a:spLocks noGrp="1"/>
          </p:cNvSpPr>
          <p:nvPr>
            <p:ph type="title"/>
          </p:nvPr>
        </p:nvSpPr>
        <p:spPr/>
        <p:txBody>
          <a:bodyPr/>
          <a:lstStyle/>
          <a:p>
            <a:r>
              <a:rPr lang="en-GB" dirty="0"/>
              <a:t>Other provisions</a:t>
            </a:r>
          </a:p>
        </p:txBody>
      </p:sp>
      <p:sp>
        <p:nvSpPr>
          <p:cNvPr id="3" name="Content Placeholder 2">
            <a:extLst>
              <a:ext uri="{FF2B5EF4-FFF2-40B4-BE49-F238E27FC236}">
                <a16:creationId xmlns:a16="http://schemas.microsoft.com/office/drawing/2014/main" id="{E8D58472-4521-41F8-9777-4576339C5B0F}"/>
              </a:ext>
            </a:extLst>
          </p:cNvPr>
          <p:cNvSpPr>
            <a:spLocks noGrp="1"/>
          </p:cNvSpPr>
          <p:nvPr>
            <p:ph sz="quarter" idx="1"/>
          </p:nvPr>
        </p:nvSpPr>
        <p:spPr/>
        <p:txBody>
          <a:bodyPr>
            <a:noAutofit/>
          </a:bodyPr>
          <a:lstStyle/>
          <a:p>
            <a:pPr marL="0" indent="0">
              <a:lnSpc>
                <a:spcPct val="114000"/>
              </a:lnSpc>
              <a:buNone/>
            </a:pPr>
            <a:r>
              <a:rPr lang="en-GB" sz="1400" b="1" dirty="0"/>
              <a:t>Transportation</a:t>
            </a:r>
          </a:p>
          <a:p>
            <a:pPr>
              <a:lnSpc>
                <a:spcPct val="114000"/>
              </a:lnSpc>
            </a:pPr>
            <a:r>
              <a:rPr lang="en-GB" sz="1400" dirty="0"/>
              <a:t>An area to the north-east as shown in Map A is to be reserved for road network upgrading as part of the project to improve traffic flow along Triq Aldo Moro.  </a:t>
            </a:r>
          </a:p>
          <a:p>
            <a:pPr>
              <a:lnSpc>
                <a:spcPct val="114000"/>
              </a:lnSpc>
            </a:pPr>
            <a:r>
              <a:rPr lang="en-GB" sz="1400" dirty="0"/>
              <a:t>Any proposal to severe the existing Ta’ </a:t>
            </a:r>
            <a:r>
              <a:rPr lang="en-GB" sz="1400" dirty="0" err="1"/>
              <a:t>Ceppuna</a:t>
            </a:r>
            <a:r>
              <a:rPr lang="en-GB" sz="1400" dirty="0"/>
              <a:t> link road or Marsa Road needs to ensure that third party access rights are safeguarded.</a:t>
            </a:r>
          </a:p>
          <a:p>
            <a:pPr>
              <a:lnSpc>
                <a:spcPct val="114000"/>
              </a:lnSpc>
            </a:pPr>
            <a:r>
              <a:rPr lang="en-GB" sz="1400" dirty="0"/>
              <a:t>Lorry and horse trailer parking facilities are to be provided in Zone B as supporting facilities to the </a:t>
            </a:r>
            <a:r>
              <a:rPr lang="en-GB" sz="1400" dirty="0" err="1"/>
              <a:t>Marsa</a:t>
            </a:r>
            <a:r>
              <a:rPr lang="en-GB" sz="1400" dirty="0"/>
              <a:t> Horse Racing Track.  </a:t>
            </a:r>
          </a:p>
          <a:p>
            <a:pPr>
              <a:lnSpc>
                <a:spcPct val="114000"/>
              </a:lnSpc>
            </a:pPr>
            <a:r>
              <a:rPr lang="en-GB" sz="1400" dirty="0"/>
              <a:t>Where this policy intensifies any site within each zone, this is to be supported by studies which show the projected number of car parking spaces required and the measures taken to support the increase in demand. </a:t>
            </a:r>
          </a:p>
          <a:p>
            <a:pPr marL="0" indent="0">
              <a:lnSpc>
                <a:spcPct val="114000"/>
              </a:lnSpc>
              <a:buNone/>
            </a:pPr>
            <a:endParaRPr lang="en-GB" sz="1400" b="1" dirty="0"/>
          </a:p>
          <a:p>
            <a:pPr marL="0" indent="0">
              <a:lnSpc>
                <a:spcPct val="114000"/>
              </a:lnSpc>
              <a:buNone/>
            </a:pPr>
            <a:r>
              <a:rPr lang="en-GB" sz="1400" b="1" dirty="0"/>
              <a:t>Urban Design</a:t>
            </a:r>
          </a:p>
          <a:p>
            <a:pPr>
              <a:lnSpc>
                <a:spcPct val="114000"/>
              </a:lnSpc>
            </a:pPr>
            <a:r>
              <a:rPr lang="en-GB" sz="1400" dirty="0"/>
              <a:t>No built structure shall be higher than 20m above mean sea level.  A higher landmark building may only be favourably considered if the Planning Authority is convinced of its essential contribution to the overall design strategy, that it relates well to existing and planned taller buildings in the area and that it will enhance the image of the site and its surroundings.</a:t>
            </a:r>
          </a:p>
          <a:p>
            <a:pPr>
              <a:lnSpc>
                <a:spcPct val="114000"/>
              </a:lnSpc>
            </a:pPr>
            <a:endParaRPr lang="en-GB" sz="1400" dirty="0"/>
          </a:p>
        </p:txBody>
      </p:sp>
    </p:spTree>
    <p:extLst>
      <p:ext uri="{BB962C8B-B14F-4D97-AF65-F5344CB8AC3E}">
        <p14:creationId xmlns:p14="http://schemas.microsoft.com/office/powerpoint/2010/main" val="2965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3918-0824-4975-A6B5-9070F7C8B3A3}"/>
              </a:ext>
            </a:extLst>
          </p:cNvPr>
          <p:cNvSpPr>
            <a:spLocks noGrp="1"/>
          </p:cNvSpPr>
          <p:nvPr>
            <p:ph type="title"/>
          </p:nvPr>
        </p:nvSpPr>
        <p:spPr/>
        <p:txBody>
          <a:bodyPr/>
          <a:lstStyle/>
          <a:p>
            <a:r>
              <a:rPr lang="en-GB" dirty="0"/>
              <a:t>Other provisions</a:t>
            </a:r>
          </a:p>
        </p:txBody>
      </p:sp>
      <p:sp>
        <p:nvSpPr>
          <p:cNvPr id="3" name="Content Placeholder 2">
            <a:extLst>
              <a:ext uri="{FF2B5EF4-FFF2-40B4-BE49-F238E27FC236}">
                <a16:creationId xmlns:a16="http://schemas.microsoft.com/office/drawing/2014/main" id="{2AF9EBF8-6A56-438B-B483-99487C93AAF7}"/>
              </a:ext>
            </a:extLst>
          </p:cNvPr>
          <p:cNvSpPr>
            <a:spLocks noGrp="1"/>
          </p:cNvSpPr>
          <p:nvPr>
            <p:ph sz="quarter" idx="1"/>
          </p:nvPr>
        </p:nvSpPr>
        <p:spPr/>
        <p:txBody>
          <a:bodyPr>
            <a:noAutofit/>
          </a:bodyPr>
          <a:lstStyle/>
          <a:p>
            <a:pPr marL="0" indent="0">
              <a:buNone/>
            </a:pPr>
            <a:r>
              <a:rPr lang="en-GB" sz="1600" b="1" dirty="0"/>
              <a:t>Environmental Sustainability</a:t>
            </a:r>
          </a:p>
          <a:p>
            <a:pPr marL="0" indent="0">
              <a:buNone/>
            </a:pPr>
            <a:endParaRPr lang="en-GB" sz="1600" b="1" dirty="0"/>
          </a:p>
          <a:p>
            <a:r>
              <a:rPr lang="en-GB" sz="1600" dirty="0"/>
              <a:t>The scheme adopts environmental sustainability features such as:</a:t>
            </a:r>
          </a:p>
          <a:p>
            <a:r>
              <a:rPr lang="en-GB" sz="1600" dirty="0"/>
              <a:t>conservation of  energy and water, </a:t>
            </a:r>
          </a:p>
          <a:p>
            <a:r>
              <a:rPr lang="en-GB" sz="1600" dirty="0"/>
              <a:t>renewable energy generation and reduction of waste, and </a:t>
            </a:r>
          </a:p>
          <a:p>
            <a:r>
              <a:rPr lang="en-GB" sz="1600" dirty="0"/>
              <a:t>minimizes impacts on hydrology, ecology, biodiversity and cultural heritage.</a:t>
            </a:r>
          </a:p>
          <a:p>
            <a:endParaRPr lang="en-GB" sz="1600" dirty="0"/>
          </a:p>
          <a:p>
            <a:pPr marL="0" indent="0">
              <a:buNone/>
            </a:pPr>
            <a:r>
              <a:rPr lang="en-GB" sz="1600" b="1" dirty="0"/>
              <a:t>Planning Gain</a:t>
            </a:r>
          </a:p>
          <a:p>
            <a:pPr marL="0" indent="0">
              <a:buNone/>
            </a:pPr>
            <a:endParaRPr lang="en-GB" sz="1600" b="1" dirty="0"/>
          </a:p>
          <a:p>
            <a:r>
              <a:rPr lang="en-GB" sz="1600" dirty="0"/>
              <a:t>A planning gain contribution of €25/m2 of commercial uses 4A, 4B, 4C and 4D as defined in the Use Classes Order, is to be made towards the Development Planning Fund solely for the development of the linear park and picnic area. </a:t>
            </a:r>
          </a:p>
          <a:p>
            <a:endParaRPr lang="en-GB" sz="1400" dirty="0"/>
          </a:p>
          <a:p>
            <a:endParaRPr lang="en-GB" sz="1400" dirty="0"/>
          </a:p>
          <a:p>
            <a:endParaRPr lang="en-GB" sz="1400" dirty="0"/>
          </a:p>
          <a:p>
            <a:endParaRPr lang="en-GB" dirty="0"/>
          </a:p>
        </p:txBody>
      </p:sp>
    </p:spTree>
    <p:extLst>
      <p:ext uri="{BB962C8B-B14F-4D97-AF65-F5344CB8AC3E}">
        <p14:creationId xmlns:p14="http://schemas.microsoft.com/office/powerpoint/2010/main" val="407168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5C8A-8F69-4FAB-8F60-C21153075F12}"/>
              </a:ext>
            </a:extLst>
          </p:cNvPr>
          <p:cNvSpPr>
            <a:spLocks noGrp="1"/>
          </p:cNvSpPr>
          <p:nvPr>
            <p:ph type="title"/>
          </p:nvPr>
        </p:nvSpPr>
        <p:spPr/>
        <p:txBody>
          <a:bodyPr anchor="ctr">
            <a:normAutofit/>
          </a:bodyPr>
          <a:lstStyle/>
          <a:p>
            <a:r>
              <a:rPr lang="en-GB" sz="1800" dirty="0"/>
              <a:t>Objectives of the Review of the 2002 Grand Harbour Local Plan (Marsa) and the 2006 South Malta Local Plan (Luqa) as amended in 2011</a:t>
            </a:r>
          </a:p>
        </p:txBody>
      </p:sp>
      <p:sp>
        <p:nvSpPr>
          <p:cNvPr id="3" name="Content Placeholder 2">
            <a:extLst>
              <a:ext uri="{FF2B5EF4-FFF2-40B4-BE49-F238E27FC236}">
                <a16:creationId xmlns:a16="http://schemas.microsoft.com/office/drawing/2014/main" id="{FBAEC579-7543-40F1-8E87-0883AE8DA245}"/>
              </a:ext>
            </a:extLst>
          </p:cNvPr>
          <p:cNvSpPr>
            <a:spLocks noGrp="1"/>
          </p:cNvSpPr>
          <p:nvPr>
            <p:ph sz="quarter" idx="1"/>
          </p:nvPr>
        </p:nvSpPr>
        <p:spPr/>
        <p:txBody>
          <a:bodyPr>
            <a:noAutofit/>
          </a:bodyPr>
          <a:lstStyle/>
          <a:p>
            <a:pPr marL="0" lvl="0" indent="0" eaLnBrk="0" fontAlgn="base" hangingPunct="0">
              <a:lnSpc>
                <a:spcPct val="150000"/>
              </a:lnSpc>
              <a:spcBef>
                <a:spcPct val="0"/>
              </a:spcBef>
              <a:spcAft>
                <a:spcPct val="0"/>
              </a:spcAft>
              <a:buClrTx/>
              <a:buSzTx/>
              <a:buNone/>
            </a:pPr>
            <a:r>
              <a:rPr lang="en-GB" altLang="en-US" sz="1400" dirty="0">
                <a:ea typeface="Times New Roman" panose="02020603050405020304" pitchFamily="18" charset="0"/>
                <a:cs typeface="Arial" panose="020B0604020202020204" pitchFamily="34" charset="0"/>
              </a:rPr>
              <a:t>Government is requesting the Authority to carry out a partial local plan review of the Grand Harbour Local Plan policy GM24 with the following objectives:</a:t>
            </a:r>
            <a:endParaRPr lang="en-GB" altLang="en-US" sz="1400" dirty="0"/>
          </a:p>
          <a:p>
            <a:pPr marL="266700" lvl="0" indent="-266700" eaLnBrk="0" fontAlgn="base" hangingPunct="0">
              <a:lnSpc>
                <a:spcPct val="150000"/>
              </a:lnSpc>
              <a:spcBef>
                <a:spcPct val="0"/>
              </a:spcBef>
              <a:spcAft>
                <a:spcPct val="0"/>
              </a:spcAft>
              <a:buClrTx/>
              <a:buSzTx/>
              <a:buNone/>
            </a:pPr>
            <a:r>
              <a:rPr lang="en-GB" altLang="en-US" sz="1400" dirty="0">
                <a:ea typeface="Times New Roman" panose="02020603050405020304" pitchFamily="18" charset="0"/>
                <a:cs typeface="Arial" panose="020B0604020202020204" pitchFamily="34" charset="0"/>
              </a:rPr>
              <a:t>a)	To remove the need for a development brief for the whole area;</a:t>
            </a:r>
            <a:endParaRPr lang="en-GB" altLang="en-US" sz="1400" dirty="0"/>
          </a:p>
          <a:p>
            <a:pPr marL="266700" lvl="0" indent="-266700" eaLnBrk="0" fontAlgn="base" hangingPunct="0">
              <a:lnSpc>
                <a:spcPct val="150000"/>
              </a:lnSpc>
              <a:spcBef>
                <a:spcPct val="0"/>
              </a:spcBef>
              <a:spcAft>
                <a:spcPct val="0"/>
              </a:spcAft>
              <a:buClrTx/>
              <a:buSzTx/>
              <a:buNone/>
            </a:pPr>
            <a:r>
              <a:rPr lang="en-GB" altLang="en-US" sz="1400" dirty="0">
                <a:ea typeface="Times New Roman" panose="02020603050405020304" pitchFamily="18" charset="0"/>
                <a:cs typeface="Arial" panose="020B0604020202020204" pitchFamily="34" charset="0"/>
              </a:rPr>
              <a:t>b)	To designate a range of sub-zones within the area covered by policy GM24 provided that the site indicated as the Marsa Horse Racing Track, shown in Figure 1 below, is designated as a unique and separate sub-zone for the development of the Horse Racing Track and supporting uses;</a:t>
            </a:r>
            <a:endParaRPr lang="en-GB" altLang="en-US" sz="1400" dirty="0"/>
          </a:p>
          <a:p>
            <a:pPr marL="266700" lvl="0" indent="-266700" eaLnBrk="0" fontAlgn="base" hangingPunct="0">
              <a:lnSpc>
                <a:spcPct val="150000"/>
              </a:lnSpc>
              <a:spcBef>
                <a:spcPct val="0"/>
              </a:spcBef>
              <a:spcAft>
                <a:spcPct val="0"/>
              </a:spcAft>
              <a:buClrTx/>
              <a:buSzTx/>
              <a:buNone/>
            </a:pPr>
            <a:r>
              <a:rPr lang="en-GB" altLang="en-US" sz="1400" dirty="0">
                <a:ea typeface="Times New Roman" panose="02020603050405020304" pitchFamily="18" charset="0"/>
                <a:cs typeface="Arial" panose="020B0604020202020204" pitchFamily="34" charset="0"/>
              </a:rPr>
              <a:t>c)	To formulate a unique and separate development framework for the sub-zone of the Horse Racing Track and the other sub-zones;</a:t>
            </a:r>
            <a:endParaRPr lang="en-GB" altLang="en-US" sz="1400" dirty="0"/>
          </a:p>
          <a:p>
            <a:pPr marL="266700" lvl="0" indent="-266700" eaLnBrk="0" fontAlgn="base" hangingPunct="0">
              <a:lnSpc>
                <a:spcPct val="150000"/>
              </a:lnSpc>
              <a:spcBef>
                <a:spcPct val="0"/>
              </a:spcBef>
              <a:spcAft>
                <a:spcPct val="0"/>
              </a:spcAft>
              <a:buClrTx/>
              <a:buSzTx/>
              <a:buNone/>
            </a:pPr>
            <a:r>
              <a:rPr lang="en-GB" altLang="en-US" sz="1400" dirty="0">
                <a:ea typeface="Times New Roman" panose="02020603050405020304" pitchFamily="18" charset="0"/>
                <a:cs typeface="Arial" panose="020B0604020202020204" pitchFamily="34" charset="0"/>
              </a:rPr>
              <a:t>d)	To carry out a re-apportionment of the total built footprint and the gross developable floorspace (GDF) established by policy GM24 as approved in 2011 between the new sub-zones, provided that the built footprint of 60,000 sqm and the GDF of 114,000 sqm is not increased;</a:t>
            </a:r>
            <a:endParaRPr lang="en-GB" altLang="en-US" sz="1400" dirty="0"/>
          </a:p>
          <a:p>
            <a:pPr marL="266700" lvl="0" indent="-266700" eaLnBrk="0" fontAlgn="base" hangingPunct="0">
              <a:lnSpc>
                <a:spcPct val="150000"/>
              </a:lnSpc>
              <a:spcBef>
                <a:spcPct val="0"/>
              </a:spcBef>
              <a:spcAft>
                <a:spcPct val="0"/>
              </a:spcAft>
              <a:buClrTx/>
              <a:buSzTx/>
              <a:buNone/>
            </a:pPr>
            <a:r>
              <a:rPr lang="en-GB" altLang="en-US" sz="1400" dirty="0">
                <a:ea typeface="Times New Roman" panose="02020603050405020304" pitchFamily="18" charset="0"/>
                <a:cs typeface="Arial" panose="020B0604020202020204" pitchFamily="34" charset="0"/>
              </a:rPr>
              <a:t>e)	To revise or delete any other provision of policy GM24 which is deemed to prejudice the objectives set out under a) to d) above.</a:t>
            </a:r>
          </a:p>
          <a:p>
            <a:endParaRPr lang="en-GB" sz="2400" dirty="0"/>
          </a:p>
        </p:txBody>
      </p:sp>
    </p:spTree>
    <p:extLst>
      <p:ext uri="{BB962C8B-B14F-4D97-AF65-F5344CB8AC3E}">
        <p14:creationId xmlns:p14="http://schemas.microsoft.com/office/powerpoint/2010/main" val="425125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3918-0824-4975-A6B5-9070F7C8B3A3}"/>
              </a:ext>
            </a:extLst>
          </p:cNvPr>
          <p:cNvSpPr>
            <a:spLocks noGrp="1"/>
          </p:cNvSpPr>
          <p:nvPr>
            <p:ph type="title"/>
          </p:nvPr>
        </p:nvSpPr>
        <p:spPr/>
        <p:txBody>
          <a:bodyPr/>
          <a:lstStyle/>
          <a:p>
            <a:r>
              <a:rPr lang="en-GB" dirty="0"/>
              <a:t>Other provisions</a:t>
            </a:r>
          </a:p>
        </p:txBody>
      </p:sp>
      <p:sp>
        <p:nvSpPr>
          <p:cNvPr id="3" name="Content Placeholder 2">
            <a:extLst>
              <a:ext uri="{FF2B5EF4-FFF2-40B4-BE49-F238E27FC236}">
                <a16:creationId xmlns:a16="http://schemas.microsoft.com/office/drawing/2014/main" id="{2AF9EBF8-6A56-438B-B483-99487C93AAF7}"/>
              </a:ext>
            </a:extLst>
          </p:cNvPr>
          <p:cNvSpPr>
            <a:spLocks noGrp="1"/>
          </p:cNvSpPr>
          <p:nvPr>
            <p:ph sz="quarter" idx="1"/>
          </p:nvPr>
        </p:nvSpPr>
        <p:spPr>
          <a:xfrm>
            <a:off x="268224" y="1412776"/>
            <a:ext cx="8503920" cy="2664296"/>
          </a:xfrm>
        </p:spPr>
        <p:txBody>
          <a:bodyPr>
            <a:noAutofit/>
          </a:bodyPr>
          <a:lstStyle/>
          <a:p>
            <a:endParaRPr lang="en-GB" sz="1400" dirty="0"/>
          </a:p>
          <a:p>
            <a:pPr marL="0" indent="0">
              <a:buNone/>
            </a:pPr>
            <a:r>
              <a:rPr lang="en-GB" sz="1400" b="1" dirty="0"/>
              <a:t>Utilities</a:t>
            </a:r>
          </a:p>
          <a:p>
            <a:r>
              <a:rPr lang="en-GB" sz="1400" dirty="0"/>
              <a:t>Any development is to ensure that the storm water channel is not negatively affected, but that it remains operational at all times. </a:t>
            </a:r>
          </a:p>
          <a:p>
            <a:r>
              <a:rPr lang="en-GB" sz="1400" dirty="0"/>
              <a:t>Development on the south-westernmost part of the site must not prejudice the 200m and 300m groundwater safeguard buffer zone.</a:t>
            </a:r>
          </a:p>
          <a:p>
            <a:endParaRPr lang="en-GB" sz="1400" dirty="0"/>
          </a:p>
          <a:p>
            <a:pPr marL="0" indent="0">
              <a:buNone/>
            </a:pPr>
            <a:r>
              <a:rPr lang="en-GB" sz="1400" b="1" dirty="0"/>
              <a:t>Green Infrastructure</a:t>
            </a:r>
          </a:p>
          <a:p>
            <a:r>
              <a:rPr lang="en-GB" sz="1400" dirty="0"/>
              <a:t>Existing ecological corridors and mature habitats are to be protected and restored.  Being a bird sanctuary, any landscaping is to protect the habitat without inhibiting migratory patterns.</a:t>
            </a:r>
          </a:p>
          <a:p>
            <a:endParaRPr lang="en-GB" dirty="0"/>
          </a:p>
        </p:txBody>
      </p:sp>
    </p:spTree>
    <p:extLst>
      <p:ext uri="{BB962C8B-B14F-4D97-AF65-F5344CB8AC3E}">
        <p14:creationId xmlns:p14="http://schemas.microsoft.com/office/powerpoint/2010/main" val="1694578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EBF954-ECD0-4518-8AAF-7BD1837FBD35}"/>
              </a:ext>
            </a:extLst>
          </p:cNvPr>
          <p:cNvSpPr>
            <a:spLocks noGrp="1"/>
          </p:cNvSpPr>
          <p:nvPr>
            <p:ph type="body" idx="1"/>
          </p:nvPr>
        </p:nvSpPr>
        <p:spPr/>
        <p:txBody>
          <a:bodyPr anchor="ctr">
            <a:normAutofit/>
          </a:bodyPr>
          <a:lstStyle/>
          <a:p>
            <a:r>
              <a:rPr lang="en-GB" sz="2400" dirty="0"/>
              <a:t>Site of policy qo05</a:t>
            </a:r>
          </a:p>
          <a:p>
            <a:r>
              <a:rPr lang="en-GB" sz="2400" dirty="0"/>
              <a:t>Pc51/16</a:t>
            </a:r>
          </a:p>
        </p:txBody>
      </p:sp>
    </p:spTree>
    <p:extLst>
      <p:ext uri="{BB962C8B-B14F-4D97-AF65-F5344CB8AC3E}">
        <p14:creationId xmlns:p14="http://schemas.microsoft.com/office/powerpoint/2010/main" val="92449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BC89-FFE2-4180-8E9F-C8CA98231495}"/>
              </a:ext>
            </a:extLst>
          </p:cNvPr>
          <p:cNvSpPr>
            <a:spLocks noGrp="1"/>
          </p:cNvSpPr>
          <p:nvPr>
            <p:ph type="title"/>
          </p:nvPr>
        </p:nvSpPr>
        <p:spPr/>
        <p:txBody>
          <a:bodyPr>
            <a:noAutofit/>
          </a:bodyPr>
          <a:lstStyle/>
          <a:p>
            <a:r>
              <a:rPr lang="en-GB" sz="1800" dirty="0"/>
              <a:t>Objectives of the Review of the 2006 Central Malta Local Plan for Qormi, as amended in 2013 and 2017</a:t>
            </a:r>
          </a:p>
        </p:txBody>
      </p:sp>
      <p:sp>
        <p:nvSpPr>
          <p:cNvPr id="3" name="Content Placeholder 2">
            <a:extLst>
              <a:ext uri="{FF2B5EF4-FFF2-40B4-BE49-F238E27FC236}">
                <a16:creationId xmlns:a16="http://schemas.microsoft.com/office/drawing/2014/main" id="{0F6837FC-2C0B-4C08-B16D-28592C54FBBC}"/>
              </a:ext>
            </a:extLst>
          </p:cNvPr>
          <p:cNvSpPr>
            <a:spLocks noGrp="1"/>
          </p:cNvSpPr>
          <p:nvPr>
            <p:ph sz="quarter" idx="1"/>
          </p:nvPr>
        </p:nvSpPr>
        <p:spPr/>
        <p:txBody>
          <a:bodyPr>
            <a:normAutofit/>
          </a:bodyPr>
          <a:lstStyle/>
          <a:p>
            <a:pPr>
              <a:lnSpc>
                <a:spcPct val="150000"/>
              </a:lnSpc>
            </a:pPr>
            <a:endParaRPr lang="en-GB" sz="1400" dirty="0"/>
          </a:p>
          <a:p>
            <a:pPr marL="0" indent="0">
              <a:lnSpc>
                <a:spcPct val="150000"/>
              </a:lnSpc>
              <a:buNone/>
            </a:pPr>
            <a:r>
              <a:rPr lang="en-GB" sz="1400" dirty="0"/>
              <a:t>The Central Malta Local Plan provisions for Qormi as detailed out in policy QO05 and in PC 15/09 and PC 51/16 in relation to the site indicated in Figure 3 below need to be reviewed with the following objective:</a:t>
            </a:r>
          </a:p>
          <a:p>
            <a:pPr marL="273050" indent="-273050">
              <a:lnSpc>
                <a:spcPct val="150000"/>
              </a:lnSpc>
              <a:buNone/>
            </a:pPr>
            <a:r>
              <a:rPr lang="en-GB" sz="1400" dirty="0"/>
              <a:t>f)  To amend the provisions of policy QO05 and planning control applications 15 of 2009 and 51 of 2016 related to the maximum allowable height of buildings and delete the condition that the roof of the building below the level of Triq Hal Qormi (arterial road) should be allocated for soft landscaping to enable the increase of the allowable building heights to 11.4 m above the upper road level.</a:t>
            </a:r>
          </a:p>
          <a:p>
            <a:pPr>
              <a:lnSpc>
                <a:spcPct val="150000"/>
              </a:lnSpc>
            </a:pPr>
            <a:endParaRPr lang="en-GB" sz="1400" dirty="0"/>
          </a:p>
        </p:txBody>
      </p:sp>
    </p:spTree>
    <p:extLst>
      <p:ext uri="{BB962C8B-B14F-4D97-AF65-F5344CB8AC3E}">
        <p14:creationId xmlns:p14="http://schemas.microsoft.com/office/powerpoint/2010/main" val="309826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chor="ctr">
            <a:normAutofit/>
          </a:bodyPr>
          <a:lstStyle/>
          <a:p>
            <a:r>
              <a:rPr lang="en-GB" sz="1800" dirty="0"/>
              <a:t>Policy Background</a:t>
            </a:r>
          </a:p>
          <a:p>
            <a:r>
              <a:rPr lang="en-GB" sz="1800" dirty="0"/>
              <a:t>&amp;</a:t>
            </a:r>
          </a:p>
          <a:p>
            <a:r>
              <a:rPr lang="en-GB" sz="1800" dirty="0"/>
              <a:t>Site history</a:t>
            </a:r>
          </a:p>
        </p:txBody>
      </p:sp>
    </p:spTree>
    <p:extLst>
      <p:ext uri="{BB962C8B-B14F-4D97-AF65-F5344CB8AC3E}">
        <p14:creationId xmlns:p14="http://schemas.microsoft.com/office/powerpoint/2010/main" val="210212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116632"/>
            <a:ext cx="8825440" cy="6192688"/>
          </a:xfrm>
          <a:prstGeom prst="rect">
            <a:avLst/>
          </a:prstGeom>
          <a:noFill/>
          <a:ln w="57150">
            <a:solidFill>
              <a:schemeClr val="bg1"/>
            </a:solidFill>
            <a:miter lim="800000"/>
            <a:headEnd/>
            <a:tailEnd/>
          </a:ln>
        </p:spPr>
      </p:pic>
      <p:sp>
        <p:nvSpPr>
          <p:cNvPr id="5" name="TextBox 4"/>
          <p:cNvSpPr txBox="1"/>
          <p:nvPr/>
        </p:nvSpPr>
        <p:spPr>
          <a:xfrm>
            <a:off x="2411760" y="6381328"/>
            <a:ext cx="4320480" cy="338554"/>
          </a:xfrm>
          <a:prstGeom prst="rect">
            <a:avLst/>
          </a:prstGeom>
          <a:noFill/>
        </p:spPr>
        <p:txBody>
          <a:bodyPr wrap="square" rtlCol="0" anchor="ctr">
            <a:spAutoFit/>
          </a:bodyPr>
          <a:lstStyle/>
          <a:p>
            <a:pPr algn="ctr"/>
            <a:r>
              <a:rPr lang="en-GB" sz="1600" b="1" dirty="0">
                <a:solidFill>
                  <a:schemeClr val="bg1"/>
                </a:solidFill>
              </a:rPr>
              <a:t>PC51 /16 on site of CMLP Policy QO05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chor="ctr">
            <a:normAutofit/>
          </a:bodyPr>
          <a:lstStyle/>
          <a:p>
            <a:r>
              <a:rPr lang="en-GB" sz="1800" dirty="0"/>
              <a:t>Proposed amendments to the provisions of pc51/16</a:t>
            </a:r>
          </a:p>
        </p:txBody>
      </p:sp>
    </p:spTree>
    <p:extLst>
      <p:ext uri="{BB962C8B-B14F-4D97-AF65-F5344CB8AC3E}">
        <p14:creationId xmlns:p14="http://schemas.microsoft.com/office/powerpoint/2010/main" val="322895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5CF45-DB2A-4FE5-B898-CF1F38F0B3B0}"/>
              </a:ext>
            </a:extLst>
          </p:cNvPr>
          <p:cNvSpPr>
            <a:spLocks noGrp="1"/>
          </p:cNvSpPr>
          <p:nvPr>
            <p:ph sz="quarter" idx="1"/>
          </p:nvPr>
        </p:nvSpPr>
        <p:spPr>
          <a:xfrm>
            <a:off x="301752" y="1484784"/>
            <a:ext cx="8503920" cy="4572000"/>
          </a:xfrm>
        </p:spPr>
        <p:txBody>
          <a:bodyPr>
            <a:noAutofit/>
          </a:bodyPr>
          <a:lstStyle/>
          <a:p>
            <a:pPr marL="0" indent="0">
              <a:buNone/>
            </a:pPr>
            <a:endParaRPr lang="en-GB" sz="1400" b="1" dirty="0"/>
          </a:p>
          <a:p>
            <a:pPr marL="0" indent="0">
              <a:buNone/>
            </a:pPr>
            <a:r>
              <a:rPr lang="en-GB" sz="1400" dirty="0"/>
              <a:t>Conditions 1, 2, 3, 5, 9 and 10 of PC51/2016 are superseded by the following conditions:  </a:t>
            </a:r>
          </a:p>
          <a:p>
            <a:pPr marL="0" lvl="0" indent="0">
              <a:buNone/>
            </a:pPr>
            <a:r>
              <a:rPr lang="en-GB" sz="1400" b="1" dirty="0"/>
              <a:t>A.  </a:t>
            </a:r>
            <a:r>
              <a:rPr lang="en-GB" sz="1400" dirty="0"/>
              <a:t>The part of the site that is designated for development as indicated in </a:t>
            </a:r>
            <a:r>
              <a:rPr lang="en-GB" sz="1400" b="1" dirty="0"/>
              <a:t>Plan A</a:t>
            </a:r>
            <a:r>
              <a:rPr lang="en-GB" sz="1400" dirty="0"/>
              <a:t> the development of the following land uses will be considered:</a:t>
            </a:r>
          </a:p>
          <a:p>
            <a:r>
              <a:rPr lang="en-US" sz="1400" dirty="0"/>
              <a:t>Class 4A, 4B, 4C, 4D – Commercial</a:t>
            </a:r>
            <a:endParaRPr lang="en-GB" sz="1400" dirty="0"/>
          </a:p>
          <a:p>
            <a:r>
              <a:rPr lang="en-US" sz="1400" dirty="0"/>
              <a:t>Class 3C - Sports and Recreation Facilities</a:t>
            </a:r>
            <a:endParaRPr lang="en-GB" sz="1400" dirty="0"/>
          </a:p>
          <a:p>
            <a:r>
              <a:rPr lang="en-US" sz="1400" dirty="0"/>
              <a:t>Car Parking Provision</a:t>
            </a:r>
          </a:p>
          <a:p>
            <a:pPr marL="0" lvl="0" indent="0">
              <a:buNone/>
            </a:pPr>
            <a:endParaRPr lang="en-GB" sz="1400" dirty="0"/>
          </a:p>
          <a:p>
            <a:pPr marL="0" lvl="0" indent="0">
              <a:buNone/>
            </a:pPr>
            <a:r>
              <a:rPr lang="en-GB" sz="1400" b="1" dirty="0"/>
              <a:t>B.  </a:t>
            </a:r>
            <a:r>
              <a:rPr lang="en-GB" sz="1400" dirty="0"/>
              <a:t>The designated public open space as identified in </a:t>
            </a:r>
            <a:r>
              <a:rPr lang="en-GB" sz="1400" b="1" dirty="0"/>
              <a:t>Plan A </a:t>
            </a:r>
            <a:r>
              <a:rPr lang="en-GB" sz="1400" dirty="0"/>
              <a:t>shall be made accessible to the public. Continuing protection and maintenance of such spaces will be secured by development control conditions. The public open space to be satisfactorily landscaped as per relevant guidelines.</a:t>
            </a:r>
          </a:p>
          <a:p>
            <a:pPr marL="0" lvl="0" indent="0">
              <a:buNone/>
            </a:pPr>
            <a:endParaRPr lang="en-GB" sz="1400" dirty="0"/>
          </a:p>
          <a:p>
            <a:pPr marL="0" lvl="0" indent="0">
              <a:buNone/>
            </a:pPr>
            <a:r>
              <a:rPr lang="en-GB" sz="1400" b="1" dirty="0"/>
              <a:t>C.  </a:t>
            </a:r>
            <a:r>
              <a:rPr lang="en-GB" sz="1400" dirty="0"/>
              <a:t>The developer shall at his own expense construct, implement and maintain the public open space indicated on </a:t>
            </a:r>
            <a:r>
              <a:rPr lang="en-GB" sz="1400" b="1" dirty="0"/>
              <a:t>Plan A</a:t>
            </a:r>
            <a:r>
              <a:rPr lang="en-GB" sz="1400" dirty="0"/>
              <a:t>. Alternatively, the developer may financially contribute Euro 210,000 over and above any other rates established by LN 356/10 as amended by LN163/16 for implementation of the public open spaces indicated on Plan A . These monies shall be administered by the Urban Improvement Fund and shall be allocated for the implementation of the public open space indicated on Plan A.</a:t>
            </a:r>
          </a:p>
          <a:p>
            <a:pPr marL="0" lvl="0" indent="0">
              <a:buNone/>
            </a:pPr>
            <a:endParaRPr lang="en-GB" sz="1400" dirty="0"/>
          </a:p>
          <a:p>
            <a:pPr marL="0" lvl="0" indent="0">
              <a:buNone/>
            </a:pPr>
            <a:r>
              <a:rPr lang="en-GB" sz="1400" b="1" dirty="0"/>
              <a:t>D.   A planning contribution of EUR25/sqm of additional GDF shall be imposed and used to fund projects within the locality.  </a:t>
            </a:r>
          </a:p>
          <a:p>
            <a:pPr marL="0" indent="0">
              <a:buNone/>
            </a:pPr>
            <a:endParaRPr lang="en-GB" sz="1400" dirty="0"/>
          </a:p>
        </p:txBody>
      </p:sp>
      <p:sp>
        <p:nvSpPr>
          <p:cNvPr id="4" name="Title 1">
            <a:extLst>
              <a:ext uri="{FF2B5EF4-FFF2-40B4-BE49-F238E27FC236}">
                <a16:creationId xmlns:a16="http://schemas.microsoft.com/office/drawing/2014/main" id="{0DA85906-256B-4592-B42F-41F2CB8B3017}"/>
              </a:ext>
            </a:extLst>
          </p:cNvPr>
          <p:cNvSpPr>
            <a:spLocks noGrp="1"/>
          </p:cNvSpPr>
          <p:nvPr>
            <p:ph type="title"/>
          </p:nvPr>
        </p:nvSpPr>
        <p:spPr>
          <a:xfrm>
            <a:off x="301752" y="228600"/>
            <a:ext cx="8534400" cy="758952"/>
          </a:xfrm>
        </p:spPr>
        <p:txBody>
          <a:bodyPr anchor="ctr">
            <a:normAutofit/>
          </a:bodyPr>
          <a:lstStyle/>
          <a:p>
            <a:r>
              <a:rPr lang="en-GB" dirty="0"/>
              <a:t>Amendments to PC51/2016 – Site of QO05</a:t>
            </a:r>
          </a:p>
        </p:txBody>
      </p:sp>
    </p:spTree>
    <p:extLst>
      <p:ext uri="{BB962C8B-B14F-4D97-AF65-F5344CB8AC3E}">
        <p14:creationId xmlns:p14="http://schemas.microsoft.com/office/powerpoint/2010/main" val="2391495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5CF45-DB2A-4FE5-B898-CF1F38F0B3B0}"/>
              </a:ext>
            </a:extLst>
          </p:cNvPr>
          <p:cNvSpPr>
            <a:spLocks noGrp="1"/>
          </p:cNvSpPr>
          <p:nvPr>
            <p:ph sz="quarter" idx="1"/>
          </p:nvPr>
        </p:nvSpPr>
        <p:spPr/>
        <p:txBody>
          <a:bodyPr>
            <a:noAutofit/>
          </a:bodyPr>
          <a:lstStyle/>
          <a:p>
            <a:pPr marL="0" lvl="0" indent="0">
              <a:buNone/>
            </a:pPr>
            <a:endParaRPr lang="en-US" sz="1400" dirty="0"/>
          </a:p>
          <a:p>
            <a:pPr marL="0" lvl="0" indent="0">
              <a:buNone/>
            </a:pPr>
            <a:r>
              <a:rPr lang="en-US" sz="1400" b="1" dirty="0"/>
              <a:t>E.  Development should not exceed a building height of 11.4m (inclusive of 1m parapet wall) above the upper road level at Triq Hal </a:t>
            </a:r>
            <a:r>
              <a:rPr lang="en-US" sz="1400" b="1" dirty="0" err="1"/>
              <a:t>Qormi</a:t>
            </a:r>
            <a:r>
              <a:rPr lang="en-US" sz="1400" b="1" dirty="0"/>
              <a:t> as indicated in Plan A.  </a:t>
            </a:r>
            <a:r>
              <a:rPr lang="en-GB" sz="1400" b="1" dirty="0"/>
              <a:t>The profile of development on site is not to extend beyond the development profile as indicated on section on Plan A. The section shall only be used for the interpretation of the building heights and setbacks. The section does not prejudice the road alignment.  </a:t>
            </a:r>
            <a:r>
              <a:rPr lang="en-US" sz="1400" b="1" dirty="0"/>
              <a:t>The form and treatment of the elevations of the development should provide both detailed and large-scale visual interest and shall enhance the streetscape and the surrounding environment through high quality design. </a:t>
            </a:r>
          </a:p>
          <a:p>
            <a:pPr marL="0" lvl="0" indent="0">
              <a:buNone/>
            </a:pPr>
            <a:endParaRPr lang="en-GB" sz="1400" b="1" dirty="0"/>
          </a:p>
          <a:p>
            <a:pPr marL="0" lvl="0" indent="0">
              <a:buNone/>
            </a:pPr>
            <a:r>
              <a:rPr lang="en-US" sz="1400" b="1" dirty="0"/>
              <a:t>F.   The built footprint for the levels above Triq Hal </a:t>
            </a:r>
            <a:r>
              <a:rPr lang="en-US" sz="1400" b="1" dirty="0" err="1"/>
              <a:t>Qormi</a:t>
            </a:r>
            <a:r>
              <a:rPr lang="en-US" sz="1400" b="1" dirty="0"/>
              <a:t> shall follow Plan A.  The part of the site with no further development is to be soft-landscaped and shall pertain to the area around the reconstructed farmhouse, as shown in Plan A.  This plan supersedes PC51/16/48B.  </a:t>
            </a:r>
          </a:p>
          <a:p>
            <a:pPr marL="0" lvl="0" indent="0">
              <a:buNone/>
            </a:pPr>
            <a:endParaRPr lang="en-GB" sz="1400" b="1" dirty="0"/>
          </a:p>
          <a:p>
            <a:pPr marL="0" lvl="0" indent="0">
              <a:buNone/>
            </a:pPr>
            <a:r>
              <a:rPr lang="en-US" sz="1400" b="1" dirty="0"/>
              <a:t>G.  </a:t>
            </a:r>
            <a:r>
              <a:rPr lang="en-US" sz="1400" dirty="0"/>
              <a:t>No direct vehicular or pedestrian access on Triq Hal </a:t>
            </a:r>
            <a:r>
              <a:rPr lang="en-US" sz="1400" dirty="0" err="1"/>
              <a:t>Qormi</a:t>
            </a:r>
            <a:r>
              <a:rPr lang="en-US" sz="1400" dirty="0"/>
              <a:t> (arterial road) shall be permitted to the building; </a:t>
            </a:r>
            <a:r>
              <a:rPr lang="en-US" sz="1400" b="1" dirty="0"/>
              <a:t>and adequate pedestrian access is to be permitted to the soft-landscaped area to be situated on the upper levels of the existing development.</a:t>
            </a:r>
          </a:p>
          <a:p>
            <a:pPr marL="0" lvl="0" indent="0">
              <a:buNone/>
            </a:pPr>
            <a:endParaRPr lang="en-GB" sz="1400" b="1" dirty="0"/>
          </a:p>
          <a:p>
            <a:pPr marL="0" indent="0">
              <a:buNone/>
            </a:pPr>
            <a:r>
              <a:rPr lang="en-GB" sz="1400" dirty="0"/>
              <a:t>All other conditions in the PC are to remain unchanged.  </a:t>
            </a:r>
          </a:p>
          <a:p>
            <a:endParaRPr lang="en-GB" sz="1400" dirty="0"/>
          </a:p>
        </p:txBody>
      </p:sp>
      <p:sp>
        <p:nvSpPr>
          <p:cNvPr id="4" name="Title 1">
            <a:extLst>
              <a:ext uri="{FF2B5EF4-FFF2-40B4-BE49-F238E27FC236}">
                <a16:creationId xmlns:a16="http://schemas.microsoft.com/office/drawing/2014/main" id="{0DA85906-256B-4592-B42F-41F2CB8B3017}"/>
              </a:ext>
            </a:extLst>
          </p:cNvPr>
          <p:cNvSpPr>
            <a:spLocks noGrp="1"/>
          </p:cNvSpPr>
          <p:nvPr>
            <p:ph type="title"/>
          </p:nvPr>
        </p:nvSpPr>
        <p:spPr>
          <a:xfrm>
            <a:off x="301752" y="228600"/>
            <a:ext cx="8534400" cy="758952"/>
          </a:xfrm>
        </p:spPr>
        <p:txBody>
          <a:bodyPr anchor="ctr">
            <a:normAutofit/>
          </a:bodyPr>
          <a:lstStyle/>
          <a:p>
            <a:r>
              <a:rPr lang="en-GB" dirty="0"/>
              <a:t>Amendments to PC51/2016 – Site of QO05</a:t>
            </a:r>
          </a:p>
        </p:txBody>
      </p:sp>
    </p:spTree>
    <p:extLst>
      <p:ext uri="{BB962C8B-B14F-4D97-AF65-F5344CB8AC3E}">
        <p14:creationId xmlns:p14="http://schemas.microsoft.com/office/powerpoint/2010/main" val="1207380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4E75F-438A-4D8F-BCFA-83BE732B37B3}"/>
              </a:ext>
            </a:extLst>
          </p:cNvPr>
          <p:cNvPicPr>
            <a:picLocks noChangeAspect="1"/>
          </p:cNvPicPr>
          <p:nvPr/>
        </p:nvPicPr>
        <p:blipFill>
          <a:blip r:embed="rId3"/>
          <a:stretch>
            <a:fillRect/>
          </a:stretch>
        </p:blipFill>
        <p:spPr>
          <a:xfrm>
            <a:off x="0" y="171702"/>
            <a:ext cx="9144000" cy="6514596"/>
          </a:xfrm>
          <a:prstGeom prst="rect">
            <a:avLst/>
          </a:prstGeom>
        </p:spPr>
      </p:pic>
    </p:spTree>
    <p:extLst>
      <p:ext uri="{BB962C8B-B14F-4D97-AF65-F5344CB8AC3E}">
        <p14:creationId xmlns:p14="http://schemas.microsoft.com/office/powerpoint/2010/main" val="942993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CE0F-9C60-4D2A-9CB2-3BFDD6DCA92A}"/>
              </a:ext>
            </a:extLst>
          </p:cNvPr>
          <p:cNvSpPr>
            <a:spLocks noGrp="1"/>
          </p:cNvSpPr>
          <p:nvPr>
            <p:ph type="title"/>
          </p:nvPr>
        </p:nvSpPr>
        <p:spPr/>
        <p:txBody>
          <a:bodyPr anchor="ctr"/>
          <a:lstStyle/>
          <a:p>
            <a:r>
              <a:rPr lang="en-GB" dirty="0"/>
              <a:t>2</a:t>
            </a:r>
            <a:r>
              <a:rPr lang="en-GB" baseline="30000" dirty="0"/>
              <a:t>nd</a:t>
            </a:r>
            <a:r>
              <a:rPr lang="en-GB" dirty="0"/>
              <a:t> Public Consultation </a:t>
            </a:r>
          </a:p>
        </p:txBody>
      </p:sp>
      <p:sp>
        <p:nvSpPr>
          <p:cNvPr id="3" name="Content Placeholder 2">
            <a:extLst>
              <a:ext uri="{FF2B5EF4-FFF2-40B4-BE49-F238E27FC236}">
                <a16:creationId xmlns:a16="http://schemas.microsoft.com/office/drawing/2014/main" id="{228B14AE-2435-47CA-897E-71CC77F058F4}"/>
              </a:ext>
            </a:extLst>
          </p:cNvPr>
          <p:cNvSpPr>
            <a:spLocks noGrp="1"/>
          </p:cNvSpPr>
          <p:nvPr>
            <p:ph sz="quarter" idx="1"/>
          </p:nvPr>
        </p:nvSpPr>
        <p:spPr/>
        <p:txBody>
          <a:bodyPr>
            <a:normAutofit lnSpcReduction="10000"/>
          </a:bodyPr>
          <a:lstStyle/>
          <a:p>
            <a:pPr marL="0" indent="0" algn="just">
              <a:lnSpc>
                <a:spcPct val="150000"/>
              </a:lnSpc>
              <a:buNone/>
            </a:pPr>
            <a:r>
              <a:rPr lang="en-GB" sz="1400" dirty="0"/>
              <a:t>During the meeting of the 5th of May 2020, the Executive Council endorsed this review for a public consultation period of 6 weeks, from the 29</a:t>
            </a:r>
            <a:r>
              <a:rPr lang="en-GB" sz="1400" baseline="30000" dirty="0"/>
              <a:t>th</a:t>
            </a:r>
            <a:r>
              <a:rPr lang="en-GB" sz="1400" dirty="0"/>
              <a:t> May 2020 to the 10</a:t>
            </a:r>
            <a:r>
              <a:rPr lang="en-GB" sz="1400" baseline="30000" dirty="0"/>
              <a:t>th</a:t>
            </a:r>
            <a:r>
              <a:rPr lang="en-GB" sz="1400" dirty="0"/>
              <a:t> July 2020.</a:t>
            </a:r>
          </a:p>
          <a:p>
            <a:pPr marL="0" indent="0" algn="just">
              <a:lnSpc>
                <a:spcPct val="150000"/>
              </a:lnSpc>
              <a:buNone/>
            </a:pPr>
            <a:endParaRPr lang="en-GB" sz="1400" dirty="0"/>
          </a:p>
          <a:p>
            <a:pPr marL="0" indent="0" algn="just">
              <a:lnSpc>
                <a:spcPct val="150000"/>
              </a:lnSpc>
              <a:buNone/>
            </a:pPr>
            <a:r>
              <a:rPr lang="en-GB" sz="1400" dirty="0"/>
              <a:t>Representations are to be made in writing to </a:t>
            </a:r>
          </a:p>
          <a:p>
            <a:pPr marL="0" indent="0" algn="just">
              <a:lnSpc>
                <a:spcPct val="150000"/>
              </a:lnSpc>
              <a:buNone/>
            </a:pPr>
            <a:endParaRPr lang="en-GB" sz="1400" dirty="0"/>
          </a:p>
          <a:p>
            <a:pPr marL="0" indent="0" algn="just">
              <a:lnSpc>
                <a:spcPct val="150000"/>
              </a:lnSpc>
              <a:buNone/>
            </a:pPr>
            <a:r>
              <a:rPr lang="en-GB" sz="1400" dirty="0"/>
              <a:t>The Director of Planning, </a:t>
            </a:r>
          </a:p>
          <a:p>
            <a:pPr marL="0" indent="0" algn="just">
              <a:lnSpc>
                <a:spcPct val="150000"/>
              </a:lnSpc>
              <a:buNone/>
            </a:pPr>
            <a:r>
              <a:rPr lang="en-GB" sz="1400" dirty="0"/>
              <a:t>Planning Authority, </a:t>
            </a:r>
          </a:p>
          <a:p>
            <a:pPr marL="0" indent="0" algn="just">
              <a:lnSpc>
                <a:spcPct val="150000"/>
              </a:lnSpc>
              <a:buNone/>
            </a:pPr>
            <a:r>
              <a:rPr lang="en-GB" sz="1400" dirty="0"/>
              <a:t>2020 Partial Review of the Marsa Sports Ground and PC51/16 P.O. </a:t>
            </a:r>
          </a:p>
          <a:p>
            <a:pPr marL="0" indent="0" algn="just">
              <a:lnSpc>
                <a:spcPct val="150000"/>
              </a:lnSpc>
              <a:buNone/>
            </a:pPr>
            <a:r>
              <a:rPr lang="en-GB" sz="1400" dirty="0"/>
              <a:t>Box 200, Marsa GPO 01 </a:t>
            </a:r>
          </a:p>
          <a:p>
            <a:pPr marL="0" indent="0" algn="just">
              <a:lnSpc>
                <a:spcPct val="150000"/>
              </a:lnSpc>
              <a:buNone/>
            </a:pPr>
            <a:endParaRPr lang="en-GB" sz="1400" dirty="0"/>
          </a:p>
          <a:p>
            <a:pPr marL="0" indent="0" algn="just">
              <a:lnSpc>
                <a:spcPct val="150000"/>
              </a:lnSpc>
              <a:buNone/>
            </a:pPr>
            <a:r>
              <a:rPr lang="en-GB" sz="1400" dirty="0"/>
              <a:t>or on the email </a:t>
            </a:r>
          </a:p>
          <a:p>
            <a:pPr marL="0" indent="0" algn="just">
              <a:lnSpc>
                <a:spcPct val="150000"/>
              </a:lnSpc>
              <a:buNone/>
            </a:pPr>
            <a:endParaRPr lang="en-GB" sz="1400" dirty="0"/>
          </a:p>
          <a:p>
            <a:pPr marL="0" indent="0" algn="just">
              <a:lnSpc>
                <a:spcPct val="150000"/>
              </a:lnSpc>
              <a:buNone/>
            </a:pPr>
            <a:r>
              <a:rPr lang="en-GB" sz="1400" dirty="0"/>
              <a:t>ghlp@pa.org.mt. </a:t>
            </a:r>
          </a:p>
        </p:txBody>
      </p:sp>
    </p:spTree>
    <p:extLst>
      <p:ext uri="{BB962C8B-B14F-4D97-AF65-F5344CB8AC3E}">
        <p14:creationId xmlns:p14="http://schemas.microsoft.com/office/powerpoint/2010/main" val="136718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BC89-FFE2-4180-8E9F-C8CA98231495}"/>
              </a:ext>
            </a:extLst>
          </p:cNvPr>
          <p:cNvSpPr>
            <a:spLocks noGrp="1"/>
          </p:cNvSpPr>
          <p:nvPr>
            <p:ph type="title"/>
          </p:nvPr>
        </p:nvSpPr>
        <p:spPr/>
        <p:txBody>
          <a:bodyPr>
            <a:noAutofit/>
          </a:bodyPr>
          <a:lstStyle/>
          <a:p>
            <a:r>
              <a:rPr lang="en-GB" sz="1800" dirty="0"/>
              <a:t>Objectives of the Review of the 2006 Central Malta Local Plan for Qormi, as amended in 2013 and 2017</a:t>
            </a:r>
          </a:p>
        </p:txBody>
      </p:sp>
      <p:sp>
        <p:nvSpPr>
          <p:cNvPr id="3" name="Content Placeholder 2">
            <a:extLst>
              <a:ext uri="{FF2B5EF4-FFF2-40B4-BE49-F238E27FC236}">
                <a16:creationId xmlns:a16="http://schemas.microsoft.com/office/drawing/2014/main" id="{0F6837FC-2C0B-4C08-B16D-28592C54FBBC}"/>
              </a:ext>
            </a:extLst>
          </p:cNvPr>
          <p:cNvSpPr>
            <a:spLocks noGrp="1"/>
          </p:cNvSpPr>
          <p:nvPr>
            <p:ph sz="quarter" idx="1"/>
          </p:nvPr>
        </p:nvSpPr>
        <p:spPr/>
        <p:txBody>
          <a:bodyPr>
            <a:normAutofit/>
          </a:bodyPr>
          <a:lstStyle/>
          <a:p>
            <a:pPr>
              <a:lnSpc>
                <a:spcPct val="150000"/>
              </a:lnSpc>
            </a:pPr>
            <a:endParaRPr lang="en-GB" sz="1400" dirty="0"/>
          </a:p>
          <a:p>
            <a:pPr marL="0" indent="0">
              <a:lnSpc>
                <a:spcPct val="150000"/>
              </a:lnSpc>
              <a:buNone/>
            </a:pPr>
            <a:r>
              <a:rPr lang="en-GB" sz="1400" dirty="0"/>
              <a:t>The Central Malta Local Plan provisions for Qormi as detailed out in policy QO05 and in PC 15/09 and PC 51/16 in relation to the site indicated in Figure 3 below need to be reviewed with the following objective:</a:t>
            </a:r>
          </a:p>
          <a:p>
            <a:pPr marL="273050" indent="-273050">
              <a:lnSpc>
                <a:spcPct val="150000"/>
              </a:lnSpc>
              <a:buNone/>
            </a:pPr>
            <a:r>
              <a:rPr lang="en-GB" sz="1400" dirty="0"/>
              <a:t>f)  To amend the provisions of policy QO05 and planning control applications 15 of 2009 and 51 of 2016 related to the maximum allowable height of buildings and delete the condition that the roof of the building below the level of Triq Hal Qormi (arterial road) should be allocated for soft landscaping to enable the increase of the allowable building heights to 11.4 m above the upper road level.</a:t>
            </a:r>
          </a:p>
          <a:p>
            <a:pPr>
              <a:lnSpc>
                <a:spcPct val="150000"/>
              </a:lnSpc>
            </a:pPr>
            <a:endParaRPr lang="en-GB" sz="1400" dirty="0"/>
          </a:p>
        </p:txBody>
      </p:sp>
    </p:spTree>
    <p:extLst>
      <p:ext uri="{BB962C8B-B14F-4D97-AF65-F5344CB8AC3E}">
        <p14:creationId xmlns:p14="http://schemas.microsoft.com/office/powerpoint/2010/main" val="215005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chor="ctr">
            <a:normAutofit/>
          </a:bodyPr>
          <a:lstStyle/>
          <a:p>
            <a:r>
              <a:rPr lang="en-GB" sz="2400" dirty="0"/>
              <a:t>Public consultation submissions</a:t>
            </a:r>
          </a:p>
        </p:txBody>
      </p:sp>
    </p:spTree>
    <p:extLst>
      <p:ext uri="{BB962C8B-B14F-4D97-AF65-F5344CB8AC3E}">
        <p14:creationId xmlns:p14="http://schemas.microsoft.com/office/powerpoint/2010/main" val="77198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a:solidFill>
                  <a:schemeClr val="accent6"/>
                </a:solidFill>
              </a:rPr>
              <a:t>Summary of Representations on Objectives</a:t>
            </a:r>
          </a:p>
        </p:txBody>
      </p:sp>
      <p:graphicFrame>
        <p:nvGraphicFramePr>
          <p:cNvPr id="4" name="Content Placeholder 3"/>
          <p:cNvGraphicFramePr>
            <a:graphicFrameLocks noGrp="1"/>
          </p:cNvGraphicFramePr>
          <p:nvPr>
            <p:ph sz="quarter" idx="1"/>
          </p:nvPr>
        </p:nvGraphicFramePr>
        <p:xfrm>
          <a:off x="251520" y="1844824"/>
          <a:ext cx="8518847" cy="3780000"/>
        </p:xfrm>
        <a:graphic>
          <a:graphicData uri="http://schemas.openxmlformats.org/drawingml/2006/table">
            <a:tbl>
              <a:tblPr firstRow="1" bandRow="1">
                <a:tableStyleId>{5C22544A-7EE6-4342-B048-85BDC9FD1C3A}</a:tableStyleId>
              </a:tblPr>
              <a:tblGrid>
                <a:gridCol w="189411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540000">
                <a:tc>
                  <a:txBody>
                    <a:bodyPr/>
                    <a:lstStyle/>
                    <a:p>
                      <a:r>
                        <a:rPr lang="en-GB" sz="1600" b="0" dirty="0">
                          <a:solidFill>
                            <a:schemeClr val="tx1"/>
                          </a:solidFill>
                        </a:rPr>
                        <a:t>Rep. No.</a:t>
                      </a:r>
                    </a:p>
                  </a:txBody>
                  <a:tcPr anchor="ctr"/>
                </a:tc>
                <a:tc>
                  <a:txBody>
                    <a:bodyPr/>
                    <a:lstStyle/>
                    <a:p>
                      <a:r>
                        <a:rPr lang="en-GB" sz="1600" b="0" dirty="0">
                          <a:solidFill>
                            <a:schemeClr val="tx1"/>
                          </a:solidFill>
                        </a:rPr>
                        <a:t>Author</a:t>
                      </a:r>
                    </a:p>
                  </a:txBody>
                  <a:tcPr anchor="ctr"/>
                </a:tc>
                <a:extLst>
                  <a:ext uri="{0D108BD9-81ED-4DB2-BD59-A6C34878D82A}">
                    <a16:rowId xmlns:a16="http://schemas.microsoft.com/office/drawing/2014/main" val="10000"/>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GHSM001</a:t>
                      </a:r>
                    </a:p>
                  </a:txBody>
                  <a:tcPr anchor="ctr"/>
                </a:tc>
                <a:tc>
                  <a:txBody>
                    <a:bodyPr/>
                    <a:lstStyle/>
                    <a:p>
                      <a:r>
                        <a:rPr lang="en-GB" sz="1600" dirty="0">
                          <a:latin typeface="Calibri Light" pitchFamily="34" charset="0"/>
                          <a:cs typeface="Calibri Light" pitchFamily="34" charset="0"/>
                        </a:rPr>
                        <a:t>Dr Edwin </a:t>
                      </a:r>
                      <a:r>
                        <a:rPr lang="en-GB" sz="1600" dirty="0" err="1">
                          <a:latin typeface="Calibri Light" pitchFamily="34" charset="0"/>
                          <a:cs typeface="Calibri Light" pitchFamily="34" charset="0"/>
                        </a:rPr>
                        <a:t>Mintoff</a:t>
                      </a:r>
                      <a:endParaRPr lang="en-GB" sz="1600" dirty="0">
                        <a:latin typeface="Calibri Light" pitchFamily="34" charset="0"/>
                        <a:cs typeface="Calibri Light" pitchFamily="34" charset="0"/>
                      </a:endParaRPr>
                    </a:p>
                  </a:txBody>
                  <a:tcPr anchor="ctr"/>
                </a:tc>
                <a:extLst>
                  <a:ext uri="{0D108BD9-81ED-4DB2-BD59-A6C34878D82A}">
                    <a16:rowId xmlns:a16="http://schemas.microsoft.com/office/drawing/2014/main" val="10001"/>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alibri Light" pitchFamily="34" charset="0"/>
                          <a:cs typeface="Calibri Light" pitchFamily="34" charset="0"/>
                        </a:rPr>
                        <a:t>GHSM002</a:t>
                      </a:r>
                    </a:p>
                  </a:txBody>
                  <a:tcPr anchor="ctr"/>
                </a:tc>
                <a:tc>
                  <a:txBody>
                    <a:bodyPr/>
                    <a:lstStyle/>
                    <a:p>
                      <a:r>
                        <a:rPr lang="en-GB" sz="1600" dirty="0">
                          <a:solidFill>
                            <a:schemeClr val="tx1"/>
                          </a:solidFill>
                          <a:latin typeface="Calibri Light" pitchFamily="34" charset="0"/>
                          <a:cs typeface="Calibri Light" pitchFamily="34" charset="0"/>
                        </a:rPr>
                        <a:t>Environment and Resources Authority</a:t>
                      </a:r>
                    </a:p>
                  </a:txBody>
                  <a:tcPr anchor="ctr"/>
                </a:tc>
                <a:extLst>
                  <a:ext uri="{0D108BD9-81ED-4DB2-BD59-A6C34878D82A}">
                    <a16:rowId xmlns:a16="http://schemas.microsoft.com/office/drawing/2014/main" val="10002"/>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Calibri Light" pitchFamily="34" charset="0"/>
                        <a:cs typeface="Calibri Light" pitchFamily="34" charset="0"/>
                      </a:endParaRPr>
                    </a:p>
                  </a:txBody>
                  <a:tcPr anchor="ctr">
                    <a:noFill/>
                  </a:tcPr>
                </a:tc>
                <a:tc>
                  <a:txBody>
                    <a:bodyPr/>
                    <a:lstStyle/>
                    <a:p>
                      <a:endParaRPr lang="en-GB" sz="1600" dirty="0">
                        <a:solidFill>
                          <a:schemeClr val="tx1"/>
                        </a:solidFill>
                        <a:latin typeface="Calibri Light" pitchFamily="34" charset="0"/>
                        <a:cs typeface="Calibri Light" pitchFamily="34" charset="0"/>
                      </a:endParaRPr>
                    </a:p>
                  </a:txBody>
                  <a:tcPr anchor="ctr">
                    <a:noFill/>
                  </a:tcPr>
                </a:tc>
                <a:extLst>
                  <a:ext uri="{0D108BD9-81ED-4DB2-BD59-A6C34878D82A}">
                    <a16:rowId xmlns:a16="http://schemas.microsoft.com/office/drawing/2014/main" val="10003"/>
                  </a:ext>
                </a:extLst>
              </a:tr>
              <a:tr h="540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600" b="0" kern="1200" dirty="0">
                          <a:solidFill>
                            <a:schemeClr val="tx1"/>
                          </a:solidFill>
                          <a:latin typeface="+mn-lt"/>
                          <a:ea typeface="+mn-ea"/>
                          <a:cs typeface="+mn-cs"/>
                        </a:rPr>
                        <a:t>Late Submissions</a:t>
                      </a:r>
                    </a:p>
                  </a:txBody>
                  <a:tcPr anchor="ctr">
                    <a:solidFill>
                      <a:schemeClr val="accent1"/>
                    </a:solidFill>
                  </a:tcPr>
                </a:tc>
                <a:tc hMerge="1">
                  <a:txBody>
                    <a:bodyPr/>
                    <a:lstStyle/>
                    <a:p>
                      <a:pPr marL="0" algn="l" rtl="0" eaLnBrk="1" latinLnBrk="0" hangingPunct="1"/>
                      <a:endParaRPr kumimoji="0" lang="en-GB" sz="1600" b="0" kern="1200" dirty="0">
                        <a:solidFill>
                          <a:schemeClr val="tx1"/>
                        </a:solidFill>
                        <a:latin typeface="+mn-lt"/>
                        <a:ea typeface="+mn-ea"/>
                        <a:cs typeface="+mn-cs"/>
                      </a:endParaRPr>
                    </a:p>
                  </a:txBody>
                  <a:tcPr anchor="ctr">
                    <a:solidFill>
                      <a:schemeClr val="accent1"/>
                    </a:solidFill>
                  </a:tcPr>
                </a:tc>
                <a:extLst>
                  <a:ext uri="{0D108BD9-81ED-4DB2-BD59-A6C34878D82A}">
                    <a16:rowId xmlns:a16="http://schemas.microsoft.com/office/drawing/2014/main" val="10004"/>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Calibri Light" pitchFamily="34" charset="0"/>
                        <a:cs typeface="Calibri Light" pitchFamily="34" charset="0"/>
                      </a:endParaRPr>
                    </a:p>
                  </a:txBody>
                  <a:tcPr anchor="ctr"/>
                </a:tc>
                <a:tc>
                  <a:txBody>
                    <a:bodyPr/>
                    <a:lstStyle/>
                    <a:p>
                      <a:r>
                        <a:rPr kumimoji="0" lang="en-GB" sz="1600" kern="1200" dirty="0" err="1">
                          <a:solidFill>
                            <a:schemeClr val="tx1"/>
                          </a:solidFill>
                          <a:latin typeface="Calibri Light" pitchFamily="34" charset="0"/>
                          <a:ea typeface="+mn-ea"/>
                          <a:cs typeface="Calibri Light" pitchFamily="34" charset="0"/>
                        </a:rPr>
                        <a:t>Kunsill</a:t>
                      </a:r>
                      <a:r>
                        <a:rPr kumimoji="0" lang="en-GB" sz="1600" kern="1200" dirty="0">
                          <a:solidFill>
                            <a:schemeClr val="tx1"/>
                          </a:solidFill>
                          <a:latin typeface="Calibri Light" pitchFamily="34" charset="0"/>
                          <a:ea typeface="+mn-ea"/>
                          <a:cs typeface="Calibri Light" pitchFamily="34" charset="0"/>
                        </a:rPr>
                        <a:t> </a:t>
                      </a:r>
                      <a:r>
                        <a:rPr kumimoji="0" lang="en-GB" sz="1600" kern="1200" dirty="0" err="1">
                          <a:solidFill>
                            <a:schemeClr val="tx1"/>
                          </a:solidFill>
                          <a:latin typeface="Calibri Light" pitchFamily="34" charset="0"/>
                          <a:ea typeface="+mn-ea"/>
                          <a:cs typeface="Calibri Light" pitchFamily="34" charset="0"/>
                        </a:rPr>
                        <a:t>Lokali</a:t>
                      </a:r>
                      <a:r>
                        <a:rPr kumimoji="0" lang="en-GB" sz="1600" kern="1200" dirty="0">
                          <a:solidFill>
                            <a:schemeClr val="tx1"/>
                          </a:solidFill>
                          <a:latin typeface="Calibri Light" pitchFamily="34" charset="0"/>
                          <a:ea typeface="+mn-ea"/>
                          <a:cs typeface="Calibri Light" pitchFamily="34" charset="0"/>
                        </a:rPr>
                        <a:t> </a:t>
                      </a:r>
                      <a:r>
                        <a:rPr kumimoji="0" lang="en-GB" sz="1600" kern="1200" dirty="0" err="1">
                          <a:solidFill>
                            <a:schemeClr val="tx1"/>
                          </a:solidFill>
                          <a:latin typeface="Calibri Light" pitchFamily="34" charset="0"/>
                          <a:ea typeface="+mn-ea"/>
                          <a:cs typeface="Calibri Light" pitchFamily="34" charset="0"/>
                        </a:rPr>
                        <a:t>Ħal</a:t>
                      </a:r>
                      <a:r>
                        <a:rPr kumimoji="0" lang="en-GB" sz="1600" kern="1200" dirty="0">
                          <a:solidFill>
                            <a:schemeClr val="tx1"/>
                          </a:solidFill>
                          <a:latin typeface="Calibri Light" pitchFamily="34" charset="0"/>
                          <a:ea typeface="+mn-ea"/>
                          <a:cs typeface="Calibri Light" pitchFamily="34" charset="0"/>
                        </a:rPr>
                        <a:t> Qormi</a:t>
                      </a:r>
                    </a:p>
                  </a:txBody>
                  <a:tcPr anchor="ctr"/>
                </a:tc>
                <a:extLst>
                  <a:ext uri="{0D108BD9-81ED-4DB2-BD59-A6C34878D82A}">
                    <a16:rowId xmlns:a16="http://schemas.microsoft.com/office/drawing/2014/main" val="10005"/>
                  </a:ext>
                </a:extLst>
              </a:tr>
              <a:tr h="54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Calibri Light" pitchFamily="34" charset="0"/>
                        <a:cs typeface="Calibri Light" pitchFamily="34" charset="0"/>
                      </a:endParaRPr>
                    </a:p>
                  </a:txBody>
                  <a:tcPr anchor="ctr"/>
                </a:tc>
                <a:tc>
                  <a:txBody>
                    <a:bodyPr/>
                    <a:lstStyle/>
                    <a:p>
                      <a:r>
                        <a:rPr kumimoji="0" lang="en-GB" sz="1600" kern="1200" dirty="0">
                          <a:solidFill>
                            <a:schemeClr val="tx1"/>
                          </a:solidFill>
                          <a:latin typeface="Calibri Light" pitchFamily="34" charset="0"/>
                          <a:ea typeface="+mn-ea"/>
                          <a:cs typeface="Calibri Light" pitchFamily="34" charset="0"/>
                        </a:rPr>
                        <a:t>Din l-Art </a:t>
                      </a:r>
                      <a:r>
                        <a:rPr kumimoji="0" lang="en-GB" sz="1600" kern="1200" dirty="0" err="1">
                          <a:solidFill>
                            <a:schemeClr val="tx1"/>
                          </a:solidFill>
                          <a:latin typeface="Calibri Light" pitchFamily="34" charset="0"/>
                          <a:ea typeface="+mn-ea"/>
                          <a:cs typeface="Calibri Light" pitchFamily="34" charset="0"/>
                        </a:rPr>
                        <a:t>Ħelwa</a:t>
                      </a:r>
                      <a:endParaRPr kumimoji="0" lang="en-GB" sz="1600" kern="1200" dirty="0">
                        <a:solidFill>
                          <a:schemeClr val="tx1"/>
                        </a:solidFill>
                        <a:latin typeface="Calibri Light" pitchFamily="34" charset="0"/>
                        <a:ea typeface="+mn-ea"/>
                        <a:cs typeface="Calibri Light"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4958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a:solidFill>
                  <a:schemeClr val="accent6"/>
                </a:solidFill>
              </a:rPr>
              <a:t>Dr Edwin </a:t>
            </a:r>
            <a:r>
              <a:rPr lang="en-GB" sz="2400" dirty="0" err="1">
                <a:solidFill>
                  <a:schemeClr val="accent6"/>
                </a:solidFill>
              </a:rPr>
              <a:t>Mintoff</a:t>
            </a:r>
            <a:endParaRPr lang="en-GB" sz="2400" dirty="0">
              <a:solidFill>
                <a:schemeClr val="accent6"/>
              </a:solidFill>
            </a:endParaRPr>
          </a:p>
        </p:txBody>
      </p:sp>
      <p:sp>
        <p:nvSpPr>
          <p:cNvPr id="6" name="TextBox 5"/>
          <p:cNvSpPr txBox="1"/>
          <p:nvPr/>
        </p:nvSpPr>
        <p:spPr>
          <a:xfrm>
            <a:off x="3419872" y="6381328"/>
            <a:ext cx="2304256" cy="338554"/>
          </a:xfrm>
          <a:prstGeom prst="rect">
            <a:avLst/>
          </a:prstGeom>
          <a:noFill/>
        </p:spPr>
        <p:txBody>
          <a:bodyPr wrap="square" rtlCol="0" anchor="ctr">
            <a:spAutoFit/>
          </a:bodyPr>
          <a:lstStyle/>
          <a:p>
            <a:pPr algn="ctr"/>
            <a:r>
              <a:rPr lang="en-GB" sz="1600" b="1" dirty="0">
                <a:solidFill>
                  <a:schemeClr val="bg1"/>
                </a:solidFill>
              </a:rPr>
              <a:t>GHSM001</a:t>
            </a:r>
          </a:p>
        </p:txBody>
      </p:sp>
      <p:sp>
        <p:nvSpPr>
          <p:cNvPr id="7" name="Content Placeholder 6"/>
          <p:cNvSpPr>
            <a:spLocks noGrp="1"/>
          </p:cNvSpPr>
          <p:nvPr>
            <p:ph sz="quarter" idx="1"/>
          </p:nvPr>
        </p:nvSpPr>
        <p:spPr>
          <a:xfrm>
            <a:off x="301752" y="1772816"/>
            <a:ext cx="3118120" cy="4572000"/>
          </a:xfrm>
        </p:spPr>
        <p:txBody>
          <a:bodyPr>
            <a:normAutofit/>
          </a:bodyPr>
          <a:lstStyle/>
          <a:p>
            <a:pPr algn="just">
              <a:lnSpc>
                <a:spcPct val="150000"/>
              </a:lnSpc>
              <a:spcBef>
                <a:spcPts val="1200"/>
              </a:spcBef>
            </a:pPr>
            <a:r>
              <a:rPr lang="en-GB" sz="1400" dirty="0">
                <a:cs typeface="Calibri" pitchFamily="34" charset="0"/>
              </a:rPr>
              <a:t>Agrees with removal of requirement for Development Brief.  </a:t>
            </a:r>
          </a:p>
          <a:p>
            <a:pPr algn="just">
              <a:lnSpc>
                <a:spcPct val="150000"/>
              </a:lnSpc>
              <a:spcBef>
                <a:spcPts val="1200"/>
              </a:spcBef>
            </a:pPr>
            <a:r>
              <a:rPr lang="en-GB" sz="1400" dirty="0">
                <a:cs typeface="Calibri" pitchFamily="34" charset="0"/>
              </a:rPr>
              <a:t>The footprint and GDF per sub-zone is however to be specified for each owner of any site within the area.</a:t>
            </a:r>
          </a:p>
          <a:p>
            <a:pPr algn="just">
              <a:lnSpc>
                <a:spcPct val="150000"/>
              </a:lnSpc>
              <a:spcBef>
                <a:spcPts val="1200"/>
              </a:spcBef>
            </a:pPr>
            <a:r>
              <a:rPr lang="en-GB" sz="1400" dirty="0">
                <a:cs typeface="Calibri" pitchFamily="34" charset="0"/>
              </a:rPr>
              <a:t>Request to zone site for retail, office and supporting leisure and catering uses over 10 floors.</a:t>
            </a:r>
          </a:p>
        </p:txBody>
      </p:sp>
      <p:pic>
        <p:nvPicPr>
          <p:cNvPr id="3" name="Picture 2">
            <a:extLst>
              <a:ext uri="{FF2B5EF4-FFF2-40B4-BE49-F238E27FC236}">
                <a16:creationId xmlns:a16="http://schemas.microsoft.com/office/drawing/2014/main" id="{D68E538D-0E61-47B9-9888-FE6D18CCBE3B}"/>
              </a:ext>
            </a:extLst>
          </p:cNvPr>
          <p:cNvPicPr>
            <a:picLocks noChangeAspect="1"/>
          </p:cNvPicPr>
          <p:nvPr/>
        </p:nvPicPr>
        <p:blipFill>
          <a:blip r:embed="rId2"/>
          <a:stretch>
            <a:fillRect/>
          </a:stretch>
        </p:blipFill>
        <p:spPr>
          <a:xfrm>
            <a:off x="3563888" y="1844824"/>
            <a:ext cx="5373063" cy="3780817"/>
          </a:xfrm>
          <a:prstGeom prst="rect">
            <a:avLst/>
          </a:prstGeom>
        </p:spPr>
      </p:pic>
    </p:spTree>
    <p:extLst>
      <p:ext uri="{BB962C8B-B14F-4D97-AF65-F5344CB8AC3E}">
        <p14:creationId xmlns:p14="http://schemas.microsoft.com/office/powerpoint/2010/main" val="183381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2400" dirty="0">
                <a:solidFill>
                  <a:schemeClr val="accent6"/>
                </a:solidFill>
              </a:rPr>
              <a:t>Environment &amp; Resources Authority</a:t>
            </a:r>
          </a:p>
        </p:txBody>
      </p:sp>
      <p:sp>
        <p:nvSpPr>
          <p:cNvPr id="4" name="TextBox 3"/>
          <p:cNvSpPr txBox="1"/>
          <p:nvPr/>
        </p:nvSpPr>
        <p:spPr>
          <a:xfrm>
            <a:off x="3419872" y="6381328"/>
            <a:ext cx="2304256" cy="338554"/>
          </a:xfrm>
          <a:prstGeom prst="rect">
            <a:avLst/>
          </a:prstGeom>
          <a:noFill/>
        </p:spPr>
        <p:txBody>
          <a:bodyPr wrap="square" rtlCol="0" anchor="ctr">
            <a:spAutoFit/>
          </a:bodyPr>
          <a:lstStyle/>
          <a:p>
            <a:pPr algn="ctr"/>
            <a:r>
              <a:rPr lang="en-GB" sz="1600" b="1" dirty="0">
                <a:solidFill>
                  <a:schemeClr val="bg1"/>
                </a:solidFill>
              </a:rPr>
              <a:t>GHSM002</a:t>
            </a:r>
          </a:p>
        </p:txBody>
      </p:sp>
      <p:sp>
        <p:nvSpPr>
          <p:cNvPr id="5" name="Content Placeholder 4"/>
          <p:cNvSpPr>
            <a:spLocks noGrp="1"/>
          </p:cNvSpPr>
          <p:nvPr>
            <p:ph sz="quarter" idx="1"/>
          </p:nvPr>
        </p:nvSpPr>
        <p:spPr/>
        <p:txBody>
          <a:bodyPr>
            <a:normAutofit lnSpcReduction="10000"/>
          </a:bodyPr>
          <a:lstStyle/>
          <a:p>
            <a:pPr algn="just">
              <a:lnSpc>
                <a:spcPct val="150000"/>
              </a:lnSpc>
              <a:spcBef>
                <a:spcPts val="1200"/>
              </a:spcBef>
            </a:pPr>
            <a:r>
              <a:rPr lang="en-GB" sz="1400" dirty="0">
                <a:cs typeface="Calibri" pitchFamily="34" charset="0"/>
              </a:rPr>
              <a:t>Any works for extension to the Golf Course proposed within the site of scientific importance are to be assessed in relation to adverse impacts on the geological significance of the site and the watercourse and its semi-natural banks are safeguarded.</a:t>
            </a:r>
          </a:p>
          <a:p>
            <a:pPr algn="just">
              <a:lnSpc>
                <a:spcPct val="150000"/>
              </a:lnSpc>
              <a:spcBef>
                <a:spcPts val="1200"/>
              </a:spcBef>
            </a:pPr>
            <a:r>
              <a:rPr lang="en-GB" sz="1400" dirty="0">
                <a:cs typeface="Calibri" pitchFamily="34" charset="0"/>
              </a:rPr>
              <a:t>No objection to the removal of the current development brief requirement (GM 24) as long as the whole area remains holistically planned through the individual sub-zones and their current frameworks.</a:t>
            </a:r>
          </a:p>
          <a:p>
            <a:pPr algn="just">
              <a:lnSpc>
                <a:spcPct val="150000"/>
              </a:lnSpc>
              <a:spcBef>
                <a:spcPts val="1200"/>
              </a:spcBef>
            </a:pPr>
            <a:r>
              <a:rPr lang="en-GB" sz="1400" dirty="0">
                <a:cs typeface="Calibri" pitchFamily="34" charset="0"/>
              </a:rPr>
              <a:t>The proposed re-apportionment of the total built footprint is to retain not only the limits on the built footprint of 60,000 sqm and the Gross Development Floorspace of 114,000 sqm but also the existing objectives in GM 24.</a:t>
            </a:r>
          </a:p>
          <a:p>
            <a:pPr algn="just">
              <a:lnSpc>
                <a:spcPct val="150000"/>
              </a:lnSpc>
              <a:spcBef>
                <a:spcPts val="1200"/>
              </a:spcBef>
            </a:pPr>
            <a:r>
              <a:rPr lang="en-GB" sz="1400" dirty="0">
                <a:cs typeface="Calibri" pitchFamily="34" charset="0"/>
              </a:rPr>
              <a:t>Objection to further intensification of the site of Policy QO05 known as l-</a:t>
            </a:r>
            <a:r>
              <a:rPr lang="en-GB" sz="1400" dirty="0" err="1">
                <a:cs typeface="Calibri" pitchFamily="34" charset="0"/>
              </a:rPr>
              <a:t>Istabal</a:t>
            </a:r>
            <a:r>
              <a:rPr lang="en-GB" sz="1400" dirty="0">
                <a:cs typeface="Calibri" pitchFamily="34" charset="0"/>
              </a:rPr>
              <a:t>, due to the projected increase in noise pollution, air pollution and vehicular traffic.</a:t>
            </a:r>
          </a:p>
          <a:p>
            <a:pPr algn="just">
              <a:lnSpc>
                <a:spcPct val="150000"/>
              </a:lnSpc>
              <a:spcBef>
                <a:spcPts val="1200"/>
              </a:spcBef>
            </a:pPr>
            <a:r>
              <a:rPr lang="en-GB" sz="1400" dirty="0">
                <a:cs typeface="Calibri" pitchFamily="34" charset="0"/>
              </a:rPr>
              <a:t>Any new facilities are to be located underground; infrastructure is adequate and urban runoff is contained within the site without discharge into the watercourse.</a:t>
            </a:r>
          </a:p>
        </p:txBody>
      </p:sp>
    </p:spTree>
    <p:extLst>
      <p:ext uri="{BB962C8B-B14F-4D97-AF65-F5344CB8AC3E}">
        <p14:creationId xmlns:p14="http://schemas.microsoft.com/office/powerpoint/2010/main" val="282003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EBF954-ECD0-4518-8AAF-7BD1837FBD35}"/>
              </a:ext>
            </a:extLst>
          </p:cNvPr>
          <p:cNvSpPr>
            <a:spLocks noGrp="1"/>
          </p:cNvSpPr>
          <p:nvPr>
            <p:ph type="body" idx="1"/>
          </p:nvPr>
        </p:nvSpPr>
        <p:spPr>
          <a:xfrm>
            <a:off x="1368426" y="3051919"/>
            <a:ext cx="6480174" cy="1673225"/>
          </a:xfrm>
        </p:spPr>
        <p:txBody>
          <a:bodyPr anchor="ctr">
            <a:normAutofit/>
          </a:bodyPr>
          <a:lstStyle/>
          <a:p>
            <a:r>
              <a:rPr lang="en-GB" sz="2400" dirty="0"/>
              <a:t>Site of policy gm24</a:t>
            </a:r>
          </a:p>
          <a:p>
            <a:endParaRPr lang="en-GB" sz="2400" dirty="0"/>
          </a:p>
          <a:p>
            <a:r>
              <a:rPr lang="en-GB" sz="1800" dirty="0"/>
              <a:t>Policy Background &amp; Site history</a:t>
            </a:r>
          </a:p>
          <a:p>
            <a:endParaRPr lang="en-GB" sz="2400" dirty="0"/>
          </a:p>
        </p:txBody>
      </p:sp>
    </p:spTree>
    <p:extLst>
      <p:ext uri="{BB962C8B-B14F-4D97-AF65-F5344CB8AC3E}">
        <p14:creationId xmlns:p14="http://schemas.microsoft.com/office/powerpoint/2010/main" val="38411186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2928</TotalTime>
  <Words>2667</Words>
  <Application>Microsoft Office PowerPoint</Application>
  <PresentationFormat>On-screen Show (4:3)</PresentationFormat>
  <Paragraphs>480</Paragraphs>
  <Slides>39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Georgia</vt:lpstr>
      <vt:lpstr>Times New Roman</vt:lpstr>
      <vt:lpstr>Wingdings</vt:lpstr>
      <vt:lpstr>Wingdings 2</vt:lpstr>
      <vt:lpstr>Civic</vt:lpstr>
      <vt:lpstr>Review of the 2002 Grand Harbour Local Plan (Marsa) and the 2006 South Malta Local Plan (Luqa) as amended in 2011, and a Review of the 2006 Central Malta Local Plan for Qormi, as amended in 2013 and 2017; and of the provisions of PC51/16</vt:lpstr>
      <vt:lpstr>PowerPoint Presentation</vt:lpstr>
      <vt:lpstr>Objectives of the Review of the 2002 Grand Harbour Local Plan (Marsa) and the 2006 South Malta Local Plan (Luqa) as amended in 2011</vt:lpstr>
      <vt:lpstr>Objectives of the Review of the 2006 Central Malta Local Plan for Qormi, as amended in 2013 and 2017</vt:lpstr>
      <vt:lpstr>PowerPoint Presentation</vt:lpstr>
      <vt:lpstr>Summary of Representations on Objectives</vt:lpstr>
      <vt:lpstr>Dr Edwin Mintoff</vt:lpstr>
      <vt:lpstr>Environment &amp; Resources Authority</vt:lpstr>
      <vt:lpstr>PowerPoint Presentation</vt:lpstr>
      <vt:lpstr>PowerPoint Presentation</vt:lpstr>
      <vt:lpstr>PowerPoint Presentation</vt:lpstr>
      <vt:lpstr>PowerPoint Presentation</vt:lpstr>
      <vt:lpstr>PowerPoint Presentation</vt:lpstr>
      <vt:lpstr>Land Uses</vt:lpstr>
      <vt:lpstr>Land Uses</vt:lpstr>
      <vt:lpstr>Apportionment of footprint and GDF</vt:lpstr>
      <vt:lpstr>Zone A</vt:lpstr>
      <vt:lpstr>PowerPoint Presentation</vt:lpstr>
      <vt:lpstr>Apportionment of footprint and GDF</vt:lpstr>
      <vt:lpstr>Zone B</vt:lpstr>
      <vt:lpstr>Zone B</vt:lpstr>
      <vt:lpstr>PowerPoint Presentation</vt:lpstr>
      <vt:lpstr>Apportionment of footprint and GDF</vt:lpstr>
      <vt:lpstr>Zone C</vt:lpstr>
      <vt:lpstr>PowerPoint Presentation</vt:lpstr>
      <vt:lpstr>Apportionment of footprint and GDF</vt:lpstr>
      <vt:lpstr>Zone D</vt:lpstr>
      <vt:lpstr>Other provisions</vt:lpstr>
      <vt:lpstr>Other provisions</vt:lpstr>
      <vt:lpstr>Other provisions</vt:lpstr>
      <vt:lpstr>PowerPoint Presentation</vt:lpstr>
      <vt:lpstr>Objectives of the Review of the 2006 Central Malta Local Plan for Qormi, as amended in 2013 and 2017</vt:lpstr>
      <vt:lpstr>PowerPoint Presentation</vt:lpstr>
      <vt:lpstr>PowerPoint Presentation</vt:lpstr>
      <vt:lpstr>PowerPoint Presentation</vt:lpstr>
      <vt:lpstr>Amendments to PC51/2016 – Site of QO05</vt:lpstr>
      <vt:lpstr>Amendments to PC51/2016 – Site of QO05</vt:lpstr>
      <vt:lpstr>PowerPoint Presentation</vt:lpstr>
      <vt:lpstr>2nd Public Consultation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Qali Partial Local Plan Review</dc:title>
  <dc:creator>wmifs</dc:creator>
  <cp:lastModifiedBy>Joseph Scalpello</cp:lastModifiedBy>
  <cp:revision>255</cp:revision>
  <dcterms:created xsi:type="dcterms:W3CDTF">2018-12-19T08:02:50Z</dcterms:created>
  <dcterms:modified xsi:type="dcterms:W3CDTF">2020-06-04T10:01:30Z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72ceff-a758-4d25-ba30-ca9d5cdfb284_Enabled">
    <vt:lpwstr>true</vt:lpwstr>
  </property>
  <property fmtid="{D5CDD505-2E9C-101B-9397-08002B2CF9AE}" pid="3" name="MSIP_Label_3e72ceff-a758-4d25-ba30-ca9d5cdfb284_SetDate">
    <vt:lpwstr>2020-06-04T10:00:55Z</vt:lpwstr>
  </property>
  <property fmtid="{D5CDD505-2E9C-101B-9397-08002B2CF9AE}" pid="4" name="MSIP_Label_3e72ceff-a758-4d25-ba30-ca9d5cdfb284_Method">
    <vt:lpwstr>Privileged</vt:lpwstr>
  </property>
  <property fmtid="{D5CDD505-2E9C-101B-9397-08002B2CF9AE}" pid="5" name="MSIP_Label_3e72ceff-a758-4d25-ba30-ca9d5cdfb284_Name">
    <vt:lpwstr>Public</vt:lpwstr>
  </property>
  <property fmtid="{D5CDD505-2E9C-101B-9397-08002B2CF9AE}" pid="6" name="MSIP_Label_3e72ceff-a758-4d25-ba30-ca9d5cdfb284_SiteId">
    <vt:lpwstr>89f0a3f0-9e13-4282-b13a-d2316aab8e93</vt:lpwstr>
  </property>
  <property fmtid="{D5CDD505-2E9C-101B-9397-08002B2CF9AE}" pid="7" name="MSIP_Label_3e72ceff-a758-4d25-ba30-ca9d5cdfb284_ActionId">
    <vt:lpwstr>6507e8cc-2a4c-4393-bf08-747f39b4dd34</vt:lpwstr>
  </property>
  <property fmtid="{D5CDD505-2E9C-101B-9397-08002B2CF9AE}" pid="8" name="MSIP_Label_3e72ceff-a758-4d25-ba30-ca9d5cdfb284_ContentBits">
    <vt:lpwstr>0</vt:lpwstr>
  </property>
</Properties>
</file>