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2" r:id="rId3"/>
    <p:sldId id="277" r:id="rId4"/>
    <p:sldId id="284" r:id="rId5"/>
    <p:sldId id="285" r:id="rId6"/>
    <p:sldId id="290" r:id="rId7"/>
    <p:sldId id="283" r:id="rId8"/>
    <p:sldId id="280" r:id="rId9"/>
    <p:sldId id="267" r:id="rId10"/>
    <p:sldId id="287" r:id="rId11"/>
    <p:sldId id="288" r:id="rId12"/>
    <p:sldId id="289" r:id="rId13"/>
    <p:sldId id="25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66" d="100"/>
          <a:sy n="66" d="100"/>
        </p:scale>
        <p:origin x="90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E521-A4F1-4030-B2CD-9A8A219BF2C3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CEB21-188A-4B3E-B979-72CBE58B1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iesinhealth.org/public_html/Prostitution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RegData/etudes/etudes/join/2014/493040/IPOL-FEMM_ET(2014)493040_EN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RegData/etudes/etudes/join/2014/493040/IPOL-FEMM_ET(2014)493040_EN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mazing.net/latest-study-shows-32-of-people-think-men-need-sex-more-than-wome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RegData/etudes/etudes/join/2014/493040/IPOL-FEMM_ET(2014)493040_EN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xssc.txstate.edu/topics/school-violence/articles/recognizing-human-traffick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litiesinhealth.org/public_html/Prostitution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b-eib.org/ancien-site/pdf/surrogacy-motherhood-icjl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http://www.equalitiesinhealth.org/public_html/Prostitution.html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2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European Parliament (2014) Sexual exploitation</a:t>
            </a:r>
            <a:r>
              <a:rPr lang="en-US" baseline="0" dirty="0" smtClean="0"/>
              <a:t> and prostitution and its impact on gender equality </a:t>
            </a:r>
            <a:r>
              <a:rPr lang="en-GB" dirty="0" smtClean="0">
                <a:hlinkClick r:id="rId3"/>
              </a:rPr>
              <a:t>https://www.europarl.europa.eu/RegData/etudes/etudes/join/2014/493040/IPOL-FEMM_ET(2014)493040_EN.pdf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5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European Parliament (2014) Sexual exploitation</a:t>
            </a:r>
            <a:r>
              <a:rPr lang="en-US" baseline="0" dirty="0" smtClean="0"/>
              <a:t> and prostitution and its impact on gender equality </a:t>
            </a:r>
            <a:r>
              <a:rPr lang="en-GB" dirty="0" smtClean="0">
                <a:hlinkClick r:id="rId3"/>
              </a:rPr>
              <a:t>https://www.europarl.europa.eu/RegData/etudes/etudes/join/2014/493040/IPOL-FEMM_ET(2014)493040_EN.pdf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1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https://www.shemazing.net/latest-study-shows-32-of-people-think-men-need-sex-more-than-women/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European Parliament (2014) Sexual exploitation</a:t>
            </a:r>
            <a:r>
              <a:rPr lang="en-US" baseline="0" dirty="0" smtClean="0"/>
              <a:t> and prostitution and its impact on gender equality </a:t>
            </a:r>
            <a:r>
              <a:rPr lang="en-GB" dirty="0" smtClean="0">
                <a:hlinkClick r:id="rId3"/>
              </a:rPr>
              <a:t>https://www.europarl.europa.eu/RegData/etudes/etudes/join/2014/493040/IPOL-FEMM_ET(2014)493040_EN.pdf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5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https://txssc.txstate.edu/topics/school-violence/articles/recognizing-human-trafficking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2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2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http://www.equalitiesinhealth.org/public_html/Prostitution.html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8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European Centre for Law and Justice (2012) Surrogate motherhood: A violation</a:t>
            </a:r>
            <a:r>
              <a:rPr lang="en-GB" baseline="0" dirty="0" smtClean="0">
                <a:hlinkClick r:id="rId3"/>
              </a:rPr>
              <a:t> of human rights. </a:t>
            </a:r>
            <a:r>
              <a:rPr lang="en-GB" dirty="0" smtClean="0">
                <a:hlinkClick r:id="rId3"/>
              </a:rPr>
              <a:t>https://www.ieb-eib.org/ancien-site/pdf/surrogacy-motherhood-icjl.pdf</a:t>
            </a:r>
            <a:r>
              <a:rPr lang="en-GB" dirty="0" smtClean="0"/>
              <a:t>, 13,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EB21-188A-4B3E-B979-72CBE58B1D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2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2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9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5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9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5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7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3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8BC6-2E21-4D9A-90B2-64380A55FE1A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B1C8-E953-4F0E-BDB5-ED8B9563C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09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hemazing.net/author/kate-brayd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13/dec/24/legal-changes-canada-sex-workers-ri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Commodification </a:t>
            </a:r>
            <a:r>
              <a:rPr lang="en-GB" dirty="0"/>
              <a:t>of </a:t>
            </a:r>
            <a:r>
              <a:rPr lang="en-GB" dirty="0" smtClean="0"/>
              <a:t>bodies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06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JosAnn Cutajar</a:t>
            </a:r>
          </a:p>
          <a:p>
            <a:r>
              <a:rPr lang="en-US" dirty="0" smtClean="0"/>
              <a:t>Department of Gender and Sexualities</a:t>
            </a:r>
          </a:p>
          <a:p>
            <a:r>
              <a:rPr lang="en-US" dirty="0" smtClean="0"/>
              <a:t>Faculty for Social Wellbeing,</a:t>
            </a:r>
          </a:p>
          <a:p>
            <a:r>
              <a:rPr lang="en-US" dirty="0" smtClean="0"/>
              <a:t>University of Malta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00" y="207963"/>
            <a:ext cx="3440238" cy="2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involved in sex industry are victims, not criminals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Sensitive</a:t>
            </a:r>
            <a:r>
              <a:rPr lang="en-GB" b="1" dirty="0">
                <a:solidFill>
                  <a:srgbClr val="7030A0"/>
                </a:solidFill>
              </a:rPr>
              <a:t>, informed policing </a:t>
            </a:r>
            <a:r>
              <a:rPr lang="en-GB" dirty="0"/>
              <a:t>is needed to help protect those providing sexual services </a:t>
            </a:r>
            <a:r>
              <a:rPr lang="en-GB" dirty="0" smtClean="0"/>
              <a:t>. </a:t>
            </a:r>
          </a:p>
          <a:p>
            <a:r>
              <a:rPr lang="en-GB" dirty="0" smtClean="0"/>
              <a:t>Decriminalization, regularization, abolition of prostitution </a:t>
            </a:r>
            <a:r>
              <a:rPr lang="en-GB" b="1" dirty="0">
                <a:solidFill>
                  <a:srgbClr val="7030A0"/>
                </a:solidFill>
              </a:rPr>
              <a:t>will not stop </a:t>
            </a:r>
            <a:r>
              <a:rPr lang="en-GB" b="1" dirty="0" smtClean="0">
                <a:solidFill>
                  <a:srgbClr val="7030A0"/>
                </a:solidFill>
              </a:rPr>
              <a:t>prostitutes from </a:t>
            </a:r>
            <a:r>
              <a:rPr lang="en-GB" b="1" dirty="0">
                <a:solidFill>
                  <a:srgbClr val="7030A0"/>
                </a:solidFill>
              </a:rPr>
              <a:t>being raped, sexually assaulted, assaulted and robbed </a:t>
            </a:r>
            <a:r>
              <a:rPr lang="en-GB" dirty="0"/>
              <a:t>when they seek help from the authorities.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3312" y="312975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and mainstream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</a:t>
            </a:r>
            <a:r>
              <a:rPr lang="en-GB" b="1" dirty="0" smtClean="0">
                <a:solidFill>
                  <a:srgbClr val="7030A0"/>
                </a:solidFill>
              </a:rPr>
              <a:t>dedicated workers trained on how to deal with these clients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/>
              <a:t>in health, legal and social </a:t>
            </a:r>
            <a:r>
              <a:rPr lang="en-GB" dirty="0" smtClean="0"/>
              <a:t>services 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Sensitive </a:t>
            </a:r>
            <a:r>
              <a:rPr lang="en-GB" b="1" dirty="0">
                <a:solidFill>
                  <a:srgbClr val="7030A0"/>
                </a:solidFill>
              </a:rPr>
              <a:t>service </a:t>
            </a:r>
            <a:r>
              <a:rPr lang="en-GB" b="1" dirty="0" smtClean="0">
                <a:solidFill>
                  <a:srgbClr val="7030A0"/>
                </a:solidFill>
              </a:rPr>
              <a:t>provision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- </a:t>
            </a:r>
            <a:r>
              <a:rPr lang="en-US" dirty="0" smtClean="0"/>
              <a:t>prostitutes report violence by law enforcement agents, as well as other forms of degrading treatment by the authorities</a:t>
            </a:r>
            <a:endParaRPr lang="en-GB" dirty="0" smtClean="0"/>
          </a:p>
          <a:p>
            <a:r>
              <a:rPr lang="en-GB" b="1" dirty="0">
                <a:solidFill>
                  <a:srgbClr val="7030A0"/>
                </a:solidFill>
              </a:rPr>
              <a:t>R</a:t>
            </a:r>
            <a:r>
              <a:rPr lang="en-GB" b="1" dirty="0" smtClean="0">
                <a:solidFill>
                  <a:srgbClr val="7030A0"/>
                </a:solidFill>
              </a:rPr>
              <a:t>esourcing</a:t>
            </a:r>
            <a:r>
              <a:rPr lang="en-GB" b="1" dirty="0" smtClean="0"/>
              <a:t> - </a:t>
            </a:r>
            <a:r>
              <a:rPr lang="en-US" dirty="0" smtClean="0"/>
              <a:t>Liz Kelly </a:t>
            </a:r>
            <a:r>
              <a:rPr lang="en-US" dirty="0" smtClean="0"/>
              <a:t>said </a:t>
            </a:r>
            <a:r>
              <a:rPr lang="en-US" dirty="0" smtClean="0"/>
              <a:t>“Regulation is invariably </a:t>
            </a:r>
            <a:r>
              <a:rPr lang="en-US" b="1" dirty="0" smtClean="0"/>
              <a:t>under-enforced</a:t>
            </a:r>
            <a:r>
              <a:rPr lang="en-US" dirty="0" smtClean="0"/>
              <a:t> and under-resourced, with a lack of clarity in law and policy as to who is responsible. This has led, in many regimes, to unchecked growth in illegal sectors and/or a failure to police the exploitations of prostitution offences.” (European Parliament, 2014)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78651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help prostitutes exist from industry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b="1" dirty="0">
                <a:solidFill>
                  <a:srgbClr val="0070C0"/>
                </a:solidFill>
              </a:rPr>
              <a:t>Social needs </a:t>
            </a:r>
            <a:r>
              <a:rPr lang="en-GB" dirty="0"/>
              <a:t>– adequate housing and a basic </a:t>
            </a:r>
            <a:r>
              <a:rPr lang="en-GB" dirty="0" smtClean="0"/>
              <a:t>income.</a:t>
            </a:r>
            <a:endParaRPr lang="en-GB" dirty="0"/>
          </a:p>
          <a:p>
            <a:pPr lvl="0"/>
            <a:r>
              <a:rPr lang="en-GB" b="1" dirty="0">
                <a:solidFill>
                  <a:srgbClr val="0070C0"/>
                </a:solidFill>
              </a:rPr>
              <a:t>Psycho-social needs</a:t>
            </a:r>
            <a:r>
              <a:rPr lang="en-GB" dirty="0"/>
              <a:t>: to help combat the feelings of low-self-esteem, lack of self-worth, loneliness, isolation, fear, shame, trauma linked to their experience in the sex industry, together with experiences of violence, </a:t>
            </a:r>
            <a:r>
              <a:rPr lang="en-GB" dirty="0" smtClean="0"/>
              <a:t>discrimination, drug </a:t>
            </a:r>
            <a:r>
              <a:rPr lang="en-GB" dirty="0"/>
              <a:t>or alcohol dependency. </a:t>
            </a:r>
            <a:r>
              <a:rPr lang="en-GB" dirty="0" smtClean="0"/>
              <a:t>Culturally </a:t>
            </a:r>
            <a:r>
              <a:rPr lang="en-GB" dirty="0"/>
              <a:t>appropriate counselling services are recommended.</a:t>
            </a:r>
          </a:p>
          <a:p>
            <a:pPr lvl="0"/>
            <a:r>
              <a:rPr lang="en-GB" b="1" dirty="0">
                <a:solidFill>
                  <a:srgbClr val="0070C0"/>
                </a:solidFill>
              </a:rPr>
              <a:t>Health needs </a:t>
            </a:r>
            <a:r>
              <a:rPr lang="en-GB" dirty="0"/>
              <a:t>include general, reproductive, sexual, and mental health; drug and alcohol dependency.  Ongoing psychological and counselling </a:t>
            </a:r>
            <a:r>
              <a:rPr lang="en-GB" dirty="0" smtClean="0"/>
              <a:t>support.</a:t>
            </a:r>
            <a:endParaRPr lang="en-GB" dirty="0"/>
          </a:p>
          <a:p>
            <a:pPr lvl="0"/>
            <a:r>
              <a:rPr lang="en-GB" b="1" dirty="0">
                <a:solidFill>
                  <a:srgbClr val="0070C0"/>
                </a:solidFill>
              </a:rPr>
              <a:t>Violence</a:t>
            </a:r>
            <a:r>
              <a:rPr lang="en-GB" b="1" dirty="0"/>
              <a:t>:</a:t>
            </a:r>
            <a:r>
              <a:rPr lang="en-GB" dirty="0"/>
              <a:t> domestic violence, rape and sexual assault necessitate specialist support services (refuges and rape crisis centres).</a:t>
            </a:r>
          </a:p>
          <a:p>
            <a:pPr lvl="0"/>
            <a:r>
              <a:rPr lang="en-GB" b="1" dirty="0" smtClean="0">
                <a:solidFill>
                  <a:srgbClr val="0070C0"/>
                </a:solidFill>
              </a:rPr>
              <a:t>Financial </a:t>
            </a:r>
            <a:r>
              <a:rPr lang="en-GB" b="1" dirty="0">
                <a:solidFill>
                  <a:srgbClr val="0070C0"/>
                </a:solidFill>
              </a:rPr>
              <a:t>needs</a:t>
            </a:r>
            <a:r>
              <a:rPr lang="en-GB" dirty="0"/>
              <a:t>: </a:t>
            </a: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retraining takes time and </a:t>
            </a:r>
            <a:r>
              <a:rPr lang="en-GB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money. </a:t>
            </a:r>
          </a:p>
          <a:p>
            <a:pPr lvl="0"/>
            <a:r>
              <a:rPr lang="en-GB" b="1" dirty="0" smtClean="0">
                <a:solidFill>
                  <a:srgbClr val="0070C0"/>
                </a:solidFill>
              </a:rPr>
              <a:t>Legal </a:t>
            </a:r>
            <a:r>
              <a:rPr lang="en-GB" b="1" dirty="0">
                <a:solidFill>
                  <a:srgbClr val="0070C0"/>
                </a:solidFill>
              </a:rPr>
              <a:t>advice </a:t>
            </a:r>
            <a:r>
              <a:rPr lang="en-GB" dirty="0"/>
              <a:t>and services should be provided in a language they understand.</a:t>
            </a:r>
          </a:p>
          <a:p>
            <a:pPr lvl="0"/>
            <a:r>
              <a:rPr lang="en-GB" dirty="0"/>
              <a:t>A </a:t>
            </a:r>
            <a:r>
              <a:rPr lang="en-GB" b="1" dirty="0">
                <a:solidFill>
                  <a:srgbClr val="0070C0"/>
                </a:solidFill>
              </a:rPr>
              <a:t>coordinated response </a:t>
            </a:r>
            <a:r>
              <a:rPr lang="en-GB" dirty="0"/>
              <a:t>is needed between immigration, legal, health, education and psycho-social services and social work teams to help people working in the sex industry.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20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30" r="1563" b="12065"/>
          <a:stretch/>
        </p:blipFill>
        <p:spPr>
          <a:xfrm>
            <a:off x="0" y="600076"/>
            <a:ext cx="120015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9924"/>
          <a:stretch/>
        </p:blipFill>
        <p:spPr>
          <a:xfrm>
            <a:off x="695461" y="1405311"/>
            <a:ext cx="10643016" cy="2626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70" y="4672210"/>
            <a:ext cx="11043469" cy="1669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639" y="241267"/>
            <a:ext cx="3662362" cy="21605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3070" y="365126"/>
            <a:ext cx="6904994" cy="10401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Link between prostitution and surrogacy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Prostitution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3225"/>
            <a:ext cx="10515600" cy="3233738"/>
          </a:xfrm>
        </p:spPr>
        <p:txBody>
          <a:bodyPr>
            <a:normAutofit/>
          </a:bodyPr>
          <a:lstStyle/>
          <a:p>
            <a:r>
              <a:rPr lang="en-US" dirty="0" smtClean="0"/>
              <a:t>Men </a:t>
            </a:r>
            <a:r>
              <a:rPr lang="en-US" dirty="0"/>
              <a:t>(predominantly) </a:t>
            </a:r>
            <a:r>
              <a:rPr lang="en-US" dirty="0" smtClean="0"/>
              <a:t> purchase sex.</a:t>
            </a:r>
          </a:p>
          <a:p>
            <a:r>
              <a:rPr lang="en-US" dirty="0" smtClean="0"/>
              <a:t>The </a:t>
            </a:r>
            <a:r>
              <a:rPr lang="en-US" dirty="0"/>
              <a:t>global prostitution industry is </a:t>
            </a:r>
            <a:r>
              <a:rPr lang="en-US" dirty="0" smtClean="0"/>
              <a:t>the second most lucrative industry after drugs</a:t>
            </a:r>
          </a:p>
          <a:p>
            <a:r>
              <a:rPr lang="en-US" dirty="0" smtClean="0"/>
              <a:t>The </a:t>
            </a:r>
            <a:r>
              <a:rPr lang="en-US" dirty="0"/>
              <a:t>value of this global trade in women and children as commodities for sex industries </a:t>
            </a:r>
            <a:r>
              <a:rPr lang="en-US" dirty="0" smtClean="0"/>
              <a:t>estimated </a:t>
            </a:r>
            <a:r>
              <a:rPr lang="en-US" dirty="0"/>
              <a:t>to be between seven and twelve billion dollars annually.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618" y="662026"/>
            <a:ext cx="3700463" cy="207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12" y="7776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68525"/>
            <a:ext cx="9901237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elf-determination over women’s own bodies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vs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Objectification of women’s bodies</a:t>
            </a:r>
          </a:p>
          <a:p>
            <a:r>
              <a:rPr lang="en-US" dirty="0" smtClean="0"/>
              <a:t>This debate takes place in a society where men possess greater economic and political power than women -  </a:t>
            </a:r>
            <a:r>
              <a:rPr lang="en-US" b="1" dirty="0" smtClean="0">
                <a:solidFill>
                  <a:srgbClr val="FF0000"/>
                </a:solidFill>
              </a:rPr>
              <a:t>imbalance of power</a:t>
            </a:r>
          </a:p>
          <a:p>
            <a:r>
              <a:rPr lang="en-US" dirty="0" smtClean="0"/>
              <a:t>Imbalance of power due to </a:t>
            </a:r>
          </a:p>
          <a:p>
            <a:pPr lvl="1"/>
            <a:r>
              <a:rPr lang="en-US" dirty="0" smtClean="0"/>
              <a:t>disadvantaged economic position of women, </a:t>
            </a:r>
          </a:p>
          <a:p>
            <a:pPr lvl="1"/>
            <a:r>
              <a:rPr lang="en-US" dirty="0" smtClean="0"/>
              <a:t>higher female poverty rates, </a:t>
            </a:r>
          </a:p>
          <a:p>
            <a:pPr lvl="1"/>
            <a:r>
              <a:rPr lang="en-US" dirty="0" smtClean="0"/>
              <a:t>the discrimination of women on the </a:t>
            </a:r>
            <a:r>
              <a:rPr lang="en-US" dirty="0" err="1" smtClean="0"/>
              <a:t>labour</a:t>
            </a:r>
            <a:r>
              <a:rPr lang="en-US" dirty="0" smtClean="0"/>
              <a:t> market, </a:t>
            </a:r>
          </a:p>
          <a:p>
            <a:pPr lvl="1"/>
            <a:r>
              <a:rPr lang="en-US" dirty="0" smtClean="0"/>
              <a:t>high level of domestic and sexual violence against women in society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278607"/>
            <a:ext cx="4567931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Vulnerable groups who feature in this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Those who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Suffer from absolute </a:t>
            </a:r>
            <a:r>
              <a:rPr lang="en-GB" dirty="0"/>
              <a:t>or relative poverty,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</a:t>
            </a:r>
            <a:r>
              <a:rPr lang="en-GB" dirty="0" smtClean="0"/>
              <a:t>oor </a:t>
            </a:r>
            <a:r>
              <a:rPr lang="en-GB" dirty="0"/>
              <a:t>educational involvement or </a:t>
            </a:r>
            <a:r>
              <a:rPr lang="en-GB" dirty="0" smtClean="0"/>
              <a:t>have </a:t>
            </a:r>
            <a:r>
              <a:rPr lang="en-GB" dirty="0"/>
              <a:t>low literacy levels,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</a:t>
            </a:r>
            <a:r>
              <a:rPr lang="en-GB" dirty="0" smtClean="0"/>
              <a:t>ave </a:t>
            </a:r>
            <a:r>
              <a:rPr lang="en-GB" dirty="0"/>
              <a:t>experienced abuse by family members and early sexual grooming,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unstable </a:t>
            </a:r>
            <a:r>
              <a:rPr lang="en-GB" dirty="0"/>
              <a:t>families </a:t>
            </a:r>
            <a:r>
              <a:rPr lang="en-GB" dirty="0" smtClean="0"/>
              <a:t>and/or lived in residential </a:t>
            </a:r>
            <a:r>
              <a:rPr lang="en-GB" dirty="0"/>
              <a:t>or foster care,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Have a </a:t>
            </a:r>
            <a:r>
              <a:rPr lang="en-GB" dirty="0"/>
              <a:t>history of alcohol and drug use,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Face homelessness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0677" y="2380721"/>
            <a:ext cx="4623381" cy="30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2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of sex in this liberal age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Prevalent </a:t>
            </a:r>
            <a:r>
              <a:rPr lang="en-GB" dirty="0">
                <a:solidFill>
                  <a:srgbClr val="FF0000"/>
                </a:solidFill>
              </a:rPr>
              <a:t>mind-set </a:t>
            </a:r>
            <a:r>
              <a:rPr lang="en-GB" dirty="0"/>
              <a:t>that men “</a:t>
            </a:r>
            <a:r>
              <a:rPr lang="en-GB" dirty="0">
                <a:solidFill>
                  <a:srgbClr val="FF0000"/>
                </a:solidFill>
              </a:rPr>
              <a:t>need</a:t>
            </a:r>
            <a:r>
              <a:rPr lang="en-GB" dirty="0"/>
              <a:t>” to have sex. 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mind-set legitimates the sexual commodification and </a:t>
            </a:r>
            <a:r>
              <a:rPr lang="en-GB" dirty="0" smtClean="0"/>
              <a:t>exploitation.  </a:t>
            </a:r>
          </a:p>
          <a:p>
            <a:r>
              <a:rPr lang="en-GB" dirty="0" smtClean="0"/>
              <a:t>Educational </a:t>
            </a:r>
            <a:r>
              <a:rPr lang="en-GB" dirty="0"/>
              <a:t>campaigns are needed to debunk the theories on male sexuality and their need for sex and titillation.</a:t>
            </a:r>
          </a:p>
        </p:txBody>
      </p:sp>
      <p:pic>
        <p:nvPicPr>
          <p:cNvPr id="1026" name="Picture 2" descr="https://www.shemazing.net/wp-content/uploads/2019/08/1566554612_kiss_6-656x44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263562"/>
            <a:ext cx="5181600" cy="34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00" y="3429000"/>
            <a:ext cx="2857500" cy="203132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FFFF"/>
                </a:solidFill>
                <a:effectLst/>
                <a:latin typeface="Roboto"/>
              </a:rPr>
              <a:t>Libido lies: 32% of people still think men need sex more than women</a:t>
            </a:r>
          </a:p>
          <a:p>
            <a:pPr fontAlgn="t"/>
            <a:endParaRPr lang="en-US" b="0" i="0" dirty="0" smtClean="0">
              <a:solidFill>
                <a:srgbClr val="CBCBCB"/>
              </a:solidFill>
              <a:effectLst/>
              <a:latin typeface="Roboto"/>
            </a:endParaRPr>
          </a:p>
          <a:p>
            <a:r>
              <a:rPr lang="en-US" b="0" i="0" dirty="0" smtClean="0">
                <a:solidFill>
                  <a:srgbClr val="CBCBCB"/>
                </a:solidFill>
                <a:effectLst/>
                <a:latin typeface="Roboto"/>
              </a:rPr>
              <a:t> 7 months ago 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Roboto"/>
              </a:rPr>
              <a:t>by </a:t>
            </a:r>
            <a:r>
              <a:rPr lang="en-US" b="1" i="0" u="none" strike="noStrike" dirty="0" smtClean="0">
                <a:solidFill>
                  <a:srgbClr val="FFFFFF"/>
                </a:solidFill>
                <a:effectLst/>
                <a:latin typeface="Roboto"/>
                <a:hlinkClick r:id="rId4"/>
              </a:rPr>
              <a:t>Kate Brayden</a:t>
            </a:r>
            <a:endParaRPr lang="en-US" b="0" i="0" dirty="0">
              <a:solidFill>
                <a:srgbClr val="CBCBCB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48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and sex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ualitative studies report a </a:t>
            </a:r>
            <a:r>
              <a:rPr lang="en-US" u="sng" dirty="0" smtClean="0"/>
              <a:t>higher readiness of men buying sex to use violence</a:t>
            </a:r>
            <a:r>
              <a:rPr lang="en-US" dirty="0" smtClean="0"/>
              <a:t>.</a:t>
            </a:r>
          </a:p>
          <a:p>
            <a:r>
              <a:rPr lang="en-US" dirty="0"/>
              <a:t>E</a:t>
            </a:r>
            <a:r>
              <a:rPr lang="en-US" dirty="0" smtClean="0"/>
              <a:t>stimations on the number of men using sexual services range from “few” to “one third”. </a:t>
            </a:r>
          </a:p>
          <a:p>
            <a:r>
              <a:rPr lang="en-US" dirty="0" smtClean="0"/>
              <a:t>This </a:t>
            </a:r>
            <a:r>
              <a:rPr lang="en-US" u="sng" dirty="0" smtClean="0"/>
              <a:t>low number </a:t>
            </a:r>
            <a:r>
              <a:rPr lang="en-US" dirty="0" smtClean="0"/>
              <a:t>undermines the </a:t>
            </a:r>
            <a:r>
              <a:rPr lang="en-US" u="sng" dirty="0" smtClean="0"/>
              <a:t>assumption</a:t>
            </a:r>
            <a:r>
              <a:rPr lang="en-US" dirty="0" smtClean="0"/>
              <a:t> that prostitution was needed to satisfy an irresistible sexual desire inherent to men.</a:t>
            </a:r>
          </a:p>
          <a:p>
            <a:r>
              <a:rPr lang="en-US" dirty="0"/>
              <a:t>E</a:t>
            </a:r>
            <a:r>
              <a:rPr lang="en-US" dirty="0" smtClean="0"/>
              <a:t>xperts have found a relation between the </a:t>
            </a:r>
            <a:r>
              <a:rPr lang="en-US" dirty="0" err="1" smtClean="0"/>
              <a:t>liberalisation</a:t>
            </a:r>
            <a:r>
              <a:rPr lang="en-US" dirty="0" smtClean="0"/>
              <a:t> of prostitution and increasing numbers of trafficking in human beings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b="0" i="0" dirty="0" smtClean="0">
              <a:solidFill>
                <a:srgbClr val="121212"/>
              </a:solidFill>
              <a:effectLst/>
              <a:latin typeface="Guardian Text Egyptian Web"/>
            </a:endParaRPr>
          </a:p>
          <a:p>
            <a:r>
              <a:rPr lang="en-US" b="0" i="0" dirty="0" smtClean="0">
                <a:solidFill>
                  <a:srgbClr val="121212"/>
                </a:solidFill>
                <a:effectLst/>
                <a:latin typeface="Guardian Text Egyptian Web"/>
              </a:rPr>
              <a:t> ”</a:t>
            </a:r>
            <a:r>
              <a:rPr lang="en-US" b="0" i="0" dirty="0" smtClean="0">
                <a:effectLst/>
                <a:latin typeface="Goudy ExtraBold" panose="02040702050305020303" pitchFamily="18" charset="0"/>
              </a:rPr>
              <a:t>In 2005, just five years after the Netherlands </a:t>
            </a:r>
            <a:r>
              <a:rPr lang="en-US" b="0" i="0" dirty="0" err="1" smtClean="0">
                <a:effectLst/>
                <a:latin typeface="Goudy ExtraBold" panose="02040702050305020303" pitchFamily="18" charset="0"/>
              </a:rPr>
              <a:t>legalised</a:t>
            </a:r>
            <a:r>
              <a:rPr lang="en-US" b="0" i="0" dirty="0" smtClean="0">
                <a:effectLst/>
                <a:latin typeface="Goudy ExtraBold" panose="02040702050305020303" pitchFamily="18" charset="0"/>
              </a:rPr>
              <a:t> prostitution with the goal of protecting sex workers, reports made plain that Amsterdam's ballooning red light district was a hotbed of criminal activity, coercion and violence. The Netherlands remains a major global destination for human trafficking. Germany's </a:t>
            </a:r>
            <a:r>
              <a:rPr lang="en-US" b="0" i="0" dirty="0" err="1" smtClean="0">
                <a:effectLst/>
                <a:latin typeface="Goudy ExtraBold" panose="02040702050305020303" pitchFamily="18" charset="0"/>
              </a:rPr>
              <a:t>decriminalisation</a:t>
            </a:r>
            <a:r>
              <a:rPr lang="en-US" b="0" i="0" dirty="0" smtClean="0">
                <a:effectLst/>
                <a:latin typeface="Goudy ExtraBold" panose="02040702050305020303" pitchFamily="18" charset="0"/>
              </a:rPr>
              <a:t> in 2002 also led to an increase in prostitution, and Germany too is now a focal point for human trafficking</a:t>
            </a:r>
            <a:r>
              <a:rPr lang="en-US" b="0" i="0" dirty="0" smtClean="0">
                <a:effectLst/>
                <a:latin typeface="Guardian Text Egyptian Web"/>
              </a:rPr>
              <a:t>.”</a:t>
            </a:r>
          </a:p>
          <a:p>
            <a:r>
              <a:rPr lang="en-GB" dirty="0" smtClean="0">
                <a:hlinkClick r:id="rId3"/>
              </a:rPr>
              <a:t>https://www.theguardian.com/commentisfree/2013/dec/24/legal-changes-canada-sex-workers-risk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37" y="261143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involved in sex industry are victims, not criminals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8175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These </a:t>
            </a:r>
            <a:r>
              <a:rPr lang="en-GB" dirty="0"/>
              <a:t>persons should not be criminalised or subject to other </a:t>
            </a:r>
            <a:r>
              <a:rPr lang="en-GB" dirty="0" smtClean="0"/>
              <a:t>sanctions</a:t>
            </a:r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C00000"/>
                </a:solidFill>
              </a:rPr>
              <a:t>media</a:t>
            </a:r>
            <a:r>
              <a:rPr lang="en-GB" dirty="0" smtClean="0"/>
              <a:t> has a role to play here – teach public about signs related to human trafficking</a:t>
            </a:r>
          </a:p>
          <a:p>
            <a:r>
              <a:rPr lang="en-GB" dirty="0" smtClean="0"/>
              <a:t>The general public needs to be taught that </a:t>
            </a:r>
            <a:r>
              <a:rPr lang="en-GB" b="1" dirty="0" smtClean="0"/>
              <a:t>human trafficking is a criminal act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75" y="4001294"/>
            <a:ext cx="6774008" cy="2615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233487"/>
            <a:ext cx="4171950" cy="27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Parliament (2014)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Regulatory Approach </a:t>
            </a:r>
            <a:r>
              <a:rPr lang="en-US" dirty="0" smtClean="0"/>
              <a:t>– Germany, NL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gnores the effects of gender inequalities in society </a:t>
            </a:r>
          </a:p>
          <a:p>
            <a:r>
              <a:rPr lang="en-US" dirty="0" smtClean="0"/>
              <a:t>The working conditions of prostitutes and the level of violence have not improved – according to government reports.</a:t>
            </a:r>
          </a:p>
          <a:p>
            <a:r>
              <a:rPr lang="en-US" dirty="0" smtClean="0"/>
              <a:t>Several studies state that the legislation on prostitution increases the flow of trafficking for sexual exploitation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Abolitionist Approach </a:t>
            </a:r>
            <a:r>
              <a:rPr lang="en-US" dirty="0" smtClean="0"/>
              <a:t>– Sweden, Spain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riminalization of all activities linked to prostitution</a:t>
            </a:r>
          </a:p>
          <a:p>
            <a:r>
              <a:rPr lang="en-US" dirty="0" smtClean="0"/>
              <a:t>Swedish legislation targets the buyer and </a:t>
            </a:r>
            <a:r>
              <a:rPr lang="en-US" dirty="0" err="1" smtClean="0"/>
              <a:t>criminalises</a:t>
            </a:r>
            <a:r>
              <a:rPr lang="en-US" dirty="0" smtClean="0"/>
              <a:t> the demand side </a:t>
            </a:r>
          </a:p>
          <a:p>
            <a:r>
              <a:rPr lang="en-US" dirty="0" smtClean="0"/>
              <a:t>According to official evaluations, it has reduced demand and deterred traffickers.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18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 dirty="0" smtClean="0"/>
              <a:t>Those involved in prostitution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414463"/>
            <a:ext cx="10653712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eported experiences of </a:t>
            </a:r>
          </a:p>
          <a:p>
            <a:pPr lvl="1"/>
            <a:r>
              <a:rPr lang="en-US" dirty="0" smtClean="0"/>
              <a:t>emotional abuse, </a:t>
            </a:r>
          </a:p>
          <a:p>
            <a:pPr lvl="1"/>
            <a:r>
              <a:rPr lang="en-US" dirty="0" smtClean="0"/>
              <a:t>physical violence, </a:t>
            </a:r>
          </a:p>
          <a:p>
            <a:pPr lvl="1"/>
            <a:r>
              <a:rPr lang="en-US" dirty="0" smtClean="0"/>
              <a:t>sexual abuse and </a:t>
            </a:r>
          </a:p>
          <a:p>
            <a:pPr lvl="1"/>
            <a:r>
              <a:rPr lang="en-US" dirty="0" smtClean="0"/>
              <a:t>rape and sexual assault. </a:t>
            </a:r>
          </a:p>
          <a:p>
            <a:r>
              <a:rPr lang="en-US" dirty="0"/>
              <a:t>P</a:t>
            </a:r>
            <a:r>
              <a:rPr lang="en-US" dirty="0" smtClean="0"/>
              <a:t>sychological trauma of having to repeatedly submit to unwanted sex. </a:t>
            </a:r>
          </a:p>
          <a:p>
            <a:r>
              <a:rPr lang="en-US" dirty="0"/>
              <a:t>H</a:t>
            </a:r>
            <a:r>
              <a:rPr lang="en-US" dirty="0" smtClean="0"/>
              <a:t>ealth consequences of involvement in prostitution include </a:t>
            </a:r>
          </a:p>
          <a:p>
            <a:pPr lvl="1"/>
            <a:r>
              <a:rPr lang="en-US" dirty="0" smtClean="0"/>
              <a:t>physical injuries</a:t>
            </a:r>
            <a:r>
              <a:rPr lang="en-US" dirty="0" smtClean="0"/>
              <a:t> associated with physical violence including fractures, concussion, burns, and back pain. 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ynecological conditions such as pelvic inflammatory disease, infertility, ovarian cysts, chronic pelvic pain, and positive pap smears </a:t>
            </a:r>
            <a:endParaRPr lang="en-US" dirty="0" smtClean="0"/>
          </a:p>
          <a:p>
            <a:pPr lvl="1"/>
            <a:r>
              <a:rPr lang="en-US" dirty="0" smtClean="0"/>
              <a:t>emotional trauma, </a:t>
            </a:r>
          </a:p>
          <a:p>
            <a:pPr lvl="1"/>
            <a:r>
              <a:rPr lang="en-US" dirty="0" smtClean="0"/>
              <a:t>addiction issues and </a:t>
            </a:r>
          </a:p>
          <a:p>
            <a:pPr lvl="1"/>
            <a:r>
              <a:rPr lang="en-US" dirty="0" smtClean="0"/>
              <a:t>mental health problems such as depression, eating disorders, suicidal ideation and self-harm.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9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998</Words>
  <Application>Microsoft Office PowerPoint</Application>
  <PresentationFormat>Widescreen</PresentationFormat>
  <Paragraphs>101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Goudy ExtraBold</vt:lpstr>
      <vt:lpstr>Guardian Text Egyptian Web</vt:lpstr>
      <vt:lpstr>Roboto</vt:lpstr>
      <vt:lpstr>Office Theme</vt:lpstr>
      <vt:lpstr>Commodification of bodies</vt:lpstr>
      <vt:lpstr>Prostitution </vt:lpstr>
      <vt:lpstr>Theoretical stands</vt:lpstr>
      <vt:lpstr>Vulnerable groups who feature in this industry</vt:lpstr>
      <vt:lpstr>The need of sex in this liberal age …</vt:lpstr>
      <vt:lpstr>Men and sex</vt:lpstr>
      <vt:lpstr>Those involved in sex industry are victims, not criminals</vt:lpstr>
      <vt:lpstr>European Parliament (2014)</vt:lpstr>
      <vt:lpstr>Those involved in prostitution</vt:lpstr>
      <vt:lpstr>Those involved in sex industry are victims, not criminals</vt:lpstr>
      <vt:lpstr>Specialized and mainstream services </vt:lpstr>
      <vt:lpstr>To help prostitutes exist from industry …</vt:lpstr>
      <vt:lpstr>PowerPoint Presentation</vt:lpstr>
      <vt:lpstr>Link between prostitution and surrogacy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Cutajar</dc:creator>
  <cp:lastModifiedBy>J. Cutajar</cp:lastModifiedBy>
  <cp:revision>32</cp:revision>
  <dcterms:created xsi:type="dcterms:W3CDTF">2020-03-10T15:56:23Z</dcterms:created>
  <dcterms:modified xsi:type="dcterms:W3CDTF">2020-03-11T11:55:40Z</dcterms:modified>
</cp:coreProperties>
</file>