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7" r:id="rId9"/>
    <p:sldId id="268" r:id="rId10"/>
    <p:sldId id="292" r:id="rId11"/>
    <p:sldId id="25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ABB98-F999-4A7C-B956-4F4C1772E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GB" sz="6600" dirty="0"/>
              <a:t>Prostitution from a gendered lens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C4D86-1073-4E43-A541-0DF34741C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E6E6E6"/>
                </a:solidFill>
              </a:rPr>
              <a:t>Romina Lopez</a:t>
            </a:r>
          </a:p>
        </p:txBody>
      </p:sp>
    </p:spTree>
    <p:extLst>
      <p:ext uri="{BB962C8B-B14F-4D97-AF65-F5344CB8AC3E}">
        <p14:creationId xmlns:p14="http://schemas.microsoft.com/office/powerpoint/2010/main" val="119122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1F3FC-58EE-4D05-AA17-C441E1AF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effects of prostitution in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06FF5-80EE-4FFF-9F51-550753A3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4025349"/>
          </a:xfrm>
        </p:spPr>
        <p:txBody>
          <a:bodyPr/>
          <a:lstStyle/>
          <a:p>
            <a:r>
              <a:rPr lang="en-GB" sz="2400" i="1" dirty="0"/>
              <a:t>“The normalization of prostitution also has devastating effects in a society as a whole: it supports and cements a discriminating, gender hierarchical attitude of men towards women ….. Prostitution is violence against women! It reinforces and it promotes patriarchal gender relations, it is a symbol for the domination of men over women as well as for the collective degradation of women.“ </a:t>
            </a:r>
          </a:p>
          <a:p>
            <a:pPr marL="3657600" lvl="8" indent="0">
              <a:buNone/>
            </a:pPr>
            <a:r>
              <a:rPr lang="en-GB" dirty="0"/>
              <a:t>								</a:t>
            </a:r>
            <a:r>
              <a:rPr lang="en-GB" sz="1800" dirty="0" err="1"/>
              <a:t>Heiliger</a:t>
            </a:r>
            <a:r>
              <a:rPr lang="en-GB" sz="18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427144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F08F-1F6D-4F0B-9967-3FDEA059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4" y="847726"/>
            <a:ext cx="615051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Oldest profession or oldest oppression?</a:t>
            </a:r>
          </a:p>
        </p:txBody>
      </p:sp>
      <p:pic>
        <p:nvPicPr>
          <p:cNvPr id="1026" name="Picture 2" descr="Image result for prostitution oldest profession">
            <a:extLst>
              <a:ext uri="{FF2B5EF4-FFF2-40B4-BE49-F238E27FC236}">
                <a16:creationId xmlns:a16="http://schemas.microsoft.com/office/drawing/2014/main" id="{15CA0752-345D-46EF-B300-D65E3174A2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544"/>
          <a:stretch/>
        </p:blipFill>
        <p:spPr bwMode="auto">
          <a:xfrm>
            <a:off x="7599131" y="863390"/>
            <a:ext cx="3416888" cy="521877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1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91DF-7D20-4EFD-AA6A-F16E9C04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8903"/>
            <a:ext cx="9905998" cy="721429"/>
          </a:xfrm>
        </p:spPr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487E5-A2FF-41A8-9D14-9B7042AC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00332"/>
            <a:ext cx="9905998" cy="5957668"/>
          </a:xfrm>
        </p:spPr>
        <p:txBody>
          <a:bodyPr>
            <a:noAutofit/>
          </a:bodyPr>
          <a:lstStyle/>
          <a:p>
            <a:r>
              <a:rPr lang="en-GB" sz="1400" dirty="0"/>
              <a:t>Coy, M. (2012), Prostitution, Harm and Gender Inequality: Theory, research and policy. London: Routledge</a:t>
            </a:r>
          </a:p>
          <a:p>
            <a:r>
              <a:rPr lang="en-GB" sz="1400" dirty="0"/>
              <a:t>Farley, M. (2003). Prostitution and the Invisibility of Harm. Women &amp; Therapy, 26(3-4), 247-280. doi: 10.1300/j015v26n03_06</a:t>
            </a:r>
          </a:p>
          <a:p>
            <a:r>
              <a:rPr lang="en-GB" sz="1400" dirty="0"/>
              <a:t>Farley, M., &amp; Kelly, V. (2000). Prostitution. Women &amp; Criminal Justice, 11(4), 29-64. </a:t>
            </a:r>
            <a:r>
              <a:rPr lang="en-GB" sz="1400" dirty="0" err="1"/>
              <a:t>doi</a:t>
            </a:r>
            <a:r>
              <a:rPr lang="en-GB" sz="1400" dirty="0"/>
              <a:t>: 10.1300/j012v11n04_04</a:t>
            </a:r>
          </a:p>
          <a:p>
            <a:r>
              <a:rPr lang="en-GB" sz="1400" dirty="0"/>
              <a:t>Giobbe, E. (1993). An analysis of individual, institutional &amp; cultural pimping. Michigan Journal of Gender &amp; Law, 1, 33-57.</a:t>
            </a:r>
          </a:p>
          <a:p>
            <a:r>
              <a:rPr lang="de-DE" sz="1400" dirty="0"/>
              <a:t>Heiliger, A. (2015) Zur Realität in der Prostitution und ihre gesellschaftlichen Auswirkungen</a:t>
            </a:r>
            <a:endParaRPr lang="en-GB" sz="1400" dirty="0"/>
          </a:p>
          <a:p>
            <a:r>
              <a:rPr lang="en-GB" sz="1400" dirty="0"/>
              <a:t>Hernandez, T. K. (2001). Sexual harassment and racial disparity: The mutual construction of gender and race, University of Iowa Journal of Gender, Race &amp; Justice, 4, 183-224.</a:t>
            </a:r>
          </a:p>
          <a:p>
            <a:r>
              <a:rPr lang="en-GB" sz="1400" dirty="0"/>
              <a:t>Jeffreys, S. (2009). Prostitution, trafficking and feminism: An update on the debate. Women's Studies International Forum, 32(4), pp.316-320.</a:t>
            </a:r>
            <a:endParaRPr lang="mt-MT" sz="1400" dirty="0"/>
          </a:p>
          <a:p>
            <a:r>
              <a:rPr lang="mt-MT" sz="1400" dirty="0"/>
              <a:t>Kraus, I. (2016). </a:t>
            </a:r>
            <a:r>
              <a:rPr lang="en-GB" sz="1400" dirty="0"/>
              <a:t>Prostitution is Violence against Women!</a:t>
            </a:r>
            <a:r>
              <a:rPr lang="mt-MT" sz="1400" dirty="0"/>
              <a:t> https://www.trauma-and-prostitution.eu/en/2017/01/03/prostitution-is-violence-against-women/</a:t>
            </a:r>
            <a:endParaRPr lang="en-GB" sz="1400" dirty="0"/>
          </a:p>
          <a:p>
            <a:r>
              <a:rPr lang="en-GB" sz="1400" dirty="0"/>
              <a:t>Letherby, G. (2007). Feminist Research in Theory and Practice. Maidenhead: McGraw-Hill International (UK) Ltd.</a:t>
            </a:r>
          </a:p>
          <a:p>
            <a:r>
              <a:rPr lang="en-GB" sz="1400" dirty="0"/>
              <a:t>Millen, D. (1997). Some Methodological and Epistemological Implications of Doing Feminist Research on Non-Feminist Women. Sociological Research Online, 2(3). doi: 10.5153/sro.106</a:t>
            </a:r>
          </a:p>
          <a:p>
            <a:r>
              <a:rPr lang="en-GB" sz="1400" dirty="0" err="1"/>
              <a:t>Walby</a:t>
            </a:r>
            <a:r>
              <a:rPr lang="en-GB" sz="1400" dirty="0"/>
              <a:t>, S. (2011) The future of feminism. Cambbridge: polity press.</a:t>
            </a:r>
          </a:p>
          <a:p>
            <a:r>
              <a:rPr lang="en-GB" sz="1400" dirty="0"/>
              <a:t>Young, A., Boyd, C., &amp; Hubbell, A. (2000). Prostitution, Drug Use, and Coping with Psychological Distress. Journal of Drug Issues, 30(4), 789-800. </a:t>
            </a:r>
            <a:r>
              <a:rPr lang="en-GB" sz="1400" dirty="0" err="1"/>
              <a:t>doi</a:t>
            </a:r>
            <a:r>
              <a:rPr lang="en-GB" sz="1400" dirty="0"/>
              <a:t>: 10.1177/0022042600030004</a:t>
            </a:r>
          </a:p>
        </p:txBody>
      </p:sp>
    </p:spTree>
    <p:extLst>
      <p:ext uri="{BB962C8B-B14F-4D97-AF65-F5344CB8AC3E}">
        <p14:creationId xmlns:p14="http://schemas.microsoft.com/office/powerpoint/2010/main" val="11763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03ABA-FC3F-41FB-9DF7-20210C9BA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t="202" b="119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7808DB-37B7-4EDE-834C-09AD78A5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GB" dirty="0"/>
              <a:t>Addressing prostitution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13B1-5180-40B0-846B-1363792B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r>
              <a:rPr lang="en-GB" dirty="0"/>
              <a:t>Sex workers ?</a:t>
            </a:r>
          </a:p>
          <a:p>
            <a:r>
              <a:rPr lang="en-GB" dirty="0"/>
              <a:t>Prostituted women?</a:t>
            </a:r>
          </a:p>
          <a:p>
            <a:r>
              <a:rPr lang="en-GB" dirty="0"/>
              <a:t>Polarized approach → sex work model or sexual exploitation approach</a:t>
            </a:r>
          </a:p>
        </p:txBody>
      </p:sp>
    </p:spTree>
    <p:extLst>
      <p:ext uri="{BB962C8B-B14F-4D97-AF65-F5344CB8AC3E}">
        <p14:creationId xmlns:p14="http://schemas.microsoft.com/office/powerpoint/2010/main" val="362088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95AF-16E5-44A7-985A-3192CB2F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9139981" cy="1905000"/>
          </a:xfrm>
        </p:spPr>
        <p:txBody>
          <a:bodyPr>
            <a:normAutofit/>
          </a:bodyPr>
          <a:lstStyle/>
          <a:p>
            <a:r>
              <a:rPr lang="en-GB" dirty="0"/>
              <a:t>contradictory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4EBF3-A114-4471-A2A4-B8554498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8"/>
            <a:ext cx="5279306" cy="3581401"/>
          </a:xfrm>
        </p:spPr>
        <p:txBody>
          <a:bodyPr anchor="t">
            <a:normAutofit/>
          </a:bodyPr>
          <a:lstStyle/>
          <a:p>
            <a:r>
              <a:rPr lang="en-US" dirty="0">
                <a:effectLst/>
              </a:rPr>
              <a:t>Oppression / Agency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Victimization / Choice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Coercion / Free will</a:t>
            </a:r>
          </a:p>
          <a:p>
            <a:pPr marL="0" indent="0">
              <a:buNone/>
            </a:pPr>
            <a:r>
              <a:rPr lang="en-US" sz="1800" dirty="0">
                <a:effectLst/>
              </a:rPr>
              <a:t> </a:t>
            </a: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803E0-92C2-4E7D-AEEC-C9F68B006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97" y="1821716"/>
            <a:ext cx="3756074" cy="375607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899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9809-FD91-4875-B624-E7353DE2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081165" cy="1905000"/>
          </a:xfrm>
        </p:spPr>
        <p:txBody>
          <a:bodyPr>
            <a:normAutofit/>
          </a:bodyPr>
          <a:lstStyle/>
          <a:p>
            <a:r>
              <a:rPr lang="en-GB" dirty="0"/>
              <a:t>Influence of discourse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E079F-557F-4811-966E-A12DBC56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180492"/>
            <a:ext cx="8303860" cy="446478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Political agendas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Policies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Normalisation: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how prostituted women &amp; sex buyers are perceived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pimps; strip clubs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Society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Culture</a:t>
            </a:r>
          </a:p>
          <a:p>
            <a:pPr>
              <a:lnSpc>
                <a:spcPct val="90000"/>
              </a:lnSpc>
            </a:pPr>
            <a:endParaRPr lang="en-GB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ACE10-1268-4B58-B346-E078BFB5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502" y="1794776"/>
            <a:ext cx="3937005" cy="261810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2948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AB6690-A5CE-46EC-A9DD-11440FAD1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t="4558" b="102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27C91-113A-4A2F-9230-774556AE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GB" dirty="0"/>
              <a:t>Consent in prostitution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564A-782B-44AD-827A-95F8F0A02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0665"/>
            <a:ext cx="9905998" cy="4909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mt-MT" dirty="0"/>
              <a:t>Consent is </a:t>
            </a:r>
            <a:r>
              <a:rPr lang="en-GB" dirty="0"/>
              <a:t>Debatable</a:t>
            </a:r>
            <a:r>
              <a:rPr lang="mt-MT" dirty="0"/>
              <a:t> since: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sz="2000" dirty="0"/>
              <a:t>The Majority of women are under the age of 18 		</a:t>
            </a:r>
            <a:r>
              <a:rPr lang="en-GB" dirty="0"/>
              <a:t>  (KRAUS, 2016)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Desperate financial conditions 						 (Farley &amp; Kelly, 2000)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Maintaining problem drug use 						 (Young et al. 2000)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Fear of harm – pimps or boyfriends 					 (</a:t>
            </a:r>
            <a:r>
              <a:rPr lang="en-GB" sz="2000" dirty="0" err="1"/>
              <a:t>giobbe</a:t>
            </a:r>
            <a:r>
              <a:rPr lang="en-GB" sz="2000" dirty="0"/>
              <a:t>, 1993)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The conditions which make genuine consent possible are absent: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physical safety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Equal power with customers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Real alternatives									 (Hernandez, 2001)</a:t>
            </a:r>
          </a:p>
          <a:p>
            <a:pPr lvl="1">
              <a:lnSpc>
                <a:spcPct val="90000"/>
              </a:lnSpc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46452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C27C-8EEA-440B-BCD3-379C9933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en-GB" dirty="0"/>
              <a:t>The invisibility of prostitution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9372-E9C5-4172-B0FB-6E2A0234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208628"/>
            <a:ext cx="6573684" cy="422030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Prostitution formalizes women’s subordination by gender, race, and class.</a:t>
            </a:r>
          </a:p>
          <a:p>
            <a:pPr>
              <a:lnSpc>
                <a:spcPct val="90000"/>
              </a:lnSpc>
            </a:pPr>
            <a:r>
              <a:rPr lang="en-GB" dirty="0"/>
              <a:t>Poverty, racism, and sexism are connected in prostitution.</a:t>
            </a:r>
          </a:p>
          <a:p>
            <a:pPr>
              <a:lnSpc>
                <a:spcPct val="90000"/>
              </a:lnSpc>
            </a:pPr>
            <a:r>
              <a:rPr lang="en-GB" dirty="0"/>
              <a:t>Women are purchased because they are vulnerable as a result of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lack of educational options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as a result of previous physical and emotional harm.</a:t>
            </a:r>
          </a:p>
          <a:p>
            <a:pPr marL="3657600" lvl="8" indent="0">
              <a:lnSpc>
                <a:spcPct val="90000"/>
              </a:lnSpc>
              <a:buNone/>
            </a:pPr>
            <a:r>
              <a:rPr lang="en-GB" sz="2000" dirty="0"/>
              <a:t>							(Farley, 2003</a:t>
            </a:r>
            <a:r>
              <a:rPr lang="en-GB" sz="1700" dirty="0"/>
              <a:t>)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4896B-61DC-40F6-8302-EBEE80CAC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20" y="2514600"/>
            <a:ext cx="3976788" cy="243534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61602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407-7382-4460-9D7A-22063E10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en-GB" dirty="0"/>
              <a:t>Paradigm for understanding prostitution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D363-7E04-48BA-894C-9AD8C0E6B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1" y="2666998"/>
            <a:ext cx="6927647" cy="397678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Prostitution is </a:t>
            </a:r>
            <a:r>
              <a:rPr lang="en-GB" sz="1800" b="1" dirty="0"/>
              <a:t>domestic violence </a:t>
            </a:r>
            <a:r>
              <a:rPr lang="en-GB" sz="1800" dirty="0"/>
              <a:t>					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Comparisons of pimps and batterers identified the following similarities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extreme physical </a:t>
            </a:r>
            <a:r>
              <a:rPr lang="en-GB" b="1" dirty="0"/>
              <a:t>violence</a:t>
            </a:r>
            <a:r>
              <a:rPr lang="en-GB" dirty="0"/>
              <a:t> to control women,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 manner in which they forced women into </a:t>
            </a:r>
            <a:r>
              <a:rPr lang="en-GB" b="1" dirty="0"/>
              <a:t>social isolation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used </a:t>
            </a:r>
            <a:r>
              <a:rPr lang="en-GB" b="1" dirty="0"/>
              <a:t>minimization and denial, threats, intimidation</a:t>
            </a:r>
            <a:r>
              <a:rPr lang="en-GB" dirty="0"/>
              <a:t>, </a:t>
            </a:r>
            <a:r>
              <a:rPr lang="en-GB" b="1" dirty="0"/>
              <a:t>verbal</a:t>
            </a:r>
            <a:r>
              <a:rPr lang="en-GB" dirty="0"/>
              <a:t> and </a:t>
            </a:r>
            <a:r>
              <a:rPr lang="en-GB" b="1" dirty="0"/>
              <a:t>sexual abuse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had an attitude of </a:t>
            </a:r>
            <a:r>
              <a:rPr lang="en-GB" b="1" dirty="0"/>
              <a:t>ownership</a:t>
            </a:r>
            <a:r>
              <a:rPr lang="en-GB" dirty="0"/>
              <a:t> </a:t>
            </a:r>
          </a:p>
          <a:p>
            <a:pPr marL="3657600" lvl="8" indent="0">
              <a:lnSpc>
                <a:spcPct val="90000"/>
              </a:lnSpc>
              <a:buNone/>
            </a:pPr>
            <a:r>
              <a:rPr lang="en-GB" sz="1800" dirty="0"/>
              <a:t>							(Giobbe, 1993) </a:t>
            </a:r>
          </a:p>
          <a:p>
            <a:pPr>
              <a:lnSpc>
                <a:spcPct val="90000"/>
              </a:lnSpc>
            </a:pP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4E9B9-1896-4601-B1AB-FE4A9FD7F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39" y="1280585"/>
            <a:ext cx="3976788" cy="397678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9631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EAE33-BFCF-4D8F-82FA-3DFC5011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34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Prostitution – a gendered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F6F7A-5CFD-462A-AFBD-AC90DF1E3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83081"/>
            <a:ext cx="9905998" cy="5074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Gender </a:t>
            </a:r>
            <a:r>
              <a:rPr lang="en-GB" b="1" dirty="0"/>
              <a:t>Inequality</a:t>
            </a:r>
          </a:p>
          <a:p>
            <a:pPr>
              <a:lnSpc>
                <a:spcPct val="90000"/>
              </a:lnSpc>
            </a:pPr>
            <a:r>
              <a:rPr lang="en-GB" dirty="0"/>
              <a:t>The purchase to access of women`s bodies</a:t>
            </a:r>
          </a:p>
          <a:p>
            <a:pPr>
              <a:lnSpc>
                <a:spcPct val="90000"/>
              </a:lnSpc>
            </a:pPr>
            <a:r>
              <a:rPr lang="en-GB" dirty="0"/>
              <a:t>Sexual consumerism increasingly merged into mainstream capitalism transforming the organisation of prostitution 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                                    											    (Jeffrey</a:t>
            </a:r>
            <a:r>
              <a:rPr lang="mt-MT" dirty="0"/>
              <a:t>s</a:t>
            </a:r>
            <a:r>
              <a:rPr lang="en-GB" dirty="0"/>
              <a:t>, 2009) </a:t>
            </a:r>
          </a:p>
          <a:p>
            <a:pPr>
              <a:lnSpc>
                <a:spcPct val="90000"/>
              </a:lnSpc>
            </a:pPr>
            <a:r>
              <a:rPr lang="en-GB" dirty="0"/>
              <a:t>It occurs in a context of material inequalities between women and men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Men`s greater economic capital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Disproportionate share of political decision-making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Violence against women and girls which occurs globally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GB" sz="2000" dirty="0"/>
              <a:t>                      											          (</a:t>
            </a:r>
            <a:r>
              <a:rPr lang="en-GB" sz="2000" dirty="0" err="1"/>
              <a:t>Walby</a:t>
            </a:r>
            <a:r>
              <a:rPr lang="en-GB" sz="2000" dirty="0"/>
              <a:t>,</a:t>
            </a:r>
            <a:r>
              <a:rPr lang="mt-MT" sz="2000" dirty="0"/>
              <a:t> </a:t>
            </a:r>
            <a:r>
              <a:rPr lang="en-GB" sz="2000" dirty="0"/>
              <a:t>2001) </a:t>
            </a:r>
          </a:p>
          <a:p>
            <a:pPr>
              <a:lnSpc>
                <a:spcPct val="90000"/>
              </a:lnSpc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92484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C967F-318C-44F3-8C73-67E57849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34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Gendered division of labour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C3980-4AB9-493B-8591-4D659513F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9870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Prostitution disproportionately involves men buying access to women`s bodies</a:t>
            </a:r>
          </a:p>
          <a:p>
            <a:pPr>
              <a:lnSpc>
                <a:spcPct val="90000"/>
              </a:lnSpc>
            </a:pPr>
            <a:r>
              <a:rPr lang="en-GB" dirty="0"/>
              <a:t>Power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Gaining control over women`s bodies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Globalisation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Emotional dimensions as gender regime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Normative constructions of masculinity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Stigmatisation of women             												   																(Coy, 2012)</a:t>
            </a:r>
          </a:p>
        </p:txBody>
      </p:sp>
    </p:spTree>
    <p:extLst>
      <p:ext uri="{BB962C8B-B14F-4D97-AF65-F5344CB8AC3E}">
        <p14:creationId xmlns:p14="http://schemas.microsoft.com/office/powerpoint/2010/main" val="2083265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894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Prostitution from a gendered lens</vt:lpstr>
      <vt:lpstr>Addressing prostitution</vt:lpstr>
      <vt:lpstr>contradictory terms</vt:lpstr>
      <vt:lpstr>Influence of discourse</vt:lpstr>
      <vt:lpstr>Consent in prostitution</vt:lpstr>
      <vt:lpstr>The invisibility of prostitution</vt:lpstr>
      <vt:lpstr>Paradigm for understanding prostitution</vt:lpstr>
      <vt:lpstr>Prostitution – a gendered practice</vt:lpstr>
      <vt:lpstr>Gendered division of labour</vt:lpstr>
      <vt:lpstr>The effects of prostitution in society</vt:lpstr>
      <vt:lpstr>Oldest profession or oldest oppression?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Feminist standpoint theory</dc:title>
  <dc:creator>Romina Gatt</dc:creator>
  <cp:lastModifiedBy>Romina Gatt</cp:lastModifiedBy>
  <cp:revision>20</cp:revision>
  <dcterms:created xsi:type="dcterms:W3CDTF">2019-01-30T18:55:25Z</dcterms:created>
  <dcterms:modified xsi:type="dcterms:W3CDTF">2020-03-11T20:13:18Z</dcterms:modified>
</cp:coreProperties>
</file>