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58" r:id="rId3"/>
    <p:sldId id="264" r:id="rId4"/>
    <p:sldId id="261" r:id="rId5"/>
    <p:sldId id="262" r:id="rId6"/>
    <p:sldId id="263" r:id="rId7"/>
    <p:sldId id="268" r:id="rId8"/>
    <p:sldId id="265" r:id="rId9"/>
    <p:sldId id="266" r:id="rId10"/>
    <p:sldId id="269" r:id="rId11"/>
    <p:sldId id="270" r:id="rId12"/>
    <p:sldId id="267" r:id="rId13"/>
    <p:sldId id="271"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74"/>
  </p:normalViewPr>
  <p:slideViewPr>
    <p:cSldViewPr snapToGrid="0">
      <p:cViewPr varScale="1">
        <p:scale>
          <a:sx n="121" d="100"/>
          <a:sy n="121" d="100"/>
        </p:scale>
        <p:origin x="200"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MT"/>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85BDAEB-8874-469E-BF1F-3B3F5D3BAA2F}" type="datetimeFigureOut">
              <a:rPr lang="en-MT" smtClean="0"/>
              <a:t>3/4/20</a:t>
            </a:fld>
            <a:endParaRPr lang="en-MT"/>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MT"/>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T"/>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MT"/>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0297CC6-790A-42E5-BF7C-A98DB65F4D4D}" type="slidenum">
              <a:rPr lang="en-MT" smtClean="0"/>
              <a:t>‹#›</a:t>
            </a:fld>
            <a:endParaRPr lang="en-MT"/>
          </a:p>
        </p:txBody>
      </p:sp>
    </p:spTree>
    <p:extLst>
      <p:ext uri="{BB962C8B-B14F-4D97-AF65-F5344CB8AC3E}">
        <p14:creationId xmlns:p14="http://schemas.microsoft.com/office/powerpoint/2010/main" val="18059590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MT" dirty="0"/>
          </a:p>
        </p:txBody>
      </p:sp>
      <p:sp>
        <p:nvSpPr>
          <p:cNvPr id="4" name="Slide Number Placeholder 3"/>
          <p:cNvSpPr>
            <a:spLocks noGrp="1"/>
          </p:cNvSpPr>
          <p:nvPr>
            <p:ph type="sldNum" sz="quarter" idx="5"/>
          </p:nvPr>
        </p:nvSpPr>
        <p:spPr/>
        <p:txBody>
          <a:bodyPr/>
          <a:lstStyle/>
          <a:p>
            <a:fld id="{90297CC6-790A-42E5-BF7C-A98DB65F4D4D}" type="slidenum">
              <a:rPr lang="en-MT" smtClean="0"/>
              <a:t>12</a:t>
            </a:fld>
            <a:endParaRPr lang="en-MT"/>
          </a:p>
        </p:txBody>
      </p:sp>
    </p:spTree>
    <p:extLst>
      <p:ext uri="{BB962C8B-B14F-4D97-AF65-F5344CB8AC3E}">
        <p14:creationId xmlns:p14="http://schemas.microsoft.com/office/powerpoint/2010/main" val="17703381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A5B12C72-F3FD-49DB-A043-4C24C016F143}" type="datetimeFigureOut">
              <a:rPr lang="en-GB" smtClean="0"/>
              <a:t>04/03/2020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864AEDA-7427-4F67-9104-73E868299A0F}" type="slidenum">
              <a:rPr lang="en-GB" smtClean="0"/>
              <a:t>‹#›</a:t>
            </a:fld>
            <a:endParaRPr lang="en-GB"/>
          </a:p>
        </p:txBody>
      </p:sp>
    </p:spTree>
    <p:extLst>
      <p:ext uri="{BB962C8B-B14F-4D97-AF65-F5344CB8AC3E}">
        <p14:creationId xmlns:p14="http://schemas.microsoft.com/office/powerpoint/2010/main" val="7039760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A5B12C72-F3FD-49DB-A043-4C24C016F143}" type="datetimeFigureOut">
              <a:rPr lang="en-GB" smtClean="0"/>
              <a:t>04/03/2020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864AEDA-7427-4F67-9104-73E868299A0F}" type="slidenum">
              <a:rPr lang="en-GB" smtClean="0"/>
              <a:t>‹#›</a:t>
            </a:fld>
            <a:endParaRPr lang="en-GB"/>
          </a:p>
        </p:txBody>
      </p:sp>
    </p:spTree>
    <p:extLst>
      <p:ext uri="{BB962C8B-B14F-4D97-AF65-F5344CB8AC3E}">
        <p14:creationId xmlns:p14="http://schemas.microsoft.com/office/powerpoint/2010/main" val="24209751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A5B12C72-F3FD-49DB-A043-4C24C016F143}" type="datetimeFigureOut">
              <a:rPr lang="en-GB" smtClean="0"/>
              <a:t>04/03/2020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864AEDA-7427-4F67-9104-73E868299A0F}" type="slidenum">
              <a:rPr lang="en-GB" smtClean="0"/>
              <a:t>‹#›</a:t>
            </a:fld>
            <a:endParaRPr lang="en-GB"/>
          </a:p>
        </p:txBody>
      </p:sp>
    </p:spTree>
    <p:extLst>
      <p:ext uri="{BB962C8B-B14F-4D97-AF65-F5344CB8AC3E}">
        <p14:creationId xmlns:p14="http://schemas.microsoft.com/office/powerpoint/2010/main" val="13685302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A5B12C72-F3FD-49DB-A043-4C24C016F143}" type="datetimeFigureOut">
              <a:rPr lang="en-GB" smtClean="0"/>
              <a:t>04/03/2020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864AEDA-7427-4F67-9104-73E868299A0F}" type="slidenum">
              <a:rPr lang="en-GB" smtClean="0"/>
              <a:t>‹#›</a:t>
            </a:fld>
            <a:endParaRPr lang="en-GB"/>
          </a:p>
        </p:txBody>
      </p:sp>
    </p:spTree>
    <p:extLst>
      <p:ext uri="{BB962C8B-B14F-4D97-AF65-F5344CB8AC3E}">
        <p14:creationId xmlns:p14="http://schemas.microsoft.com/office/powerpoint/2010/main" val="6124901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5B12C72-F3FD-49DB-A043-4C24C016F143}" type="datetimeFigureOut">
              <a:rPr lang="en-GB" smtClean="0"/>
              <a:t>04/03/2020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864AEDA-7427-4F67-9104-73E868299A0F}" type="slidenum">
              <a:rPr lang="en-GB" smtClean="0"/>
              <a:t>‹#›</a:t>
            </a:fld>
            <a:endParaRPr lang="en-GB"/>
          </a:p>
        </p:txBody>
      </p:sp>
    </p:spTree>
    <p:extLst>
      <p:ext uri="{BB962C8B-B14F-4D97-AF65-F5344CB8AC3E}">
        <p14:creationId xmlns:p14="http://schemas.microsoft.com/office/powerpoint/2010/main" val="30618550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A5B12C72-F3FD-49DB-A043-4C24C016F143}" type="datetimeFigureOut">
              <a:rPr lang="en-GB" smtClean="0"/>
              <a:t>04/03/2020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864AEDA-7427-4F67-9104-73E868299A0F}" type="slidenum">
              <a:rPr lang="en-GB" smtClean="0"/>
              <a:t>‹#›</a:t>
            </a:fld>
            <a:endParaRPr lang="en-GB"/>
          </a:p>
        </p:txBody>
      </p:sp>
    </p:spTree>
    <p:extLst>
      <p:ext uri="{BB962C8B-B14F-4D97-AF65-F5344CB8AC3E}">
        <p14:creationId xmlns:p14="http://schemas.microsoft.com/office/powerpoint/2010/main" val="37227761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A5B12C72-F3FD-49DB-A043-4C24C016F143}" type="datetimeFigureOut">
              <a:rPr lang="en-GB" smtClean="0"/>
              <a:t>04/03/2020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864AEDA-7427-4F67-9104-73E868299A0F}" type="slidenum">
              <a:rPr lang="en-GB" smtClean="0"/>
              <a:t>‹#›</a:t>
            </a:fld>
            <a:endParaRPr lang="en-GB"/>
          </a:p>
        </p:txBody>
      </p:sp>
    </p:spTree>
    <p:extLst>
      <p:ext uri="{BB962C8B-B14F-4D97-AF65-F5344CB8AC3E}">
        <p14:creationId xmlns:p14="http://schemas.microsoft.com/office/powerpoint/2010/main" val="26718850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A5B12C72-F3FD-49DB-A043-4C24C016F143}" type="datetimeFigureOut">
              <a:rPr lang="en-GB" smtClean="0"/>
              <a:t>04/03/2020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864AEDA-7427-4F67-9104-73E868299A0F}" type="slidenum">
              <a:rPr lang="en-GB" smtClean="0"/>
              <a:t>‹#›</a:t>
            </a:fld>
            <a:endParaRPr lang="en-GB"/>
          </a:p>
        </p:txBody>
      </p:sp>
    </p:spTree>
    <p:extLst>
      <p:ext uri="{BB962C8B-B14F-4D97-AF65-F5344CB8AC3E}">
        <p14:creationId xmlns:p14="http://schemas.microsoft.com/office/powerpoint/2010/main" val="2424907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B12C72-F3FD-49DB-A043-4C24C016F143}" type="datetimeFigureOut">
              <a:rPr lang="en-GB" smtClean="0"/>
              <a:t>04/03/2020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864AEDA-7427-4F67-9104-73E868299A0F}" type="slidenum">
              <a:rPr lang="en-GB" smtClean="0"/>
              <a:t>‹#›</a:t>
            </a:fld>
            <a:endParaRPr lang="en-GB"/>
          </a:p>
        </p:txBody>
      </p:sp>
    </p:spTree>
    <p:extLst>
      <p:ext uri="{BB962C8B-B14F-4D97-AF65-F5344CB8AC3E}">
        <p14:creationId xmlns:p14="http://schemas.microsoft.com/office/powerpoint/2010/main" val="12296435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5B12C72-F3FD-49DB-A043-4C24C016F143}" type="datetimeFigureOut">
              <a:rPr lang="en-GB" smtClean="0"/>
              <a:t>04/03/2020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864AEDA-7427-4F67-9104-73E868299A0F}" type="slidenum">
              <a:rPr lang="en-GB" smtClean="0"/>
              <a:t>‹#›</a:t>
            </a:fld>
            <a:endParaRPr lang="en-GB"/>
          </a:p>
        </p:txBody>
      </p:sp>
    </p:spTree>
    <p:extLst>
      <p:ext uri="{BB962C8B-B14F-4D97-AF65-F5344CB8AC3E}">
        <p14:creationId xmlns:p14="http://schemas.microsoft.com/office/powerpoint/2010/main" val="33311316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5B12C72-F3FD-49DB-A043-4C24C016F143}" type="datetimeFigureOut">
              <a:rPr lang="en-GB" smtClean="0"/>
              <a:t>04/03/2020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864AEDA-7427-4F67-9104-73E868299A0F}" type="slidenum">
              <a:rPr lang="en-GB" smtClean="0"/>
              <a:t>‹#›</a:t>
            </a:fld>
            <a:endParaRPr lang="en-GB"/>
          </a:p>
        </p:txBody>
      </p:sp>
    </p:spTree>
    <p:extLst>
      <p:ext uri="{BB962C8B-B14F-4D97-AF65-F5344CB8AC3E}">
        <p14:creationId xmlns:p14="http://schemas.microsoft.com/office/powerpoint/2010/main" val="16124037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5B12C72-F3FD-49DB-A043-4C24C016F143}" type="datetimeFigureOut">
              <a:rPr lang="en-GB" smtClean="0"/>
              <a:t>04/03/2020</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864AEDA-7427-4F67-9104-73E868299A0F}" type="slidenum">
              <a:rPr lang="en-GB" smtClean="0"/>
              <a:t>‹#›</a:t>
            </a:fld>
            <a:endParaRPr lang="en-GB"/>
          </a:p>
        </p:txBody>
      </p:sp>
    </p:spTree>
    <p:extLst>
      <p:ext uri="{BB962C8B-B14F-4D97-AF65-F5344CB8AC3E}">
        <p14:creationId xmlns:p14="http://schemas.microsoft.com/office/powerpoint/2010/main" val="10164927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s://aditus.org.mt/Publications/aditusintegra_humantraffickingprostitutionsubmission_01112019.pdf" TargetMode="External"/><Relationship Id="rId1" Type="http://schemas.openxmlformats.org/officeDocument/2006/relationships/slideLayout" Target="../slideLayouts/slideLayout2.xml"/><Relationship Id="rId4" Type="http://schemas.openxmlformats.org/officeDocument/2006/relationships/image" Target="../media/image2.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613316"/>
            <a:ext cx="9144000" cy="2387600"/>
          </a:xfrm>
        </p:spPr>
        <p:txBody>
          <a:bodyPr/>
          <a:lstStyle/>
          <a:p>
            <a:r>
              <a:rPr lang="en-GB" dirty="0">
                <a:solidFill>
                  <a:schemeClr val="bg1"/>
                </a:solidFill>
              </a:rPr>
              <a:t>Reform on Human Trafficking and Prostitution</a:t>
            </a:r>
          </a:p>
        </p:txBody>
      </p:sp>
      <p:sp>
        <p:nvSpPr>
          <p:cNvPr id="3" name="Subtitle 2"/>
          <p:cNvSpPr>
            <a:spLocks noGrp="1"/>
          </p:cNvSpPr>
          <p:nvPr>
            <p:ph type="subTitle" idx="1"/>
          </p:nvPr>
        </p:nvSpPr>
        <p:spPr>
          <a:xfrm>
            <a:off x="1524000" y="3777022"/>
            <a:ext cx="9144000" cy="1274736"/>
          </a:xfrm>
        </p:spPr>
        <p:txBody>
          <a:bodyPr>
            <a:normAutofit/>
          </a:bodyPr>
          <a:lstStyle/>
          <a:p>
            <a:r>
              <a:rPr lang="en-GB" sz="3000" dirty="0" err="1">
                <a:solidFill>
                  <a:schemeClr val="bg1"/>
                </a:solidFill>
              </a:rPr>
              <a:t>aditus</a:t>
            </a:r>
            <a:r>
              <a:rPr lang="en-GB" sz="3000" dirty="0">
                <a:solidFill>
                  <a:schemeClr val="bg1"/>
                </a:solidFill>
              </a:rPr>
              <a:t> foundation &amp; </a:t>
            </a:r>
            <a:r>
              <a:rPr lang="en-GB" sz="3000" dirty="0" err="1">
                <a:solidFill>
                  <a:schemeClr val="bg1"/>
                </a:solidFill>
              </a:rPr>
              <a:t>integra</a:t>
            </a:r>
            <a:r>
              <a:rPr lang="en-GB" sz="3000" dirty="0">
                <a:solidFill>
                  <a:schemeClr val="bg1"/>
                </a:solidFill>
              </a:rPr>
              <a:t> foundation</a:t>
            </a:r>
          </a:p>
        </p:txBody>
      </p:sp>
      <p:sp>
        <p:nvSpPr>
          <p:cNvPr id="4" name="Rectangle 3">
            <a:extLst>
              <a:ext uri="{FF2B5EF4-FFF2-40B4-BE49-F238E27FC236}">
                <a16:creationId xmlns:a16="http://schemas.microsoft.com/office/drawing/2014/main" id="{CDC5CD0C-710D-420B-85B5-ADA2A6D0C306}"/>
              </a:ext>
            </a:extLst>
          </p:cNvPr>
          <p:cNvSpPr/>
          <p:nvPr/>
        </p:nvSpPr>
        <p:spPr>
          <a:xfrm>
            <a:off x="0" y="5175315"/>
            <a:ext cx="12192000" cy="1682685"/>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MT"/>
          </a:p>
        </p:txBody>
      </p:sp>
      <p:pic>
        <p:nvPicPr>
          <p:cNvPr id="6" name="Picture 5">
            <a:extLst>
              <a:ext uri="{FF2B5EF4-FFF2-40B4-BE49-F238E27FC236}">
                <a16:creationId xmlns:a16="http://schemas.microsoft.com/office/drawing/2014/main" id="{62EFE820-80B0-46A2-8F31-706CE6B4152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936018" y="5298870"/>
            <a:ext cx="1253599" cy="1435573"/>
          </a:xfrm>
          <a:prstGeom prst="rect">
            <a:avLst/>
          </a:prstGeom>
        </p:spPr>
      </p:pic>
      <p:pic>
        <p:nvPicPr>
          <p:cNvPr id="8" name="Picture 7">
            <a:extLst>
              <a:ext uri="{FF2B5EF4-FFF2-40B4-BE49-F238E27FC236}">
                <a16:creationId xmlns:a16="http://schemas.microsoft.com/office/drawing/2014/main" id="{C7094C27-5772-4CE1-B594-DD7AB1C3066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4522" y="5257800"/>
            <a:ext cx="1558956" cy="1558956"/>
          </a:xfrm>
          <a:prstGeom prst="rect">
            <a:avLst/>
          </a:prstGeom>
        </p:spPr>
      </p:pic>
    </p:spTree>
    <p:extLst>
      <p:ext uri="{BB962C8B-B14F-4D97-AF65-F5344CB8AC3E}">
        <p14:creationId xmlns:p14="http://schemas.microsoft.com/office/powerpoint/2010/main" val="14634796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0371" y="1237796"/>
            <a:ext cx="11506199" cy="5228318"/>
          </a:xfrm>
        </p:spPr>
        <p:txBody>
          <a:bodyPr>
            <a:noAutofit/>
          </a:bodyPr>
          <a:lstStyle/>
          <a:p>
            <a:pPr algn="just"/>
            <a:r>
              <a:rPr lang="en-GB" sz="3200" dirty="0">
                <a:solidFill>
                  <a:schemeClr val="bg1"/>
                </a:solidFill>
              </a:rPr>
              <a:t>We support: </a:t>
            </a:r>
          </a:p>
          <a:p>
            <a:pPr algn="just"/>
            <a:endParaRPr lang="en-GB" sz="900" dirty="0">
              <a:solidFill>
                <a:schemeClr val="bg1"/>
              </a:solidFill>
            </a:endParaRPr>
          </a:p>
          <a:p>
            <a:pPr marL="990600" lvl="1" indent="-533400" algn="just">
              <a:buFont typeface="Wingdings" panose="05000000000000000000" pitchFamily="2" charset="2"/>
              <a:buChar char="§"/>
            </a:pPr>
            <a:r>
              <a:rPr lang="en-GB" sz="3200" dirty="0">
                <a:solidFill>
                  <a:schemeClr val="bg1"/>
                </a:solidFill>
              </a:rPr>
              <a:t>Full decriminalisation of </a:t>
            </a:r>
            <a:r>
              <a:rPr lang="en-GB" sz="3200" b="1" u="sng" dirty="0">
                <a:solidFill>
                  <a:schemeClr val="bg1"/>
                </a:solidFill>
              </a:rPr>
              <a:t>adult consensual sex work.</a:t>
            </a:r>
          </a:p>
          <a:p>
            <a:pPr marL="990600" lvl="1" indent="-533400" algn="just">
              <a:buFont typeface="Wingdings" panose="05000000000000000000" pitchFamily="2" charset="2"/>
              <a:buChar char="§"/>
            </a:pPr>
            <a:r>
              <a:rPr lang="en-GB" sz="3200" dirty="0">
                <a:solidFill>
                  <a:schemeClr val="bg1"/>
                </a:solidFill>
              </a:rPr>
              <a:t>A </a:t>
            </a:r>
            <a:r>
              <a:rPr lang="en-GB" sz="3200" b="1" u="sng" dirty="0">
                <a:solidFill>
                  <a:schemeClr val="bg1"/>
                </a:solidFill>
              </a:rPr>
              <a:t>refocus</a:t>
            </a:r>
            <a:r>
              <a:rPr lang="en-GB" sz="3200" dirty="0">
                <a:solidFill>
                  <a:schemeClr val="bg1"/>
                </a:solidFill>
              </a:rPr>
              <a:t> from catch-all offences that criminalise aspects of sex work </a:t>
            </a:r>
            <a:r>
              <a:rPr lang="en-GB" sz="3200" b="1" u="sng" dirty="0">
                <a:solidFill>
                  <a:schemeClr val="bg1"/>
                </a:solidFill>
              </a:rPr>
              <a:t>towards laws that protect sex worker’s health and safety </a:t>
            </a:r>
            <a:r>
              <a:rPr lang="en-GB" sz="3200" dirty="0">
                <a:solidFill>
                  <a:schemeClr val="bg1"/>
                </a:solidFill>
              </a:rPr>
              <a:t>and that </a:t>
            </a:r>
            <a:r>
              <a:rPr lang="en-GB" sz="3200" b="1" u="sng" dirty="0">
                <a:solidFill>
                  <a:schemeClr val="bg1"/>
                </a:solidFill>
              </a:rPr>
              <a:t>oppose all acts of exploitation and trafficking </a:t>
            </a:r>
            <a:r>
              <a:rPr lang="en-GB" sz="3200" dirty="0">
                <a:solidFill>
                  <a:schemeClr val="bg1"/>
                </a:solidFill>
              </a:rPr>
              <a:t>in commercial sex. </a:t>
            </a:r>
          </a:p>
          <a:p>
            <a:pPr marL="990600" lvl="1" indent="-533400" algn="just">
              <a:buFont typeface="Wingdings" panose="05000000000000000000" pitchFamily="2" charset="2"/>
              <a:buChar char="§"/>
            </a:pPr>
            <a:r>
              <a:rPr lang="en-GB" sz="3200" dirty="0">
                <a:solidFill>
                  <a:schemeClr val="bg1"/>
                </a:solidFill>
              </a:rPr>
              <a:t>Furthermore, in order to </a:t>
            </a:r>
            <a:r>
              <a:rPr lang="en-GB" sz="3200" b="1" u="sng" dirty="0">
                <a:solidFill>
                  <a:schemeClr val="bg1"/>
                </a:solidFill>
              </a:rPr>
              <a:t>protect the rights of sex workers </a:t>
            </a:r>
            <a:r>
              <a:rPr lang="en-GB" sz="3200" dirty="0">
                <a:solidFill>
                  <a:schemeClr val="bg1"/>
                </a:solidFill>
              </a:rPr>
              <a:t>it is also necessary to repeal those which make the organization of sex work (such as prohibitions on renting premises) a criminal offence. </a:t>
            </a:r>
          </a:p>
        </p:txBody>
      </p:sp>
      <p:sp>
        <p:nvSpPr>
          <p:cNvPr id="4" name="Title 1">
            <a:extLst>
              <a:ext uri="{FF2B5EF4-FFF2-40B4-BE49-F238E27FC236}">
                <a16:creationId xmlns:a16="http://schemas.microsoft.com/office/drawing/2014/main" id="{57BCE19F-747B-4A04-925D-C683A514F1FE}"/>
              </a:ext>
            </a:extLst>
          </p:cNvPr>
          <p:cNvSpPr txBox="1">
            <a:spLocks/>
          </p:cNvSpPr>
          <p:nvPr/>
        </p:nvSpPr>
        <p:spPr>
          <a:xfrm>
            <a:off x="361626" y="9427"/>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5000" b="1" u="sng" dirty="0">
                <a:solidFill>
                  <a:schemeClr val="bg1"/>
                </a:solidFill>
              </a:rPr>
              <a:t>Full decriminalisation</a:t>
            </a:r>
          </a:p>
        </p:txBody>
      </p:sp>
    </p:spTree>
    <p:extLst>
      <p:ext uri="{BB962C8B-B14F-4D97-AF65-F5344CB8AC3E}">
        <p14:creationId xmlns:p14="http://schemas.microsoft.com/office/powerpoint/2010/main" val="2123256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41883" y="1480456"/>
            <a:ext cx="11329631" cy="5148944"/>
          </a:xfrm>
        </p:spPr>
        <p:txBody>
          <a:bodyPr>
            <a:normAutofit fontScale="92500" lnSpcReduction="10000"/>
          </a:bodyPr>
          <a:lstStyle/>
          <a:p>
            <a:pPr algn="just"/>
            <a:r>
              <a:rPr lang="en-GB" b="1" u="sng" dirty="0">
                <a:solidFill>
                  <a:schemeClr val="bg1"/>
                </a:solidFill>
              </a:rPr>
              <a:t>Access</a:t>
            </a:r>
            <a:r>
              <a:rPr lang="en-GB" dirty="0">
                <a:solidFill>
                  <a:schemeClr val="bg1"/>
                </a:solidFill>
              </a:rPr>
              <a:t> to legal protections pertaining to </a:t>
            </a:r>
            <a:r>
              <a:rPr lang="en-GB" b="1" u="sng" dirty="0">
                <a:solidFill>
                  <a:schemeClr val="bg1"/>
                </a:solidFill>
              </a:rPr>
              <a:t>health</a:t>
            </a:r>
            <a:r>
              <a:rPr lang="en-GB" dirty="0">
                <a:solidFill>
                  <a:schemeClr val="bg1"/>
                </a:solidFill>
              </a:rPr>
              <a:t> (including sexual and reproductive health), </a:t>
            </a:r>
            <a:r>
              <a:rPr lang="en-GB" b="1" u="sng" dirty="0">
                <a:solidFill>
                  <a:schemeClr val="bg1"/>
                </a:solidFill>
              </a:rPr>
              <a:t>employment</a:t>
            </a:r>
            <a:r>
              <a:rPr lang="en-GB" dirty="0">
                <a:solidFill>
                  <a:schemeClr val="bg1"/>
                </a:solidFill>
              </a:rPr>
              <a:t> and </a:t>
            </a:r>
            <a:r>
              <a:rPr lang="en-GB" b="1" u="sng" dirty="0">
                <a:solidFill>
                  <a:schemeClr val="bg1"/>
                </a:solidFill>
              </a:rPr>
              <a:t>discrimination</a:t>
            </a:r>
            <a:r>
              <a:rPr lang="en-GB" dirty="0">
                <a:solidFill>
                  <a:schemeClr val="bg1"/>
                </a:solidFill>
              </a:rPr>
              <a:t>.</a:t>
            </a:r>
          </a:p>
          <a:p>
            <a:pPr algn="just"/>
            <a:endParaRPr lang="en-GB" sz="1000" dirty="0">
              <a:solidFill>
                <a:schemeClr val="bg1"/>
              </a:solidFill>
            </a:endParaRPr>
          </a:p>
          <a:p>
            <a:pPr algn="just"/>
            <a:r>
              <a:rPr lang="en-GB" b="1" u="sng" dirty="0">
                <a:solidFill>
                  <a:schemeClr val="bg1"/>
                </a:solidFill>
              </a:rPr>
              <a:t>Equal protection under the law</a:t>
            </a:r>
            <a:r>
              <a:rPr lang="en-GB" dirty="0">
                <a:solidFill>
                  <a:schemeClr val="bg1"/>
                </a:solidFill>
              </a:rPr>
              <a:t>, incl. effective remedies, for rape and sexual violence, abuse of authority, assault, extortion.</a:t>
            </a:r>
          </a:p>
          <a:p>
            <a:pPr algn="just"/>
            <a:endParaRPr lang="en-GB" sz="1000" dirty="0">
              <a:solidFill>
                <a:schemeClr val="bg1"/>
              </a:solidFill>
            </a:endParaRPr>
          </a:p>
          <a:p>
            <a:pPr algn="just"/>
            <a:r>
              <a:rPr lang="en-GB" dirty="0">
                <a:solidFill>
                  <a:schemeClr val="bg1"/>
                </a:solidFill>
              </a:rPr>
              <a:t>Measures to ensure the effective </a:t>
            </a:r>
            <a:r>
              <a:rPr lang="en-GB" b="1" u="sng" dirty="0">
                <a:solidFill>
                  <a:schemeClr val="bg1"/>
                </a:solidFill>
              </a:rPr>
              <a:t>investigation</a:t>
            </a:r>
            <a:r>
              <a:rPr lang="en-GB" dirty="0">
                <a:solidFill>
                  <a:schemeClr val="bg1"/>
                </a:solidFill>
              </a:rPr>
              <a:t>, </a:t>
            </a:r>
            <a:r>
              <a:rPr lang="en-GB" b="1" u="sng" dirty="0">
                <a:solidFill>
                  <a:schemeClr val="bg1"/>
                </a:solidFill>
              </a:rPr>
              <a:t>prosecution</a:t>
            </a:r>
            <a:r>
              <a:rPr lang="en-GB" dirty="0">
                <a:solidFill>
                  <a:schemeClr val="bg1"/>
                </a:solidFill>
              </a:rPr>
              <a:t> and </a:t>
            </a:r>
            <a:r>
              <a:rPr lang="en-GB" b="1" u="sng" dirty="0">
                <a:solidFill>
                  <a:schemeClr val="bg1"/>
                </a:solidFill>
              </a:rPr>
              <a:t>punishment</a:t>
            </a:r>
            <a:r>
              <a:rPr lang="en-GB" dirty="0">
                <a:solidFill>
                  <a:schemeClr val="bg1"/>
                </a:solidFill>
              </a:rPr>
              <a:t> of violence against sex workers without discrimination.</a:t>
            </a:r>
          </a:p>
          <a:p>
            <a:pPr algn="just"/>
            <a:endParaRPr lang="en-GB" sz="1000" dirty="0">
              <a:solidFill>
                <a:schemeClr val="bg1"/>
              </a:solidFill>
            </a:endParaRPr>
          </a:p>
          <a:p>
            <a:pPr algn="just"/>
            <a:r>
              <a:rPr lang="en-GB" b="1" u="sng" dirty="0">
                <a:solidFill>
                  <a:schemeClr val="bg1"/>
                </a:solidFill>
              </a:rPr>
              <a:t>Training and monitoring measures</a:t>
            </a:r>
            <a:r>
              <a:rPr lang="en-GB" dirty="0">
                <a:solidFill>
                  <a:schemeClr val="bg1"/>
                </a:solidFill>
              </a:rPr>
              <a:t> for law enforcement officials, health and social service providers to help protect the human rights of sex workers.</a:t>
            </a:r>
          </a:p>
          <a:p>
            <a:pPr marL="0" indent="0" algn="just">
              <a:buNone/>
            </a:pPr>
            <a:endParaRPr lang="en-GB" sz="1000" dirty="0">
              <a:solidFill>
                <a:schemeClr val="bg1"/>
              </a:solidFill>
            </a:endParaRPr>
          </a:p>
          <a:p>
            <a:pPr algn="just"/>
            <a:r>
              <a:rPr lang="en-GB" dirty="0">
                <a:solidFill>
                  <a:schemeClr val="bg1"/>
                </a:solidFill>
              </a:rPr>
              <a:t>The bolstering of an </a:t>
            </a:r>
            <a:r>
              <a:rPr lang="en-GB" b="1" u="sng" dirty="0">
                <a:solidFill>
                  <a:schemeClr val="bg1"/>
                </a:solidFill>
              </a:rPr>
              <a:t>effective anti-trafficking framework</a:t>
            </a:r>
            <a:r>
              <a:rPr lang="en-GB" dirty="0">
                <a:solidFill>
                  <a:schemeClr val="bg1"/>
                </a:solidFill>
              </a:rPr>
              <a:t>, which includes robust legislation, streamlined referral mechanisms, vigorous protection instruments and prompt investigation and prosecution. </a:t>
            </a:r>
          </a:p>
        </p:txBody>
      </p:sp>
      <p:sp>
        <p:nvSpPr>
          <p:cNvPr id="4" name="Title 1">
            <a:extLst>
              <a:ext uri="{FF2B5EF4-FFF2-40B4-BE49-F238E27FC236}">
                <a16:creationId xmlns:a16="http://schemas.microsoft.com/office/drawing/2014/main" id="{1558E5E7-7DFD-4B28-8220-20DC816EFB51}"/>
              </a:ext>
            </a:extLst>
          </p:cNvPr>
          <p:cNvSpPr txBox="1">
            <a:spLocks/>
          </p:cNvSpPr>
          <p:nvPr/>
        </p:nvSpPr>
        <p:spPr>
          <a:xfrm>
            <a:off x="361626" y="9427"/>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5000" b="1" u="sng" dirty="0">
                <a:solidFill>
                  <a:schemeClr val="bg1"/>
                </a:solidFill>
              </a:rPr>
              <a:t>Supported by…</a:t>
            </a:r>
          </a:p>
        </p:txBody>
      </p:sp>
    </p:spTree>
    <p:extLst>
      <p:ext uri="{BB962C8B-B14F-4D97-AF65-F5344CB8AC3E}">
        <p14:creationId xmlns:p14="http://schemas.microsoft.com/office/powerpoint/2010/main" val="11266239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7142" y="1334990"/>
            <a:ext cx="11633232" cy="5110874"/>
          </a:xfrm>
        </p:spPr>
        <p:txBody>
          <a:bodyPr>
            <a:normAutofit fontScale="92500" lnSpcReduction="10000"/>
          </a:bodyPr>
          <a:lstStyle/>
          <a:p>
            <a:pPr algn="just"/>
            <a:r>
              <a:rPr lang="en-GB" sz="3200" dirty="0">
                <a:solidFill>
                  <a:schemeClr val="bg1"/>
                </a:solidFill>
              </a:rPr>
              <a:t>Respect for the consultation process. </a:t>
            </a:r>
          </a:p>
          <a:p>
            <a:pPr algn="just"/>
            <a:r>
              <a:rPr lang="en-GB" sz="3200" dirty="0">
                <a:solidFill>
                  <a:schemeClr val="bg1"/>
                </a:solidFill>
              </a:rPr>
              <a:t>Consultation should be continuous and as inclusive as possible.</a:t>
            </a:r>
          </a:p>
          <a:p>
            <a:pPr algn="just"/>
            <a:r>
              <a:rPr lang="en-GB" sz="3200" dirty="0">
                <a:solidFill>
                  <a:schemeClr val="bg1"/>
                </a:solidFill>
              </a:rPr>
              <a:t>Points of convergence &amp; disagreement. </a:t>
            </a:r>
          </a:p>
          <a:p>
            <a:pPr algn="just"/>
            <a:r>
              <a:rPr lang="en-GB" sz="3200" dirty="0">
                <a:solidFill>
                  <a:schemeClr val="bg1"/>
                </a:solidFill>
              </a:rPr>
              <a:t>The prevalence of Gentlemen’s Clubs raises questions on the Government’s commitment to economic growth to the detriment of social wellbeing, and to how the country is promoted abroad.</a:t>
            </a:r>
          </a:p>
          <a:p>
            <a:pPr algn="just"/>
            <a:r>
              <a:rPr lang="en-GB" sz="3200" dirty="0">
                <a:solidFill>
                  <a:schemeClr val="bg1"/>
                </a:solidFill>
              </a:rPr>
              <a:t>The situation is failing all sex workers, but the introduction of either model in the present circumstances would also doomed to fail. </a:t>
            </a:r>
          </a:p>
          <a:p>
            <a:pPr algn="just"/>
            <a:r>
              <a:rPr lang="en-GB" sz="3200" dirty="0">
                <a:solidFill>
                  <a:schemeClr val="bg1"/>
                </a:solidFill>
              </a:rPr>
              <a:t>Full decriminalisation of sex work must be preceded by appropriate investment (financial &amp; non-financial) in a number of policy areas and key institutions. </a:t>
            </a:r>
          </a:p>
        </p:txBody>
      </p:sp>
      <p:sp>
        <p:nvSpPr>
          <p:cNvPr id="4" name="Title 1">
            <a:extLst>
              <a:ext uri="{FF2B5EF4-FFF2-40B4-BE49-F238E27FC236}">
                <a16:creationId xmlns:a16="http://schemas.microsoft.com/office/drawing/2014/main" id="{22F5D8F7-8EA3-4CC3-906D-04075C3FE8F6}"/>
              </a:ext>
            </a:extLst>
          </p:cNvPr>
          <p:cNvSpPr txBox="1">
            <a:spLocks/>
          </p:cNvSpPr>
          <p:nvPr/>
        </p:nvSpPr>
        <p:spPr>
          <a:xfrm>
            <a:off x="361626" y="9427"/>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5000" b="1" u="sng" dirty="0">
                <a:solidFill>
                  <a:schemeClr val="bg1"/>
                </a:solidFill>
              </a:rPr>
              <a:t>Concluding remarks</a:t>
            </a:r>
          </a:p>
        </p:txBody>
      </p:sp>
    </p:spTree>
    <p:extLst>
      <p:ext uri="{BB962C8B-B14F-4D97-AF65-F5344CB8AC3E}">
        <p14:creationId xmlns:p14="http://schemas.microsoft.com/office/powerpoint/2010/main" val="19153815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9347" y="4378281"/>
            <a:ext cx="11155710" cy="226376"/>
          </a:xfrm>
        </p:spPr>
        <p:txBody>
          <a:bodyPr>
            <a:noAutofit/>
          </a:bodyPr>
          <a:lstStyle/>
          <a:p>
            <a:pPr marL="0" indent="0">
              <a:buNone/>
            </a:pPr>
            <a:r>
              <a:rPr lang="en-GB" sz="2000" dirty="0">
                <a:solidFill>
                  <a:schemeClr val="bg1"/>
                </a:solidFill>
              </a:rPr>
              <a:t>Our position paper: </a:t>
            </a:r>
            <a:r>
              <a:rPr lang="en-GB" sz="2000" dirty="0">
                <a:hlinkClick r:id="rId2"/>
              </a:rPr>
              <a:t>https://aditus.org.mt/Publications/aditusintegra_humantraffickingprostitutionsubmission_01112019.pdf</a:t>
            </a:r>
            <a:endParaRPr lang="en-GB" sz="2000" dirty="0"/>
          </a:p>
          <a:p>
            <a:pPr marL="0" indent="0" algn="ctr">
              <a:buNone/>
            </a:pPr>
            <a:endParaRPr lang="en-GB" sz="2000" dirty="0">
              <a:solidFill>
                <a:schemeClr val="bg1"/>
              </a:solidFill>
            </a:endParaRPr>
          </a:p>
          <a:p>
            <a:pPr marL="0" indent="0" algn="ctr">
              <a:buNone/>
            </a:pPr>
            <a:endParaRPr lang="en-GB" sz="2000" dirty="0">
              <a:solidFill>
                <a:schemeClr val="bg1"/>
              </a:solidFill>
            </a:endParaRPr>
          </a:p>
          <a:p>
            <a:pPr marL="0" indent="0" algn="ctr">
              <a:buNone/>
            </a:pPr>
            <a:endParaRPr lang="en-GB" sz="2000" dirty="0">
              <a:solidFill>
                <a:schemeClr val="bg1"/>
              </a:solidFill>
            </a:endParaRPr>
          </a:p>
        </p:txBody>
      </p:sp>
      <p:sp>
        <p:nvSpPr>
          <p:cNvPr id="5" name="Rectangle 4">
            <a:extLst>
              <a:ext uri="{FF2B5EF4-FFF2-40B4-BE49-F238E27FC236}">
                <a16:creationId xmlns:a16="http://schemas.microsoft.com/office/drawing/2014/main" id="{A05D64BB-4C36-4977-B706-3A6B45CB5FD9}"/>
              </a:ext>
            </a:extLst>
          </p:cNvPr>
          <p:cNvSpPr/>
          <p:nvPr/>
        </p:nvSpPr>
        <p:spPr>
          <a:xfrm>
            <a:off x="0" y="5175315"/>
            <a:ext cx="12192000" cy="1682685"/>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MT"/>
          </a:p>
        </p:txBody>
      </p:sp>
      <p:pic>
        <p:nvPicPr>
          <p:cNvPr id="6" name="Picture 5">
            <a:extLst>
              <a:ext uri="{FF2B5EF4-FFF2-40B4-BE49-F238E27FC236}">
                <a16:creationId xmlns:a16="http://schemas.microsoft.com/office/drawing/2014/main" id="{1E39397C-58E7-4CB2-9236-57C69E65CF2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936018" y="5298870"/>
            <a:ext cx="1253599" cy="1435573"/>
          </a:xfrm>
          <a:prstGeom prst="rect">
            <a:avLst/>
          </a:prstGeom>
        </p:spPr>
      </p:pic>
      <p:pic>
        <p:nvPicPr>
          <p:cNvPr id="7" name="Picture 6">
            <a:extLst>
              <a:ext uri="{FF2B5EF4-FFF2-40B4-BE49-F238E27FC236}">
                <a16:creationId xmlns:a16="http://schemas.microsoft.com/office/drawing/2014/main" id="{51823BCC-83A1-40E6-B460-B964F88E7D3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44522" y="5257800"/>
            <a:ext cx="1558956" cy="1558956"/>
          </a:xfrm>
          <a:prstGeom prst="rect">
            <a:avLst/>
          </a:prstGeom>
        </p:spPr>
      </p:pic>
      <p:sp>
        <p:nvSpPr>
          <p:cNvPr id="12" name="Rectangle 11">
            <a:extLst>
              <a:ext uri="{FF2B5EF4-FFF2-40B4-BE49-F238E27FC236}">
                <a16:creationId xmlns:a16="http://schemas.microsoft.com/office/drawing/2014/main" id="{0F2D47CD-25B5-4CE2-ABE6-DC75D6365796}"/>
              </a:ext>
            </a:extLst>
          </p:cNvPr>
          <p:cNvSpPr/>
          <p:nvPr/>
        </p:nvSpPr>
        <p:spPr>
          <a:xfrm>
            <a:off x="4251099" y="2457525"/>
            <a:ext cx="3080202" cy="784830"/>
          </a:xfrm>
          <a:prstGeom prst="rect">
            <a:avLst/>
          </a:prstGeom>
        </p:spPr>
        <p:txBody>
          <a:bodyPr wrap="none">
            <a:spAutoFit/>
          </a:bodyPr>
          <a:lstStyle/>
          <a:p>
            <a:pPr lvl="0" algn="ctr">
              <a:lnSpc>
                <a:spcPct val="90000"/>
              </a:lnSpc>
              <a:spcBef>
                <a:spcPts val="1000"/>
              </a:spcBef>
            </a:pPr>
            <a:r>
              <a:rPr lang="en-GB" sz="5000" dirty="0">
                <a:solidFill>
                  <a:prstClr val="white"/>
                </a:solidFill>
              </a:rPr>
              <a:t>Thank you!</a:t>
            </a:r>
          </a:p>
        </p:txBody>
      </p:sp>
    </p:spTree>
    <p:extLst>
      <p:ext uri="{BB962C8B-B14F-4D97-AF65-F5344CB8AC3E}">
        <p14:creationId xmlns:p14="http://schemas.microsoft.com/office/powerpoint/2010/main" val="27518362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1626" y="9427"/>
            <a:ext cx="10515600" cy="1325563"/>
          </a:xfrm>
        </p:spPr>
        <p:txBody>
          <a:bodyPr>
            <a:normAutofit/>
          </a:bodyPr>
          <a:lstStyle/>
          <a:p>
            <a:r>
              <a:rPr lang="en-GB" sz="5000" b="1" u="sng" dirty="0">
                <a:solidFill>
                  <a:schemeClr val="bg1"/>
                </a:solidFill>
              </a:rPr>
              <a:t>Our position</a:t>
            </a:r>
            <a:r>
              <a:rPr lang="en-GB" sz="5000" b="1" dirty="0">
                <a:solidFill>
                  <a:schemeClr val="bg1"/>
                </a:solidFill>
              </a:rPr>
              <a:t>…</a:t>
            </a:r>
          </a:p>
        </p:txBody>
      </p:sp>
      <p:sp>
        <p:nvSpPr>
          <p:cNvPr id="3" name="Content Placeholder 2"/>
          <p:cNvSpPr>
            <a:spLocks noGrp="1"/>
          </p:cNvSpPr>
          <p:nvPr>
            <p:ph idx="1"/>
          </p:nvPr>
        </p:nvSpPr>
        <p:spPr>
          <a:xfrm>
            <a:off x="361626" y="1325563"/>
            <a:ext cx="11468745" cy="5109329"/>
          </a:xfrm>
        </p:spPr>
        <p:txBody>
          <a:bodyPr>
            <a:noAutofit/>
          </a:bodyPr>
          <a:lstStyle/>
          <a:p>
            <a:pPr algn="just"/>
            <a:r>
              <a:rPr lang="en-GB" sz="3400" dirty="0">
                <a:solidFill>
                  <a:schemeClr val="bg1"/>
                </a:solidFill>
              </a:rPr>
              <a:t>seeks to encourage efforts to reform the current legislation regulating sex work in order to combat the discrimination &amp; marginalisation of sex workers, and to improve their access to </a:t>
            </a:r>
            <a:r>
              <a:rPr lang="en-GB" sz="3400" b="1" u="sng" dirty="0">
                <a:solidFill>
                  <a:schemeClr val="bg1"/>
                </a:solidFill>
              </a:rPr>
              <a:t>health care</a:t>
            </a:r>
            <a:r>
              <a:rPr lang="en-GB" sz="3400" dirty="0">
                <a:solidFill>
                  <a:schemeClr val="bg1"/>
                </a:solidFill>
              </a:rPr>
              <a:t>, </a:t>
            </a:r>
            <a:r>
              <a:rPr lang="en-GB" sz="3400" b="1" u="sng" dirty="0">
                <a:solidFill>
                  <a:schemeClr val="bg1"/>
                </a:solidFill>
              </a:rPr>
              <a:t>housing</a:t>
            </a:r>
            <a:r>
              <a:rPr lang="en-GB" sz="3400" dirty="0">
                <a:solidFill>
                  <a:schemeClr val="bg1"/>
                </a:solidFill>
              </a:rPr>
              <a:t>, </a:t>
            </a:r>
            <a:r>
              <a:rPr lang="en-GB" sz="3400" b="1" u="sng" dirty="0">
                <a:solidFill>
                  <a:schemeClr val="bg1"/>
                </a:solidFill>
              </a:rPr>
              <a:t>social security </a:t>
            </a:r>
            <a:r>
              <a:rPr lang="en-GB" sz="3400" dirty="0">
                <a:solidFill>
                  <a:schemeClr val="bg1"/>
                </a:solidFill>
              </a:rPr>
              <a:t>and </a:t>
            </a:r>
            <a:r>
              <a:rPr lang="en-GB" sz="3400" b="1" u="sng" dirty="0">
                <a:solidFill>
                  <a:schemeClr val="bg1"/>
                </a:solidFill>
              </a:rPr>
              <a:t>protection</a:t>
            </a:r>
            <a:r>
              <a:rPr lang="en-GB" sz="3400" dirty="0">
                <a:solidFill>
                  <a:schemeClr val="bg1"/>
                </a:solidFill>
              </a:rPr>
              <a:t> under the law. </a:t>
            </a:r>
          </a:p>
          <a:p>
            <a:pPr algn="just"/>
            <a:endParaRPr lang="en-GB" sz="900" dirty="0">
              <a:solidFill>
                <a:schemeClr val="bg1"/>
              </a:solidFill>
            </a:endParaRPr>
          </a:p>
          <a:p>
            <a:pPr algn="just"/>
            <a:r>
              <a:rPr lang="en-GB" sz="3400" dirty="0">
                <a:solidFill>
                  <a:schemeClr val="bg1"/>
                </a:solidFill>
              </a:rPr>
              <a:t>acknowledges the high rates of human rights abuses experienced by people who engage in sex work. </a:t>
            </a:r>
          </a:p>
          <a:p>
            <a:pPr algn="just"/>
            <a:endParaRPr lang="en-GB" sz="900" dirty="0">
              <a:solidFill>
                <a:schemeClr val="bg1"/>
              </a:solidFill>
            </a:endParaRPr>
          </a:p>
          <a:p>
            <a:r>
              <a:rPr lang="en-GB" sz="3400" dirty="0">
                <a:solidFill>
                  <a:schemeClr val="bg1"/>
                </a:solidFill>
              </a:rPr>
              <a:t>is also grounded in respect for the </a:t>
            </a:r>
            <a:r>
              <a:rPr lang="en-GB" sz="3400" b="1" u="sng" dirty="0">
                <a:solidFill>
                  <a:schemeClr val="bg1"/>
                </a:solidFill>
              </a:rPr>
              <a:t>agency &amp; autonomy </a:t>
            </a:r>
            <a:r>
              <a:rPr lang="en-GB" sz="3400" dirty="0">
                <a:solidFill>
                  <a:schemeClr val="bg1"/>
                </a:solidFill>
              </a:rPr>
              <a:t>of sex workers. </a:t>
            </a:r>
          </a:p>
          <a:p>
            <a:pPr marL="0" indent="0">
              <a:buNone/>
            </a:pPr>
            <a:endParaRPr lang="en-GB" sz="3400" dirty="0">
              <a:solidFill>
                <a:schemeClr val="bg1"/>
              </a:solidFill>
            </a:endParaRPr>
          </a:p>
        </p:txBody>
      </p:sp>
    </p:spTree>
    <p:extLst>
      <p:ext uri="{BB962C8B-B14F-4D97-AF65-F5344CB8AC3E}">
        <p14:creationId xmlns:p14="http://schemas.microsoft.com/office/powerpoint/2010/main" val="32606519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78971" y="1465619"/>
            <a:ext cx="11157858" cy="4913410"/>
          </a:xfrm>
        </p:spPr>
        <p:txBody>
          <a:bodyPr>
            <a:normAutofit/>
          </a:bodyPr>
          <a:lstStyle/>
          <a:p>
            <a:pPr algn="just"/>
            <a:r>
              <a:rPr lang="en-GB" sz="3400" dirty="0">
                <a:solidFill>
                  <a:schemeClr val="bg1"/>
                </a:solidFill>
              </a:rPr>
              <a:t>The exercise of sex work as a </a:t>
            </a:r>
            <a:r>
              <a:rPr lang="en-GB" sz="3400" b="1" u="sng" dirty="0">
                <a:solidFill>
                  <a:schemeClr val="bg1"/>
                </a:solidFill>
              </a:rPr>
              <a:t>consensual and voluntary exchange</a:t>
            </a:r>
            <a:r>
              <a:rPr lang="en-GB" sz="3400" dirty="0">
                <a:solidFill>
                  <a:schemeClr val="bg1"/>
                </a:solidFill>
              </a:rPr>
              <a:t> between adults should be reserved to adults and children under the age of 18 should be excluded. </a:t>
            </a:r>
          </a:p>
          <a:p>
            <a:pPr algn="just"/>
            <a:endParaRPr lang="en-GB" sz="3400" dirty="0">
              <a:solidFill>
                <a:schemeClr val="bg1"/>
              </a:solidFill>
            </a:endParaRPr>
          </a:p>
          <a:p>
            <a:pPr algn="just"/>
            <a:r>
              <a:rPr lang="en-GB" sz="3400" dirty="0">
                <a:solidFill>
                  <a:schemeClr val="bg1"/>
                </a:solidFill>
              </a:rPr>
              <a:t>Children and/or minors should be defined as children </a:t>
            </a:r>
            <a:r>
              <a:rPr lang="en-GB" sz="3400" b="1" u="sng" dirty="0">
                <a:solidFill>
                  <a:schemeClr val="bg1"/>
                </a:solidFill>
              </a:rPr>
              <a:t>under the age of 18 </a:t>
            </a:r>
            <a:r>
              <a:rPr lang="en-GB" sz="3400" dirty="0">
                <a:solidFill>
                  <a:schemeClr val="bg1"/>
                </a:solidFill>
              </a:rPr>
              <a:t>as laid down in Article 1 of the Convention on the Rights of the Child &amp; not children under the age of consent as defined by Maltese law. </a:t>
            </a:r>
          </a:p>
        </p:txBody>
      </p:sp>
      <p:sp>
        <p:nvSpPr>
          <p:cNvPr id="4" name="Title 1">
            <a:extLst>
              <a:ext uri="{FF2B5EF4-FFF2-40B4-BE49-F238E27FC236}">
                <a16:creationId xmlns:a16="http://schemas.microsoft.com/office/drawing/2014/main" id="{6892828C-8CD9-4D88-B85B-73F05B1682FE}"/>
              </a:ext>
            </a:extLst>
          </p:cNvPr>
          <p:cNvSpPr>
            <a:spLocks noGrp="1"/>
          </p:cNvSpPr>
          <p:nvPr>
            <p:ph type="title"/>
          </p:nvPr>
        </p:nvSpPr>
        <p:spPr>
          <a:xfrm>
            <a:off x="361626" y="9427"/>
            <a:ext cx="10515600" cy="1325563"/>
          </a:xfrm>
        </p:spPr>
        <p:txBody>
          <a:bodyPr>
            <a:normAutofit/>
          </a:bodyPr>
          <a:lstStyle/>
          <a:p>
            <a:r>
              <a:rPr lang="en-GB" sz="5000" b="1" u="sng" dirty="0">
                <a:solidFill>
                  <a:schemeClr val="bg1"/>
                </a:solidFill>
              </a:rPr>
              <a:t>Consent and age of consent</a:t>
            </a:r>
            <a:endParaRPr lang="en-GB" sz="5000" b="1" dirty="0">
              <a:solidFill>
                <a:schemeClr val="bg1"/>
              </a:solidFill>
            </a:endParaRPr>
          </a:p>
        </p:txBody>
      </p:sp>
    </p:spTree>
    <p:extLst>
      <p:ext uri="{BB962C8B-B14F-4D97-AF65-F5344CB8AC3E}">
        <p14:creationId xmlns:p14="http://schemas.microsoft.com/office/powerpoint/2010/main" val="17167017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61626" y="1513870"/>
            <a:ext cx="11468748" cy="4821616"/>
          </a:xfrm>
        </p:spPr>
        <p:txBody>
          <a:bodyPr>
            <a:noAutofit/>
          </a:bodyPr>
          <a:lstStyle/>
          <a:p>
            <a:pPr lvl="0" algn="just"/>
            <a:r>
              <a:rPr lang="en-GB" sz="3400" dirty="0">
                <a:solidFill>
                  <a:prstClr val="white"/>
                </a:solidFill>
              </a:rPr>
              <a:t>Reform should be geared towards a </a:t>
            </a:r>
            <a:r>
              <a:rPr lang="en-GB" sz="3400" b="1" u="sng" dirty="0">
                <a:solidFill>
                  <a:prstClr val="white"/>
                </a:solidFill>
              </a:rPr>
              <a:t>worker centred approach</a:t>
            </a:r>
            <a:r>
              <a:rPr lang="en-GB" sz="3400" dirty="0">
                <a:solidFill>
                  <a:prstClr val="white"/>
                </a:solidFill>
              </a:rPr>
              <a:t>, shifting the balance of power in favour of sex workers.</a:t>
            </a:r>
          </a:p>
          <a:p>
            <a:pPr marL="0" lvl="0" indent="0">
              <a:buNone/>
            </a:pPr>
            <a:endParaRPr lang="en-GB" sz="900" dirty="0">
              <a:solidFill>
                <a:prstClr val="white"/>
              </a:solidFill>
            </a:endParaRPr>
          </a:p>
          <a:p>
            <a:pPr lvl="0" algn="just"/>
            <a:r>
              <a:rPr lang="en-GB" sz="3400" dirty="0">
                <a:solidFill>
                  <a:prstClr val="white"/>
                </a:solidFill>
              </a:rPr>
              <a:t>It should seek to ensure that individuals who engage in sex work do so on a </a:t>
            </a:r>
            <a:r>
              <a:rPr lang="en-GB" sz="3400" b="1" u="sng" dirty="0">
                <a:solidFill>
                  <a:prstClr val="white"/>
                </a:solidFill>
              </a:rPr>
              <a:t>voluntary basis</a:t>
            </a:r>
            <a:r>
              <a:rPr lang="en-GB" sz="3400" dirty="0">
                <a:solidFill>
                  <a:prstClr val="white"/>
                </a:solidFill>
              </a:rPr>
              <a:t>, </a:t>
            </a:r>
            <a:r>
              <a:rPr lang="en-GB" sz="3400" b="1" u="sng" dirty="0">
                <a:solidFill>
                  <a:prstClr val="white"/>
                </a:solidFill>
              </a:rPr>
              <a:t>on their own terms</a:t>
            </a:r>
            <a:r>
              <a:rPr lang="en-GB" sz="3400" dirty="0">
                <a:solidFill>
                  <a:prstClr val="white"/>
                </a:solidFill>
              </a:rPr>
              <a:t>, and </a:t>
            </a:r>
            <a:r>
              <a:rPr lang="en-GB" sz="3400" b="1" u="sng" dirty="0">
                <a:solidFill>
                  <a:prstClr val="white"/>
                </a:solidFill>
              </a:rPr>
              <a:t>exit when they want to</a:t>
            </a:r>
            <a:r>
              <a:rPr lang="en-GB" sz="3400" dirty="0">
                <a:solidFill>
                  <a:prstClr val="white"/>
                </a:solidFill>
              </a:rPr>
              <a:t>.</a:t>
            </a:r>
          </a:p>
          <a:p>
            <a:pPr lvl="0"/>
            <a:endParaRPr lang="en-GB" sz="900" dirty="0">
              <a:solidFill>
                <a:prstClr val="white"/>
              </a:solidFill>
            </a:endParaRPr>
          </a:p>
          <a:p>
            <a:pPr lvl="0" algn="just"/>
            <a:r>
              <a:rPr lang="en-GB" sz="3400" dirty="0">
                <a:solidFill>
                  <a:prstClr val="white"/>
                </a:solidFill>
              </a:rPr>
              <a:t>All sex workers should </a:t>
            </a:r>
            <a:r>
              <a:rPr lang="en-GB" sz="3400" b="1" u="sng" dirty="0">
                <a:solidFill>
                  <a:prstClr val="white"/>
                </a:solidFill>
              </a:rPr>
              <a:t>feel and be safe</a:t>
            </a:r>
            <a:r>
              <a:rPr lang="en-GB" sz="3400" dirty="0">
                <a:solidFill>
                  <a:prstClr val="white"/>
                </a:solidFill>
              </a:rPr>
              <a:t>, and </a:t>
            </a:r>
            <a:r>
              <a:rPr lang="en-GB" sz="3400" b="1" u="sng" dirty="0">
                <a:solidFill>
                  <a:prstClr val="white"/>
                </a:solidFill>
              </a:rPr>
              <a:t>free from exploitation</a:t>
            </a:r>
            <a:r>
              <a:rPr lang="en-GB" sz="3400" dirty="0">
                <a:solidFill>
                  <a:prstClr val="white"/>
                </a:solidFill>
              </a:rPr>
              <a:t>.</a:t>
            </a:r>
            <a:endParaRPr lang="en-GB" sz="3400" dirty="0"/>
          </a:p>
        </p:txBody>
      </p:sp>
      <p:sp>
        <p:nvSpPr>
          <p:cNvPr id="5" name="Title 1">
            <a:extLst>
              <a:ext uri="{FF2B5EF4-FFF2-40B4-BE49-F238E27FC236}">
                <a16:creationId xmlns:a16="http://schemas.microsoft.com/office/drawing/2014/main" id="{DACD6459-6A73-4CD1-A285-91D9903A528F}"/>
              </a:ext>
            </a:extLst>
          </p:cNvPr>
          <p:cNvSpPr>
            <a:spLocks noGrp="1"/>
          </p:cNvSpPr>
          <p:nvPr>
            <p:ph type="title"/>
          </p:nvPr>
        </p:nvSpPr>
        <p:spPr>
          <a:xfrm>
            <a:off x="361626" y="9427"/>
            <a:ext cx="10515600" cy="1325563"/>
          </a:xfrm>
        </p:spPr>
        <p:txBody>
          <a:bodyPr>
            <a:normAutofit/>
          </a:bodyPr>
          <a:lstStyle/>
          <a:p>
            <a:r>
              <a:rPr lang="en-GB" sz="5000" b="1" u="sng" dirty="0">
                <a:solidFill>
                  <a:schemeClr val="bg1"/>
                </a:solidFill>
              </a:rPr>
              <a:t>Power, agency and bodily integrity</a:t>
            </a:r>
          </a:p>
        </p:txBody>
      </p:sp>
    </p:spTree>
    <p:extLst>
      <p:ext uri="{BB962C8B-B14F-4D97-AF65-F5344CB8AC3E}">
        <p14:creationId xmlns:p14="http://schemas.microsoft.com/office/powerpoint/2010/main" val="30185984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61626" y="1426028"/>
            <a:ext cx="10896600" cy="4702629"/>
          </a:xfrm>
        </p:spPr>
        <p:txBody>
          <a:bodyPr>
            <a:normAutofit/>
          </a:bodyPr>
          <a:lstStyle/>
          <a:p>
            <a:pPr algn="just"/>
            <a:r>
              <a:rPr lang="en-GB" sz="3400" dirty="0">
                <a:solidFill>
                  <a:schemeClr val="bg1"/>
                </a:solidFill>
                <a:latin typeface="Calibri body"/>
              </a:rPr>
              <a:t>E</a:t>
            </a:r>
            <a:r>
              <a:rPr lang="en-GB" sz="3400" b="0" i="0" dirty="0">
                <a:solidFill>
                  <a:schemeClr val="bg1"/>
                </a:solidFill>
                <a:effectLst/>
                <a:latin typeface="Calibri body"/>
              </a:rPr>
              <a:t>very </a:t>
            </a:r>
            <a:r>
              <a:rPr lang="en-GB" sz="3400" dirty="0">
                <a:solidFill>
                  <a:schemeClr val="bg1"/>
                </a:solidFill>
                <a:latin typeface="Calibri body"/>
              </a:rPr>
              <a:t>M</a:t>
            </a:r>
            <a:r>
              <a:rPr lang="en-GB" sz="3400" b="0" i="0" dirty="0">
                <a:solidFill>
                  <a:schemeClr val="bg1"/>
                </a:solidFill>
                <a:effectLst/>
                <a:latin typeface="Calibri body"/>
              </a:rPr>
              <a:t>altese and foreign cis and trans individual has the right to make autonomous decisions about their own body </a:t>
            </a:r>
          </a:p>
          <a:p>
            <a:pPr marL="0" indent="0" algn="just">
              <a:buNone/>
            </a:pPr>
            <a:endParaRPr lang="en-GB" sz="900" b="0" i="0" dirty="0">
              <a:solidFill>
                <a:schemeClr val="bg1"/>
              </a:solidFill>
              <a:effectLst/>
              <a:latin typeface="Calibri body"/>
            </a:endParaRPr>
          </a:p>
          <a:p>
            <a:pPr marL="0" indent="0" algn="just">
              <a:buNone/>
            </a:pPr>
            <a:endParaRPr lang="en-GB" sz="900" b="0" i="0" dirty="0">
              <a:solidFill>
                <a:schemeClr val="bg1"/>
              </a:solidFill>
              <a:effectLst/>
              <a:latin typeface="Calibri body"/>
            </a:endParaRPr>
          </a:p>
          <a:p>
            <a:pPr algn="just"/>
            <a:r>
              <a:rPr lang="en-GB" sz="3400" b="0" i="0" dirty="0">
                <a:solidFill>
                  <a:schemeClr val="bg1"/>
                </a:solidFill>
                <a:effectLst/>
                <a:latin typeface="Calibri body"/>
              </a:rPr>
              <a:t>The right to bodily integrity:</a:t>
            </a:r>
          </a:p>
          <a:p>
            <a:pPr algn="just"/>
            <a:endParaRPr lang="en-GB" sz="900" b="0" i="0" dirty="0">
              <a:solidFill>
                <a:schemeClr val="bg1"/>
              </a:solidFill>
              <a:effectLst/>
              <a:latin typeface="Calibri body"/>
            </a:endParaRPr>
          </a:p>
          <a:p>
            <a:pPr marL="892175" lvl="1" indent="-434975" algn="just">
              <a:buFont typeface="Wingdings" panose="05000000000000000000" pitchFamily="2" charset="2"/>
              <a:buChar char="§"/>
            </a:pPr>
            <a:r>
              <a:rPr lang="en-GB" sz="3000" b="0" i="0" dirty="0">
                <a:solidFill>
                  <a:schemeClr val="bg1"/>
                </a:solidFill>
                <a:effectLst/>
                <a:latin typeface="Calibri body"/>
              </a:rPr>
              <a:t>includes the right for persons to engage in consensual sex work.  </a:t>
            </a:r>
          </a:p>
          <a:p>
            <a:pPr marL="892175" lvl="1" indent="-434975" algn="just">
              <a:buFont typeface="Wingdings" panose="05000000000000000000" pitchFamily="2" charset="2"/>
              <a:buChar char="§"/>
            </a:pPr>
            <a:endParaRPr lang="en-GB" sz="500" b="0" i="0" dirty="0">
              <a:solidFill>
                <a:schemeClr val="bg1"/>
              </a:solidFill>
              <a:effectLst/>
              <a:latin typeface="Calibri body"/>
            </a:endParaRPr>
          </a:p>
          <a:p>
            <a:pPr marL="892175" lvl="1" indent="-434975" algn="just">
              <a:buFont typeface="Wingdings" panose="05000000000000000000" pitchFamily="2" charset="2"/>
              <a:buChar char="§"/>
            </a:pPr>
            <a:r>
              <a:rPr lang="en-GB" sz="3000" b="0" i="0" dirty="0">
                <a:solidFill>
                  <a:schemeClr val="bg1"/>
                </a:solidFill>
                <a:effectLst/>
                <a:latin typeface="Calibri body"/>
              </a:rPr>
              <a:t>includes the right to non-interference of such autonomy  (e.g. trafficking, rape, unwanted pregnancies). </a:t>
            </a:r>
          </a:p>
          <a:p>
            <a:pPr algn="just"/>
            <a:endParaRPr lang="en-GB" dirty="0">
              <a:solidFill>
                <a:schemeClr val="bg1"/>
              </a:solidFill>
            </a:endParaRPr>
          </a:p>
        </p:txBody>
      </p:sp>
      <p:sp>
        <p:nvSpPr>
          <p:cNvPr id="4" name="Title 1">
            <a:extLst>
              <a:ext uri="{FF2B5EF4-FFF2-40B4-BE49-F238E27FC236}">
                <a16:creationId xmlns:a16="http://schemas.microsoft.com/office/drawing/2014/main" id="{C04267F0-9CE4-4CB2-8D48-6E9195C7200A}"/>
              </a:ext>
            </a:extLst>
          </p:cNvPr>
          <p:cNvSpPr>
            <a:spLocks noGrp="1"/>
          </p:cNvSpPr>
          <p:nvPr>
            <p:ph type="title"/>
          </p:nvPr>
        </p:nvSpPr>
        <p:spPr>
          <a:xfrm>
            <a:off x="361626" y="9427"/>
            <a:ext cx="10515600" cy="1325563"/>
          </a:xfrm>
        </p:spPr>
        <p:txBody>
          <a:bodyPr>
            <a:normAutofit/>
          </a:bodyPr>
          <a:lstStyle/>
          <a:p>
            <a:r>
              <a:rPr lang="en-GB" sz="5000" b="1" u="sng" dirty="0">
                <a:solidFill>
                  <a:schemeClr val="bg1"/>
                </a:solidFill>
              </a:rPr>
              <a:t>Power, agency and bodily integrity</a:t>
            </a:r>
          </a:p>
        </p:txBody>
      </p:sp>
    </p:spTree>
    <p:extLst>
      <p:ext uri="{BB962C8B-B14F-4D97-AF65-F5344CB8AC3E}">
        <p14:creationId xmlns:p14="http://schemas.microsoft.com/office/powerpoint/2010/main" val="19120999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61626" y="855024"/>
            <a:ext cx="11188117" cy="5665519"/>
          </a:xfrm>
        </p:spPr>
        <p:txBody>
          <a:bodyPr>
            <a:normAutofit fontScale="85000" lnSpcReduction="10000"/>
          </a:bodyPr>
          <a:lstStyle/>
          <a:p>
            <a:pPr lvl="0"/>
            <a:endParaRPr lang="en-GB" sz="4300" b="1" dirty="0">
              <a:solidFill>
                <a:schemeClr val="bg1"/>
              </a:solidFill>
            </a:endParaRPr>
          </a:p>
          <a:p>
            <a:pPr lvl="0" algn="just"/>
            <a:r>
              <a:rPr lang="en-GB" sz="3700" dirty="0">
                <a:solidFill>
                  <a:schemeClr val="bg1"/>
                </a:solidFill>
              </a:rPr>
              <a:t>There should be a clear </a:t>
            </a:r>
            <a:r>
              <a:rPr lang="en-GB" sz="3700" b="1" u="sng" dirty="0">
                <a:solidFill>
                  <a:schemeClr val="bg1"/>
                </a:solidFill>
              </a:rPr>
              <a:t>conceptual</a:t>
            </a:r>
            <a:r>
              <a:rPr lang="en-GB" sz="3700" dirty="0">
                <a:solidFill>
                  <a:schemeClr val="bg1"/>
                </a:solidFill>
              </a:rPr>
              <a:t> &amp; </a:t>
            </a:r>
            <a:r>
              <a:rPr lang="en-GB" sz="3700" b="1" u="sng" dirty="0">
                <a:solidFill>
                  <a:schemeClr val="bg1"/>
                </a:solidFill>
              </a:rPr>
              <a:t>legal distinction </a:t>
            </a:r>
            <a:r>
              <a:rPr lang="en-GB" sz="3700" dirty="0">
                <a:solidFill>
                  <a:schemeClr val="bg1"/>
                </a:solidFill>
              </a:rPr>
              <a:t>between trafficking and sex work, and also trafficking and migration.</a:t>
            </a:r>
          </a:p>
          <a:p>
            <a:pPr marL="0" lvl="0" indent="0" algn="just">
              <a:buNone/>
            </a:pPr>
            <a:endParaRPr lang="en-GB" sz="3700" dirty="0">
              <a:solidFill>
                <a:schemeClr val="bg1"/>
              </a:solidFill>
            </a:endParaRPr>
          </a:p>
          <a:p>
            <a:pPr lvl="0" algn="just"/>
            <a:r>
              <a:rPr lang="en-GB" sz="3700" dirty="0">
                <a:solidFill>
                  <a:schemeClr val="bg1"/>
                </a:solidFill>
              </a:rPr>
              <a:t>Any </a:t>
            </a:r>
            <a:r>
              <a:rPr lang="en-GB" sz="3700" b="1" u="sng" dirty="0">
                <a:solidFill>
                  <a:schemeClr val="bg1"/>
                </a:solidFill>
              </a:rPr>
              <a:t>automatic assumptions </a:t>
            </a:r>
            <a:r>
              <a:rPr lang="en-GB" sz="3700" dirty="0">
                <a:solidFill>
                  <a:schemeClr val="bg1"/>
                </a:solidFill>
              </a:rPr>
              <a:t>that migrant sex workers are victims of trafficking is detrimental for efforts to reduce trafficking &amp; detrimental to the protection of the rights and safety for sex workers. </a:t>
            </a:r>
          </a:p>
          <a:p>
            <a:pPr marL="0" lvl="0" indent="0" algn="just">
              <a:buNone/>
            </a:pPr>
            <a:endParaRPr lang="en-GB" sz="3700" dirty="0">
              <a:solidFill>
                <a:schemeClr val="bg1"/>
              </a:solidFill>
            </a:endParaRPr>
          </a:p>
          <a:p>
            <a:pPr lvl="0" algn="just"/>
            <a:r>
              <a:rPr lang="en-GB" sz="3700" dirty="0">
                <a:solidFill>
                  <a:schemeClr val="bg1"/>
                </a:solidFill>
              </a:rPr>
              <a:t>This distinction should be clearly reflected in the different legal frameworks that regulate the eradication of trafficking of persons on one hand &amp; the regulation of consensual sex work. </a:t>
            </a:r>
          </a:p>
        </p:txBody>
      </p:sp>
      <p:sp>
        <p:nvSpPr>
          <p:cNvPr id="4" name="Title 1">
            <a:extLst>
              <a:ext uri="{FF2B5EF4-FFF2-40B4-BE49-F238E27FC236}">
                <a16:creationId xmlns:a16="http://schemas.microsoft.com/office/drawing/2014/main" id="{7AE233D1-A560-406D-B4E0-C8291104B796}"/>
              </a:ext>
            </a:extLst>
          </p:cNvPr>
          <p:cNvSpPr>
            <a:spLocks noGrp="1"/>
          </p:cNvSpPr>
          <p:nvPr>
            <p:ph type="title"/>
          </p:nvPr>
        </p:nvSpPr>
        <p:spPr>
          <a:xfrm>
            <a:off x="361626" y="9427"/>
            <a:ext cx="10515600" cy="1325563"/>
          </a:xfrm>
        </p:spPr>
        <p:txBody>
          <a:bodyPr>
            <a:normAutofit/>
          </a:bodyPr>
          <a:lstStyle/>
          <a:p>
            <a:r>
              <a:rPr lang="en-GB" sz="5000" b="1" u="sng" dirty="0">
                <a:solidFill>
                  <a:schemeClr val="bg1"/>
                </a:solidFill>
              </a:rPr>
              <a:t>Trafficking</a:t>
            </a:r>
          </a:p>
        </p:txBody>
      </p:sp>
    </p:spTree>
    <p:extLst>
      <p:ext uri="{BB962C8B-B14F-4D97-AF65-F5344CB8AC3E}">
        <p14:creationId xmlns:p14="http://schemas.microsoft.com/office/powerpoint/2010/main" val="19835497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1257" y="1771197"/>
            <a:ext cx="11201399" cy="4351338"/>
          </a:xfrm>
        </p:spPr>
        <p:txBody>
          <a:bodyPr/>
          <a:lstStyle/>
          <a:p>
            <a:pPr lvl="0" algn="just"/>
            <a:r>
              <a:rPr lang="en-GB" sz="3400" dirty="0">
                <a:solidFill>
                  <a:prstClr val="white"/>
                </a:solidFill>
              </a:rPr>
              <a:t>The fact that coercion and abuse can still occur should be recognised and all the legal protections should be in place in order to ensure the safety of the sex worker.</a:t>
            </a:r>
          </a:p>
          <a:p>
            <a:pPr lvl="0" algn="just"/>
            <a:endParaRPr lang="en-GB" sz="3400" dirty="0">
              <a:solidFill>
                <a:prstClr val="white"/>
              </a:solidFill>
            </a:endParaRPr>
          </a:p>
          <a:p>
            <a:pPr lvl="0" algn="just"/>
            <a:r>
              <a:rPr lang="en-GB" sz="3400" dirty="0">
                <a:solidFill>
                  <a:prstClr val="white"/>
                </a:solidFill>
              </a:rPr>
              <a:t>Therefore, </a:t>
            </a:r>
            <a:r>
              <a:rPr lang="en-GB" sz="3400" b="1" u="sng" dirty="0">
                <a:solidFill>
                  <a:prstClr val="white"/>
                </a:solidFill>
              </a:rPr>
              <a:t>effective access to justice </a:t>
            </a:r>
            <a:r>
              <a:rPr lang="en-GB" sz="3400" dirty="0">
                <a:solidFill>
                  <a:prstClr val="white"/>
                </a:solidFill>
              </a:rPr>
              <a:t>and </a:t>
            </a:r>
            <a:r>
              <a:rPr lang="en-GB" sz="3400" b="1" u="sng" dirty="0">
                <a:solidFill>
                  <a:prstClr val="white"/>
                </a:solidFill>
              </a:rPr>
              <a:t>strong support systems</a:t>
            </a:r>
            <a:r>
              <a:rPr lang="en-GB" sz="3400" dirty="0">
                <a:solidFill>
                  <a:prstClr val="white"/>
                </a:solidFill>
              </a:rPr>
              <a:t> to enable persons to exit from exploitative or abusive situations need to be in place. </a:t>
            </a:r>
          </a:p>
          <a:p>
            <a:pPr lvl="0" algn="just"/>
            <a:endParaRPr lang="en-GB" sz="1800" dirty="0">
              <a:solidFill>
                <a:prstClr val="white"/>
              </a:solidFill>
            </a:endParaRPr>
          </a:p>
          <a:p>
            <a:pPr algn="just"/>
            <a:endParaRPr lang="en-GB" dirty="0"/>
          </a:p>
        </p:txBody>
      </p:sp>
      <p:sp>
        <p:nvSpPr>
          <p:cNvPr id="4" name="Title 1">
            <a:extLst>
              <a:ext uri="{FF2B5EF4-FFF2-40B4-BE49-F238E27FC236}">
                <a16:creationId xmlns:a16="http://schemas.microsoft.com/office/drawing/2014/main" id="{1DA750C3-0D23-4713-B5FF-B7469B62AD4A}"/>
              </a:ext>
            </a:extLst>
          </p:cNvPr>
          <p:cNvSpPr txBox="1">
            <a:spLocks/>
          </p:cNvSpPr>
          <p:nvPr/>
        </p:nvSpPr>
        <p:spPr>
          <a:xfrm>
            <a:off x="361626" y="9427"/>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5000" b="1" u="sng" dirty="0">
                <a:solidFill>
                  <a:schemeClr val="bg1"/>
                </a:solidFill>
              </a:rPr>
              <a:t>Protections</a:t>
            </a:r>
          </a:p>
        </p:txBody>
      </p:sp>
    </p:spTree>
    <p:extLst>
      <p:ext uri="{BB962C8B-B14F-4D97-AF65-F5344CB8AC3E}">
        <p14:creationId xmlns:p14="http://schemas.microsoft.com/office/powerpoint/2010/main" val="13654455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61626" y="1494323"/>
            <a:ext cx="11468748" cy="5207324"/>
          </a:xfrm>
        </p:spPr>
        <p:txBody>
          <a:bodyPr>
            <a:normAutofit fontScale="92500" lnSpcReduction="20000"/>
          </a:bodyPr>
          <a:lstStyle/>
          <a:p>
            <a:pPr algn="just"/>
            <a:r>
              <a:rPr lang="en-GB" sz="3400" dirty="0">
                <a:solidFill>
                  <a:schemeClr val="bg1"/>
                </a:solidFill>
                <a:latin typeface="Calibri body"/>
                <a:cs typeface="Arial" panose="020B0604020202020204" pitchFamily="34" charset="0"/>
              </a:rPr>
              <a:t>A</a:t>
            </a:r>
            <a:r>
              <a:rPr lang="en-GB" sz="3400" b="0" i="0" dirty="0">
                <a:solidFill>
                  <a:schemeClr val="bg1"/>
                </a:solidFill>
                <a:effectLst/>
                <a:latin typeface="Calibri body"/>
                <a:cs typeface="Arial" panose="020B0604020202020204" pitchFamily="34" charset="0"/>
              </a:rPr>
              <a:t> need to focus on the </a:t>
            </a:r>
            <a:r>
              <a:rPr lang="en-GB" sz="3400" b="1" i="0" u="sng" dirty="0">
                <a:solidFill>
                  <a:schemeClr val="bg1"/>
                </a:solidFill>
                <a:effectLst/>
                <a:latin typeface="Calibri body"/>
                <a:cs typeface="Arial" panose="020B0604020202020204" pitchFamily="34" charset="0"/>
              </a:rPr>
              <a:t>significant structural barriers</a:t>
            </a:r>
            <a:r>
              <a:rPr lang="en-GB" sz="3400" b="1" i="0" dirty="0">
                <a:solidFill>
                  <a:schemeClr val="bg1"/>
                </a:solidFill>
                <a:effectLst/>
                <a:latin typeface="Calibri body"/>
                <a:cs typeface="Arial" panose="020B0604020202020204" pitchFamily="34" charset="0"/>
              </a:rPr>
              <a:t> </a:t>
            </a:r>
            <a:r>
              <a:rPr lang="en-GB" sz="3400" b="0" i="0" dirty="0">
                <a:solidFill>
                  <a:schemeClr val="bg1"/>
                </a:solidFill>
                <a:effectLst/>
                <a:latin typeface="Calibri body"/>
                <a:cs typeface="Arial" panose="020B0604020202020204" pitchFamily="34" charset="0"/>
              </a:rPr>
              <a:t>(legal, policy &amp; socio-cultural) that may push people into sex work.</a:t>
            </a:r>
          </a:p>
          <a:p>
            <a:pPr algn="just"/>
            <a:endParaRPr lang="en-GB" sz="3400" dirty="0">
              <a:solidFill>
                <a:schemeClr val="bg1"/>
              </a:solidFill>
              <a:latin typeface="Calibri body"/>
              <a:cs typeface="Arial" panose="020B0604020202020204" pitchFamily="34" charset="0"/>
            </a:endParaRPr>
          </a:p>
          <a:p>
            <a:pPr lvl="0" algn="just"/>
            <a:r>
              <a:rPr lang="en-GB" sz="3400" dirty="0">
                <a:solidFill>
                  <a:prstClr val="white"/>
                </a:solidFill>
                <a:latin typeface="Calibri body"/>
                <a:cs typeface="Arial" panose="020B0604020202020204" pitchFamily="34" charset="0"/>
              </a:rPr>
              <a:t>The </a:t>
            </a:r>
            <a:r>
              <a:rPr lang="en-GB" sz="3400" b="1" u="sng" dirty="0">
                <a:solidFill>
                  <a:prstClr val="white"/>
                </a:solidFill>
                <a:latin typeface="Calibri body"/>
                <a:cs typeface="Arial" panose="020B0604020202020204" pitchFamily="34" charset="0"/>
              </a:rPr>
              <a:t>criminalisation</a:t>
            </a:r>
            <a:r>
              <a:rPr lang="en-GB" sz="3400" dirty="0">
                <a:solidFill>
                  <a:prstClr val="white"/>
                </a:solidFill>
                <a:latin typeface="Calibri body"/>
                <a:cs typeface="Arial" panose="020B0604020202020204" pitchFamily="34" charset="0"/>
              </a:rPr>
              <a:t> of sex work (incl. the criminalisation of clients) forces sex workers to operate at the </a:t>
            </a:r>
            <a:r>
              <a:rPr lang="en-GB" sz="3400" b="1" u="sng" dirty="0">
                <a:solidFill>
                  <a:prstClr val="white"/>
                </a:solidFill>
                <a:latin typeface="Calibri body"/>
                <a:cs typeface="Arial" panose="020B0604020202020204" pitchFamily="34" charset="0"/>
              </a:rPr>
              <a:t>margins of society</a:t>
            </a:r>
            <a:r>
              <a:rPr lang="en-GB" sz="3400" b="1" dirty="0">
                <a:solidFill>
                  <a:prstClr val="white"/>
                </a:solidFill>
                <a:latin typeface="Calibri body"/>
                <a:cs typeface="Arial" panose="020B0604020202020204" pitchFamily="34" charset="0"/>
              </a:rPr>
              <a:t> </a:t>
            </a:r>
            <a:r>
              <a:rPr lang="en-GB" sz="3400" dirty="0">
                <a:solidFill>
                  <a:prstClr val="white"/>
                </a:solidFill>
                <a:latin typeface="Calibri body"/>
                <a:cs typeface="Arial" panose="020B0604020202020204" pitchFamily="34" charset="0"/>
              </a:rPr>
              <a:t>in dangerous conditions, and increases exposure to violence, discrimination and abuse.</a:t>
            </a:r>
          </a:p>
          <a:p>
            <a:pPr lvl="0" algn="just"/>
            <a:endParaRPr lang="en-GB" sz="3400" dirty="0">
              <a:solidFill>
                <a:prstClr val="white"/>
              </a:solidFill>
              <a:latin typeface="Calibri body"/>
              <a:cs typeface="Arial" panose="020B0604020202020204" pitchFamily="34" charset="0"/>
            </a:endParaRPr>
          </a:p>
          <a:p>
            <a:pPr lvl="0" algn="just"/>
            <a:r>
              <a:rPr lang="en-GB" sz="3400" dirty="0">
                <a:solidFill>
                  <a:prstClr val="white"/>
                </a:solidFill>
                <a:latin typeface="Calibri body"/>
                <a:cs typeface="Arial" panose="020B0604020202020204" pitchFamily="34" charset="0"/>
              </a:rPr>
              <a:t>Multifaceted &amp; intersecting forms of discrimination and structural inequalities (evident in the high representation of women, and people who face discrimination due to gender identity, sexual orientation, race/ethnicity, &amp; migrant status) have an impact on the autonomy of sex workers and their quality of life.</a:t>
            </a:r>
          </a:p>
          <a:p>
            <a:pPr lvl="0"/>
            <a:endParaRPr lang="en-GB" sz="2600" dirty="0">
              <a:solidFill>
                <a:prstClr val="white"/>
              </a:solidFill>
              <a:latin typeface="Arial" panose="020B0604020202020204" pitchFamily="34" charset="0"/>
              <a:cs typeface="Arial" panose="020B0604020202020204" pitchFamily="34" charset="0"/>
            </a:endParaRPr>
          </a:p>
          <a:p>
            <a:pPr marL="0" lvl="0" indent="0">
              <a:buNone/>
            </a:pPr>
            <a:endParaRPr lang="en-GB" sz="2600" dirty="0">
              <a:solidFill>
                <a:prstClr val="white"/>
              </a:solidFill>
              <a:latin typeface="Arial" panose="020B0604020202020204" pitchFamily="34" charset="0"/>
              <a:cs typeface="Arial" panose="020B0604020202020204" pitchFamily="34" charset="0"/>
            </a:endParaRPr>
          </a:p>
          <a:p>
            <a:endParaRPr lang="en-GB" sz="2600" b="0" i="0" dirty="0">
              <a:solidFill>
                <a:schemeClr val="bg1"/>
              </a:solidFill>
              <a:effectLst/>
              <a:latin typeface="Arial" panose="020B0604020202020204" pitchFamily="34" charset="0"/>
              <a:cs typeface="Arial" panose="020B0604020202020204" pitchFamily="34" charset="0"/>
            </a:endParaRPr>
          </a:p>
          <a:p>
            <a:pPr marL="0" indent="0">
              <a:buNone/>
            </a:pPr>
            <a:endParaRPr lang="en-GB" sz="2600" b="0" i="0" dirty="0">
              <a:solidFill>
                <a:schemeClr val="bg1"/>
              </a:solidFill>
              <a:effectLst/>
              <a:latin typeface="Arial" panose="020B0604020202020204" pitchFamily="34" charset="0"/>
              <a:cs typeface="Arial" panose="020B0604020202020204" pitchFamily="34" charset="0"/>
            </a:endParaRPr>
          </a:p>
          <a:p>
            <a:pPr marL="0" indent="0">
              <a:buNone/>
            </a:pPr>
            <a:endParaRPr lang="en-GB" sz="2600" b="0" i="0" dirty="0">
              <a:solidFill>
                <a:schemeClr val="bg1"/>
              </a:solidFill>
              <a:effectLst/>
              <a:latin typeface="Arial" panose="020B0604020202020204" pitchFamily="34" charset="0"/>
              <a:cs typeface="Arial" panose="020B0604020202020204" pitchFamily="34" charset="0"/>
            </a:endParaRPr>
          </a:p>
          <a:p>
            <a:endParaRPr lang="en-GB" sz="2600" dirty="0">
              <a:solidFill>
                <a:schemeClr val="bg1"/>
              </a:solidFill>
              <a:latin typeface="Arial" panose="020B0604020202020204" pitchFamily="34" charset="0"/>
              <a:cs typeface="Arial" panose="020B0604020202020204" pitchFamily="34" charset="0"/>
            </a:endParaRPr>
          </a:p>
        </p:txBody>
      </p:sp>
      <p:sp>
        <p:nvSpPr>
          <p:cNvPr id="5" name="Title 1">
            <a:extLst>
              <a:ext uri="{FF2B5EF4-FFF2-40B4-BE49-F238E27FC236}">
                <a16:creationId xmlns:a16="http://schemas.microsoft.com/office/drawing/2014/main" id="{19A10561-C8A1-44A7-8212-423068B2AE44}"/>
              </a:ext>
            </a:extLst>
          </p:cNvPr>
          <p:cNvSpPr txBox="1">
            <a:spLocks/>
          </p:cNvSpPr>
          <p:nvPr/>
        </p:nvSpPr>
        <p:spPr>
          <a:xfrm>
            <a:off x="361626" y="9427"/>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5000" b="1" u="sng" dirty="0">
                <a:solidFill>
                  <a:schemeClr val="bg1"/>
                </a:solidFill>
              </a:rPr>
              <a:t>Structural Barriers</a:t>
            </a:r>
          </a:p>
        </p:txBody>
      </p:sp>
    </p:spTree>
    <p:extLst>
      <p:ext uri="{BB962C8B-B14F-4D97-AF65-F5344CB8AC3E}">
        <p14:creationId xmlns:p14="http://schemas.microsoft.com/office/powerpoint/2010/main" val="3745038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61626" y="1432961"/>
            <a:ext cx="11468748" cy="5098467"/>
          </a:xfrm>
        </p:spPr>
        <p:txBody>
          <a:bodyPr>
            <a:normAutofit lnSpcReduction="10000"/>
          </a:bodyPr>
          <a:lstStyle/>
          <a:p>
            <a:pPr algn="just"/>
            <a:r>
              <a:rPr lang="en-GB" sz="3200" dirty="0">
                <a:solidFill>
                  <a:schemeClr val="bg1"/>
                </a:solidFill>
              </a:rPr>
              <a:t>This approach has been highly criticised by sex workers, anti-trafficking organisations and health organisations:</a:t>
            </a:r>
          </a:p>
          <a:p>
            <a:pPr marL="0" indent="0" algn="just">
              <a:buNone/>
            </a:pPr>
            <a:endParaRPr lang="en-GB" sz="3200" dirty="0">
              <a:solidFill>
                <a:schemeClr val="bg1"/>
              </a:solidFill>
            </a:endParaRPr>
          </a:p>
          <a:p>
            <a:pPr algn="just"/>
            <a:r>
              <a:rPr lang="en-GB" sz="3200" dirty="0">
                <a:solidFill>
                  <a:schemeClr val="bg1"/>
                </a:solidFill>
              </a:rPr>
              <a:t>WHO, UNAIDS, the World AIDS Campaign, </a:t>
            </a:r>
            <a:r>
              <a:rPr lang="en-GB" sz="3200" dirty="0" err="1">
                <a:solidFill>
                  <a:schemeClr val="bg1"/>
                </a:solidFill>
              </a:rPr>
              <a:t>MdM</a:t>
            </a:r>
            <a:r>
              <a:rPr lang="en-GB" sz="3200" dirty="0">
                <a:solidFill>
                  <a:schemeClr val="bg1"/>
                </a:solidFill>
              </a:rPr>
              <a:t> – Doctors of the World, the Committee on the Elimination of Discrimination against Women (CEDAW), Global Network of Sex Work Projects (NSWP), International Committee for the Rights of Sex Workers in Europe (ICRSE), Amnesty International, Human Rights Watch, La Strada International, Global Alliance Against Traffic in Women, Transgender Europe (TGEU), ILGA Europe and the European AIDS Treatment Group.</a:t>
            </a:r>
          </a:p>
        </p:txBody>
      </p:sp>
      <p:sp>
        <p:nvSpPr>
          <p:cNvPr id="4" name="Title 1">
            <a:extLst>
              <a:ext uri="{FF2B5EF4-FFF2-40B4-BE49-F238E27FC236}">
                <a16:creationId xmlns:a16="http://schemas.microsoft.com/office/drawing/2014/main" id="{EC2A56BF-E006-4ECF-9EA7-9E883DCCD8F8}"/>
              </a:ext>
            </a:extLst>
          </p:cNvPr>
          <p:cNvSpPr txBox="1">
            <a:spLocks/>
          </p:cNvSpPr>
          <p:nvPr/>
        </p:nvSpPr>
        <p:spPr>
          <a:xfrm>
            <a:off x="361626" y="9427"/>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5000" b="1" u="sng" dirty="0">
                <a:solidFill>
                  <a:schemeClr val="bg1"/>
                </a:solidFill>
              </a:rPr>
              <a:t>The criminalisation approach </a:t>
            </a:r>
          </a:p>
        </p:txBody>
      </p:sp>
    </p:spTree>
    <p:extLst>
      <p:ext uri="{BB962C8B-B14F-4D97-AF65-F5344CB8AC3E}">
        <p14:creationId xmlns:p14="http://schemas.microsoft.com/office/powerpoint/2010/main" val="36779693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196</TotalTime>
  <Words>968</Words>
  <Application>Microsoft Macintosh PowerPoint</Application>
  <PresentationFormat>Widescreen</PresentationFormat>
  <Paragraphs>79</Paragraphs>
  <Slides>13</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Calibri</vt:lpstr>
      <vt:lpstr>Calibri body</vt:lpstr>
      <vt:lpstr>Calibri Light</vt:lpstr>
      <vt:lpstr>Wingdings</vt:lpstr>
      <vt:lpstr>Office Theme</vt:lpstr>
      <vt:lpstr>Reform on Human Trafficking and Prostitution</vt:lpstr>
      <vt:lpstr>Our position…</vt:lpstr>
      <vt:lpstr>Consent and age of consent</vt:lpstr>
      <vt:lpstr>Power, agency and bodily integrity</vt:lpstr>
      <vt:lpstr>Power, agency and bodily integrity</vt:lpstr>
      <vt:lpstr>Trafficking</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Reform on Human Trafficking and Prostitution</dc:title>
  <dc:creator>User</dc:creator>
  <cp:lastModifiedBy>neilfalzon@aditus.org.mt</cp:lastModifiedBy>
  <cp:revision>20</cp:revision>
  <dcterms:created xsi:type="dcterms:W3CDTF">2020-03-03T19:08:10Z</dcterms:created>
  <dcterms:modified xsi:type="dcterms:W3CDTF">2020-03-04T13:06:41Z</dcterms:modified>
</cp:coreProperties>
</file>