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17" r:id="rId1"/>
  </p:sldMasterIdLst>
  <p:notesMasterIdLst>
    <p:notesMasterId r:id="rId38"/>
  </p:notesMasterIdLst>
  <p:handoutMasterIdLst>
    <p:handoutMasterId r:id="rId39"/>
  </p:handoutMasterIdLst>
  <p:sldIdLst>
    <p:sldId id="352" r:id="rId2"/>
    <p:sldId id="568" r:id="rId3"/>
    <p:sldId id="549" r:id="rId4"/>
    <p:sldId id="563" r:id="rId5"/>
    <p:sldId id="551" r:id="rId6"/>
    <p:sldId id="552" r:id="rId7"/>
    <p:sldId id="569" r:id="rId8"/>
    <p:sldId id="567" r:id="rId9"/>
    <p:sldId id="555" r:id="rId10"/>
    <p:sldId id="572" r:id="rId11"/>
    <p:sldId id="560" r:id="rId12"/>
    <p:sldId id="556" r:id="rId13"/>
    <p:sldId id="561" r:id="rId14"/>
    <p:sldId id="571" r:id="rId15"/>
    <p:sldId id="554" r:id="rId16"/>
    <p:sldId id="518" r:id="rId17"/>
    <p:sldId id="457" r:id="rId18"/>
    <p:sldId id="539" r:id="rId19"/>
    <p:sldId id="458" r:id="rId20"/>
    <p:sldId id="502" r:id="rId21"/>
    <p:sldId id="543" r:id="rId22"/>
    <p:sldId id="517" r:id="rId23"/>
    <p:sldId id="468" r:id="rId24"/>
    <p:sldId id="469" r:id="rId25"/>
    <p:sldId id="471" r:id="rId26"/>
    <p:sldId id="459" r:id="rId27"/>
    <p:sldId id="473" r:id="rId28"/>
    <p:sldId id="508" r:id="rId29"/>
    <p:sldId id="509" r:id="rId30"/>
    <p:sldId id="511" r:id="rId31"/>
    <p:sldId id="536" r:id="rId32"/>
    <p:sldId id="541" r:id="rId33"/>
    <p:sldId id="570" r:id="rId34"/>
    <p:sldId id="566" r:id="rId35"/>
    <p:sldId id="512" r:id="rId36"/>
    <p:sldId id="496" r:id="rId3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ika Borg" initials="YB" lastIdx="4" clrIdx="0"/>
  <p:cmAuthor id="2" name="Anna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F1A"/>
    <a:srgbClr val="33F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277" autoAdjust="0"/>
    <p:restoredTop sz="94286" autoAdjust="0"/>
  </p:normalViewPr>
  <p:slideViewPr>
    <p:cSldViewPr>
      <p:cViewPr varScale="1">
        <p:scale>
          <a:sx n="72" d="100"/>
          <a:sy n="72" d="100"/>
        </p:scale>
        <p:origin x="66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4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>
            <a:lvl1pPr defTabSz="95565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50297" y="4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>
            <a:lvl1pPr algn="r" defTabSz="95565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5C0A1D28-2C4C-45CA-B977-562DE70EA854}" type="datetimeFigureOut">
              <a:rPr lang="en-GB"/>
              <a:pPr>
                <a:defRPr/>
              </a:pPr>
              <a:t>01/04/2020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42931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4" tIns="47777" rIns="95554" bIns="47777" numCol="1" anchor="b" anchorCtr="0" compatLnSpc="1">
            <a:prstTxWarp prst="textNoShape">
              <a:avLst/>
            </a:prstTxWarp>
          </a:bodyPr>
          <a:lstStyle>
            <a:lvl1pPr defTabSz="95565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50297" y="942931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4" tIns="47777" rIns="95554" bIns="47777" numCol="1" anchor="b" anchorCtr="0" compatLnSpc="1">
            <a:prstTxWarp prst="textNoShape">
              <a:avLst/>
            </a:prstTxWarp>
          </a:bodyPr>
          <a:lstStyle>
            <a:lvl1pPr algn="r" defTabSz="95565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B633712-FDEC-4E33-9627-B116214624D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069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4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>
            <a:lvl1pPr defTabSz="95565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0297" y="4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>
            <a:lvl1pPr algn="r" defTabSz="95565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FB402127-AB6A-458F-9213-1C72DB752A8B}" type="datetimeFigureOut">
              <a:rPr lang="en-GB"/>
              <a:pPr>
                <a:defRPr/>
              </a:pPr>
              <a:t>01/04/2020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14" tIns="44108" rIns="88214" bIns="44108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466" y="4714653"/>
            <a:ext cx="5438748" cy="446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931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4" tIns="47777" rIns="95554" bIns="47777" numCol="1" anchor="b" anchorCtr="0" compatLnSpc="1">
            <a:prstTxWarp prst="textNoShape">
              <a:avLst/>
            </a:prstTxWarp>
          </a:bodyPr>
          <a:lstStyle>
            <a:lvl1pPr defTabSz="95565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0297" y="942931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4" tIns="47777" rIns="95554" bIns="47777" numCol="1" anchor="b" anchorCtr="0" compatLnSpc="1">
            <a:prstTxWarp prst="textNoShape">
              <a:avLst/>
            </a:prstTxWarp>
          </a:bodyPr>
          <a:lstStyle>
            <a:lvl1pPr algn="r" defTabSz="95565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4426F8A8-52EC-4188-B8B1-E5700A150C4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909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26F8A8-52EC-4188-B8B1-E5700A150C4C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060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26F8A8-52EC-4188-B8B1-E5700A150C4C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744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26F8A8-52EC-4188-B8B1-E5700A150C4C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297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26F8A8-52EC-4188-B8B1-E5700A150C4C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297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26F8A8-52EC-4188-B8B1-E5700A150C4C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892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26F8A8-52EC-4188-B8B1-E5700A150C4C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892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26F8A8-52EC-4188-B8B1-E5700A150C4C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297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26F8A8-52EC-4188-B8B1-E5700A150C4C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892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26F8A8-52EC-4188-B8B1-E5700A150C4C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892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26F8A8-52EC-4188-B8B1-E5700A150C4C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297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26F8A8-52EC-4188-B8B1-E5700A150C4C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744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E252D9-01A6-43AA-B5A0-EB9EE8BDA758}" type="datetime1">
              <a:rPr lang="en-GB" smtClean="0"/>
              <a:pPr>
                <a:defRPr/>
              </a:pPr>
              <a:t>01/04/2020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12B93-931B-4775-B293-1AD51BE8AFE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BDD1BD-207F-4354-A240-1EE6234C08D3}" type="datetime1">
              <a:rPr lang="en-GB" smtClean="0"/>
              <a:pPr>
                <a:defRPr/>
              </a:pPr>
              <a:t>01/04/2020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CEBE3-1AF0-4E38-83AC-C72F2472227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1D3622-0247-4910-B5D9-94592AAEA8A6}" type="datetime1">
              <a:rPr lang="en-GB" smtClean="0"/>
              <a:pPr>
                <a:defRPr/>
              </a:pPr>
              <a:t>01/04/2020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6E172-B226-4160-B779-D441B3627F4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EE180F-F66D-4CC5-9FB1-4900B992B91C}" type="datetime1">
              <a:rPr lang="en-GB" smtClean="0"/>
              <a:pPr>
                <a:defRPr/>
              </a:pPr>
              <a:t>01/04/2020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8C20-D630-4EEB-95B1-59BEF5ACCB8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22B636-EC73-46FA-9D57-4DC5973D544F}" type="datetime1">
              <a:rPr lang="en-GB" smtClean="0"/>
              <a:pPr>
                <a:defRPr/>
              </a:pPr>
              <a:t>01/04/2020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38598-61AF-46C9-ADBA-4D051AA7B92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DDCEF3-742C-404F-BCE3-1832A4CEA055}" type="datetime1">
              <a:rPr lang="en-GB" smtClean="0"/>
              <a:pPr>
                <a:defRPr/>
              </a:pPr>
              <a:t>01/04/2020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9B081-E9A7-4B27-8399-38250F1E747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C384A8-13A5-4C61-895B-DBAC7647871F}" type="datetime1">
              <a:rPr lang="en-GB" smtClean="0"/>
              <a:pPr>
                <a:defRPr/>
              </a:pPr>
              <a:t>01/04/2020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EC9C0-5191-4A00-B923-F47AC767853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599D73-0334-4F99-8A9A-61904ED03C1F}" type="datetime1">
              <a:rPr lang="en-GB" smtClean="0"/>
              <a:pPr>
                <a:defRPr/>
              </a:pPr>
              <a:t>01/04/2020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C0A88-F0B1-4A40-98E7-177B11AE37A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CD8AD8-F037-4161-83F6-2CC1AFDD2032}" type="datetime1">
              <a:rPr lang="en-GB" smtClean="0"/>
              <a:pPr>
                <a:defRPr/>
              </a:pPr>
              <a:t>01/04/2020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F8FBD-60BC-47CC-9D3E-47C3A3C15E3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57A011-38BB-4A36-8572-84A4F87A4AE3}" type="datetime1">
              <a:rPr lang="en-GB" smtClean="0"/>
              <a:pPr>
                <a:defRPr/>
              </a:pPr>
              <a:t>01/04/2020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A0A42-6FAB-46AA-AE17-F8FE85BE7F1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116711-AFE9-4ABD-8642-119C7430373F}" type="datetime1">
              <a:rPr lang="en-GB" smtClean="0"/>
              <a:pPr>
                <a:defRPr/>
              </a:pPr>
              <a:t>01/04/2020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E2BFCC-F060-4741-A564-0E315B4ACE6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CD2A373-B285-411E-981D-03A12DA9C59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1396F5F-E4B5-4D86-9F07-A8B8979AF7CC}" type="datetime1">
              <a:rPr lang="en-GB" smtClean="0"/>
              <a:pPr>
                <a:defRPr/>
              </a:pPr>
              <a:t>01/04/2020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7962652" cy="2232247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en-GB" sz="3600" dirty="0">
                <a:latin typeface="Arial Black" pitchFamily="34" charset="0"/>
              </a:rPr>
            </a:br>
            <a:br>
              <a:rPr lang="en-GB" sz="3600" dirty="0">
                <a:latin typeface="Arial Black" pitchFamily="34" charset="0"/>
              </a:rPr>
            </a:br>
            <a:br>
              <a:rPr lang="en-GB" sz="3600" dirty="0">
                <a:latin typeface="Arial Black" pitchFamily="34" charset="0"/>
              </a:rPr>
            </a:br>
            <a:br>
              <a:rPr lang="en-GB" sz="3600" dirty="0">
                <a:latin typeface="Arial Black" pitchFamily="34" charset="0"/>
              </a:rPr>
            </a:br>
            <a:br>
              <a:rPr lang="en-GB" sz="3600" dirty="0">
                <a:latin typeface="Arial Black" pitchFamily="34" charset="0"/>
              </a:rPr>
            </a:br>
            <a:br>
              <a:rPr lang="en-GB" sz="3600" dirty="0">
                <a:latin typeface="Arial Black" pitchFamily="34" charset="0"/>
              </a:rPr>
            </a:br>
            <a:br>
              <a:rPr lang="en-GB" sz="3600" dirty="0">
                <a:latin typeface="Arial Black" pitchFamily="34" charset="0"/>
              </a:rPr>
            </a:br>
            <a:br>
              <a:rPr lang="en-GB" sz="3600" dirty="0">
                <a:latin typeface="Arial Black" pitchFamily="34" charset="0"/>
              </a:rPr>
            </a:br>
            <a:br>
              <a:rPr lang="en-GB" sz="3600" dirty="0">
                <a:latin typeface="Arial Black" pitchFamily="34" charset="0"/>
              </a:rPr>
            </a:br>
            <a:br>
              <a:rPr lang="en-GB" sz="3600" dirty="0">
                <a:latin typeface="Arial Black" pitchFamily="34" charset="0"/>
              </a:rPr>
            </a:br>
            <a:br>
              <a:rPr lang="en-GB" sz="3600" dirty="0">
                <a:latin typeface="Arial Black" pitchFamily="34" charset="0"/>
              </a:rPr>
            </a:br>
            <a:br>
              <a:rPr lang="en-GB" sz="3600" dirty="0">
                <a:latin typeface="Arial Black" pitchFamily="34" charset="0"/>
              </a:rPr>
            </a:br>
            <a:r>
              <a:rPr lang="en-GB" sz="3600" dirty="0">
                <a:latin typeface="Arial Black" pitchFamily="34" charset="0"/>
              </a:rPr>
              <a:t> </a:t>
            </a:r>
            <a:br>
              <a:rPr lang="en-GB" sz="3600" dirty="0">
                <a:latin typeface="Arial Black" pitchFamily="34" charset="0"/>
              </a:rPr>
            </a:br>
            <a:br>
              <a:rPr lang="en-GB" sz="3600" dirty="0">
                <a:latin typeface="Arial Black" pitchFamily="34" charset="0"/>
              </a:rPr>
            </a:br>
            <a:endParaRPr lang="en-GB" sz="3600" dirty="0">
              <a:latin typeface="Arial Black" pitchFamily="34" charset="0"/>
            </a:endParaRP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611559" y="4005263"/>
            <a:ext cx="7746629" cy="17287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GB" sz="9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en-GB" sz="9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en-GB" sz="900" dirty="0">
              <a:solidFill>
                <a:schemeClr val="tx2"/>
              </a:solidFill>
            </a:endParaRPr>
          </a:p>
          <a:p>
            <a:pPr algn="r" eaLnBrk="1" hangingPunct="1">
              <a:lnSpc>
                <a:spcPct val="90000"/>
              </a:lnSpc>
            </a:pPr>
            <a:r>
              <a:rPr lang="en-GB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r">
              <a:lnSpc>
                <a:spcPct val="90000"/>
              </a:lnSpc>
            </a:pP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Dr Anna Borg - 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February 2020</a:t>
            </a:r>
          </a:p>
          <a:p>
            <a:pPr algn="r" eaLnBrk="1" hangingPunct="1">
              <a:lnSpc>
                <a:spcPct val="90000"/>
              </a:lnSpc>
            </a:pP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GB" sz="1200" b="1" dirty="0">
                <a:solidFill>
                  <a:srgbClr val="E64F1A"/>
                </a:solidFill>
                <a:latin typeface="Arial" pitchFamily="34" charset="0"/>
                <a:cs typeface="Arial" pitchFamily="34" charset="0"/>
              </a:rPr>
              <a:t>On behalf of the Coalition for the Joint Submission to Government Public Consultation Process </a:t>
            </a:r>
            <a:r>
              <a:rPr lang="en-GB" sz="1600" b="1" dirty="0">
                <a:solidFill>
                  <a:srgbClr val="E64F1A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eaLnBrk="1" hangingPunct="1">
              <a:lnSpc>
                <a:spcPct val="90000"/>
              </a:lnSpc>
            </a:pPr>
            <a:endParaRPr lang="en-GB" sz="12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419D8-CAAF-4C4C-87CF-440DE2CD8A8B}" type="slidenum">
              <a:rPr lang="en-GB"/>
              <a:pPr>
                <a:defRPr/>
              </a:pPr>
              <a:t>1</a:t>
            </a:fld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16" y="548680"/>
            <a:ext cx="751801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81" y="2649414"/>
            <a:ext cx="3888432" cy="262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968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E64F1A"/>
                </a:solidFill>
                <a:latin typeface="Arial Black" pitchFamily="34" charset="0"/>
              </a:rPr>
              <a:t>Decriminalisation = Green light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7848872" cy="48006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message will  Decriminalisation only bring to the traffickers, the pimps and the johns?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“Traffickers will only sell persons for sexual exploitation when market conditions make it profitable” (UNODC 2009). 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8C20-D630-4EEB-95B1-59BEF5ACCB80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2348880"/>
            <a:ext cx="158417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906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F8FBD-60BC-47CC-9D3E-47C3A3C15E37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39552" y="2274838"/>
            <a:ext cx="75608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r>
              <a:rPr lang="en-GB" dirty="0"/>
              <a:t>“Our empirical analysis for a cross-section of up to </a:t>
            </a:r>
            <a:r>
              <a:rPr lang="en-GB" b="1" dirty="0"/>
              <a:t>150 countries shows that…on average, countries </a:t>
            </a:r>
            <a:r>
              <a:rPr lang="en-GB" b="1" u="sng" dirty="0"/>
              <a:t>where prostitution is legal experience </a:t>
            </a:r>
            <a:r>
              <a:rPr lang="en-GB" b="1" dirty="0"/>
              <a:t>larger reported human trafficking inflows.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1" t="13152" r="34329" b="35303"/>
          <a:stretch/>
        </p:blipFill>
        <p:spPr bwMode="auto">
          <a:xfrm>
            <a:off x="21450" y="0"/>
            <a:ext cx="8366974" cy="377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680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rgbClr val="E64F1A"/>
                </a:solidFill>
                <a:latin typeface="Arial Black" pitchFamily="34" charset="0"/>
              </a:rPr>
              <a:t>What is our key message?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F8FBD-60BC-47CC-9D3E-47C3A3C15E37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39552" y="1772816"/>
            <a:ext cx="76328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is money handed over by sex buyers that lines the pockets of pimps and traffickers. </a:t>
            </a:r>
          </a:p>
          <a:p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Without their demand, there would be no need to ‘supply’ or ‘traffic’ women/girls (+boys, trans, men) into the sex trade.</a:t>
            </a:r>
          </a:p>
          <a:p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 you cannot separate trafficking from prostitution – the two are intertwined.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9995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E64F1A"/>
                </a:solidFill>
                <a:latin typeface="Arial Black" pitchFamily="34" charset="0"/>
              </a:rPr>
              <a:t>Some key facts -  Trafficking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GB" sz="6400" dirty="0"/>
          </a:p>
          <a:p>
            <a:r>
              <a:rPr lang="en-GB" sz="1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GB" sz="128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profitability of trafficking</a:t>
            </a:r>
            <a:r>
              <a:rPr lang="en-GB" sz="1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a given country </a:t>
            </a:r>
            <a:r>
              <a:rPr lang="en-GB" sz="1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hinges on the characteristics of that country’s market for commercial sex</a:t>
            </a:r>
            <a:r>
              <a:rPr lang="en-GB" sz="1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(decriminalisation/criminalisation)</a:t>
            </a:r>
          </a:p>
          <a:p>
            <a:endParaRPr lang="en-GB" sz="1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1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crucial factor for the profitability of commercial sex is the legal framework surrounding it”.</a:t>
            </a:r>
          </a:p>
          <a:p>
            <a:endParaRPr lang="en-GB" sz="1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12800" b="1" dirty="0">
                <a:solidFill>
                  <a:srgbClr val="E64F1A"/>
                </a:solidFill>
              </a:rPr>
              <a:t>What legal framework will Malta adopt?</a:t>
            </a:r>
          </a:p>
          <a:p>
            <a:endParaRPr lang="en-GB" sz="1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2800" dirty="0"/>
          </a:p>
          <a:p>
            <a:pPr algn="r"/>
            <a:endParaRPr lang="en-GB" sz="1400" dirty="0"/>
          </a:p>
          <a:p>
            <a:pPr algn="r"/>
            <a:endParaRPr lang="en-GB" sz="1400" dirty="0"/>
          </a:p>
          <a:p>
            <a:pPr algn="r"/>
            <a:endParaRPr lang="en-GB" sz="1400" dirty="0"/>
          </a:p>
          <a:p>
            <a:pPr algn="r"/>
            <a:endParaRPr lang="en-GB" sz="1400" dirty="0"/>
          </a:p>
          <a:p>
            <a:pPr algn="r"/>
            <a:endParaRPr lang="en-GB" sz="1400" dirty="0"/>
          </a:p>
          <a:p>
            <a:pPr algn="r"/>
            <a:endParaRPr lang="en-GB" sz="1400" dirty="0"/>
          </a:p>
          <a:p>
            <a:pPr algn="r"/>
            <a:endParaRPr lang="en-GB" sz="1400" dirty="0"/>
          </a:p>
          <a:p>
            <a:pPr algn="r"/>
            <a:endParaRPr lang="en-GB" sz="1400" dirty="0"/>
          </a:p>
          <a:p>
            <a:pPr algn="r"/>
            <a:endParaRPr lang="en-GB" sz="3400" dirty="0"/>
          </a:p>
          <a:p>
            <a:pPr algn="r"/>
            <a:endParaRPr lang="en-GB" sz="3400" dirty="0"/>
          </a:p>
          <a:p>
            <a:pPr algn="r"/>
            <a:endParaRPr lang="en-GB" sz="3400" dirty="0"/>
          </a:p>
          <a:p>
            <a:pPr algn="r"/>
            <a:endParaRPr lang="en-GB" sz="3400" dirty="0"/>
          </a:p>
          <a:p>
            <a:pPr algn="r"/>
            <a:endParaRPr lang="en-GB" sz="3400" dirty="0"/>
          </a:p>
          <a:p>
            <a:pPr algn="r"/>
            <a:r>
              <a:rPr lang="en-GB" sz="4800" dirty="0"/>
              <a:t>Jakobsson &amp; Kotsadam (2013)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8C20-D630-4EEB-95B1-59BEF5ACCB80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203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rgbClr val="E64F1A"/>
                </a:solidFill>
                <a:latin typeface="Arial Black" pitchFamily="34" charset="0"/>
              </a:rPr>
              <a:t>Is Prostitution a bit of harmless fun?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8C20-D630-4EEB-95B1-59BEF5ACCB80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6913563" cy="290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876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20000" cy="1143000"/>
          </a:xfrm>
        </p:spPr>
        <p:txBody>
          <a:bodyPr/>
          <a:lstStyle/>
          <a:p>
            <a:r>
              <a:rPr lang="en-GB" sz="4000" dirty="0">
                <a:solidFill>
                  <a:srgbClr val="E64F1A"/>
                </a:solidFill>
                <a:latin typeface="Arial Black" pitchFamily="34" charset="0"/>
              </a:rPr>
              <a:t>Trafficking and Prostitution are harmful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Prostitution is </a:t>
            </a:r>
            <a:r>
              <a:rPr lang="en-A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often trivialised and seen as harmless fun.</a:t>
            </a:r>
          </a:p>
          <a:p>
            <a:pPr marL="114300" indent="0">
              <a:buNone/>
            </a:pPr>
            <a:endParaRPr lang="en-A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A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is assumed to be a </a:t>
            </a:r>
            <a:r>
              <a:rPr lang="en-A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purely commercial transaction</a:t>
            </a:r>
            <a:r>
              <a:rPr lang="en-A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between </a:t>
            </a:r>
            <a:r>
              <a:rPr lang="en-A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two consenting adults </a:t>
            </a:r>
            <a:r>
              <a:rPr lang="en-A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that the </a:t>
            </a:r>
            <a:r>
              <a:rPr lang="en-A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power dynamic between the buyer and the seller are equal</a:t>
            </a:r>
            <a:r>
              <a:rPr lang="en-A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 </a:t>
            </a:r>
          </a:p>
          <a:p>
            <a:endParaRPr lang="en-A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A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reality however, is that many </a:t>
            </a:r>
            <a:r>
              <a:rPr lang="en-A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prostituted people are controlled by pimps</a:t>
            </a:r>
            <a:r>
              <a:rPr lang="en-A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A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gangs and are increasingly being trafficked.   </a:t>
            </a:r>
          </a:p>
          <a:p>
            <a:pPr marL="114300" indent="0">
              <a:buNone/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8C20-D630-4EEB-95B1-59BEF5ACCB80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038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E64F1A"/>
                </a:solidFill>
                <a:latin typeface="Arial Black" pitchFamily="34" charset="0"/>
              </a:rPr>
              <a:t>Some sobering facts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136904" cy="4988024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90%  of people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involved in prostitution 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(the vast majority of whom are women)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are dependent on a  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male procurer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(Fondation Scelles as quoted in EU, 2014).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Conservative statistics 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suggest that 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in 7 prostitutes in Europe are victims of trafficking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this goes 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 60% and 90% in some member states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(EU, 2014).  </a:t>
            </a:r>
          </a:p>
          <a:p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Coercion 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often used by pimps to entrap both 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children and women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(O’Hara, 2018, Coy, 2016). </a:t>
            </a:r>
          </a:p>
          <a:p>
            <a:endParaRPr lang="en-GB" sz="1400" b="1" dirty="0"/>
          </a:p>
          <a:p>
            <a:endParaRPr lang="en-GB" sz="1400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8C20-D630-4EEB-95B1-59BEF5ACCB80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860" y="5552016"/>
            <a:ext cx="1783085" cy="130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696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848872" cy="1143000"/>
          </a:xfrm>
        </p:spPr>
        <p:txBody>
          <a:bodyPr/>
          <a:lstStyle/>
          <a:p>
            <a:r>
              <a:rPr lang="en-GB" sz="3200" dirty="0">
                <a:solidFill>
                  <a:srgbClr val="E64F1A"/>
                </a:solidFill>
                <a:latin typeface="Arial Black" pitchFamily="34" charset="0"/>
              </a:rPr>
              <a:t>Some  key facts – Exploiting Vulnerability from a young age</a:t>
            </a:r>
            <a:br>
              <a:rPr lang="en-GB" sz="3200" dirty="0">
                <a:solidFill>
                  <a:srgbClr val="E64F1A"/>
                </a:solidFill>
                <a:latin typeface="Arial Black" pitchFamily="34" charset="0"/>
              </a:rPr>
            </a:br>
            <a:endParaRPr lang="en-GB" sz="3200" dirty="0">
              <a:solidFill>
                <a:srgbClr val="E64F1A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7715200" cy="5276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most vulnerable children and youths are specifically targeted by pimps and groomed into prostitution:</a:t>
            </a:r>
          </a:p>
          <a:p>
            <a:pPr marL="0" indent="0" algn="ctr">
              <a:buNone/>
            </a:pP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342900"/>
            <a:r>
              <a:rPr lang="en-GB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Dysfunctional  families</a:t>
            </a:r>
          </a:p>
          <a:p>
            <a:pPr indent="-342900"/>
            <a:r>
              <a:rPr lang="en-GB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Mental health problems</a:t>
            </a:r>
          </a:p>
          <a:p>
            <a:pPr indent="-342900"/>
            <a:r>
              <a:rPr lang="en-GB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Deprived backgrounds </a:t>
            </a:r>
          </a:p>
          <a:p>
            <a:pPr indent="-342900"/>
            <a:r>
              <a:rPr lang="en-GB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Addiction problems </a:t>
            </a:r>
          </a:p>
          <a:p>
            <a:pPr indent="-342900"/>
            <a:r>
              <a:rPr lang="en-GB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Homelessness</a:t>
            </a:r>
          </a:p>
          <a:p>
            <a:pPr indent="-342900"/>
            <a:endParaRPr lang="en-GB" sz="23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342900"/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Apart from pimps these  can also be groomed  by their </a:t>
            </a:r>
            <a:r>
              <a:rPr lang="en-GB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boyfriends, family members, pseudo work agents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(EU, 2016). </a:t>
            </a:r>
          </a:p>
          <a:p>
            <a:pPr indent="-342900"/>
            <a:endParaRPr lang="en-GB" sz="2300" dirty="0"/>
          </a:p>
          <a:p>
            <a:pPr indent="-342900"/>
            <a:endParaRPr lang="en-GB" sz="2300" dirty="0"/>
          </a:p>
          <a:p>
            <a:pPr indent="-342900"/>
            <a:endParaRPr lang="en-GB" sz="2300" dirty="0"/>
          </a:p>
          <a:p>
            <a:pPr indent="-342900"/>
            <a:endParaRPr lang="en-GB" dirty="0"/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368" y="5517232"/>
            <a:ext cx="1619672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357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848872" cy="1143000"/>
          </a:xfrm>
        </p:spPr>
        <p:txBody>
          <a:bodyPr/>
          <a:lstStyle/>
          <a:p>
            <a:r>
              <a:rPr lang="en-GB" sz="3200" dirty="0">
                <a:solidFill>
                  <a:srgbClr val="E64F1A"/>
                </a:solidFill>
                <a:latin typeface="Arial Black" pitchFamily="34" charset="0"/>
              </a:rPr>
              <a:t>Some  key facts – Exploiting Vulnerability from a young age</a:t>
            </a:r>
            <a:br>
              <a:rPr lang="en-GB" sz="3200" dirty="0">
                <a:solidFill>
                  <a:srgbClr val="E64F1A"/>
                </a:solidFill>
                <a:latin typeface="Arial Black" pitchFamily="34" charset="0"/>
              </a:rPr>
            </a:br>
            <a:endParaRPr lang="en-GB" sz="3200" dirty="0">
              <a:solidFill>
                <a:srgbClr val="E64F1A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7344816" cy="4896544"/>
          </a:xfrm>
        </p:spPr>
        <p:txBody>
          <a:bodyPr>
            <a:normAutofit fontScale="92500" lnSpcReduction="20000"/>
          </a:bodyPr>
          <a:lstStyle/>
          <a:p>
            <a:pPr indent="-342900"/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the vast majority of women in prostitution, </a:t>
            </a:r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age of  entry is below 18 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(EU, 2014).</a:t>
            </a:r>
          </a:p>
          <a:p>
            <a:pPr indent="-342900"/>
            <a:endParaRPr lang="en-GB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342900"/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Unaccompanied children  </a:t>
            </a: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 increasingly </a:t>
            </a:r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being trafficked for sexual exploitation and forced criminality</a:t>
            </a: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(EU, 2016). </a:t>
            </a:r>
          </a:p>
          <a:p>
            <a:pPr indent="-342900"/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342900"/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 </a:t>
            </a:r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girls are groomed from a young age, as early as 12 – 13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(EU, 2014).</a:t>
            </a:r>
          </a:p>
          <a:p>
            <a:pPr indent="-342900"/>
            <a:endParaRPr lang="en-GB" sz="2300" dirty="0"/>
          </a:p>
          <a:p>
            <a:pPr indent="-342900"/>
            <a:endParaRPr lang="en-GB" sz="2300" dirty="0"/>
          </a:p>
          <a:p>
            <a:pPr indent="-342900"/>
            <a:endParaRPr lang="en-GB" dirty="0"/>
          </a:p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5569804"/>
            <a:ext cx="1363216" cy="128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314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F8FBD-60BC-47CC-9D3E-47C3A3C15E37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9" t="12821" r="38078" b="5497"/>
          <a:stretch/>
        </p:blipFill>
        <p:spPr bwMode="auto">
          <a:xfrm>
            <a:off x="-108520" y="-99392"/>
            <a:ext cx="925252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00" y="5572125"/>
            <a:ext cx="13589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226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E64F1A"/>
                </a:solidFill>
                <a:latin typeface="Arial Black" pitchFamily="34" charset="0"/>
              </a:rPr>
              <a:t>This 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800600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Introducing the core group and the endorsers</a:t>
            </a:r>
          </a:p>
          <a:p>
            <a:endParaRPr lang="en-GB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Our proposal – an overview</a:t>
            </a:r>
          </a:p>
          <a:p>
            <a:endParaRPr lang="en-GB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Our overall key message – you cannot separate trafficking from prostitution – Why?</a:t>
            </a:r>
          </a:p>
          <a:p>
            <a:endParaRPr lang="en-GB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What is the impact of prostitution and trafficking on the country and those involved?</a:t>
            </a:r>
          </a:p>
          <a:p>
            <a:endParaRPr lang="en-GB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Discuss the model proposed – the Equality Model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8C20-D630-4EEB-95B1-59BEF5ACCB80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369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E64F1A"/>
                </a:solidFill>
                <a:latin typeface="Arial Black" pitchFamily="34" charset="0"/>
              </a:rPr>
              <a:t>Some  key facts – Exploiting addiction and victimisation</a:t>
            </a:r>
            <a:br>
              <a:rPr lang="en-GB" sz="3600" dirty="0">
                <a:solidFill>
                  <a:srgbClr val="E64F1A"/>
                </a:solidFill>
                <a:latin typeface="Arial Black" pitchFamily="34" charset="0"/>
              </a:rPr>
            </a:br>
            <a:endParaRPr lang="en-GB" sz="3600" dirty="0">
              <a:solidFill>
                <a:srgbClr val="E64F1A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7978"/>
            <a:ext cx="3657600" cy="5021342"/>
          </a:xfrm>
        </p:spPr>
        <p:txBody>
          <a:bodyPr>
            <a:normAutofit fontScale="25000" lnSpcReduction="20000"/>
          </a:bodyPr>
          <a:lstStyle/>
          <a:p>
            <a:r>
              <a:rPr lang="en-GB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Drugs are often used as </a:t>
            </a:r>
            <a:r>
              <a:rPr lang="en-GB" sz="8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trapping factors </a:t>
            </a:r>
            <a:r>
              <a:rPr lang="en-GB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making it </a:t>
            </a:r>
            <a:r>
              <a:rPr lang="en-GB" sz="8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difficult for the prostituted person to exit, once dependent</a:t>
            </a:r>
            <a:r>
              <a:rPr lang="en-GB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endParaRPr lang="en-GB" sz="8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“..both prostitution and substance abuse are the behavioral translations of these </a:t>
            </a:r>
            <a:r>
              <a:rPr lang="en-GB" sz="8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women's endless cycles of victimization</a:t>
            </a:r>
            <a:r>
              <a:rPr lang="en-GB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severely disturbed backgrounds, as well as an expression of the self-destructive pull, </a:t>
            </a:r>
            <a:r>
              <a:rPr lang="en-GB" sz="8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sense of hopelessness, helplessness, negative self-concept and psychological paralysis </a:t>
            </a:r>
            <a:r>
              <a:rPr lang="en-GB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reported by almost every subject in the study”.</a:t>
            </a:r>
          </a:p>
          <a:p>
            <a:endParaRPr lang="en-GB" sz="8000" dirty="0"/>
          </a:p>
          <a:p>
            <a:endParaRPr lang="en-GB" sz="8000" dirty="0"/>
          </a:p>
          <a:p>
            <a:pPr marL="114300" indent="0">
              <a:buNone/>
            </a:pPr>
            <a:endParaRPr lang="en-GB" sz="8000" dirty="0"/>
          </a:p>
          <a:p>
            <a:pPr marL="114300" indent="0">
              <a:buNone/>
            </a:pPr>
            <a:endParaRPr lang="en-GB" sz="8000" dirty="0"/>
          </a:p>
          <a:p>
            <a:pPr marL="114300" indent="0">
              <a:buNone/>
            </a:pPr>
            <a:endParaRPr lang="en-GB" sz="8000" dirty="0"/>
          </a:p>
          <a:p>
            <a:pPr marL="114300" indent="0">
              <a:buNone/>
            </a:pPr>
            <a:endParaRPr lang="en-GB" sz="8000" dirty="0"/>
          </a:p>
          <a:p>
            <a:pPr marL="114300" indent="0">
              <a:buNone/>
            </a:pPr>
            <a:endParaRPr lang="en-GB" sz="8000" dirty="0"/>
          </a:p>
          <a:p>
            <a:pPr marL="114300" indent="0">
              <a:buNone/>
            </a:pPr>
            <a:endParaRPr lang="en-GB" sz="8000" dirty="0"/>
          </a:p>
          <a:p>
            <a:pPr marL="114300" indent="0">
              <a:buNone/>
            </a:pPr>
            <a:endParaRPr lang="en-GB" sz="2200" dirty="0"/>
          </a:p>
          <a:p>
            <a:pPr marL="114300" indent="0">
              <a:buNone/>
            </a:pPr>
            <a:endParaRPr lang="en-GB" sz="2200" dirty="0"/>
          </a:p>
          <a:p>
            <a:pPr marL="114300" indent="0">
              <a:buNone/>
            </a:pPr>
            <a:endParaRPr lang="en-GB" sz="2200" dirty="0"/>
          </a:p>
          <a:p>
            <a:pPr marL="114300" indent="0">
              <a:buNone/>
            </a:pPr>
            <a:endParaRPr lang="en-GB" sz="2200" dirty="0"/>
          </a:p>
          <a:p>
            <a:pPr marL="114300" indent="0">
              <a:buNone/>
            </a:pPr>
            <a:endParaRPr lang="en-GB" sz="4800" dirty="0"/>
          </a:p>
          <a:p>
            <a:pPr marL="114300" indent="0">
              <a:buNone/>
            </a:pPr>
            <a:endParaRPr lang="en-GB" sz="4800" dirty="0"/>
          </a:p>
          <a:p>
            <a:pPr marL="114300" indent="0">
              <a:buNone/>
            </a:pPr>
            <a:r>
              <a:rPr lang="en-GB" sz="4800" dirty="0"/>
              <a:t>(https://www.ncbi.nlm.nih.gov/pubmed/7143150)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8C20-D630-4EEB-95B1-59BEF5ACCB80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3" t="21314" r="28207" b="12179"/>
          <a:stretch/>
        </p:blipFill>
        <p:spPr bwMode="auto">
          <a:xfrm>
            <a:off x="4427984" y="1287978"/>
            <a:ext cx="3816423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155" y="5301238"/>
            <a:ext cx="1740278" cy="155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939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39552" y="2564904"/>
            <a:ext cx="7200800" cy="136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/>
          <a:lstStyle/>
          <a:p>
            <a:r>
              <a:rPr lang="en-GB" sz="4400" dirty="0">
                <a:solidFill>
                  <a:srgbClr val="E64F1A"/>
                </a:solidFill>
                <a:latin typeface="Arial Black" pitchFamily="34" charset="0"/>
              </a:rPr>
              <a:t>Is prostitution cost-neutral?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8C20-D630-4EEB-95B1-59BEF5ACCB80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4427984" y="2564904"/>
            <a:ext cx="3456384" cy="136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539552" y="2431244"/>
            <a:ext cx="7344816" cy="11452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AutoShape 4" descr="Image result for fa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8199" name="Picture 7" descr="Image result for question 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2431244"/>
            <a:ext cx="4392488" cy="431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385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E64F1A"/>
                </a:solidFill>
                <a:latin typeface="Arial Black" pitchFamily="34" charset="0"/>
              </a:rPr>
              <a:t>The impact of prostitution: some facts!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GB" sz="3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What is the physical, mental and social impact of prostitution?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8C20-D630-4EEB-95B1-59BEF5ACCB80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pic>
        <p:nvPicPr>
          <p:cNvPr id="1028" name="Picture 4" descr="[​IM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64414"/>
            <a:ext cx="648072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449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848872" cy="1143000"/>
          </a:xfrm>
        </p:spPr>
        <p:txBody>
          <a:bodyPr/>
          <a:lstStyle/>
          <a:p>
            <a:r>
              <a:rPr lang="en-GB" sz="4000" dirty="0">
                <a:solidFill>
                  <a:srgbClr val="E64F1A"/>
                </a:solidFill>
                <a:latin typeface="Arial Black" pitchFamily="34" charset="0"/>
              </a:rPr>
              <a:t>Some  key facts -The physical impact of violence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136904" cy="4844008"/>
          </a:xfrm>
        </p:spPr>
        <p:txBody>
          <a:bodyPr>
            <a:normAutofit/>
          </a:bodyPr>
          <a:lstStyle/>
          <a:p>
            <a:pPr indent="-342900"/>
            <a:endParaRPr lang="en-GB" b="1" dirty="0"/>
          </a:p>
          <a:p>
            <a:pPr indent="-342900"/>
            <a:r>
              <a:rPr lang="en-GB" sz="2400" dirty="0"/>
              <a:t>As more </a:t>
            </a:r>
            <a:r>
              <a:rPr lang="en-GB" sz="2400" b="1" dirty="0"/>
              <a:t>men are watching pornography</a:t>
            </a:r>
            <a:r>
              <a:rPr lang="en-GB" sz="2400" dirty="0"/>
              <a:t>, male demands on prostituted persons are becoming </a:t>
            </a:r>
            <a:r>
              <a:rPr lang="en-GB" sz="2400" b="1" dirty="0"/>
              <a:t>more extreme </a:t>
            </a:r>
            <a:r>
              <a:rPr lang="en-GB" sz="2400" dirty="0"/>
              <a:t>and leading to </a:t>
            </a:r>
            <a:r>
              <a:rPr lang="en-GB" sz="2400" b="1" dirty="0"/>
              <a:t>painful and degrading sexual practices.</a:t>
            </a:r>
          </a:p>
          <a:p>
            <a:pPr indent="-342900"/>
            <a:endParaRPr lang="en-GB" sz="2400" dirty="0"/>
          </a:p>
          <a:p>
            <a:pPr indent="-342900"/>
            <a:r>
              <a:rPr lang="en-GB" sz="2400" dirty="0"/>
              <a:t>People used in the sex industry often </a:t>
            </a:r>
            <a:r>
              <a:rPr lang="en-GB" sz="2400" b="1" dirty="0"/>
              <a:t>need medical care as a result </a:t>
            </a:r>
            <a:r>
              <a:rPr lang="en-GB" sz="2400" dirty="0"/>
              <a:t>of the </a:t>
            </a:r>
            <a:r>
              <a:rPr lang="en-GB" sz="2400" b="1" dirty="0"/>
              <a:t>ever-present violence and infectious diseases </a:t>
            </a:r>
            <a:r>
              <a:rPr lang="en-GB" sz="2400" dirty="0"/>
              <a:t>(Farley et al, 2003)</a:t>
            </a:r>
          </a:p>
          <a:p>
            <a:pPr indent="-342900"/>
            <a:endParaRPr lang="en-GB" sz="2400" dirty="0"/>
          </a:p>
          <a:p>
            <a:pPr indent="-342900"/>
            <a:r>
              <a:rPr lang="en-GB" sz="2400" b="1" dirty="0"/>
              <a:t>The infectious diseases </a:t>
            </a:r>
            <a:r>
              <a:rPr lang="en-GB" sz="2400" dirty="0"/>
              <a:t>also affect the </a:t>
            </a:r>
            <a:r>
              <a:rPr lang="en-GB" sz="2400" b="1" dirty="0"/>
              <a:t>buyers and their innocent partner/s</a:t>
            </a:r>
            <a:r>
              <a:rPr lang="en-GB" sz="2400" dirty="0"/>
              <a:t> making this a</a:t>
            </a:r>
            <a:r>
              <a:rPr lang="en-GB" sz="2400" b="1" dirty="0"/>
              <a:t> serious public health issue.</a:t>
            </a:r>
          </a:p>
          <a:p>
            <a:pPr indent="-342900"/>
            <a:endParaRPr lang="en-GB" dirty="0"/>
          </a:p>
          <a:p>
            <a:pPr indent="-342900"/>
            <a:endParaRPr lang="en-GB" dirty="0"/>
          </a:p>
          <a:p>
            <a:pPr indent="-342900"/>
            <a:endParaRPr lang="en-GB" b="1" dirty="0"/>
          </a:p>
          <a:p>
            <a:pPr indent="-342900"/>
            <a:endParaRPr lang="en-GB" dirty="0"/>
          </a:p>
          <a:p>
            <a:pPr indent="-342900"/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9970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Arial Black" pitchFamily="34" charset="0"/>
              </a:rPr>
              <a:t>This harmless fun is not cost neutral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773128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HIV + AIDS</a:t>
            </a:r>
          </a:p>
          <a:p>
            <a:endParaRPr lang="en-GB" dirty="0"/>
          </a:p>
          <a:p>
            <a:r>
              <a:rPr lang="en-GB" dirty="0"/>
              <a:t>Syphilis</a:t>
            </a:r>
          </a:p>
          <a:p>
            <a:endParaRPr lang="en-GB" dirty="0"/>
          </a:p>
          <a:p>
            <a:r>
              <a:rPr lang="en-GB" dirty="0"/>
              <a:t>Chlamydia</a:t>
            </a:r>
          </a:p>
          <a:p>
            <a:endParaRPr lang="en-GB" dirty="0"/>
          </a:p>
          <a:p>
            <a:r>
              <a:rPr lang="en-GB" dirty="0"/>
              <a:t>Hepatitis B + C</a:t>
            </a:r>
          </a:p>
          <a:p>
            <a:endParaRPr lang="en-GB" dirty="0"/>
          </a:p>
          <a:p>
            <a:r>
              <a:rPr lang="en-GB" dirty="0"/>
              <a:t>Gonorrhoea </a:t>
            </a:r>
          </a:p>
          <a:p>
            <a:endParaRPr lang="en-GB" dirty="0"/>
          </a:p>
          <a:p>
            <a:r>
              <a:rPr lang="en-GB" dirty="0"/>
              <a:t>HPV leading to cancer</a:t>
            </a:r>
          </a:p>
          <a:p>
            <a:endParaRPr lang="en-GB" dirty="0"/>
          </a:p>
          <a:p>
            <a:r>
              <a:rPr lang="en-GB" dirty="0"/>
              <a:t>Herpes </a:t>
            </a:r>
          </a:p>
          <a:p>
            <a:pPr marL="114300" indent="0">
              <a:buNone/>
            </a:pPr>
            <a:endParaRPr lang="en-GB" dirty="0"/>
          </a:p>
          <a:p>
            <a:r>
              <a:rPr lang="en-GB" dirty="0"/>
              <a:t>Pubic Lice</a:t>
            </a:r>
          </a:p>
          <a:p>
            <a:endParaRPr lang="en-GB" dirty="0"/>
          </a:p>
          <a:p>
            <a:r>
              <a:rPr lang="en-GB" dirty="0"/>
              <a:t>Genital Warts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9B081-E9A7-4B27-8399-38250F1E7476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56792"/>
            <a:ext cx="453650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725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F8FBD-60BC-47CC-9D3E-47C3A3C15E37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7" b="12179"/>
          <a:stretch/>
        </p:blipFill>
        <p:spPr bwMode="auto">
          <a:xfrm>
            <a:off x="0" y="56907"/>
            <a:ext cx="9144000" cy="680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169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848872" cy="1156990"/>
          </a:xfrm>
        </p:spPr>
        <p:txBody>
          <a:bodyPr/>
          <a:lstStyle/>
          <a:p>
            <a:r>
              <a:rPr lang="en-GB" sz="4000" dirty="0">
                <a:solidFill>
                  <a:srgbClr val="E64F1A"/>
                </a:solidFill>
                <a:latin typeface="Arial Black" pitchFamily="34" charset="0"/>
              </a:rPr>
              <a:t>Some  key facts –The mental health impact</a:t>
            </a:r>
            <a:br>
              <a:rPr lang="en-GB" sz="4000" dirty="0">
                <a:solidFill>
                  <a:srgbClr val="E64F1A"/>
                </a:solidFill>
                <a:latin typeface="Arial Black" pitchFamily="34" charset="0"/>
              </a:rPr>
            </a:br>
            <a:endParaRPr lang="en-GB" sz="4000" dirty="0">
              <a:solidFill>
                <a:srgbClr val="E64F1A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136904" cy="5132040"/>
          </a:xfrm>
        </p:spPr>
        <p:txBody>
          <a:bodyPr>
            <a:normAutofit/>
          </a:bodyPr>
          <a:lstStyle/>
          <a:p>
            <a:pPr indent="-342900"/>
            <a:r>
              <a:rPr lang="en-GB" sz="2400" dirty="0"/>
              <a:t>Survivors frequently </a:t>
            </a:r>
            <a:r>
              <a:rPr lang="en-GB" sz="2400" b="1" dirty="0"/>
              <a:t>need mental health care </a:t>
            </a:r>
            <a:r>
              <a:rPr lang="en-GB" sz="2400" dirty="0"/>
              <a:t>for</a:t>
            </a:r>
            <a:r>
              <a:rPr lang="en-GB" sz="2400" b="1" dirty="0"/>
              <a:t> post-traumatic stress disorder, psychotic episodes </a:t>
            </a:r>
            <a:r>
              <a:rPr lang="en-GB" sz="2400" dirty="0"/>
              <a:t>and</a:t>
            </a:r>
            <a:r>
              <a:rPr lang="en-GB" sz="2400" b="1" dirty="0"/>
              <a:t> suicide attempts. </a:t>
            </a:r>
          </a:p>
          <a:p>
            <a:pPr indent="-342900"/>
            <a:endParaRPr lang="en-GB" sz="2400" b="1" dirty="0"/>
          </a:p>
          <a:p>
            <a:pPr indent="-342900"/>
            <a:r>
              <a:rPr lang="en-GB" sz="2400" dirty="0"/>
              <a:t>From a study over 9 countries, it emerged that the mortality rate of prostituted persons  can be up to </a:t>
            </a:r>
            <a:r>
              <a:rPr lang="en-GB" sz="2400" b="1" dirty="0"/>
              <a:t>40 times higher than the average population </a:t>
            </a:r>
            <a:r>
              <a:rPr lang="en-GB" sz="1400" dirty="0"/>
              <a:t>(Lynne, J., Zumbeck, S., Spiwak, F., Reyes, M.E., Alvarez , D., Sezgin, U. 2003</a:t>
            </a:r>
            <a:r>
              <a:rPr lang="en-GB" sz="2400" dirty="0"/>
              <a:t>).</a:t>
            </a:r>
            <a:r>
              <a:rPr lang="en-GB" sz="2400" b="1" dirty="0"/>
              <a:t> </a:t>
            </a:r>
          </a:p>
          <a:p>
            <a:pPr indent="-342900"/>
            <a:endParaRPr lang="en-GB" sz="2400" b="1" dirty="0"/>
          </a:p>
          <a:p>
            <a:pPr indent="-342900"/>
            <a:r>
              <a:rPr lang="en-GB" sz="2400" dirty="0"/>
              <a:t>A study showed that </a:t>
            </a:r>
            <a:r>
              <a:rPr lang="en-GB" sz="2400" b="1" dirty="0"/>
              <a:t>89% of prostituted persons indicated they wanted to leav</a:t>
            </a:r>
            <a:r>
              <a:rPr lang="en-GB" sz="2400" dirty="0"/>
              <a:t>e,  but they did </a:t>
            </a:r>
            <a:r>
              <a:rPr lang="en-GB" sz="2400" b="1" dirty="0"/>
              <a:t>not see a way out or another option to surviv</a:t>
            </a:r>
            <a:r>
              <a:rPr lang="en-GB" sz="2400" dirty="0"/>
              <a:t>e </a:t>
            </a:r>
            <a:r>
              <a:rPr lang="en-GB" sz="1400" dirty="0"/>
              <a:t>(Farley et al, 2003).</a:t>
            </a:r>
          </a:p>
          <a:p>
            <a:pPr indent="-342900"/>
            <a:endParaRPr lang="en-GB" sz="2400" dirty="0"/>
          </a:p>
          <a:p>
            <a:pPr indent="-342900"/>
            <a:endParaRPr lang="en-GB" b="1" dirty="0"/>
          </a:p>
          <a:p>
            <a:pPr indent="-342900"/>
            <a:endParaRPr lang="en-GB" b="1" dirty="0"/>
          </a:p>
          <a:p>
            <a:pPr indent="-342900"/>
            <a:endParaRPr lang="en-GB" dirty="0"/>
          </a:p>
          <a:p>
            <a:pPr indent="-342900"/>
            <a:endParaRPr lang="en-GB" b="1" dirty="0"/>
          </a:p>
          <a:p>
            <a:pPr indent="-342900"/>
            <a:endParaRPr lang="en-GB" dirty="0"/>
          </a:p>
          <a:p>
            <a:pPr indent="-342900"/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0895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E64F1A"/>
                </a:solidFill>
                <a:latin typeface="Arial Black" pitchFamily="34" charset="0"/>
              </a:rPr>
              <a:t>Prostitution - is not cost neutral!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  <a:p>
            <a:r>
              <a:rPr lang="en-GB" b="1" dirty="0"/>
              <a:t>Physical /Mental health Impact </a:t>
            </a:r>
            <a:r>
              <a:rPr lang="en-GB" dirty="0"/>
              <a:t>on the </a:t>
            </a:r>
            <a:r>
              <a:rPr lang="en-GB" b="1" dirty="0"/>
              <a:t>prostituted person</a:t>
            </a:r>
          </a:p>
          <a:p>
            <a:endParaRPr lang="en-GB" dirty="0"/>
          </a:p>
          <a:p>
            <a:r>
              <a:rPr lang="en-GB" b="1" dirty="0"/>
              <a:t>Public Health </a:t>
            </a:r>
            <a:r>
              <a:rPr lang="en-GB" dirty="0"/>
              <a:t>Issue (</a:t>
            </a:r>
            <a:r>
              <a:rPr lang="en-GB" b="1" dirty="0"/>
              <a:t>johns and their partner/s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b="1" dirty="0"/>
              <a:t>Trafficking </a:t>
            </a:r>
            <a:r>
              <a:rPr lang="en-GB" dirty="0"/>
              <a:t> through criminal gangs </a:t>
            </a:r>
          </a:p>
          <a:p>
            <a:endParaRPr lang="en-GB" dirty="0"/>
          </a:p>
          <a:p>
            <a:r>
              <a:rPr lang="en-GB" b="1" dirty="0"/>
              <a:t>Normalisation of prostitution   </a:t>
            </a:r>
            <a:r>
              <a:rPr lang="en-GB" dirty="0"/>
              <a:t>leads to the commodification of   (mostly) women’s bodies and assumes that a </a:t>
            </a:r>
            <a:r>
              <a:rPr lang="en-GB" b="1" dirty="0"/>
              <a:t>‘subset’ of girls/women  </a:t>
            </a:r>
            <a:r>
              <a:rPr lang="en-GB" dirty="0"/>
              <a:t>can be sacrificed  to keep men </a:t>
            </a:r>
            <a:r>
              <a:rPr lang="en-GB" b="1" dirty="0"/>
              <a:t>sexually satisfied and happy</a:t>
            </a:r>
            <a:r>
              <a:rPr lang="en-GB" dirty="0"/>
              <a:t>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8C20-D630-4EEB-95B1-59BEF5ACCB80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234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3568" y="3058293"/>
            <a:ext cx="7200800" cy="136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E64F1A"/>
                </a:solidFill>
                <a:latin typeface="Arial Black" pitchFamily="34" charset="0"/>
              </a:rPr>
              <a:t>What model have the most feminist countries adopted?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8C20-D630-4EEB-95B1-59BEF5ACCB80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4572000" y="2899084"/>
            <a:ext cx="3312368" cy="136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683568" y="2893259"/>
            <a:ext cx="7200800" cy="11452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Equality Model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58" y="4426293"/>
            <a:ext cx="719071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51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301006"/>
          </a:xfrm>
        </p:spPr>
        <p:txBody>
          <a:bodyPr/>
          <a:lstStyle/>
          <a:p>
            <a:br>
              <a:rPr lang="en-GB" sz="2800" b="1" dirty="0">
                <a:latin typeface="Arial Black" panose="020B0A04020102020204" pitchFamily="34" charset="0"/>
              </a:rPr>
            </a:br>
            <a:br>
              <a:rPr lang="en-GB" sz="2800" b="1" dirty="0">
                <a:latin typeface="Arial Black" panose="020B0A04020102020204" pitchFamily="34" charset="0"/>
              </a:rPr>
            </a:br>
            <a:r>
              <a:rPr lang="en-GB" sz="2800" b="1" dirty="0">
                <a:solidFill>
                  <a:srgbClr val="E64F1A"/>
                </a:solidFill>
                <a:latin typeface="Arial Black" panose="020B0A04020102020204" pitchFamily="34" charset="0"/>
              </a:rPr>
              <a:t>The Equality Model –  3 guiding principles</a:t>
            </a:r>
            <a:br>
              <a:rPr lang="en-GB" sz="2800" b="1" dirty="0">
                <a:solidFill>
                  <a:srgbClr val="E64F1A"/>
                </a:solidFill>
                <a:latin typeface="Arial Black" panose="020B0A04020102020204" pitchFamily="34" charset="0"/>
              </a:rPr>
            </a:br>
            <a:br>
              <a:rPr lang="en-GB" sz="4800" dirty="0">
                <a:latin typeface="Arial Black" panose="020B0A04020102020204" pitchFamily="34" charset="0"/>
                <a:cs typeface="Arial" pitchFamily="34" charset="0"/>
              </a:rPr>
            </a:br>
            <a:endParaRPr lang="en-GB" dirty="0"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132040"/>
          </a:xfrm>
          <a:ln>
            <a:solidFill>
              <a:srgbClr val="E64F1A"/>
            </a:solidFill>
          </a:ln>
        </p:spPr>
        <p:txBody>
          <a:bodyPr>
            <a:normAutofit/>
          </a:bodyPr>
          <a:lstStyle/>
          <a:p>
            <a:r>
              <a:rPr lang="en-GB" sz="2800" b="1" dirty="0"/>
              <a:t>Decriminalisation of those who are prostituted – </a:t>
            </a:r>
            <a:r>
              <a:rPr lang="en-GB" sz="2800" dirty="0"/>
              <a:t>they should not be criminalised or victimised further for the abuse they endure</a:t>
            </a:r>
          </a:p>
          <a:p>
            <a:endParaRPr lang="en-GB" sz="2800" dirty="0"/>
          </a:p>
          <a:p>
            <a:r>
              <a:rPr lang="en-GB" sz="2800" b="1" dirty="0"/>
              <a:t>Buying human beings for sex is exploitative and harmful </a:t>
            </a:r>
            <a:r>
              <a:rPr lang="en-GB" sz="2800" dirty="0"/>
              <a:t>– so it cannot be normalised and legitimised</a:t>
            </a:r>
          </a:p>
          <a:p>
            <a:endParaRPr lang="en-GB" sz="2800" dirty="0"/>
          </a:p>
          <a:p>
            <a:r>
              <a:rPr lang="en-GB" sz="2800" b="1" dirty="0"/>
              <a:t>Offer exit programmes </a:t>
            </a:r>
            <a:r>
              <a:rPr lang="en-GB" sz="2800" dirty="0"/>
              <a:t>and related support services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8C20-D630-4EEB-95B1-59BEF5ACCB80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696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E64F1A"/>
                </a:solidFill>
                <a:latin typeface="Arial Black" pitchFamily="34" charset="0"/>
              </a:rPr>
              <a:t>Who are we?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7836024" cy="4800600"/>
          </a:xfrm>
        </p:spPr>
        <p:txBody>
          <a:bodyPr>
            <a:normAutofit fontScale="92500" lnSpcReduction="20000"/>
          </a:bodyPr>
          <a:lstStyle/>
          <a:p>
            <a:pPr marL="114300" indent="0" algn="ctr">
              <a:buNone/>
            </a:pPr>
            <a:r>
              <a:rPr lang="en-GB" sz="3000" b="1" dirty="0">
                <a:solidFill>
                  <a:srgbClr val="E64F1A"/>
                </a:solidFill>
              </a:rPr>
              <a:t>The Core Group</a:t>
            </a:r>
            <a:endParaRPr lang="en-GB" sz="3000" dirty="0">
              <a:solidFill>
                <a:srgbClr val="E64F1A"/>
              </a:solidFill>
            </a:endParaRPr>
          </a:p>
          <a:p>
            <a:pPr marL="114300" indent="0">
              <a:buNone/>
            </a:pP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Submission was drafted and endorsed by a multi-disciplinary collective of Malta’s leading experts on prostitution and trafficking-  </a:t>
            </a:r>
          </a:p>
          <a:p>
            <a:endParaRPr lang="en-GB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 Anna Borg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Academic, Director of the Centre for Labour Studies at the University of Malta and Women’s Rights Activist. </a:t>
            </a:r>
          </a:p>
          <a:p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 Anna Vella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Medical Doctor involved in the management of Dar Hosea</a:t>
            </a:r>
          </a:p>
          <a:p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 Lara Dimitrijevic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Lawyer and Women’s Rights Activist</a:t>
            </a:r>
          </a:p>
          <a:p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 Helen Burrows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International Human Rights Lawyer and Justice Reform Practitioner</a:t>
            </a:r>
          </a:p>
          <a:p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Ms Romina Gatt Lopez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Researcher – Worked directly with prostituted women</a:t>
            </a:r>
          </a:p>
          <a:p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Ms Marietherese Gatt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Researcher and Women’s rights activist </a:t>
            </a:r>
          </a:p>
          <a:p>
            <a:endParaRPr lang="en-GB" dirty="0"/>
          </a:p>
          <a:p>
            <a:pPr marL="114300" indent="0" algn="ctr">
              <a:buNone/>
            </a:pPr>
            <a:r>
              <a:rPr lang="en-GB" sz="2800" b="1" dirty="0">
                <a:solidFill>
                  <a:srgbClr val="E64F1A"/>
                </a:solidFill>
              </a:rPr>
              <a:t>The proposal has been endorsed by 42 organisations 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8C20-D630-4EEB-95B1-59BEF5ACCB80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0981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br>
              <a:rPr lang="en-GB" sz="2800" b="1" dirty="0">
                <a:latin typeface="Arial Black" panose="020B0A04020102020204" pitchFamily="34" charset="0"/>
              </a:rPr>
            </a:br>
            <a:br>
              <a:rPr lang="en-GB" sz="2800" b="1" dirty="0">
                <a:latin typeface="Arial Black" panose="020B0A04020102020204" pitchFamily="34" charset="0"/>
              </a:rPr>
            </a:br>
            <a:r>
              <a:rPr lang="en-GB" sz="2800" b="1" dirty="0">
                <a:solidFill>
                  <a:srgbClr val="E64F1A"/>
                </a:solidFill>
                <a:latin typeface="Arial Black" panose="020B0A04020102020204" pitchFamily="34" charset="0"/>
              </a:rPr>
              <a:t>The Equality Model</a:t>
            </a:r>
            <a:br>
              <a:rPr lang="en-GB" sz="2800" b="1" dirty="0">
                <a:solidFill>
                  <a:srgbClr val="E64F1A"/>
                </a:solidFill>
                <a:latin typeface="Arial Black" panose="020B0A04020102020204" pitchFamily="34" charset="0"/>
              </a:rPr>
            </a:br>
            <a:br>
              <a:rPr lang="en-GB" sz="4800" dirty="0">
                <a:solidFill>
                  <a:srgbClr val="E64F1A"/>
                </a:solidFill>
                <a:latin typeface="Arial Black" panose="020B0A04020102020204" pitchFamily="34" charset="0"/>
                <a:cs typeface="Arial" pitchFamily="34" charset="0"/>
              </a:rPr>
            </a:br>
            <a:endParaRPr lang="en-GB" dirty="0">
              <a:solidFill>
                <a:srgbClr val="E64F1A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163588"/>
            <a:ext cx="7753672" cy="5276056"/>
          </a:xfrm>
          <a:ln>
            <a:solidFill>
              <a:srgbClr val="E64F1A"/>
            </a:solidFill>
          </a:ln>
        </p:spPr>
        <p:txBody>
          <a:bodyPr>
            <a:normAutofit/>
          </a:bodyPr>
          <a:lstStyle/>
          <a:p>
            <a:r>
              <a:rPr lang="en-GB" b="1" dirty="0"/>
              <a:t>Sweden, Norway, Iceland, Ireland,  France, Israel and Canada </a:t>
            </a:r>
            <a:r>
              <a:rPr lang="en-GB" dirty="0"/>
              <a:t>have adopted the </a:t>
            </a:r>
            <a:r>
              <a:rPr lang="en-GB" b="1" dirty="0"/>
              <a:t>Equality </a:t>
            </a:r>
            <a:r>
              <a:rPr lang="en-GB" dirty="0"/>
              <a:t>(</a:t>
            </a:r>
            <a:r>
              <a:rPr lang="en-GB" b="1" dirty="0"/>
              <a:t>Spain too now</a:t>
            </a:r>
            <a:r>
              <a:rPr lang="en-GB" dirty="0"/>
              <a:t>, is considering this Model). </a:t>
            </a:r>
          </a:p>
          <a:p>
            <a:endParaRPr lang="en-GB" dirty="0"/>
          </a:p>
          <a:p>
            <a:r>
              <a:rPr lang="en-GB" dirty="0"/>
              <a:t>The Equality model is endorsed by the </a:t>
            </a:r>
            <a:r>
              <a:rPr lang="en-GB" b="1" dirty="0"/>
              <a:t>European Women’s Lobby and the European Parliament </a:t>
            </a:r>
            <a:r>
              <a:rPr lang="en-GB" dirty="0"/>
              <a:t>(EU, 2014). </a:t>
            </a:r>
          </a:p>
          <a:p>
            <a:endParaRPr lang="en-GB" dirty="0"/>
          </a:p>
          <a:p>
            <a:r>
              <a:rPr lang="en-GB" dirty="0"/>
              <a:t>The model is </a:t>
            </a:r>
            <a:r>
              <a:rPr lang="en-GB" b="1" dirty="0"/>
              <a:t>shunned by the traffickers/ pimps/johns </a:t>
            </a:r>
            <a:r>
              <a:rPr lang="en-GB" dirty="0"/>
              <a:t>– who get the clear message that what they are doing (</a:t>
            </a:r>
            <a:r>
              <a:rPr lang="en-GB" b="1" dirty="0"/>
              <a:t>exploiting the vulnerable) – will no longer be tolerated</a:t>
            </a:r>
            <a:r>
              <a:rPr lang="en-GB" dirty="0"/>
              <a:t>. </a:t>
            </a:r>
          </a:p>
          <a:p>
            <a:pPr marL="11430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8C20-D630-4EEB-95B1-59BEF5ACCB80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941168"/>
            <a:ext cx="2066925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3124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/>
          <a:lstStyle/>
          <a:p>
            <a:r>
              <a:rPr lang="en-GB" sz="3200" dirty="0">
                <a:solidFill>
                  <a:srgbClr val="E64F1A"/>
                </a:solidFill>
                <a:latin typeface="Arial Black" pitchFamily="34" charset="0"/>
              </a:rPr>
              <a:t>THE IMPACT OF THE EQUALITY MODEL IN SWEDEN -  SINCE 1999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Fewer women </a:t>
            </a: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experiencing 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sexual and physical violence.</a:t>
            </a:r>
          </a:p>
          <a:p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Significant  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decrease in the size of prostitution.</a:t>
            </a:r>
          </a:p>
          <a:p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Decrease in trafficking</a:t>
            </a:r>
          </a:p>
          <a:p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murders </a:t>
            </a: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prostituted persons since 1999.</a:t>
            </a:r>
          </a:p>
          <a:p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(Coy, Pringle &amp; Tyler, 2016, Swedish Institute, 2010)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8C20-D630-4EEB-95B1-59BEF5ACCB80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8727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54162"/>
          </a:xfrm>
        </p:spPr>
        <p:txBody>
          <a:bodyPr/>
          <a:lstStyle/>
          <a:p>
            <a:r>
              <a:rPr lang="en-GB" sz="4400" dirty="0">
                <a:solidFill>
                  <a:srgbClr val="E64F1A"/>
                </a:solidFill>
                <a:latin typeface="Arial Black" pitchFamily="34" charset="0"/>
              </a:rPr>
              <a:t>What are we proposing</a:t>
            </a:r>
            <a:r>
              <a:rPr lang="en-GB" sz="4800" dirty="0">
                <a:solidFill>
                  <a:srgbClr val="E64F1A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8C20-D630-4EEB-95B1-59BEF5ACCB80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" t="23157" r="65094" b="8573"/>
          <a:stretch/>
        </p:blipFill>
        <p:spPr bwMode="auto">
          <a:xfrm>
            <a:off x="1691680" y="1772816"/>
            <a:ext cx="4896544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393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E64F1A"/>
                </a:solidFill>
                <a:latin typeface="Arial Black" pitchFamily="34" charset="0"/>
              </a:rPr>
              <a:t>What are we proposing?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800600"/>
          </a:xfrm>
        </p:spPr>
        <p:txBody>
          <a:bodyPr>
            <a:normAutofit/>
          </a:bodyPr>
          <a:lstStyle/>
          <a:p>
            <a:r>
              <a:rPr lang="en-GB" dirty="0"/>
              <a:t> </a:t>
            </a:r>
            <a:r>
              <a:rPr lang="en-GB" b="1" dirty="0"/>
              <a:t>1. Decriminalisation of those who are prostituted </a:t>
            </a:r>
            <a:r>
              <a:rPr lang="en-GB" dirty="0"/>
              <a:t>- Persons caught up in prostitution should not be criminalised or victimised further for the abuse they endure.</a:t>
            </a:r>
          </a:p>
          <a:p>
            <a:endParaRPr lang="en-GB" dirty="0"/>
          </a:p>
          <a:p>
            <a:r>
              <a:rPr lang="en-GB" dirty="0"/>
              <a:t> </a:t>
            </a:r>
            <a:r>
              <a:rPr lang="en-GB" b="1" dirty="0"/>
              <a:t>2.  Exit services </a:t>
            </a:r>
            <a:r>
              <a:rPr lang="en-GB" dirty="0"/>
              <a:t>- Offer high quality services to support those in prostitution and help them build a new life outside it. </a:t>
            </a:r>
          </a:p>
          <a:p>
            <a:endParaRPr lang="en-GB" dirty="0"/>
          </a:p>
          <a:p>
            <a:r>
              <a:rPr lang="en-GB" dirty="0"/>
              <a:t>3. </a:t>
            </a:r>
            <a:r>
              <a:rPr lang="en-GB" b="1" dirty="0"/>
              <a:t>Buying sex becomes a criminal offence - </a:t>
            </a:r>
            <a:r>
              <a:rPr lang="en-GB" dirty="0"/>
              <a:t>Buying human beings for sex is </a:t>
            </a:r>
            <a:r>
              <a:rPr lang="en-GB" b="1" dirty="0"/>
              <a:t>exploitative and harmful</a:t>
            </a:r>
            <a:r>
              <a:rPr lang="en-GB" dirty="0"/>
              <a:t> - and so it cannot be </a:t>
            </a:r>
            <a:r>
              <a:rPr lang="en-GB" b="1" dirty="0"/>
              <a:t>normalised or legitimised. </a:t>
            </a:r>
          </a:p>
          <a:p>
            <a:endParaRPr lang="en-GB" dirty="0"/>
          </a:p>
          <a:p>
            <a:pPr marL="114300" indent="0" algn="ctr">
              <a:buNone/>
            </a:pPr>
            <a:r>
              <a:rPr lang="en-GB" sz="2400" b="1" u="sng" dirty="0">
                <a:solidFill>
                  <a:srgbClr val="E64F1A"/>
                </a:solidFill>
              </a:rPr>
              <a:t>These 3 proposals are interlinked and  cannot be separated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8C20-D630-4EEB-95B1-59BEF5ACCB80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139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F8FBD-60BC-47CC-9D3E-47C3A3C15E37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3" t="12188" r="37200" b="5750"/>
          <a:stretch/>
        </p:blipFill>
        <p:spPr bwMode="auto">
          <a:xfrm>
            <a:off x="323528" y="34354"/>
            <a:ext cx="8064896" cy="600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3349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E64F1A"/>
                </a:solidFill>
                <a:latin typeface="Arial Black" pitchFamily="34" charset="0"/>
              </a:rPr>
              <a:t>Conclusion - Tackling the issue holistically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/>
          </a:p>
          <a:p>
            <a:r>
              <a:rPr lang="en-GB" sz="2400" dirty="0"/>
              <a:t>We are urging government to enact a law for the </a:t>
            </a:r>
            <a:r>
              <a:rPr lang="en-GB" sz="2400" b="1" dirty="0"/>
              <a:t>common good</a:t>
            </a:r>
            <a:r>
              <a:rPr lang="en-GB" sz="2400" dirty="0"/>
              <a:t>, not for the </a:t>
            </a:r>
            <a:r>
              <a:rPr lang="en-GB" sz="2400" b="1" dirty="0"/>
              <a:t>exceptions. </a:t>
            </a:r>
          </a:p>
          <a:p>
            <a:endParaRPr lang="en-GB" sz="2400" dirty="0"/>
          </a:p>
          <a:p>
            <a:r>
              <a:rPr lang="en-GB" sz="2400" dirty="0"/>
              <a:t>We need to learn from </a:t>
            </a:r>
            <a:r>
              <a:rPr lang="en-GB" sz="2400" b="1" dirty="0"/>
              <a:t>other jurisdictions and draft a good solid law</a:t>
            </a:r>
            <a:r>
              <a:rPr lang="en-GB" sz="2400" dirty="0"/>
              <a:t> that tackles the </a:t>
            </a:r>
            <a:r>
              <a:rPr lang="en-GB" sz="2400" b="1" dirty="0"/>
              <a:t>interlinking issues holistically  </a:t>
            </a:r>
            <a:r>
              <a:rPr lang="en-GB" sz="2400" dirty="0"/>
              <a:t>in ways that  </a:t>
            </a:r>
            <a:r>
              <a:rPr lang="en-GB" sz="2400" b="1" dirty="0"/>
              <a:t>protect the vulnerable and punish the exploiters </a:t>
            </a:r>
            <a:r>
              <a:rPr lang="en-GB" sz="2400" dirty="0"/>
              <a:t>in line with the avant-garde countries that</a:t>
            </a:r>
            <a:r>
              <a:rPr lang="en-GB" sz="2400" b="1" dirty="0"/>
              <a:t> embrace gender equality and human rights. </a:t>
            </a:r>
          </a:p>
          <a:p>
            <a:endParaRPr lang="en-GB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8C20-D630-4EEB-95B1-59BEF5ACCB80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171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E64F1A"/>
                </a:solidFill>
                <a:latin typeface="Arial Black" pitchFamily="34" charset="0"/>
              </a:rPr>
              <a:t>Questions/Comments?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8C20-D630-4EEB-95B1-59BEF5ACCB80}" type="slidenum">
              <a:rPr lang="en-GB" smtClean="0"/>
              <a:pPr>
                <a:defRPr/>
              </a:pPr>
              <a:t>36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73487"/>
            <a:ext cx="6408712" cy="401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359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F8FBD-60BC-47CC-9D3E-47C3A3C15E37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90600"/>
            <a:ext cx="7315200" cy="517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643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F8FBD-60BC-47CC-9D3E-47C3A3C15E37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4248472" cy="129614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71" y="5245968"/>
            <a:ext cx="3075855" cy="104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853" y="116632"/>
            <a:ext cx="243205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57" y="3720171"/>
            <a:ext cx="2224405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366268"/>
            <a:ext cx="24384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910" y="1596825"/>
            <a:ext cx="5351307" cy="364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71" y="2276872"/>
            <a:ext cx="2160240" cy="84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62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F8FBD-60BC-47CC-9D3E-47C3A3C15E37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7" t="22234" r="20457" b="7346"/>
          <a:stretch/>
        </p:blipFill>
        <p:spPr bwMode="auto">
          <a:xfrm>
            <a:off x="6860" y="0"/>
            <a:ext cx="92784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00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54162"/>
          </a:xfrm>
        </p:spPr>
        <p:txBody>
          <a:bodyPr/>
          <a:lstStyle/>
          <a:p>
            <a:r>
              <a:rPr lang="en-GB" sz="4800" dirty="0">
                <a:solidFill>
                  <a:srgbClr val="E64F1A"/>
                </a:solidFill>
                <a:latin typeface="Arial Black" pitchFamily="34" charset="0"/>
              </a:rPr>
              <a:t>The Proposals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8C20-D630-4EEB-95B1-59BEF5ACCB80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" t="23157" r="65094" b="8573"/>
          <a:stretch/>
        </p:blipFill>
        <p:spPr bwMode="auto">
          <a:xfrm>
            <a:off x="1691680" y="1340768"/>
            <a:ext cx="489654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904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F8FBD-60BC-47CC-9D3E-47C3A3C15E37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5" t="13177" r="29097" b="6412"/>
          <a:stretch/>
        </p:blipFill>
        <p:spPr bwMode="auto">
          <a:xfrm>
            <a:off x="0" y="-171400"/>
            <a:ext cx="8964488" cy="702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303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rgbClr val="E64F1A"/>
                </a:solidFill>
                <a:latin typeface="Arial Black" pitchFamily="34" charset="0"/>
              </a:rPr>
              <a:t>What is our overall key message in this proposal?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FACT: </a:t>
            </a:r>
            <a:r>
              <a:rPr lang="en-GB" sz="2800" b="1" dirty="0">
                <a:solidFill>
                  <a:srgbClr val="E64F1A"/>
                </a:solidFill>
              </a:rPr>
              <a:t>Decriminalising prostitution without criminalising the buying increases human trafficking</a:t>
            </a:r>
          </a:p>
          <a:p>
            <a:pPr algn="just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Decriminalising prostitution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(without criminalising the buying) implies that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selling/buying sex will become legal and acceptable and normalised.</a:t>
            </a:r>
          </a:p>
          <a:p>
            <a:pPr algn="just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leads to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more men buying sex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(it is legal and acceptable)</a:t>
            </a:r>
          </a:p>
          <a:p>
            <a:pPr algn="just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is not enough supply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deal with the increased legal demand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(increase demand, increase supply)</a:t>
            </a:r>
          </a:p>
          <a:p>
            <a:pPr algn="just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 pimps and traffickers use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force and coercion to trap more women/girls/boys/men/trans into prostitution to keep up with the demand and get richer.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8C20-D630-4EEB-95B1-59BEF5ACCB80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520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34456</TotalTime>
  <Words>1590</Words>
  <Application>Microsoft Office PowerPoint</Application>
  <PresentationFormat>On-screen Show (4:3)</PresentationFormat>
  <Paragraphs>293</Paragraphs>
  <Slides>36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Arial Black</vt:lpstr>
      <vt:lpstr>Calibri</vt:lpstr>
      <vt:lpstr>Cambria</vt:lpstr>
      <vt:lpstr>Adjacency</vt:lpstr>
      <vt:lpstr>               </vt:lpstr>
      <vt:lpstr>This presentation</vt:lpstr>
      <vt:lpstr>Who are we?</vt:lpstr>
      <vt:lpstr>PowerPoint Presentation</vt:lpstr>
      <vt:lpstr>PowerPoint Presentation</vt:lpstr>
      <vt:lpstr>PowerPoint Presentation</vt:lpstr>
      <vt:lpstr>The Proposals </vt:lpstr>
      <vt:lpstr>PowerPoint Presentation</vt:lpstr>
      <vt:lpstr>What is our overall key message in this proposal?</vt:lpstr>
      <vt:lpstr>Decriminalisation = Green light </vt:lpstr>
      <vt:lpstr>PowerPoint Presentation</vt:lpstr>
      <vt:lpstr>What is our key message?</vt:lpstr>
      <vt:lpstr>Some key facts -  Trafficking</vt:lpstr>
      <vt:lpstr>Is Prostitution a bit of harmless fun?</vt:lpstr>
      <vt:lpstr>Trafficking and Prostitution are harmful</vt:lpstr>
      <vt:lpstr>Some sobering facts </vt:lpstr>
      <vt:lpstr>Some  key facts – Exploiting Vulnerability from a young age </vt:lpstr>
      <vt:lpstr>Some  key facts – Exploiting Vulnerability from a young age </vt:lpstr>
      <vt:lpstr>PowerPoint Presentation</vt:lpstr>
      <vt:lpstr>Some  key facts – Exploiting addiction and victimisation </vt:lpstr>
      <vt:lpstr>Is prostitution cost-neutral?</vt:lpstr>
      <vt:lpstr>The impact of prostitution: some facts!</vt:lpstr>
      <vt:lpstr>Some  key facts -The physical impact of violence</vt:lpstr>
      <vt:lpstr>This harmless fun is not cost neutral</vt:lpstr>
      <vt:lpstr>PowerPoint Presentation</vt:lpstr>
      <vt:lpstr>Some  key facts –The mental health impact </vt:lpstr>
      <vt:lpstr>Prostitution - is not cost neutral! </vt:lpstr>
      <vt:lpstr>What model have the most feminist countries adopted?</vt:lpstr>
      <vt:lpstr>  The Equality Model –  3 guiding principles  </vt:lpstr>
      <vt:lpstr>  The Equality Model  </vt:lpstr>
      <vt:lpstr>THE IMPACT OF THE EQUALITY MODEL IN SWEDEN -  SINCE 1999</vt:lpstr>
      <vt:lpstr>What are we proposing?</vt:lpstr>
      <vt:lpstr>What are we proposing?</vt:lpstr>
      <vt:lpstr>PowerPoint Presentation</vt:lpstr>
      <vt:lpstr>Conclusion - Tackling the issue holistically</vt:lpstr>
      <vt:lpstr>Questions/Comments?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Price of Motherhood</dc:title>
  <dc:creator>Anna Borg</dc:creator>
  <cp:lastModifiedBy>Grech Stephen at Parlament-MT</cp:lastModifiedBy>
  <cp:revision>694</cp:revision>
  <cp:lastPrinted>2020-02-11T21:55:34Z</cp:lastPrinted>
  <dcterms:created xsi:type="dcterms:W3CDTF">2011-11-15T09:00:29Z</dcterms:created>
  <dcterms:modified xsi:type="dcterms:W3CDTF">2020-04-01T14:32:51Z</dcterms:modified>
</cp:coreProperties>
</file>