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45" r:id="rId3"/>
  </p:sldMasterIdLst>
  <p:notesMasterIdLst>
    <p:notesMasterId r:id="rId55"/>
  </p:notesMasterIdLst>
  <p:sldIdLst>
    <p:sldId id="597" r:id="rId4"/>
    <p:sldId id="634" r:id="rId5"/>
    <p:sldId id="256" r:id="rId6"/>
    <p:sldId id="613" r:id="rId7"/>
    <p:sldId id="614" r:id="rId8"/>
    <p:sldId id="617" r:id="rId9"/>
    <p:sldId id="620" r:id="rId10"/>
    <p:sldId id="621" r:id="rId11"/>
    <p:sldId id="622" r:id="rId12"/>
    <p:sldId id="623" r:id="rId13"/>
    <p:sldId id="624" r:id="rId14"/>
    <p:sldId id="625" r:id="rId15"/>
    <p:sldId id="626" r:id="rId16"/>
    <p:sldId id="627" r:id="rId17"/>
    <p:sldId id="629" r:id="rId18"/>
    <p:sldId id="630" r:id="rId19"/>
    <p:sldId id="631" r:id="rId20"/>
    <p:sldId id="636" r:id="rId21"/>
    <p:sldId id="637" r:id="rId22"/>
    <p:sldId id="638" r:id="rId23"/>
    <p:sldId id="639" r:id="rId24"/>
    <p:sldId id="640" r:id="rId25"/>
    <p:sldId id="641" r:id="rId26"/>
    <p:sldId id="643" r:id="rId27"/>
    <p:sldId id="644" r:id="rId28"/>
    <p:sldId id="645" r:id="rId29"/>
    <p:sldId id="646" r:id="rId30"/>
    <p:sldId id="633" r:id="rId31"/>
    <p:sldId id="351" r:id="rId32"/>
    <p:sldId id="437" r:id="rId33"/>
    <p:sldId id="384" r:id="rId34"/>
    <p:sldId id="400" r:id="rId35"/>
    <p:sldId id="479" r:id="rId36"/>
    <p:sldId id="522" r:id="rId37"/>
    <p:sldId id="523" r:id="rId38"/>
    <p:sldId id="526" r:id="rId39"/>
    <p:sldId id="529" r:id="rId40"/>
    <p:sldId id="532" r:id="rId41"/>
    <p:sldId id="535" r:id="rId42"/>
    <p:sldId id="548" r:id="rId43"/>
    <p:sldId id="386" r:id="rId44"/>
    <p:sldId id="466" r:id="rId45"/>
    <p:sldId id="475" r:id="rId46"/>
    <p:sldId id="457" r:id="rId47"/>
    <p:sldId id="411" r:id="rId48"/>
    <p:sldId id="589" r:id="rId49"/>
    <p:sldId id="590" r:id="rId50"/>
    <p:sldId id="591" r:id="rId51"/>
    <p:sldId id="593" r:id="rId52"/>
    <p:sldId id="592" r:id="rId53"/>
    <p:sldId id="647"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6EEC35-EC00-4DC7-BAE2-C0F63C4B6BDA}">
          <p14:sldIdLst>
            <p14:sldId id="597"/>
            <p14:sldId id="634"/>
            <p14:sldId id="256"/>
            <p14:sldId id="613"/>
            <p14:sldId id="614"/>
            <p14:sldId id="617"/>
            <p14:sldId id="620"/>
            <p14:sldId id="621"/>
            <p14:sldId id="622"/>
            <p14:sldId id="623"/>
            <p14:sldId id="624"/>
            <p14:sldId id="625"/>
            <p14:sldId id="626"/>
            <p14:sldId id="627"/>
            <p14:sldId id="629"/>
            <p14:sldId id="630"/>
            <p14:sldId id="631"/>
            <p14:sldId id="636"/>
            <p14:sldId id="637"/>
            <p14:sldId id="638"/>
            <p14:sldId id="639"/>
            <p14:sldId id="640"/>
            <p14:sldId id="641"/>
            <p14:sldId id="643"/>
            <p14:sldId id="644"/>
            <p14:sldId id="645"/>
            <p14:sldId id="646"/>
            <p14:sldId id="633"/>
            <p14:sldId id="351"/>
            <p14:sldId id="437"/>
            <p14:sldId id="384"/>
          </p14:sldIdLst>
        </p14:section>
        <p14:section name="Untitled Section" id="{83F1A925-47AA-4E36-B0F8-9BB803AD30C7}">
          <p14:sldIdLst>
            <p14:sldId id="400"/>
            <p14:sldId id="479"/>
            <p14:sldId id="522"/>
            <p14:sldId id="523"/>
            <p14:sldId id="526"/>
            <p14:sldId id="529"/>
            <p14:sldId id="532"/>
            <p14:sldId id="535"/>
            <p14:sldId id="548"/>
            <p14:sldId id="386"/>
            <p14:sldId id="466"/>
            <p14:sldId id="475"/>
            <p14:sldId id="457"/>
            <p14:sldId id="411"/>
            <p14:sldId id="589"/>
            <p14:sldId id="590"/>
            <p14:sldId id="591"/>
            <p14:sldId id="593"/>
            <p14:sldId id="592"/>
            <p14:sldId id="64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ville" initials="N" lastIdx="8" clrIdx="0"/>
  <p:cmAuthor id="1" name="Angela Abela" initials=""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0066"/>
    <a:srgbClr val="FFFFCC"/>
    <a:srgbClr val="CCCCFF"/>
    <a:srgbClr val="AACD53"/>
    <a:srgbClr val="5ECECB"/>
    <a:srgbClr val="E06E71"/>
    <a:srgbClr val="C3CF51"/>
    <a:srgbClr val="F6F5E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6325" autoAdjust="0"/>
  </p:normalViewPr>
  <p:slideViewPr>
    <p:cSldViewPr>
      <p:cViewPr varScale="1">
        <p:scale>
          <a:sx n="85" d="100"/>
          <a:sy n="85" d="100"/>
        </p:scale>
        <p:origin x="996" y="78"/>
      </p:cViewPr>
      <p:guideLst>
        <p:guide orient="horz" pos="1620"/>
        <p:guide pos="2880"/>
      </p:guideLst>
    </p:cSldViewPr>
  </p:slideViewPr>
  <p:outlineViewPr>
    <p:cViewPr>
      <p:scale>
        <a:sx n="33" d="100"/>
        <a:sy n="33" d="100"/>
      </p:scale>
      <p:origin x="344" y="3811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Very positive</c:v>
                </c:pt>
                <c:pt idx="1">
                  <c:v>Positive</c:v>
                </c:pt>
                <c:pt idx="2">
                  <c:v>Average</c:v>
                </c:pt>
                <c:pt idx="3">
                  <c:v>Negative</c:v>
                </c:pt>
                <c:pt idx="4">
                  <c:v>Very negative</c:v>
                </c:pt>
              </c:strCache>
            </c:strRef>
          </c:cat>
          <c:val>
            <c:numRef>
              <c:f>Sheet1!$B$2:$B$6</c:f>
              <c:numCache>
                <c:formatCode>General</c:formatCode>
                <c:ptCount val="5"/>
                <c:pt idx="0">
                  <c:v>59.8</c:v>
                </c:pt>
                <c:pt idx="1">
                  <c:v>30.6</c:v>
                </c:pt>
                <c:pt idx="2">
                  <c:v>8.1</c:v>
                </c:pt>
                <c:pt idx="3">
                  <c:v>0.8</c:v>
                </c:pt>
                <c:pt idx="4">
                  <c:v>0.7</c:v>
                </c:pt>
              </c:numCache>
            </c:numRef>
          </c:val>
          <c:extLst xmlns:c16r2="http://schemas.microsoft.com/office/drawing/2015/06/chart">
            <c:ext xmlns:c16="http://schemas.microsoft.com/office/drawing/2014/chart" uri="{C3380CC4-5D6E-409C-BE32-E72D297353CC}">
              <c16:uniqueId val="{00000000-6EB5-4E08-A90C-5C22DE9A3A11}"/>
            </c:ext>
          </c:extLst>
        </c:ser>
        <c:dLbls>
          <c:showLegendKey val="0"/>
          <c:showVal val="0"/>
          <c:showCatName val="0"/>
          <c:showSerName val="0"/>
          <c:showPercent val="0"/>
          <c:showBubbleSize val="0"/>
        </c:dLbls>
        <c:gapWidth val="219"/>
        <c:overlap val="-27"/>
        <c:axId val="341090392"/>
        <c:axId val="12430616"/>
      </c:barChart>
      <c:catAx>
        <c:axId val="34109039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Level</a:t>
                </a:r>
                <a:r>
                  <a:rPr lang="en-GB" baseline="0" dirty="0" smtClean="0"/>
                  <a:t> of satisfaction</a:t>
                </a:r>
                <a:endParaRPr lang="en-GB"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0616"/>
        <c:crosses val="autoZero"/>
        <c:auto val="1"/>
        <c:lblAlgn val="ctr"/>
        <c:lblOffset val="100"/>
        <c:noMultiLvlLbl val="0"/>
      </c:catAx>
      <c:valAx>
        <c:axId val="12430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 respondents</a:t>
                </a:r>
                <a:endParaRPr lang="en-GB" dirty="0"/>
              </a:p>
            </c:rich>
          </c:tx>
          <c:layout>
            <c:manualLayout>
              <c:xMode val="edge"/>
              <c:yMode val="edge"/>
              <c:x val="1.65936372416619E-2"/>
              <c:y val="0.23281886058244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1090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92D050"/>
            </a:solidFill>
            <a:ln>
              <a:solidFill>
                <a:schemeClr val="tx1">
                  <a:lumMod val="50000"/>
                  <a:lumOff val="50000"/>
                </a:schemeClr>
              </a:solidFill>
            </a:ln>
            <a:effectLst/>
          </c:spPr>
          <c:invertIfNegative val="0"/>
          <c:cat>
            <c:strRef>
              <c:f>Sheet1!$J$27:$J$36</c:f>
              <c:strCache>
                <c:ptCount val="10"/>
                <c:pt idx="0">
                  <c:v>Caritas</c:v>
                </c:pt>
                <c:pt idx="1">
                  <c:v>Psychiatrist</c:v>
                </c:pt>
                <c:pt idx="2">
                  <c:v>Social worker</c:v>
                </c:pt>
                <c:pt idx="3">
                  <c:v>Psychologist</c:v>
                </c:pt>
                <c:pt idx="4">
                  <c:v>Cana Movement</c:v>
                </c:pt>
                <c:pt idx="5">
                  <c:v>Sedqa/Appogg/179</c:v>
                </c:pt>
                <c:pt idx="6">
                  <c:v>Other</c:v>
                </c:pt>
                <c:pt idx="7">
                  <c:v>Relatives/friends</c:v>
                </c:pt>
                <c:pt idx="8">
                  <c:v>Family therapist/Marriage counsellor</c:v>
                </c:pt>
                <c:pt idx="9">
                  <c:v>Priest/monk/nun</c:v>
                </c:pt>
              </c:strCache>
            </c:strRef>
          </c:cat>
          <c:val>
            <c:numRef>
              <c:f>Sheet1!$K$27:$K$36</c:f>
              <c:numCache>
                <c:formatCode>General</c:formatCode>
                <c:ptCount val="10"/>
                <c:pt idx="0">
                  <c:v>0.9</c:v>
                </c:pt>
                <c:pt idx="1">
                  <c:v>1.3</c:v>
                </c:pt>
                <c:pt idx="2">
                  <c:v>1.8</c:v>
                </c:pt>
                <c:pt idx="3">
                  <c:v>7.5</c:v>
                </c:pt>
                <c:pt idx="4">
                  <c:v>8.4</c:v>
                </c:pt>
                <c:pt idx="5">
                  <c:v>9.3000000000000007</c:v>
                </c:pt>
                <c:pt idx="6">
                  <c:v>9.3000000000000007</c:v>
                </c:pt>
                <c:pt idx="7">
                  <c:v>11</c:v>
                </c:pt>
                <c:pt idx="8">
                  <c:v>21.6</c:v>
                </c:pt>
                <c:pt idx="9">
                  <c:v>29.1</c:v>
                </c:pt>
              </c:numCache>
            </c:numRef>
          </c:val>
          <c:extLst xmlns:c16r2="http://schemas.microsoft.com/office/drawing/2015/06/chart">
            <c:ext xmlns:c16="http://schemas.microsoft.com/office/drawing/2014/chart" uri="{C3380CC4-5D6E-409C-BE32-E72D297353CC}">
              <c16:uniqueId val="{00000000-F029-4FDE-9F0A-6E16827DE26D}"/>
            </c:ext>
          </c:extLst>
        </c:ser>
        <c:dLbls>
          <c:showLegendKey val="0"/>
          <c:showVal val="0"/>
          <c:showCatName val="0"/>
          <c:showSerName val="0"/>
          <c:showPercent val="0"/>
          <c:showBubbleSize val="0"/>
        </c:dLbls>
        <c:gapWidth val="125"/>
        <c:overlap val="100"/>
        <c:axId val="341270992"/>
        <c:axId val="341274912"/>
      </c:barChart>
      <c:catAx>
        <c:axId val="341270992"/>
        <c:scaling>
          <c:orientation val="minMax"/>
        </c:scaling>
        <c:delete val="0"/>
        <c:axPos val="l"/>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1274912"/>
        <c:crosses val="autoZero"/>
        <c:auto val="1"/>
        <c:lblAlgn val="ctr"/>
        <c:lblOffset val="100"/>
        <c:noMultiLvlLbl val="0"/>
      </c:catAx>
      <c:valAx>
        <c:axId val="341274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smtClean="0"/>
                  <a:t>% of all those respondents who sought help</a:t>
                </a:r>
                <a:endParaRPr lang="en-GB" sz="1600"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1270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70577-14B6-45A5-9F13-BD3F61616285}" type="doc">
      <dgm:prSet loTypeId="urn:microsoft.com/office/officeart/2005/8/layout/radial3" loCatId="cycle" qsTypeId="urn:microsoft.com/office/officeart/2005/8/quickstyle/simple2" qsCatId="simple" csTypeId="urn:microsoft.com/office/officeart/2005/8/colors/accent6_5" csCatId="accent6" phldr="1"/>
      <dgm:spPr/>
      <dgm:t>
        <a:bodyPr/>
        <a:lstStyle/>
        <a:p>
          <a:endParaRPr lang="mt-MT"/>
        </a:p>
      </dgm:t>
    </dgm:pt>
    <dgm:pt modelId="{C42359DF-7419-48FB-A9D7-75D3408B4E35}">
      <dgm:prSet phldrT="[Text]" custT="1"/>
      <dgm:spPr>
        <a:solidFill>
          <a:schemeClr val="accent5">
            <a:lumMod val="75000"/>
            <a:alpha val="54286"/>
          </a:schemeClr>
        </a:solidFill>
      </dgm:spPr>
      <dgm:t>
        <a:bodyPr/>
        <a:lstStyle/>
        <a:p>
          <a:r>
            <a:rPr lang="en-GB" sz="1600" b="1" i="0" dirty="0">
              <a:latin typeface="+mn-lt"/>
              <a:cs typeface="Arial" panose="020B0604020202020204" pitchFamily="34" charset="0"/>
            </a:rPr>
            <a:t>Respect</a:t>
          </a:r>
          <a:endParaRPr lang="mt-MT" sz="1600" b="1" i="0" dirty="0">
            <a:latin typeface="+mn-lt"/>
            <a:cs typeface="Arial" panose="020B0604020202020204" pitchFamily="34" charset="0"/>
          </a:endParaRPr>
        </a:p>
      </dgm:t>
    </dgm:pt>
    <dgm:pt modelId="{2D30E9EF-0029-4C09-99DE-0FDABDA6A874}" type="parTrans" cxnId="{4E1FA1F0-7361-4B15-9963-A00ADDFFC246}">
      <dgm:prSet/>
      <dgm:spPr/>
      <dgm:t>
        <a:bodyPr/>
        <a:lstStyle/>
        <a:p>
          <a:endParaRPr lang="mt-MT" sz="1000">
            <a:latin typeface="+mn-lt"/>
          </a:endParaRPr>
        </a:p>
      </dgm:t>
    </dgm:pt>
    <dgm:pt modelId="{53B78391-8899-4B61-90E0-DB34F0954E2C}" type="sibTrans" cxnId="{4E1FA1F0-7361-4B15-9963-A00ADDFFC246}">
      <dgm:prSet/>
      <dgm:spPr/>
      <dgm:t>
        <a:bodyPr/>
        <a:lstStyle/>
        <a:p>
          <a:endParaRPr lang="mt-MT" sz="1000">
            <a:latin typeface="+mn-lt"/>
          </a:endParaRPr>
        </a:p>
      </dgm:t>
    </dgm:pt>
    <dgm:pt modelId="{A109961E-D6A3-4076-AD2A-52CC20519C39}">
      <dgm:prSet phldrT="[Text]" custT="1"/>
      <dgm:spPr>
        <a:solidFill>
          <a:schemeClr val="accent2">
            <a:lumMod val="60000"/>
            <a:lumOff val="40000"/>
            <a:alpha val="50000"/>
          </a:schemeClr>
        </a:solidFill>
      </dgm:spPr>
      <dgm:t>
        <a:bodyPr/>
        <a:lstStyle/>
        <a:p>
          <a:r>
            <a:rPr lang="en-US" sz="1700" b="1" dirty="0">
              <a:latin typeface="+mn-lt"/>
              <a:cs typeface="Arial" panose="020B0604020202020204" pitchFamily="34" charset="0"/>
            </a:rPr>
            <a:t>Expectations of a long-term relationship</a:t>
          </a:r>
          <a:endParaRPr lang="mt-MT" sz="1700" b="1" dirty="0">
            <a:latin typeface="+mn-lt"/>
          </a:endParaRPr>
        </a:p>
      </dgm:t>
    </dgm:pt>
    <dgm:pt modelId="{D467D165-1E90-48F8-A8B9-1613A3ADD0D9}" type="sibTrans" cxnId="{78733133-7134-4419-AA5F-5341C161D72E}">
      <dgm:prSet/>
      <dgm:spPr/>
      <dgm:t>
        <a:bodyPr/>
        <a:lstStyle/>
        <a:p>
          <a:endParaRPr lang="mt-MT" sz="1000">
            <a:latin typeface="+mn-lt"/>
          </a:endParaRPr>
        </a:p>
      </dgm:t>
    </dgm:pt>
    <dgm:pt modelId="{C75B42EB-7987-4450-94FA-7125E5AE567B}" type="parTrans" cxnId="{78733133-7134-4419-AA5F-5341C161D72E}">
      <dgm:prSet/>
      <dgm:spPr/>
      <dgm:t>
        <a:bodyPr/>
        <a:lstStyle/>
        <a:p>
          <a:endParaRPr lang="mt-MT" sz="1000">
            <a:latin typeface="+mn-lt"/>
          </a:endParaRPr>
        </a:p>
      </dgm:t>
    </dgm:pt>
    <dgm:pt modelId="{A12DCCF1-7BFE-4958-B258-C5E91FA9EC0C}">
      <dgm:prSet custT="1"/>
      <dgm:spPr>
        <a:solidFill>
          <a:schemeClr val="accent5">
            <a:lumMod val="75000"/>
            <a:alpha val="58571"/>
          </a:schemeClr>
        </a:solidFill>
      </dgm:spPr>
      <dgm:t>
        <a:bodyPr/>
        <a:lstStyle/>
        <a:p>
          <a:r>
            <a:rPr lang="en-GB" sz="1600" b="1" i="0" dirty="0">
              <a:latin typeface="+mn-lt"/>
              <a:cs typeface="Arial" panose="020B0604020202020204" pitchFamily="34" charset="0"/>
            </a:rPr>
            <a:t>Love</a:t>
          </a:r>
          <a:endParaRPr lang="mt-MT" sz="1600" b="1" i="0" dirty="0">
            <a:latin typeface="+mn-lt"/>
            <a:cs typeface="Arial" panose="020B0604020202020204" pitchFamily="34" charset="0"/>
          </a:endParaRPr>
        </a:p>
      </dgm:t>
    </dgm:pt>
    <dgm:pt modelId="{208DFF5A-4E93-453D-84AE-C3E62385A061}" type="parTrans" cxnId="{26CE133A-1000-4A95-9F81-8995F100322F}">
      <dgm:prSet/>
      <dgm:spPr/>
      <dgm:t>
        <a:bodyPr/>
        <a:lstStyle/>
        <a:p>
          <a:endParaRPr lang="mt-MT">
            <a:latin typeface="+mn-lt"/>
          </a:endParaRPr>
        </a:p>
      </dgm:t>
    </dgm:pt>
    <dgm:pt modelId="{11CF5A1B-5E96-43EE-8AA2-A90FA1DAFE45}" type="sibTrans" cxnId="{26CE133A-1000-4A95-9F81-8995F100322F}">
      <dgm:prSet/>
      <dgm:spPr/>
      <dgm:t>
        <a:bodyPr/>
        <a:lstStyle/>
        <a:p>
          <a:endParaRPr lang="mt-MT">
            <a:latin typeface="+mn-lt"/>
          </a:endParaRPr>
        </a:p>
      </dgm:t>
    </dgm:pt>
    <dgm:pt modelId="{9314FCDC-8465-4ECB-A587-CDC27FA5B123}">
      <dgm:prSet custT="1"/>
      <dgm:spPr>
        <a:solidFill>
          <a:schemeClr val="accent5">
            <a:lumMod val="75000"/>
            <a:alpha val="62857"/>
          </a:schemeClr>
        </a:solidFill>
      </dgm:spPr>
      <dgm:t>
        <a:bodyPr/>
        <a:lstStyle/>
        <a:p>
          <a:r>
            <a:rPr lang="en-GB" sz="1600" b="1" i="0" dirty="0">
              <a:latin typeface="+mn-lt"/>
              <a:cs typeface="Arial" panose="020B0604020202020204" pitchFamily="34" charset="0"/>
            </a:rPr>
            <a:t>Trust</a:t>
          </a:r>
          <a:endParaRPr lang="mt-MT" sz="1600" b="1" i="0" dirty="0">
            <a:latin typeface="+mn-lt"/>
            <a:cs typeface="Arial" panose="020B0604020202020204" pitchFamily="34" charset="0"/>
          </a:endParaRPr>
        </a:p>
      </dgm:t>
    </dgm:pt>
    <dgm:pt modelId="{EE7E47E1-2C63-44DA-9968-2508A76937D6}" type="parTrans" cxnId="{E7D91A6F-FBD5-4817-A70C-2095F69689EE}">
      <dgm:prSet/>
      <dgm:spPr/>
      <dgm:t>
        <a:bodyPr/>
        <a:lstStyle/>
        <a:p>
          <a:endParaRPr lang="mt-MT">
            <a:latin typeface="+mn-lt"/>
          </a:endParaRPr>
        </a:p>
      </dgm:t>
    </dgm:pt>
    <dgm:pt modelId="{A0AA367A-46CA-4924-9D95-AC750726CE70}" type="sibTrans" cxnId="{E7D91A6F-FBD5-4817-A70C-2095F69689EE}">
      <dgm:prSet/>
      <dgm:spPr/>
      <dgm:t>
        <a:bodyPr/>
        <a:lstStyle/>
        <a:p>
          <a:endParaRPr lang="mt-MT">
            <a:latin typeface="+mn-lt"/>
          </a:endParaRPr>
        </a:p>
      </dgm:t>
    </dgm:pt>
    <dgm:pt modelId="{F95AFF95-EA34-4E9C-907F-685DCEEAD4A2}">
      <dgm:prSet custT="1"/>
      <dgm:spPr>
        <a:solidFill>
          <a:schemeClr val="accent5">
            <a:lumMod val="75000"/>
            <a:alpha val="71429"/>
          </a:schemeClr>
        </a:solidFill>
      </dgm:spPr>
      <dgm:t>
        <a:bodyPr/>
        <a:lstStyle/>
        <a:p>
          <a:r>
            <a:rPr lang="en-GB" sz="1600" b="1" i="0" dirty="0">
              <a:latin typeface="+mn-lt"/>
              <a:cs typeface="Arial" panose="020B0604020202020204" pitchFamily="34" charset="0"/>
            </a:rPr>
            <a:t>Com-</a:t>
          </a:r>
          <a:r>
            <a:rPr lang="en-GB" sz="1600" b="1" i="0" dirty="0" err="1">
              <a:latin typeface="+mn-lt"/>
              <a:cs typeface="Arial" panose="020B0604020202020204" pitchFamily="34" charset="0"/>
            </a:rPr>
            <a:t>munication</a:t>
          </a:r>
          <a:endParaRPr lang="mt-MT" sz="1600" b="1" i="0" dirty="0">
            <a:latin typeface="+mn-lt"/>
            <a:cs typeface="Arial" panose="020B0604020202020204" pitchFamily="34" charset="0"/>
          </a:endParaRPr>
        </a:p>
      </dgm:t>
    </dgm:pt>
    <dgm:pt modelId="{E231918F-4B9B-4A56-895C-B003CC5793AC}" type="parTrans" cxnId="{716D3D31-1BD5-4FC1-9B16-9BAF4CC6A8E2}">
      <dgm:prSet/>
      <dgm:spPr/>
      <dgm:t>
        <a:bodyPr/>
        <a:lstStyle/>
        <a:p>
          <a:endParaRPr lang="mt-MT">
            <a:latin typeface="+mn-lt"/>
          </a:endParaRPr>
        </a:p>
      </dgm:t>
    </dgm:pt>
    <dgm:pt modelId="{D4EBB181-9B9E-4D0F-B196-A34384C6BFB2}" type="sibTrans" cxnId="{716D3D31-1BD5-4FC1-9B16-9BAF4CC6A8E2}">
      <dgm:prSet/>
      <dgm:spPr/>
      <dgm:t>
        <a:bodyPr/>
        <a:lstStyle/>
        <a:p>
          <a:endParaRPr lang="mt-MT">
            <a:latin typeface="+mn-lt"/>
          </a:endParaRPr>
        </a:p>
      </dgm:t>
    </dgm:pt>
    <dgm:pt modelId="{D813508D-E934-415A-98EA-B9569057152F}">
      <dgm:prSet custT="1"/>
      <dgm:spPr>
        <a:solidFill>
          <a:schemeClr val="accent5">
            <a:lumMod val="75000"/>
            <a:alpha val="75714"/>
          </a:schemeClr>
        </a:solidFill>
      </dgm:spPr>
      <dgm:t>
        <a:bodyPr/>
        <a:lstStyle/>
        <a:p>
          <a:r>
            <a:rPr lang="en-GB" sz="1600" b="1" i="0" dirty="0">
              <a:latin typeface="+mn-lt"/>
              <a:cs typeface="Arial" panose="020B0604020202020204" pitchFamily="34" charset="0"/>
            </a:rPr>
            <a:t>Reciprocity</a:t>
          </a:r>
          <a:endParaRPr lang="mt-MT" sz="1600" b="1" i="0" dirty="0">
            <a:latin typeface="+mn-lt"/>
            <a:cs typeface="Arial" panose="020B0604020202020204" pitchFamily="34" charset="0"/>
          </a:endParaRPr>
        </a:p>
      </dgm:t>
    </dgm:pt>
    <dgm:pt modelId="{C84697DA-2D15-42D5-9CE2-91D4374696CF}" type="parTrans" cxnId="{08CA0C24-F2E2-4311-A257-5B7B2C359555}">
      <dgm:prSet/>
      <dgm:spPr/>
      <dgm:t>
        <a:bodyPr/>
        <a:lstStyle/>
        <a:p>
          <a:endParaRPr lang="mt-MT">
            <a:latin typeface="+mn-lt"/>
          </a:endParaRPr>
        </a:p>
      </dgm:t>
    </dgm:pt>
    <dgm:pt modelId="{4B07E621-6623-493F-94A2-0FC9898DDC7F}" type="sibTrans" cxnId="{08CA0C24-F2E2-4311-A257-5B7B2C359555}">
      <dgm:prSet/>
      <dgm:spPr/>
      <dgm:t>
        <a:bodyPr/>
        <a:lstStyle/>
        <a:p>
          <a:endParaRPr lang="mt-MT">
            <a:latin typeface="+mn-lt"/>
          </a:endParaRPr>
        </a:p>
      </dgm:t>
    </dgm:pt>
    <dgm:pt modelId="{9B41F8F5-8E10-4FCF-9B4D-F84F58B52B04}">
      <dgm:prSet custT="1"/>
      <dgm:spPr>
        <a:solidFill>
          <a:schemeClr val="accent5">
            <a:lumMod val="75000"/>
            <a:alpha val="80000"/>
          </a:schemeClr>
        </a:solidFill>
      </dgm:spPr>
      <dgm:t>
        <a:bodyPr/>
        <a:lstStyle/>
        <a:p>
          <a:r>
            <a:rPr lang="en-GB" sz="1600" b="1" i="0" dirty="0">
              <a:solidFill>
                <a:schemeClr val="tx1"/>
              </a:solidFill>
              <a:latin typeface="+mn-lt"/>
              <a:cs typeface="Arial" panose="020B0604020202020204" pitchFamily="34" charset="0"/>
            </a:rPr>
            <a:t>Companion-ship and shared quality time </a:t>
          </a:r>
          <a:endParaRPr lang="mt-MT" sz="1600" b="1" i="0" dirty="0">
            <a:solidFill>
              <a:schemeClr val="tx1"/>
            </a:solidFill>
            <a:latin typeface="+mn-lt"/>
            <a:cs typeface="Arial" panose="020B0604020202020204" pitchFamily="34" charset="0"/>
          </a:endParaRPr>
        </a:p>
      </dgm:t>
    </dgm:pt>
    <dgm:pt modelId="{1CAE9891-38E7-4D1A-8B71-40F976F9C6C5}" type="parTrans" cxnId="{65A9FD58-D3FC-46A3-A2BF-B473DB75DF8C}">
      <dgm:prSet/>
      <dgm:spPr/>
      <dgm:t>
        <a:bodyPr/>
        <a:lstStyle/>
        <a:p>
          <a:endParaRPr lang="mt-MT">
            <a:latin typeface="+mn-lt"/>
          </a:endParaRPr>
        </a:p>
      </dgm:t>
    </dgm:pt>
    <dgm:pt modelId="{55B1FF76-0F15-4924-B512-D950BF2FB815}" type="sibTrans" cxnId="{65A9FD58-D3FC-46A3-A2BF-B473DB75DF8C}">
      <dgm:prSet/>
      <dgm:spPr/>
      <dgm:t>
        <a:bodyPr/>
        <a:lstStyle/>
        <a:p>
          <a:endParaRPr lang="mt-MT">
            <a:latin typeface="+mn-lt"/>
          </a:endParaRPr>
        </a:p>
      </dgm:t>
    </dgm:pt>
    <dgm:pt modelId="{5A04AF7C-823B-422B-8A96-7C7055E8DC2C}">
      <dgm:prSet custT="1"/>
      <dgm:spPr>
        <a:solidFill>
          <a:schemeClr val="accent5">
            <a:lumMod val="75000"/>
            <a:alpha val="67143"/>
          </a:schemeClr>
        </a:solidFill>
      </dgm:spPr>
      <dgm:t>
        <a:bodyPr/>
        <a:lstStyle/>
        <a:p>
          <a:r>
            <a:rPr lang="en-GB" sz="1600" b="1" i="0" dirty="0" smtClean="0">
              <a:latin typeface="+mn-lt"/>
              <a:cs typeface="Arial" panose="020B0604020202020204" pitchFamily="34" charset="0"/>
            </a:rPr>
            <a:t>Fidelity and Loyalty </a:t>
          </a:r>
          <a:endParaRPr lang="mt-MT" sz="1600" b="1" i="0" dirty="0">
            <a:latin typeface="+mn-lt"/>
            <a:cs typeface="Arial" panose="020B0604020202020204" pitchFamily="34" charset="0"/>
          </a:endParaRPr>
        </a:p>
      </dgm:t>
    </dgm:pt>
    <dgm:pt modelId="{7FEEF11A-C112-4B12-A17E-D80BCD8C2B13}" type="sibTrans" cxnId="{D1D80B9F-CC36-405F-885E-8DE954AEE83A}">
      <dgm:prSet/>
      <dgm:spPr/>
      <dgm:t>
        <a:bodyPr/>
        <a:lstStyle/>
        <a:p>
          <a:endParaRPr lang="mt-MT">
            <a:latin typeface="+mn-lt"/>
          </a:endParaRPr>
        </a:p>
      </dgm:t>
    </dgm:pt>
    <dgm:pt modelId="{3DA3D3B5-8C0B-4681-BD39-5B278C7F3A9C}" type="parTrans" cxnId="{D1D80B9F-CC36-405F-885E-8DE954AEE83A}">
      <dgm:prSet/>
      <dgm:spPr/>
      <dgm:t>
        <a:bodyPr/>
        <a:lstStyle/>
        <a:p>
          <a:endParaRPr lang="mt-MT">
            <a:latin typeface="+mn-lt"/>
          </a:endParaRPr>
        </a:p>
      </dgm:t>
    </dgm:pt>
    <dgm:pt modelId="{B1D41D2A-FE69-4249-8D25-542EE72C94AA}" type="pres">
      <dgm:prSet presAssocID="{BE170577-14B6-45A5-9F13-BD3F61616285}" presName="composite" presStyleCnt="0">
        <dgm:presLayoutVars>
          <dgm:chMax val="1"/>
          <dgm:dir/>
          <dgm:resizeHandles val="exact"/>
        </dgm:presLayoutVars>
      </dgm:prSet>
      <dgm:spPr/>
      <dgm:t>
        <a:bodyPr/>
        <a:lstStyle/>
        <a:p>
          <a:endParaRPr lang="en-US"/>
        </a:p>
      </dgm:t>
    </dgm:pt>
    <dgm:pt modelId="{15544112-302D-486C-A943-C4ADA957573A}" type="pres">
      <dgm:prSet presAssocID="{BE170577-14B6-45A5-9F13-BD3F61616285}" presName="radial" presStyleCnt="0">
        <dgm:presLayoutVars>
          <dgm:animLvl val="ctr"/>
        </dgm:presLayoutVars>
      </dgm:prSet>
      <dgm:spPr/>
    </dgm:pt>
    <dgm:pt modelId="{685A2D34-2528-4B76-B9AB-0DC5C6302587}" type="pres">
      <dgm:prSet presAssocID="{A109961E-D6A3-4076-AD2A-52CC20519C39}" presName="centerShape" presStyleLbl="vennNode1" presStyleIdx="0" presStyleCnt="8" custScaleX="86674" custScaleY="72365" custLinFactNeighborX="850" custLinFactNeighborY="-1052"/>
      <dgm:spPr/>
      <dgm:t>
        <a:bodyPr/>
        <a:lstStyle/>
        <a:p>
          <a:endParaRPr lang="en-US"/>
        </a:p>
      </dgm:t>
    </dgm:pt>
    <dgm:pt modelId="{FD6F89A5-3A32-49EA-9181-CD5BC4A559C8}" type="pres">
      <dgm:prSet presAssocID="{C42359DF-7419-48FB-A9D7-75D3408B4E35}" presName="node" presStyleLbl="vennNode1" presStyleIdx="1" presStyleCnt="8" custScaleX="131345" custScaleY="133718" custRadScaleRad="130623">
        <dgm:presLayoutVars>
          <dgm:bulletEnabled val="1"/>
        </dgm:presLayoutVars>
      </dgm:prSet>
      <dgm:spPr/>
      <dgm:t>
        <a:bodyPr/>
        <a:lstStyle/>
        <a:p>
          <a:endParaRPr lang="en-US"/>
        </a:p>
      </dgm:t>
    </dgm:pt>
    <dgm:pt modelId="{36371F25-BBEA-4385-A2E6-9E3BDF8D9C2F}" type="pres">
      <dgm:prSet presAssocID="{A12DCCF1-7BFE-4958-B258-C5E91FA9EC0C}" presName="node" presStyleLbl="vennNode1" presStyleIdx="2" presStyleCnt="8" custScaleX="124384" custScaleY="129695">
        <dgm:presLayoutVars>
          <dgm:bulletEnabled val="1"/>
        </dgm:presLayoutVars>
      </dgm:prSet>
      <dgm:spPr/>
      <dgm:t>
        <a:bodyPr/>
        <a:lstStyle/>
        <a:p>
          <a:endParaRPr lang="mt-MT"/>
        </a:p>
      </dgm:t>
    </dgm:pt>
    <dgm:pt modelId="{402F54D3-3DF4-4B8F-B8B8-E819C8001A73}" type="pres">
      <dgm:prSet presAssocID="{9314FCDC-8465-4ECB-A587-CDC27FA5B123}" presName="node" presStyleLbl="vennNode1" presStyleIdx="3" presStyleCnt="8" custScaleX="123259" custScaleY="129536">
        <dgm:presLayoutVars>
          <dgm:bulletEnabled val="1"/>
        </dgm:presLayoutVars>
      </dgm:prSet>
      <dgm:spPr/>
      <dgm:t>
        <a:bodyPr/>
        <a:lstStyle/>
        <a:p>
          <a:endParaRPr lang="mt-MT"/>
        </a:p>
      </dgm:t>
    </dgm:pt>
    <dgm:pt modelId="{97179243-2F4E-45F1-ABDF-A5C003971266}" type="pres">
      <dgm:prSet presAssocID="{5A04AF7C-823B-422B-8A96-7C7055E8DC2C}" presName="node" presStyleLbl="vennNode1" presStyleIdx="4" presStyleCnt="8" custScaleX="131125" custScaleY="123131">
        <dgm:presLayoutVars>
          <dgm:bulletEnabled val="1"/>
        </dgm:presLayoutVars>
      </dgm:prSet>
      <dgm:spPr/>
      <dgm:t>
        <a:bodyPr/>
        <a:lstStyle/>
        <a:p>
          <a:endParaRPr lang="mt-MT"/>
        </a:p>
      </dgm:t>
    </dgm:pt>
    <dgm:pt modelId="{EB0C91B8-EFE8-4E20-BA04-C28B61AEAFBC}" type="pres">
      <dgm:prSet presAssocID="{F95AFF95-EA34-4E9C-907F-685DCEEAD4A2}" presName="node" presStyleLbl="vennNode1" presStyleIdx="5" presStyleCnt="8" custScaleX="129638" custScaleY="124919">
        <dgm:presLayoutVars>
          <dgm:bulletEnabled val="1"/>
        </dgm:presLayoutVars>
      </dgm:prSet>
      <dgm:spPr/>
      <dgm:t>
        <a:bodyPr/>
        <a:lstStyle/>
        <a:p>
          <a:endParaRPr lang="mt-MT"/>
        </a:p>
      </dgm:t>
    </dgm:pt>
    <dgm:pt modelId="{88B77A6D-564C-4E8E-801C-299D9522092C}" type="pres">
      <dgm:prSet presAssocID="{D813508D-E934-415A-98EA-B9569057152F}" presName="node" presStyleLbl="vennNode1" presStyleIdx="6" presStyleCnt="8" custScaleX="129029" custScaleY="125031">
        <dgm:presLayoutVars>
          <dgm:bulletEnabled val="1"/>
        </dgm:presLayoutVars>
      </dgm:prSet>
      <dgm:spPr/>
      <dgm:t>
        <a:bodyPr/>
        <a:lstStyle/>
        <a:p>
          <a:endParaRPr lang="mt-MT"/>
        </a:p>
      </dgm:t>
    </dgm:pt>
    <dgm:pt modelId="{347AB786-A95D-486E-9342-49A5CD967A18}" type="pres">
      <dgm:prSet presAssocID="{9B41F8F5-8E10-4FCF-9B4D-F84F58B52B04}" presName="node" presStyleLbl="vennNode1" presStyleIdx="7" presStyleCnt="8" custScaleX="132312" custScaleY="124874">
        <dgm:presLayoutVars>
          <dgm:bulletEnabled val="1"/>
        </dgm:presLayoutVars>
      </dgm:prSet>
      <dgm:spPr/>
      <dgm:t>
        <a:bodyPr/>
        <a:lstStyle/>
        <a:p>
          <a:endParaRPr lang="mt-MT"/>
        </a:p>
      </dgm:t>
    </dgm:pt>
  </dgm:ptLst>
  <dgm:cxnLst>
    <dgm:cxn modelId="{F1E75AF2-1672-4731-A6BF-F8474D6A787A}" type="presOf" srcId="{A109961E-D6A3-4076-AD2A-52CC20519C39}" destId="{685A2D34-2528-4B76-B9AB-0DC5C6302587}" srcOrd="0" destOrd="0" presId="urn:microsoft.com/office/officeart/2005/8/layout/radial3"/>
    <dgm:cxn modelId="{65A9FD58-D3FC-46A3-A2BF-B473DB75DF8C}" srcId="{A109961E-D6A3-4076-AD2A-52CC20519C39}" destId="{9B41F8F5-8E10-4FCF-9B4D-F84F58B52B04}" srcOrd="6" destOrd="0" parTransId="{1CAE9891-38E7-4D1A-8B71-40F976F9C6C5}" sibTransId="{55B1FF76-0F15-4924-B512-D950BF2FB815}"/>
    <dgm:cxn modelId="{4AC3E210-9F5E-47BD-A84C-880D019FEED4}" type="presOf" srcId="{A12DCCF1-7BFE-4958-B258-C5E91FA9EC0C}" destId="{36371F25-BBEA-4385-A2E6-9E3BDF8D9C2F}" srcOrd="0" destOrd="0" presId="urn:microsoft.com/office/officeart/2005/8/layout/radial3"/>
    <dgm:cxn modelId="{78733133-7134-4419-AA5F-5341C161D72E}" srcId="{BE170577-14B6-45A5-9F13-BD3F61616285}" destId="{A109961E-D6A3-4076-AD2A-52CC20519C39}" srcOrd="0" destOrd="0" parTransId="{C75B42EB-7987-4450-94FA-7125E5AE567B}" sibTransId="{D467D165-1E90-48F8-A8B9-1613A3ADD0D9}"/>
    <dgm:cxn modelId="{13BF12D6-7F46-45DF-9F0B-3437FBEF6439}" type="presOf" srcId="{C42359DF-7419-48FB-A9D7-75D3408B4E35}" destId="{FD6F89A5-3A32-49EA-9181-CD5BC4A559C8}" srcOrd="0" destOrd="0" presId="urn:microsoft.com/office/officeart/2005/8/layout/radial3"/>
    <dgm:cxn modelId="{D1D80B9F-CC36-405F-885E-8DE954AEE83A}" srcId="{A109961E-D6A3-4076-AD2A-52CC20519C39}" destId="{5A04AF7C-823B-422B-8A96-7C7055E8DC2C}" srcOrd="3" destOrd="0" parTransId="{3DA3D3B5-8C0B-4681-BD39-5B278C7F3A9C}" sibTransId="{7FEEF11A-C112-4B12-A17E-D80BCD8C2B13}"/>
    <dgm:cxn modelId="{716D3D31-1BD5-4FC1-9B16-9BAF4CC6A8E2}" srcId="{A109961E-D6A3-4076-AD2A-52CC20519C39}" destId="{F95AFF95-EA34-4E9C-907F-685DCEEAD4A2}" srcOrd="4" destOrd="0" parTransId="{E231918F-4B9B-4A56-895C-B003CC5793AC}" sibTransId="{D4EBB181-9B9E-4D0F-B196-A34384C6BFB2}"/>
    <dgm:cxn modelId="{4E1FA1F0-7361-4B15-9963-A00ADDFFC246}" srcId="{A109961E-D6A3-4076-AD2A-52CC20519C39}" destId="{C42359DF-7419-48FB-A9D7-75D3408B4E35}" srcOrd="0" destOrd="0" parTransId="{2D30E9EF-0029-4C09-99DE-0FDABDA6A874}" sibTransId="{53B78391-8899-4B61-90E0-DB34F0954E2C}"/>
    <dgm:cxn modelId="{48F6DC5F-C3F2-4CDE-8457-259854ED90F7}" type="presOf" srcId="{9B41F8F5-8E10-4FCF-9B4D-F84F58B52B04}" destId="{347AB786-A95D-486E-9342-49A5CD967A18}" srcOrd="0" destOrd="0" presId="urn:microsoft.com/office/officeart/2005/8/layout/radial3"/>
    <dgm:cxn modelId="{57AF4A27-C759-47A2-99BF-705C820C0333}" type="presOf" srcId="{BE170577-14B6-45A5-9F13-BD3F61616285}" destId="{B1D41D2A-FE69-4249-8D25-542EE72C94AA}" srcOrd="0" destOrd="0" presId="urn:microsoft.com/office/officeart/2005/8/layout/radial3"/>
    <dgm:cxn modelId="{26CE133A-1000-4A95-9F81-8995F100322F}" srcId="{A109961E-D6A3-4076-AD2A-52CC20519C39}" destId="{A12DCCF1-7BFE-4958-B258-C5E91FA9EC0C}" srcOrd="1" destOrd="0" parTransId="{208DFF5A-4E93-453D-84AE-C3E62385A061}" sibTransId="{11CF5A1B-5E96-43EE-8AA2-A90FA1DAFE45}"/>
    <dgm:cxn modelId="{E7D91A6F-FBD5-4817-A70C-2095F69689EE}" srcId="{A109961E-D6A3-4076-AD2A-52CC20519C39}" destId="{9314FCDC-8465-4ECB-A587-CDC27FA5B123}" srcOrd="2" destOrd="0" parTransId="{EE7E47E1-2C63-44DA-9968-2508A76937D6}" sibTransId="{A0AA367A-46CA-4924-9D95-AC750726CE70}"/>
    <dgm:cxn modelId="{08CA0C24-F2E2-4311-A257-5B7B2C359555}" srcId="{A109961E-D6A3-4076-AD2A-52CC20519C39}" destId="{D813508D-E934-415A-98EA-B9569057152F}" srcOrd="5" destOrd="0" parTransId="{C84697DA-2D15-42D5-9CE2-91D4374696CF}" sibTransId="{4B07E621-6623-493F-94A2-0FC9898DDC7F}"/>
    <dgm:cxn modelId="{C9D16D9D-C1CD-4749-B4AF-CCF99830FE91}" type="presOf" srcId="{F95AFF95-EA34-4E9C-907F-685DCEEAD4A2}" destId="{EB0C91B8-EFE8-4E20-BA04-C28B61AEAFBC}" srcOrd="0" destOrd="0" presId="urn:microsoft.com/office/officeart/2005/8/layout/radial3"/>
    <dgm:cxn modelId="{513D8DF2-F16E-4CCB-BE0C-CD740F53B6B0}" type="presOf" srcId="{D813508D-E934-415A-98EA-B9569057152F}" destId="{88B77A6D-564C-4E8E-801C-299D9522092C}" srcOrd="0" destOrd="0" presId="urn:microsoft.com/office/officeart/2005/8/layout/radial3"/>
    <dgm:cxn modelId="{34510DC0-C2F8-4AFB-AB4F-9A5A2B8365B4}" type="presOf" srcId="{5A04AF7C-823B-422B-8A96-7C7055E8DC2C}" destId="{97179243-2F4E-45F1-ABDF-A5C003971266}" srcOrd="0" destOrd="0" presId="urn:microsoft.com/office/officeart/2005/8/layout/radial3"/>
    <dgm:cxn modelId="{00364A11-36BC-4368-AEC6-03ED27146117}" type="presOf" srcId="{9314FCDC-8465-4ECB-A587-CDC27FA5B123}" destId="{402F54D3-3DF4-4B8F-B8B8-E819C8001A73}" srcOrd="0" destOrd="0" presId="urn:microsoft.com/office/officeart/2005/8/layout/radial3"/>
    <dgm:cxn modelId="{6B8F4E0A-B2A5-4030-94CD-586D28A353EB}" type="presParOf" srcId="{B1D41D2A-FE69-4249-8D25-542EE72C94AA}" destId="{15544112-302D-486C-A943-C4ADA957573A}" srcOrd="0" destOrd="0" presId="urn:microsoft.com/office/officeart/2005/8/layout/radial3"/>
    <dgm:cxn modelId="{34B6C00F-07E4-4A91-BAA2-10C8252E5D98}" type="presParOf" srcId="{15544112-302D-486C-A943-C4ADA957573A}" destId="{685A2D34-2528-4B76-B9AB-0DC5C6302587}" srcOrd="0" destOrd="0" presId="urn:microsoft.com/office/officeart/2005/8/layout/radial3"/>
    <dgm:cxn modelId="{CEB53BBC-2E32-46A9-9981-3B8B2C13BCFE}" type="presParOf" srcId="{15544112-302D-486C-A943-C4ADA957573A}" destId="{FD6F89A5-3A32-49EA-9181-CD5BC4A559C8}" srcOrd="1" destOrd="0" presId="urn:microsoft.com/office/officeart/2005/8/layout/radial3"/>
    <dgm:cxn modelId="{CAC24791-DF60-4294-A9BF-644B6201D3BF}" type="presParOf" srcId="{15544112-302D-486C-A943-C4ADA957573A}" destId="{36371F25-BBEA-4385-A2E6-9E3BDF8D9C2F}" srcOrd="2" destOrd="0" presId="urn:microsoft.com/office/officeart/2005/8/layout/radial3"/>
    <dgm:cxn modelId="{0362ACB0-C7AD-46F4-80A6-A171F23ECC32}" type="presParOf" srcId="{15544112-302D-486C-A943-C4ADA957573A}" destId="{402F54D3-3DF4-4B8F-B8B8-E819C8001A73}" srcOrd="3" destOrd="0" presId="urn:microsoft.com/office/officeart/2005/8/layout/radial3"/>
    <dgm:cxn modelId="{2B632483-5576-4135-875F-A1BAD4A9D105}" type="presParOf" srcId="{15544112-302D-486C-A943-C4ADA957573A}" destId="{97179243-2F4E-45F1-ABDF-A5C003971266}" srcOrd="4" destOrd="0" presId="urn:microsoft.com/office/officeart/2005/8/layout/radial3"/>
    <dgm:cxn modelId="{F6A99FAB-119E-410A-A8E4-09ABD92ECCE9}" type="presParOf" srcId="{15544112-302D-486C-A943-C4ADA957573A}" destId="{EB0C91B8-EFE8-4E20-BA04-C28B61AEAFBC}" srcOrd="5" destOrd="0" presId="urn:microsoft.com/office/officeart/2005/8/layout/radial3"/>
    <dgm:cxn modelId="{FE671511-8AF7-427B-B70E-6EA90520660C}" type="presParOf" srcId="{15544112-302D-486C-A943-C4ADA957573A}" destId="{88B77A6D-564C-4E8E-801C-299D9522092C}" srcOrd="6" destOrd="0" presId="urn:microsoft.com/office/officeart/2005/8/layout/radial3"/>
    <dgm:cxn modelId="{8AFB5CA3-1B45-4932-8EE2-1ABBA448A8B8}" type="presParOf" srcId="{15544112-302D-486C-A943-C4ADA957573A}" destId="{347AB786-A95D-486E-9342-49A5CD967A18}"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FE21C-AC38-194B-8FC1-CD62C0817C0A}" type="datetimeFigureOut">
              <a:rPr lang="en-US" smtClean="0"/>
              <a:pPr/>
              <a:t>11/19/2019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65B52-C85D-7644-B171-66D7B4D7D0BF}" type="slidenum">
              <a:rPr lang="en-US" smtClean="0"/>
              <a:pPr/>
              <a:t>‹#›</a:t>
            </a:fld>
            <a:endParaRPr lang="en-US"/>
          </a:p>
        </p:txBody>
      </p:sp>
    </p:spTree>
    <p:extLst>
      <p:ext uri="{BB962C8B-B14F-4D97-AF65-F5344CB8AC3E}">
        <p14:creationId xmlns:p14="http://schemas.microsoft.com/office/powerpoint/2010/main" val="1128057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96%</a:t>
            </a:r>
            <a:r>
              <a:rPr lang="en-US" baseline="0" dirty="0" smtClean="0"/>
              <a:t> of the Maltese stated that they were very satisfied or fairly satisfied in 2018 regarding their personal or economic situations 1% less than Ireland.</a:t>
            </a:r>
            <a:endParaRPr lang="en-US" dirty="0" smtClean="0"/>
          </a:p>
          <a:p>
            <a:endParaRPr lang="en-US" dirty="0"/>
          </a:p>
        </p:txBody>
      </p:sp>
      <p:sp>
        <p:nvSpPr>
          <p:cNvPr id="4" name="Slide Number Placeholder 3"/>
          <p:cNvSpPr>
            <a:spLocks noGrp="1"/>
          </p:cNvSpPr>
          <p:nvPr>
            <p:ph type="sldNum" sz="quarter" idx="10"/>
          </p:nvPr>
        </p:nvSpPr>
        <p:spPr/>
        <p:txBody>
          <a:bodyPr/>
          <a:lstStyle/>
          <a:p>
            <a:fld id="{4D065B52-C85D-7644-B171-66D7B4D7D0BF}" type="slidenum">
              <a:rPr lang="en-US" smtClean="0"/>
              <a:pPr/>
              <a:t>9</a:t>
            </a:fld>
            <a:endParaRPr lang="en-US"/>
          </a:p>
        </p:txBody>
      </p:sp>
    </p:spTree>
    <p:extLst>
      <p:ext uri="{BB962C8B-B14F-4D97-AF65-F5344CB8AC3E}">
        <p14:creationId xmlns:p14="http://schemas.microsoft.com/office/powerpoint/2010/main" val="196221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SILC AUG 2019 </a:t>
            </a:r>
          </a:p>
          <a:p>
            <a:endParaRPr lang="en-US" dirty="0" smtClean="0"/>
          </a:p>
          <a:p>
            <a:r>
              <a:rPr lang="en-US" dirty="0" smtClean="0"/>
              <a:t>The at risk of poverty rate has gone up slightly between 2013 and 2018 from 15.75% TO 16.85%</a:t>
            </a:r>
          </a:p>
          <a:p>
            <a:r>
              <a:rPr lang="en-US" dirty="0" smtClean="0"/>
              <a:t>The at risk of poverty and social exclusion rate has</a:t>
            </a:r>
            <a:r>
              <a:rPr lang="en-US" baseline="0" dirty="0" smtClean="0"/>
              <a:t> gone down from 24% in 2013 to 19% in 2018</a:t>
            </a:r>
          </a:p>
          <a:p>
            <a:r>
              <a:rPr lang="en-US" baseline="0" dirty="0" smtClean="0"/>
              <a:t>30.6% cannot afford one week holiday away from home</a:t>
            </a:r>
          </a:p>
          <a:p>
            <a:r>
              <a:rPr lang="en-US" baseline="0" dirty="0" smtClean="0"/>
              <a:t>13.9% cannot afford to face unexpected expenses</a:t>
            </a:r>
          </a:p>
          <a:p>
            <a:r>
              <a:rPr lang="en-US" baseline="0" dirty="0" smtClean="0"/>
              <a:t>7%in arrears on mortgage, rent payments, utility bills, hire purchase </a:t>
            </a:r>
            <a:r>
              <a:rPr lang="en-US" baseline="0" dirty="0" err="1" smtClean="0"/>
              <a:t>instalments</a:t>
            </a:r>
            <a:r>
              <a:rPr lang="en-US" dirty="0" smtClean="0"/>
              <a:t> </a:t>
            </a:r>
          </a:p>
          <a:p>
            <a:r>
              <a:rPr lang="en-US" dirty="0" smtClean="0"/>
              <a:t>7.6% not able to keep the house adequately warm in Winter</a:t>
            </a:r>
          </a:p>
          <a:p>
            <a:endParaRPr lang="en-US" dirty="0" smtClean="0"/>
          </a:p>
          <a:p>
            <a:r>
              <a:rPr lang="en-US" baseline="0" dirty="0" smtClean="0"/>
              <a:t>DR GRECH reported between one and three cases of self harm and attempted suicide daily</a:t>
            </a:r>
            <a:endParaRPr lang="en-US" dirty="0"/>
          </a:p>
        </p:txBody>
      </p:sp>
      <p:sp>
        <p:nvSpPr>
          <p:cNvPr id="4" name="Slide Number Placeholder 3"/>
          <p:cNvSpPr>
            <a:spLocks noGrp="1"/>
          </p:cNvSpPr>
          <p:nvPr>
            <p:ph type="sldNum" sz="quarter" idx="10"/>
          </p:nvPr>
        </p:nvSpPr>
        <p:spPr/>
        <p:txBody>
          <a:bodyPr/>
          <a:lstStyle/>
          <a:p>
            <a:fld id="{4D065B52-C85D-7644-B171-66D7B4D7D0BF}" type="slidenum">
              <a:rPr lang="en-US" smtClean="0"/>
              <a:pPr/>
              <a:t>11</a:t>
            </a:fld>
            <a:endParaRPr lang="en-US"/>
          </a:p>
        </p:txBody>
      </p:sp>
    </p:spTree>
    <p:extLst>
      <p:ext uri="{BB962C8B-B14F-4D97-AF65-F5344CB8AC3E}">
        <p14:creationId xmlns:p14="http://schemas.microsoft.com/office/powerpoint/2010/main" val="343380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65B52-C85D-7644-B171-66D7B4D7D0BF}" type="slidenum">
              <a:rPr lang="en-US" smtClean="0"/>
              <a:pPr/>
              <a:t>12</a:t>
            </a:fld>
            <a:endParaRPr lang="en-US"/>
          </a:p>
        </p:txBody>
      </p:sp>
    </p:spTree>
    <p:extLst>
      <p:ext uri="{BB962C8B-B14F-4D97-AF65-F5344CB8AC3E}">
        <p14:creationId xmlns:p14="http://schemas.microsoft.com/office/powerpoint/2010/main" val="223007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 ALL RELATIONSHIPS , NOT ONLY MARRIED COUPLES; THIS MEANS</a:t>
            </a:r>
            <a:r>
              <a:rPr lang="en-US" baseline="0" dirty="0" smtClean="0"/>
              <a:t> THAT 9.6% WERE DISTRESSED</a:t>
            </a:r>
            <a:endParaRPr lang="en-US" dirty="0" smtClean="0"/>
          </a:p>
          <a:p>
            <a:endParaRPr lang="en-US" dirty="0" smtClean="0"/>
          </a:p>
          <a:p>
            <a:r>
              <a:rPr lang="en-US" dirty="0" smtClean="0"/>
              <a:t>IN</a:t>
            </a:r>
            <a:r>
              <a:rPr lang="en-US" baseline="0" dirty="0" smtClean="0"/>
              <a:t> 2005, Abela, Frosh and Dowling found that when making use of the Marital Adjustment Test, 10.9% of the married population were distressed</a:t>
            </a:r>
          </a:p>
          <a:p>
            <a:r>
              <a:rPr lang="en-US" baseline="0" dirty="0" smtClean="0"/>
              <a:t>In 2011, 21.6% of the parent population were distressed (Abela 2015)</a:t>
            </a:r>
          </a:p>
          <a:p>
            <a:endParaRPr lang="en-US" dirty="0"/>
          </a:p>
        </p:txBody>
      </p:sp>
      <p:sp>
        <p:nvSpPr>
          <p:cNvPr id="4" name="Slide Number Placeholder 3"/>
          <p:cNvSpPr>
            <a:spLocks noGrp="1"/>
          </p:cNvSpPr>
          <p:nvPr>
            <p:ph type="sldNum" sz="quarter" idx="10"/>
          </p:nvPr>
        </p:nvSpPr>
        <p:spPr/>
        <p:txBody>
          <a:bodyPr/>
          <a:lstStyle/>
          <a:p>
            <a:fld id="{4D065B52-C85D-7644-B171-66D7B4D7D0BF}" type="slidenum">
              <a:rPr lang="en-US" smtClean="0"/>
              <a:pPr/>
              <a:t>20</a:t>
            </a:fld>
            <a:endParaRPr lang="en-US"/>
          </a:p>
        </p:txBody>
      </p:sp>
    </p:spTree>
    <p:extLst>
      <p:ext uri="{BB962C8B-B14F-4D97-AF65-F5344CB8AC3E}">
        <p14:creationId xmlns:p14="http://schemas.microsoft.com/office/powerpoint/2010/main" val="305582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tune with a study STUDY – THE RELATIONSHIP BETWEEN ADOLESCENTS AND THEIR PARENTS (2013)</a:t>
            </a:r>
          </a:p>
          <a:p>
            <a:r>
              <a:rPr lang="en-US" dirty="0" smtClean="0"/>
              <a:t>HBSC</a:t>
            </a:r>
            <a:r>
              <a:rPr lang="en-US" baseline="0" dirty="0" smtClean="0"/>
              <a:t> survey 2012 adolescents found it difficult to confide in their mother and father</a:t>
            </a:r>
            <a:endParaRPr lang="en-US" dirty="0"/>
          </a:p>
        </p:txBody>
      </p:sp>
      <p:sp>
        <p:nvSpPr>
          <p:cNvPr id="4" name="Slide Number Placeholder 3"/>
          <p:cNvSpPr>
            <a:spLocks noGrp="1"/>
          </p:cNvSpPr>
          <p:nvPr>
            <p:ph type="sldNum" sz="quarter" idx="10"/>
          </p:nvPr>
        </p:nvSpPr>
        <p:spPr/>
        <p:txBody>
          <a:bodyPr/>
          <a:lstStyle/>
          <a:p>
            <a:fld id="{4D065B52-C85D-7644-B171-66D7B4D7D0BF}" type="slidenum">
              <a:rPr lang="en-US" smtClean="0"/>
              <a:pPr/>
              <a:t>23</a:t>
            </a:fld>
            <a:endParaRPr lang="en-US"/>
          </a:p>
        </p:txBody>
      </p:sp>
    </p:spTree>
    <p:extLst>
      <p:ext uri="{BB962C8B-B14F-4D97-AF65-F5344CB8AC3E}">
        <p14:creationId xmlns:p14="http://schemas.microsoft.com/office/powerpoint/2010/main" val="37561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t-MT" dirty="0"/>
          </a:p>
        </p:txBody>
      </p:sp>
      <p:sp>
        <p:nvSpPr>
          <p:cNvPr id="4" name="Slide Number Placeholder 3"/>
          <p:cNvSpPr>
            <a:spLocks noGrp="1"/>
          </p:cNvSpPr>
          <p:nvPr>
            <p:ph type="sldNum" sz="quarter" idx="10"/>
          </p:nvPr>
        </p:nvSpPr>
        <p:spPr/>
        <p:txBody>
          <a:bodyPr/>
          <a:lstStyle/>
          <a:p>
            <a:fld id="{4D065B52-C85D-7644-B171-66D7B4D7D0BF}" type="slidenum">
              <a:rPr lang="en-US" smtClean="0"/>
              <a:pPr/>
              <a:t>30</a:t>
            </a:fld>
            <a:endParaRPr lang="en-US"/>
          </a:p>
        </p:txBody>
      </p:sp>
    </p:spTree>
    <p:extLst>
      <p:ext uri="{BB962C8B-B14F-4D97-AF65-F5344CB8AC3E}">
        <p14:creationId xmlns:p14="http://schemas.microsoft.com/office/powerpoint/2010/main" val="77573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NEW STUDY ON BLENDED COUPLES</a:t>
            </a:r>
            <a:endParaRPr lang="en-US" dirty="0"/>
          </a:p>
        </p:txBody>
      </p:sp>
      <p:sp>
        <p:nvSpPr>
          <p:cNvPr id="4" name="Slide Number Placeholder 3"/>
          <p:cNvSpPr>
            <a:spLocks noGrp="1"/>
          </p:cNvSpPr>
          <p:nvPr>
            <p:ph type="sldNum" sz="quarter" idx="10"/>
          </p:nvPr>
        </p:nvSpPr>
        <p:spPr/>
        <p:txBody>
          <a:bodyPr/>
          <a:lstStyle/>
          <a:p>
            <a:fld id="{4D065B52-C85D-7644-B171-66D7B4D7D0BF}" type="slidenum">
              <a:rPr lang="en-US" smtClean="0"/>
              <a:pPr/>
              <a:t>46</a:t>
            </a:fld>
            <a:endParaRPr lang="en-US"/>
          </a:p>
        </p:txBody>
      </p:sp>
    </p:spTree>
    <p:extLst>
      <p:ext uri="{BB962C8B-B14F-4D97-AF65-F5344CB8AC3E}">
        <p14:creationId xmlns:p14="http://schemas.microsoft.com/office/powerpoint/2010/main" val="263535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065B52-C85D-7644-B171-66D7B4D7D0BF}" type="slidenum">
              <a:rPr lang="en-US" smtClean="0"/>
              <a:pPr/>
              <a:t>48</a:t>
            </a:fld>
            <a:endParaRPr lang="en-US"/>
          </a:p>
        </p:txBody>
      </p:sp>
    </p:spTree>
    <p:extLst>
      <p:ext uri="{BB962C8B-B14F-4D97-AF65-F5344CB8AC3E}">
        <p14:creationId xmlns:p14="http://schemas.microsoft.com/office/powerpoint/2010/main" val="3899312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 OF MALTESE WITH NON-MALTESE MARRIAGES:</a:t>
            </a:r>
          </a:p>
          <a:p>
            <a:r>
              <a:rPr lang="en-US" sz="1200" baseline="0" dirty="0" smtClean="0"/>
              <a:t>732 (2012), 745 (2013), 931 (2014),882 (2015),1033 (2016),1014 (2017) from PQ</a:t>
            </a:r>
          </a:p>
          <a:p>
            <a:r>
              <a:rPr lang="en-US" sz="1200" kern="1200" dirty="0" smtClean="0">
                <a:solidFill>
                  <a:schemeClr val="tx1"/>
                </a:solidFill>
                <a:effectLst/>
                <a:latin typeface="+mn-lt"/>
                <a:ea typeface="+mn-ea"/>
                <a:cs typeface="+mn-cs"/>
              </a:rPr>
              <a:t>Births outside marriage multiplied by six in a decade from 5.8% in 1996 (NSO, 2010) to 31.8% in 2016 (Eurostat 2019). </a:t>
            </a:r>
            <a:endParaRPr lang="en-US" sz="1200" dirty="0"/>
          </a:p>
        </p:txBody>
      </p:sp>
      <p:sp>
        <p:nvSpPr>
          <p:cNvPr id="4" name="Slide Number Placeholder 3"/>
          <p:cNvSpPr>
            <a:spLocks noGrp="1"/>
          </p:cNvSpPr>
          <p:nvPr>
            <p:ph type="sldNum" sz="quarter" idx="10"/>
          </p:nvPr>
        </p:nvSpPr>
        <p:spPr/>
        <p:txBody>
          <a:bodyPr/>
          <a:lstStyle/>
          <a:p>
            <a:fld id="{4D065B52-C85D-7644-B171-66D7B4D7D0BF}" type="slidenum">
              <a:rPr lang="en-US" smtClean="0"/>
              <a:pPr/>
              <a:t>50</a:t>
            </a:fld>
            <a:endParaRPr lang="en-US"/>
          </a:p>
        </p:txBody>
      </p:sp>
    </p:spTree>
    <p:extLst>
      <p:ext uri="{BB962C8B-B14F-4D97-AF65-F5344CB8AC3E}">
        <p14:creationId xmlns:p14="http://schemas.microsoft.com/office/powerpoint/2010/main" val="349011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7EB57-8CD9-4561-9369-4F39F5D3DD8E}" type="slidenum">
              <a:rPr lang="en-GB" smtClean="0"/>
              <a:pPr/>
              <a:t>‹#›</a:t>
            </a:fld>
            <a:endParaRPr lang="en-GB"/>
          </a:p>
        </p:txBody>
      </p:sp>
    </p:spTree>
    <p:extLst>
      <p:ext uri="{BB962C8B-B14F-4D97-AF65-F5344CB8AC3E}">
        <p14:creationId xmlns:p14="http://schemas.microsoft.com/office/powerpoint/2010/main" val="265137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A7EB57-8CD9-4561-9369-4F39F5D3DD8E}" type="slidenum">
              <a:rPr lang="en-GB" smtClean="0"/>
              <a:pPr/>
              <a:t>‹#›</a:t>
            </a:fld>
            <a:endParaRPr lang="en-GB"/>
          </a:p>
        </p:txBody>
      </p:sp>
    </p:spTree>
    <p:extLst>
      <p:ext uri="{BB962C8B-B14F-4D97-AF65-F5344CB8AC3E}">
        <p14:creationId xmlns:p14="http://schemas.microsoft.com/office/powerpoint/2010/main" val="5227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A7EB57-8CD9-4561-9369-4F39F5D3DD8E}" type="slidenum">
              <a:rPr lang="en-GB" smtClean="0"/>
              <a:pPr/>
              <a:t>‹#›</a:t>
            </a:fld>
            <a:endParaRPr lang="en-GB"/>
          </a:p>
        </p:txBody>
      </p:sp>
    </p:spTree>
    <p:extLst>
      <p:ext uri="{BB962C8B-B14F-4D97-AF65-F5344CB8AC3E}">
        <p14:creationId xmlns:p14="http://schemas.microsoft.com/office/powerpoint/2010/main" val="243275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914650"/>
            <a:ext cx="6858000" cy="74295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3843338"/>
            <a:ext cx="6858000" cy="40005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4766310"/>
            <a:ext cx="2286000" cy="274320"/>
          </a:xfrm>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17" name="Footer Placeholder 16"/>
          <p:cNvSpPr>
            <a:spLocks noGrp="1"/>
          </p:cNvSpPr>
          <p:nvPr>
            <p:ph type="ftr" sz="quarter" idx="11"/>
          </p:nvPr>
        </p:nvSpPr>
        <p:spPr>
          <a:xfrm>
            <a:off x="2898648" y="4766310"/>
            <a:ext cx="347472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29" name="Slide Number Placeholder 28"/>
          <p:cNvSpPr>
            <a:spLocks noGrp="1"/>
          </p:cNvSpPr>
          <p:nvPr>
            <p:ph type="sldNum" sz="quarter" idx="12"/>
          </p:nvPr>
        </p:nvSpPr>
        <p:spPr>
          <a:xfrm>
            <a:off x="1216152" y="4766310"/>
            <a:ext cx="1219200"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21" name="Rectangle 20"/>
          <p:cNvSpPr/>
          <p:nvPr/>
        </p:nvSpPr>
        <p:spPr>
          <a:xfrm>
            <a:off x="904875" y="2736056"/>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904875" y="2736056"/>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p:cNvSpPr/>
          <p:nvPr/>
        </p:nvSpPr>
        <p:spPr>
          <a:xfrm>
            <a:off x="914400" y="3786188"/>
            <a:ext cx="228600"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1334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8" name="Content Placeholder 7"/>
          <p:cNvSpPr>
            <a:spLocks noGrp="1"/>
          </p:cNvSpPr>
          <p:nvPr>
            <p:ph sz="quarter" idx="1"/>
          </p:nvPr>
        </p:nvSpPr>
        <p:spPr>
          <a:xfrm>
            <a:off x="457200" y="1131590"/>
            <a:ext cx="8229600" cy="3486130"/>
          </a:xfrm>
        </p:spPr>
        <p:txBody>
          <a:bodyPr/>
          <a:lstStyle>
            <a:lvl1pPr>
              <a:defRPr sz="2200"/>
            </a:lvl1pPr>
            <a:lvl2pPr>
              <a:defRPr sz="2000"/>
            </a:lvl2pPr>
            <a:lvl3pPr>
              <a:defRPr sz="2000"/>
            </a:lvl3pPr>
            <a:lvl4pPr>
              <a:defRPr sz="1800"/>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806001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228850"/>
            <a:ext cx="6858000" cy="8001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3200400"/>
            <a:ext cx="6781800" cy="85725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4766310"/>
            <a:ext cx="2286000"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DEF5F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5" name="Footer Placeholder 4"/>
          <p:cNvSpPr>
            <a:spLocks noGrp="1"/>
          </p:cNvSpPr>
          <p:nvPr>
            <p:ph type="ftr" sz="quarter" idx="11"/>
          </p:nvPr>
        </p:nvSpPr>
        <p:spPr>
          <a:xfrm>
            <a:off x="2898648" y="4766310"/>
            <a:ext cx="347472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069848" y="4766310"/>
            <a:ext cx="1520952"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DEF5F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7" name="Rectangle 6"/>
          <p:cNvSpPr/>
          <p:nvPr/>
        </p:nvSpPr>
        <p:spPr>
          <a:xfrm>
            <a:off x="914400" y="2114550"/>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914400" y="2114550"/>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668713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9" name="Content Placeholder 8"/>
          <p:cNvSpPr>
            <a:spLocks noGrp="1"/>
          </p:cNvSpPr>
          <p:nvPr>
            <p:ph sz="quarter" idx="1"/>
          </p:nvPr>
        </p:nvSpPr>
        <p:spPr>
          <a:xfrm>
            <a:off x="457200" y="914400"/>
            <a:ext cx="4041648" cy="37033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912114"/>
            <a:ext cx="4041648" cy="37033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192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964406"/>
            <a:ext cx="4040188" cy="51435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1" y="971550"/>
            <a:ext cx="4041775" cy="51435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11" name="Content Placeholder 10"/>
          <p:cNvSpPr>
            <a:spLocks noGrp="1"/>
          </p:cNvSpPr>
          <p:nvPr>
            <p:ph sz="quarter" idx="2"/>
          </p:nvPr>
        </p:nvSpPr>
        <p:spPr>
          <a:xfrm>
            <a:off x="457200" y="1600200"/>
            <a:ext cx="4038600" cy="30289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1600200"/>
            <a:ext cx="4038600" cy="30289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28709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Isosceles Triangle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67093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5" name="Straight Connector 4"/>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Isosceles Triangle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9458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514600" cy="62865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914401"/>
            <a:ext cx="2514600" cy="3632597"/>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Straight Connector 9"/>
          <p:cNvSpPr>
            <a:spLocks noChangeShapeType="1"/>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sosceles Triangle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Content Placeholder 11"/>
          <p:cNvSpPr>
            <a:spLocks noGrp="1"/>
          </p:cNvSpPr>
          <p:nvPr>
            <p:ph sz="quarter" idx="1"/>
          </p:nvPr>
        </p:nvSpPr>
        <p:spPr>
          <a:xfrm>
            <a:off x="304800" y="228600"/>
            <a:ext cx="57150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2691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03597"/>
            <a:ext cx="8064823" cy="328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7EB57-8CD9-4561-9369-4F39F5D3DD8E}" type="slidenum">
              <a:rPr lang="en-GB" smtClean="0"/>
              <a:pPr/>
              <a:t>‹#›</a:t>
            </a:fld>
            <a:endParaRPr lang="en-GB"/>
          </a:p>
        </p:txBody>
      </p:sp>
      <p:sp>
        <p:nvSpPr>
          <p:cNvPr id="8" name="Text Placeholder 7"/>
          <p:cNvSpPr>
            <a:spLocks noGrp="1"/>
          </p:cNvSpPr>
          <p:nvPr>
            <p:ph type="body" sz="quarter" idx="13"/>
          </p:nvPr>
        </p:nvSpPr>
        <p:spPr>
          <a:xfrm>
            <a:off x="323850" y="339725"/>
            <a:ext cx="8064500" cy="719138"/>
          </a:xfrm>
        </p:spPr>
        <p:txBody>
          <a:bodyPr>
            <a:normAutofit/>
          </a:bodyPr>
          <a:lstStyle>
            <a:lvl1pPr>
              <a:defRPr sz="2000"/>
            </a:lvl1pPr>
            <a:lvl5pPr marL="1405890" indent="0">
              <a:buNone/>
              <a:defRPr/>
            </a:lvl5pPr>
          </a:lstStyle>
          <a:p>
            <a:pPr lvl="0"/>
            <a:r>
              <a:rPr lang="en-US" dirty="0" smtClean="0"/>
              <a:t>Click to edit Master text styles</a:t>
            </a:r>
          </a:p>
        </p:txBody>
      </p:sp>
    </p:spTree>
    <p:extLst>
      <p:ext uri="{BB962C8B-B14F-4D97-AF65-F5344CB8AC3E}">
        <p14:creationId xmlns:p14="http://schemas.microsoft.com/office/powerpoint/2010/main" val="576268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42"/>
            <a:ext cx="8229600" cy="506016"/>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428750"/>
            <a:ext cx="8229600" cy="3202686"/>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914400"/>
            <a:ext cx="8229600" cy="40005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DEF5F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DEF5F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Isosceles Triangle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457200" y="375642"/>
            <a:ext cx="182880"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657878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Tree>
    <p:extLst>
      <p:ext uri="{BB962C8B-B14F-4D97-AF65-F5344CB8AC3E}">
        <p14:creationId xmlns:p14="http://schemas.microsoft.com/office/powerpoint/2010/main" val="33430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7" name="Straight Connector 6"/>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Isosceles Triangle 7"/>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Straight Connector 8"/>
          <p:cNvSpPr>
            <a:spLocks noChangeShapeType="1"/>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22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914650"/>
            <a:ext cx="6858000" cy="74295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3843338"/>
            <a:ext cx="6858000" cy="40005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4766310"/>
            <a:ext cx="2286000" cy="274320"/>
          </a:xfrm>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17" name="Footer Placeholder 16"/>
          <p:cNvSpPr>
            <a:spLocks noGrp="1"/>
          </p:cNvSpPr>
          <p:nvPr>
            <p:ph type="ftr" sz="quarter" idx="11"/>
          </p:nvPr>
        </p:nvSpPr>
        <p:spPr>
          <a:xfrm>
            <a:off x="2898648" y="4766310"/>
            <a:ext cx="347472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29" name="Slide Number Placeholder 28"/>
          <p:cNvSpPr>
            <a:spLocks noGrp="1"/>
          </p:cNvSpPr>
          <p:nvPr>
            <p:ph type="sldNum" sz="quarter" idx="12"/>
          </p:nvPr>
        </p:nvSpPr>
        <p:spPr>
          <a:xfrm>
            <a:off x="1216152" y="4766310"/>
            <a:ext cx="1219200"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21" name="Rectangle 20"/>
          <p:cNvSpPr/>
          <p:nvPr/>
        </p:nvSpPr>
        <p:spPr>
          <a:xfrm>
            <a:off x="904875" y="2736056"/>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904875" y="2736056"/>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p:cNvSpPr/>
          <p:nvPr/>
        </p:nvSpPr>
        <p:spPr>
          <a:xfrm>
            <a:off x="914400" y="3786188"/>
            <a:ext cx="228600"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830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8" name="Content Placeholder 7"/>
          <p:cNvSpPr>
            <a:spLocks noGrp="1"/>
          </p:cNvSpPr>
          <p:nvPr>
            <p:ph sz="quarter" idx="1"/>
          </p:nvPr>
        </p:nvSpPr>
        <p:spPr>
          <a:xfrm>
            <a:off x="457200" y="1131590"/>
            <a:ext cx="8229600" cy="3486130"/>
          </a:xfrm>
        </p:spPr>
        <p:txBody>
          <a:bodyPr/>
          <a:lstStyle>
            <a:lvl1pPr>
              <a:defRPr sz="2200"/>
            </a:lvl1pPr>
            <a:lvl2pPr>
              <a:defRPr sz="2000"/>
            </a:lvl2pPr>
            <a:lvl3pPr>
              <a:defRPr sz="2000"/>
            </a:lvl3pPr>
            <a:lvl4pPr>
              <a:defRPr sz="1800"/>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290871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228850"/>
            <a:ext cx="6858000" cy="8001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3200400"/>
            <a:ext cx="6781800" cy="85725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4766310"/>
            <a:ext cx="2286000"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DEF5F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5" name="Footer Placeholder 4"/>
          <p:cNvSpPr>
            <a:spLocks noGrp="1"/>
          </p:cNvSpPr>
          <p:nvPr>
            <p:ph type="ftr" sz="quarter" idx="11"/>
          </p:nvPr>
        </p:nvSpPr>
        <p:spPr>
          <a:xfrm>
            <a:off x="2898648" y="4766310"/>
            <a:ext cx="347472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069848" y="4766310"/>
            <a:ext cx="1520952"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DEF5F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7" name="Rectangle 6"/>
          <p:cNvSpPr/>
          <p:nvPr/>
        </p:nvSpPr>
        <p:spPr>
          <a:xfrm>
            <a:off x="914400" y="2114550"/>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914400" y="2114550"/>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9997768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9" name="Content Placeholder 8"/>
          <p:cNvSpPr>
            <a:spLocks noGrp="1"/>
          </p:cNvSpPr>
          <p:nvPr>
            <p:ph sz="quarter" idx="1"/>
          </p:nvPr>
        </p:nvSpPr>
        <p:spPr>
          <a:xfrm>
            <a:off x="457200" y="914400"/>
            <a:ext cx="4041648" cy="37033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912114"/>
            <a:ext cx="4041648" cy="37033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80555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964406"/>
            <a:ext cx="4040188" cy="51435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1" y="971550"/>
            <a:ext cx="4041775" cy="51435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11" name="Content Placeholder 10"/>
          <p:cNvSpPr>
            <a:spLocks noGrp="1"/>
          </p:cNvSpPr>
          <p:nvPr>
            <p:ph sz="quarter" idx="2"/>
          </p:nvPr>
        </p:nvSpPr>
        <p:spPr>
          <a:xfrm>
            <a:off x="457200" y="1600200"/>
            <a:ext cx="4038600" cy="30289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1600200"/>
            <a:ext cx="4038600" cy="30289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08291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Isosceles Triangle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66826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5" name="Straight Connector 4"/>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Isosceles Triangle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0816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7EB57-8CD9-4561-9369-4F39F5D3DD8E}" type="slidenum">
              <a:rPr lang="en-GB" smtClean="0"/>
              <a:pPr/>
              <a:t>‹#›</a:t>
            </a:fld>
            <a:endParaRPr lang="en-GB"/>
          </a:p>
        </p:txBody>
      </p:sp>
    </p:spTree>
    <p:extLst>
      <p:ext uri="{BB962C8B-B14F-4D97-AF65-F5344CB8AC3E}">
        <p14:creationId xmlns:p14="http://schemas.microsoft.com/office/powerpoint/2010/main" val="2870793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514600" cy="62865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914401"/>
            <a:ext cx="2514600" cy="3632597"/>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Straight Connector 9"/>
          <p:cNvSpPr>
            <a:spLocks noChangeShapeType="1"/>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sosceles Triangle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Content Placeholder 11"/>
          <p:cNvSpPr>
            <a:spLocks noGrp="1"/>
          </p:cNvSpPr>
          <p:nvPr>
            <p:ph sz="quarter" idx="1"/>
          </p:nvPr>
        </p:nvSpPr>
        <p:spPr>
          <a:xfrm>
            <a:off x="304800" y="228600"/>
            <a:ext cx="57150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44822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42"/>
            <a:ext cx="8229600" cy="506016"/>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428750"/>
            <a:ext cx="8229600" cy="3202686"/>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914400"/>
            <a:ext cx="8229600" cy="40005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DEF5F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DEF5F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DEF5FA"/>
              </a:solidFill>
              <a:effectLst/>
              <a:uLnTx/>
              <a:uFillTx/>
              <a:latin typeface="Calibri"/>
              <a:ea typeface="+mn-ea"/>
              <a:cs typeface="+mn-cs"/>
            </a:endParaRPr>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Isosceles Triangle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457200" y="375642"/>
            <a:ext cx="182880"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815811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Tree>
    <p:extLst>
      <p:ext uri="{BB962C8B-B14F-4D97-AF65-F5344CB8AC3E}">
        <p14:creationId xmlns:p14="http://schemas.microsoft.com/office/powerpoint/2010/main" val="2720247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7" name="Straight Connector 6"/>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Isosceles Triangle 7"/>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Straight Connector 8"/>
          <p:cNvSpPr>
            <a:spLocks noChangeShapeType="1"/>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39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4AA7EB57-8CD9-4561-9369-4F39F5D3DD8E}" type="slidenum">
              <a:rPr lang="en-GB" smtClean="0"/>
              <a:pPr/>
              <a:t>‹#›</a:t>
            </a:fld>
            <a:endParaRPr lang="en-GB"/>
          </a:p>
        </p:txBody>
      </p:sp>
    </p:spTree>
    <p:extLst>
      <p:ext uri="{BB962C8B-B14F-4D97-AF65-F5344CB8AC3E}">
        <p14:creationId xmlns:p14="http://schemas.microsoft.com/office/powerpoint/2010/main" val="21759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4AA7EB57-8CD9-4561-9369-4F39F5D3DD8E}" type="slidenum">
              <a:rPr lang="en-GB" smtClean="0"/>
              <a:pPr/>
              <a:t>‹#›</a:t>
            </a:fld>
            <a:endParaRPr lang="en-GB"/>
          </a:p>
        </p:txBody>
      </p:sp>
    </p:spTree>
    <p:extLst>
      <p:ext uri="{BB962C8B-B14F-4D97-AF65-F5344CB8AC3E}">
        <p14:creationId xmlns:p14="http://schemas.microsoft.com/office/powerpoint/2010/main" val="130804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4AA7EB57-8CD9-4561-9369-4F39F5D3DD8E}" type="slidenum">
              <a:rPr lang="en-GB" smtClean="0"/>
              <a:pPr/>
              <a:t>‹#›</a:t>
            </a:fld>
            <a:endParaRPr lang="en-GB"/>
          </a:p>
        </p:txBody>
      </p:sp>
    </p:spTree>
    <p:extLst>
      <p:ext uri="{BB962C8B-B14F-4D97-AF65-F5344CB8AC3E}">
        <p14:creationId xmlns:p14="http://schemas.microsoft.com/office/powerpoint/2010/main" val="37040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7EB57-8CD9-4561-9369-4F39F5D3DD8E}" type="slidenum">
              <a:rPr lang="en-GB" smtClean="0"/>
              <a:pPr/>
              <a:t>‹#›</a:t>
            </a:fld>
            <a:endParaRPr lang="en-GB"/>
          </a:p>
        </p:txBody>
      </p:sp>
    </p:spTree>
    <p:extLst>
      <p:ext uri="{BB962C8B-B14F-4D97-AF65-F5344CB8AC3E}">
        <p14:creationId xmlns:p14="http://schemas.microsoft.com/office/powerpoint/2010/main" val="129366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4AA7EB57-8CD9-4561-9369-4F39F5D3DD8E}" type="slidenum">
              <a:rPr lang="en-GB" smtClean="0"/>
              <a:pPr/>
              <a:t>‹#›</a:t>
            </a:fld>
            <a:endParaRPr lang="en-GB"/>
          </a:p>
        </p:txBody>
      </p:sp>
    </p:spTree>
    <p:extLst>
      <p:ext uri="{BB962C8B-B14F-4D97-AF65-F5344CB8AC3E}">
        <p14:creationId xmlns:p14="http://schemas.microsoft.com/office/powerpoint/2010/main" val="215451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7821DA-D328-46BB-A7F6-1677918B0E35}" type="datetimeFigureOut">
              <a:rPr lang="en-GB" smtClean="0"/>
              <a:pPr/>
              <a:t>19/11/2019</a:t>
            </a:fld>
            <a:endParaRPr lang="en-GB"/>
          </a:p>
        </p:txBody>
      </p:sp>
      <p:sp>
        <p:nvSpPr>
          <p:cNvPr id="9" name="Footer Placeholder 8"/>
          <p:cNvSpPr>
            <a:spLocks noGrp="1"/>
          </p:cNvSpPr>
          <p:nvPr>
            <p:ph type="ftr" sz="quarter" idx="11"/>
          </p:nvPr>
        </p:nvSpPr>
        <p:spPr>
          <a:xfrm>
            <a:off x="2624326" y="4767263"/>
            <a:ext cx="4433638" cy="273844"/>
          </a:xfrm>
        </p:spPr>
        <p:txBody>
          <a:bodyPr/>
          <a:lstStyle/>
          <a:p>
            <a:endParaRPr lang="en-GB"/>
          </a:p>
        </p:txBody>
      </p:sp>
      <p:sp>
        <p:nvSpPr>
          <p:cNvPr id="10" name="Slide Number Placeholder 9"/>
          <p:cNvSpPr>
            <a:spLocks noGrp="1"/>
          </p:cNvSpPr>
          <p:nvPr>
            <p:ph type="sldNum" sz="quarter" idx="12"/>
          </p:nvPr>
        </p:nvSpPr>
        <p:spPr/>
        <p:txBody>
          <a:bodyPr/>
          <a:lstStyle/>
          <a:p>
            <a:fld id="{4AA7EB57-8CD9-4561-9369-4F39F5D3DD8E}" type="slidenum">
              <a:rPr lang="en-GB" smtClean="0"/>
              <a:pPr/>
              <a:t>‹#›</a:t>
            </a:fld>
            <a:endParaRPr lang="en-GB"/>
          </a:p>
        </p:txBody>
      </p:sp>
    </p:spTree>
    <p:extLst>
      <p:ext uri="{BB962C8B-B14F-4D97-AF65-F5344CB8AC3E}">
        <p14:creationId xmlns:p14="http://schemas.microsoft.com/office/powerpoint/2010/main" val="253053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C37821DA-D328-46BB-A7F6-1677918B0E35}" type="datetimeFigureOut">
              <a:rPr lang="en-GB" smtClean="0"/>
              <a:pPr/>
              <a:t>19/11/2019</a:t>
            </a:fld>
            <a:endParaRPr lang="en-GB"/>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900" b="1">
                <a:solidFill>
                  <a:schemeClr val="accent1"/>
                </a:solidFill>
              </a:defRPr>
            </a:lvl1pPr>
          </a:lstStyle>
          <a:p>
            <a:fld id="{4AA7EB57-8CD9-4561-9369-4F39F5D3DD8E}" type="slidenum">
              <a:rPr lang="en-GB" smtClean="0"/>
              <a:pPr/>
              <a:t>‹#›</a:t>
            </a:fld>
            <a:endParaRPr lang="en-GB"/>
          </a:p>
        </p:txBody>
      </p:sp>
    </p:spTree>
    <p:extLst>
      <p:ext uri="{BB962C8B-B14F-4D97-AF65-F5344CB8AC3E}">
        <p14:creationId xmlns:p14="http://schemas.microsoft.com/office/powerpoint/2010/main" val="1320822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14300"/>
            <a:ext cx="8229600" cy="74295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131590"/>
            <a:ext cx="8229600" cy="346555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4767263"/>
            <a:ext cx="2289048" cy="274320"/>
          </a:xfrm>
          <a:prstGeom prst="rect">
            <a:avLst/>
          </a:prstGeom>
        </p:spPr>
        <p:txBody>
          <a:bodyPr vert="horz"/>
          <a:lstStyle>
            <a:lvl1pPr algn="l"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3" name="Footer Placeholder 2"/>
          <p:cNvSpPr>
            <a:spLocks noGrp="1"/>
          </p:cNvSpPr>
          <p:nvPr>
            <p:ph type="ftr" sz="quarter" idx="3"/>
          </p:nvPr>
        </p:nvSpPr>
        <p:spPr>
          <a:xfrm>
            <a:off x="2898648" y="4767263"/>
            <a:ext cx="3505200" cy="274320"/>
          </a:xfrm>
          <a:prstGeom prst="rect">
            <a:avLst/>
          </a:prstGeom>
        </p:spPr>
        <p:txBody>
          <a:bodyPr vert="horz"/>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23" name="Slide Number Placeholder 22"/>
          <p:cNvSpPr>
            <a:spLocks noGrp="1"/>
          </p:cNvSpPr>
          <p:nvPr>
            <p:ph type="sldNum" sz="quarter" idx="4"/>
          </p:nvPr>
        </p:nvSpPr>
        <p:spPr>
          <a:xfrm>
            <a:off x="612648" y="4767263"/>
            <a:ext cx="1981200" cy="274320"/>
          </a:xfrm>
          <a:prstGeom prst="rect">
            <a:avLst/>
          </a:prstGeom>
        </p:spPr>
        <p:txBody>
          <a:bodyPr vert="horz"/>
          <a:lstStyle>
            <a:lvl1pPr algn="l"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28" name="Straight Connector 2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Straight Connector 28"/>
          <p:cNvSpPr>
            <a:spLocks noChangeShapeType="1"/>
          </p:cNvSpPr>
          <p:nvPr/>
        </p:nvSpPr>
        <p:spPr bwMode="auto">
          <a:xfrm>
            <a:off x="457200" y="85725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Isosceles Triangle 9"/>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5330730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1" latinLnBrk="0" hangingPunct="1">
        <a:spcBef>
          <a:spcPct val="0"/>
        </a:spcBef>
        <a:buNone/>
        <a:defRPr kumimoji="0" sz="28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2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14300"/>
            <a:ext cx="8229600" cy="74295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131590"/>
            <a:ext cx="8229600" cy="346555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4767263"/>
            <a:ext cx="2289048" cy="274320"/>
          </a:xfrm>
          <a:prstGeom prst="rect">
            <a:avLst/>
          </a:prstGeom>
        </p:spPr>
        <p:txBody>
          <a:bodyPr vert="horz"/>
          <a:lstStyle>
            <a:lvl1pPr algn="l"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7821DA-D328-46BB-A7F6-1677918B0E35}" type="datetimeFigureOut">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19/11/2019</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3" name="Footer Placeholder 2"/>
          <p:cNvSpPr>
            <a:spLocks noGrp="1"/>
          </p:cNvSpPr>
          <p:nvPr>
            <p:ph type="ftr" sz="quarter" idx="3"/>
          </p:nvPr>
        </p:nvSpPr>
        <p:spPr>
          <a:xfrm>
            <a:off x="2898648" y="4767263"/>
            <a:ext cx="3505200" cy="274320"/>
          </a:xfrm>
          <a:prstGeom prst="rect">
            <a:avLst/>
          </a:prstGeom>
        </p:spPr>
        <p:txBody>
          <a:bodyPr vert="horz"/>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23" name="Slide Number Placeholder 22"/>
          <p:cNvSpPr>
            <a:spLocks noGrp="1"/>
          </p:cNvSpPr>
          <p:nvPr>
            <p:ph type="sldNum" sz="quarter" idx="4"/>
          </p:nvPr>
        </p:nvSpPr>
        <p:spPr>
          <a:xfrm>
            <a:off x="612648" y="4767263"/>
            <a:ext cx="1981200" cy="274320"/>
          </a:xfrm>
          <a:prstGeom prst="rect">
            <a:avLst/>
          </a:prstGeom>
        </p:spPr>
        <p:txBody>
          <a:bodyPr vert="horz"/>
          <a:lstStyle>
            <a:lvl1pPr algn="l"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A7EB57-8CD9-4561-9369-4F39F5D3DD8E}" type="slidenum">
              <a:rPr kumimoji="0" lang="en-GB" sz="1400" b="0" i="0" u="none" strike="noStrike" kern="1200" cap="none" spc="0" normalizeH="0" baseline="0" noProof="0" smtClean="0">
                <a:ln>
                  <a:noFill/>
                </a:ln>
                <a:solidFill>
                  <a:srgbClr val="46464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464646"/>
              </a:solidFill>
              <a:effectLst/>
              <a:uLnTx/>
              <a:uFillTx/>
              <a:latin typeface="Calibri"/>
              <a:ea typeface="+mn-ea"/>
              <a:cs typeface="+mn-cs"/>
            </a:endParaRPr>
          </a:p>
        </p:txBody>
      </p:sp>
      <p:sp>
        <p:nvSpPr>
          <p:cNvPr id="28" name="Straight Connector 2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Straight Connector 28"/>
          <p:cNvSpPr>
            <a:spLocks noChangeShapeType="1"/>
          </p:cNvSpPr>
          <p:nvPr/>
        </p:nvSpPr>
        <p:spPr bwMode="auto">
          <a:xfrm>
            <a:off x="457200" y="85725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Isosceles Triangle 9"/>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5184675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eaLnBrk="1" latinLnBrk="0" hangingPunct="1">
        <a:spcBef>
          <a:spcPct val="0"/>
        </a:spcBef>
        <a:buNone/>
        <a:defRPr kumimoji="0" sz="28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2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2067694"/>
            <a:ext cx="9144000" cy="3075806"/>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mt-MT"/>
          </a:p>
        </p:txBody>
      </p:sp>
      <p:sp>
        <p:nvSpPr>
          <p:cNvPr id="2" name="Title 1"/>
          <p:cNvSpPr>
            <a:spLocks noGrp="1"/>
          </p:cNvSpPr>
          <p:nvPr>
            <p:ph type="ctrTitle"/>
          </p:nvPr>
        </p:nvSpPr>
        <p:spPr>
          <a:xfrm>
            <a:off x="179512" y="2283718"/>
            <a:ext cx="8784976" cy="1224136"/>
          </a:xfrm>
        </p:spPr>
        <p:txBody>
          <a:bodyPr>
            <a:normAutofit/>
          </a:bodyPr>
          <a:lstStyle/>
          <a:p>
            <a:pPr algn="ctr"/>
            <a:r>
              <a:rPr lang="en-GB" sz="3600" b="1" dirty="0" smtClean="0">
                <a:solidFill>
                  <a:schemeClr val="tx1"/>
                </a:solidFill>
              </a:rPr>
              <a:t>Research on Couple Relationships </a:t>
            </a:r>
            <a:br>
              <a:rPr lang="en-GB" sz="3600" b="1" dirty="0" smtClean="0">
                <a:solidFill>
                  <a:schemeClr val="tx1"/>
                </a:solidFill>
              </a:rPr>
            </a:br>
            <a:r>
              <a:rPr lang="en-GB" sz="3600" b="1" dirty="0" smtClean="0">
                <a:solidFill>
                  <a:schemeClr val="tx1"/>
                </a:solidFill>
              </a:rPr>
              <a:t>in Malta</a:t>
            </a:r>
            <a:endParaRPr lang="en-GB" sz="3100" b="1" dirty="0">
              <a:solidFill>
                <a:schemeClr val="tx1"/>
              </a:solidFill>
            </a:endParaRPr>
          </a:p>
        </p:txBody>
      </p:sp>
      <p:sp>
        <p:nvSpPr>
          <p:cNvPr id="3" name="Subtitle 2"/>
          <p:cNvSpPr>
            <a:spLocks noGrp="1"/>
          </p:cNvSpPr>
          <p:nvPr>
            <p:ph type="subTitle" idx="1"/>
          </p:nvPr>
        </p:nvSpPr>
        <p:spPr>
          <a:xfrm>
            <a:off x="1219200" y="3723878"/>
            <a:ext cx="6858000" cy="1224136"/>
          </a:xfrm>
        </p:spPr>
        <p:txBody>
          <a:bodyPr>
            <a:noAutofit/>
          </a:bodyPr>
          <a:lstStyle/>
          <a:p>
            <a:pPr algn="ctr"/>
            <a:r>
              <a:rPr lang="en-GB" sz="2000" dirty="0" smtClean="0">
                <a:solidFill>
                  <a:schemeClr val="tx1"/>
                </a:solidFill>
              </a:rPr>
              <a:t>Professor Angela </a:t>
            </a:r>
            <a:r>
              <a:rPr lang="en-GB" sz="2000" dirty="0" err="1" smtClean="0">
                <a:solidFill>
                  <a:schemeClr val="tx1"/>
                </a:solidFill>
              </a:rPr>
              <a:t>Abela</a:t>
            </a:r>
            <a:endParaRPr lang="en-GB" sz="2000" dirty="0" smtClean="0">
              <a:solidFill>
                <a:schemeClr val="tx1"/>
              </a:solidFill>
            </a:endParaRPr>
          </a:p>
          <a:p>
            <a:pPr algn="ctr"/>
            <a:r>
              <a:rPr lang="en-GB" sz="2000" dirty="0" smtClean="0">
                <a:solidFill>
                  <a:schemeClr val="tx1"/>
                </a:solidFill>
              </a:rPr>
              <a:t>Associate Professor Suzanne Piscopo</a:t>
            </a:r>
          </a:p>
          <a:p>
            <a:pPr algn="ctr"/>
            <a:r>
              <a:rPr lang="en-GB" sz="2000" dirty="0" err="1" smtClean="0">
                <a:solidFill>
                  <a:schemeClr val="tx1"/>
                </a:solidFill>
              </a:rPr>
              <a:t>Dr.</a:t>
            </a:r>
            <a:r>
              <a:rPr lang="en-GB" sz="2000" dirty="0" smtClean="0">
                <a:solidFill>
                  <a:schemeClr val="tx1"/>
                </a:solidFill>
              </a:rPr>
              <a:t> Sue Vella</a:t>
            </a:r>
          </a:p>
        </p:txBody>
      </p:sp>
      <p:sp>
        <p:nvSpPr>
          <p:cNvPr id="5" name="TextBox 4"/>
          <p:cNvSpPr txBox="1"/>
          <p:nvPr/>
        </p:nvSpPr>
        <p:spPr>
          <a:xfrm>
            <a:off x="2195736" y="1298203"/>
            <a:ext cx="4752528" cy="338554"/>
          </a:xfrm>
          <a:prstGeom prst="rect">
            <a:avLst/>
          </a:prstGeom>
          <a:noFill/>
        </p:spPr>
        <p:txBody>
          <a:bodyPr wrap="square" rtlCol="0">
            <a:spAutoFit/>
          </a:bodyPr>
          <a:lstStyle/>
          <a:p>
            <a:pPr algn="ctr"/>
            <a:r>
              <a:rPr lang="en-GB" sz="1600" dirty="0" smtClean="0">
                <a:solidFill>
                  <a:schemeClr val="tx1">
                    <a:lumMod val="65000"/>
                    <a:lumOff val="35000"/>
                  </a:schemeClr>
                </a:solidFill>
                <a:latin typeface="+mj-lt"/>
                <a:cs typeface="Times New Roman" panose="02020603050405020304" pitchFamily="18" charset="0"/>
              </a:rPr>
              <a:t>NATIONAL CENTRE FOR FAMILY RESEARCH</a:t>
            </a:r>
            <a:endParaRPr lang="en-GB" sz="1600" dirty="0">
              <a:solidFill>
                <a:schemeClr val="tx1">
                  <a:lumMod val="65000"/>
                  <a:lumOff val="35000"/>
                </a:schemeClr>
              </a:solidFill>
              <a:latin typeface="+mj-lt"/>
            </a:endParaRPr>
          </a:p>
        </p:txBody>
      </p:sp>
      <p:cxnSp>
        <p:nvCxnSpPr>
          <p:cNvPr id="7" name="Straight Connector 6"/>
          <p:cNvCxnSpPr/>
          <p:nvPr/>
        </p:nvCxnSpPr>
        <p:spPr>
          <a:xfrm flipH="1">
            <a:off x="2411760" y="1235487"/>
            <a:ext cx="432048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995686"/>
            <a:ext cx="9144000" cy="4571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t-MT"/>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349" y="309985"/>
            <a:ext cx="2002755" cy="862787"/>
          </a:xfrm>
          <a:prstGeom prst="rect">
            <a:avLst/>
          </a:prstGeom>
        </p:spPr>
      </p:pic>
    </p:spTree>
    <p:extLst>
      <p:ext uri="{BB962C8B-B14F-4D97-AF65-F5344CB8AC3E}">
        <p14:creationId xmlns:p14="http://schemas.microsoft.com/office/powerpoint/2010/main" val="3169651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11510"/>
            <a:ext cx="8229600" cy="4206210"/>
          </a:xfrm>
          <a:solidFill>
            <a:srgbClr val="F6F5EE"/>
          </a:solidFill>
        </p:spPr>
        <p:txBody>
          <a:bodyPr>
            <a:normAutofit/>
          </a:bodyPr>
          <a:lstStyle/>
          <a:p>
            <a:pPr>
              <a:buNone/>
            </a:pPr>
            <a:endParaRPr lang="en-GB" sz="2000" dirty="0" smtClean="0">
              <a:latin typeface="Lucida Handwriting" pitchFamily="66" charset="0"/>
            </a:endParaRPr>
          </a:p>
          <a:p>
            <a:pPr marL="0" indent="0" algn="ctr">
              <a:spcBef>
                <a:spcPct val="0"/>
              </a:spcBef>
              <a:buNone/>
            </a:pPr>
            <a:r>
              <a:rPr lang="en-GB" sz="5400" dirty="0" smtClean="0">
                <a:solidFill>
                  <a:schemeClr val="tx2"/>
                </a:solidFill>
                <a:latin typeface="+mj-lt"/>
                <a:ea typeface="+mj-ea"/>
                <a:cs typeface="+mj-cs"/>
              </a:rPr>
              <a:t>For those in a relationship…</a:t>
            </a:r>
            <a:endParaRPr lang="en-US" sz="5400" dirty="0">
              <a:solidFill>
                <a:schemeClr val="tx2"/>
              </a:solidFill>
              <a:latin typeface="+mj-lt"/>
              <a:ea typeface="+mj-ea"/>
              <a:cs typeface="+mj-cs"/>
            </a:endParaRPr>
          </a:p>
        </p:txBody>
      </p:sp>
      <p:pic>
        <p:nvPicPr>
          <p:cNvPr id="4" name="Picture 2" descr="http://i.dailymail.co.uk/i/pix/2015/10/01/20/2CFC6AEA00000578-3256734-But_the_good_news_is_as_retirement_looms_life_satisfaction_incre-a-30_1443727808131.jpg"/>
          <p:cNvPicPr>
            <a:picLocks noChangeAspect="1" noChangeArrowheads="1"/>
          </p:cNvPicPr>
          <p:nvPr/>
        </p:nvPicPr>
        <p:blipFill>
          <a:blip r:embed="rId2" cstate="print">
            <a:duotone>
              <a:schemeClr val="bg2">
                <a:shade val="45000"/>
                <a:satMod val="135000"/>
              </a:schemeClr>
              <a:prstClr val="white"/>
            </a:duotone>
          </a:blip>
          <a:srcRect b="3945"/>
          <a:stretch>
            <a:fillRect/>
          </a:stretch>
        </p:blipFill>
        <p:spPr bwMode="auto">
          <a:xfrm>
            <a:off x="2339752" y="1779662"/>
            <a:ext cx="4176464" cy="2689236"/>
          </a:xfrm>
          <a:prstGeom prst="rect">
            <a:avLst/>
          </a:prstGeom>
          <a:noFill/>
        </p:spPr>
      </p:pic>
    </p:spTree>
    <p:extLst>
      <p:ext uri="{BB962C8B-B14F-4D97-AF65-F5344CB8AC3E}">
        <p14:creationId xmlns:p14="http://schemas.microsoft.com/office/powerpoint/2010/main" val="954900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71450"/>
            <a:ext cx="8640960" cy="685800"/>
          </a:xfrm>
        </p:spPr>
        <p:txBody>
          <a:bodyPr>
            <a:noAutofit/>
          </a:bodyPr>
          <a:lstStyle/>
          <a:p>
            <a:r>
              <a:rPr lang="en-GB" b="1" dirty="0" smtClean="0">
                <a:solidFill>
                  <a:srgbClr val="0000FF"/>
                </a:solidFill>
              </a:rPr>
              <a:t>Predictors of Life Satisfaction for those in a Relationship</a:t>
            </a:r>
            <a:endParaRPr lang="en-US" b="1" dirty="0">
              <a:solidFill>
                <a:srgbClr val="0000FF"/>
              </a:solidFill>
            </a:endParaRPr>
          </a:p>
        </p:txBody>
      </p:sp>
      <p:sp>
        <p:nvSpPr>
          <p:cNvPr id="5" name="Text Placeholder 4"/>
          <p:cNvSpPr>
            <a:spLocks noGrp="1"/>
          </p:cNvSpPr>
          <p:nvPr>
            <p:ph type="body" idx="1"/>
          </p:nvPr>
        </p:nvSpPr>
        <p:spPr>
          <a:xfrm>
            <a:off x="457200" y="905272"/>
            <a:ext cx="3322712" cy="514350"/>
          </a:xfrm>
          <a:solidFill>
            <a:schemeClr val="accent6">
              <a:lumMod val="20000"/>
              <a:lumOff val="80000"/>
            </a:schemeClr>
          </a:solidFill>
          <a:ln>
            <a:solidFill>
              <a:schemeClr val="bg2">
                <a:lumMod val="50000"/>
              </a:schemeClr>
            </a:solidFill>
          </a:ln>
        </p:spPr>
        <p:txBody>
          <a:bodyPr/>
          <a:lstStyle/>
          <a:p>
            <a:r>
              <a:rPr lang="en-GB" dirty="0" smtClean="0">
                <a:solidFill>
                  <a:schemeClr val="tx1"/>
                </a:solidFill>
              </a:rPr>
              <a:t>Increase</a:t>
            </a:r>
            <a:endParaRPr lang="en-US" dirty="0">
              <a:solidFill>
                <a:schemeClr val="tx1"/>
              </a:solidFill>
            </a:endParaRPr>
          </a:p>
        </p:txBody>
      </p:sp>
      <p:sp>
        <p:nvSpPr>
          <p:cNvPr id="7" name="Text Placeholder 6"/>
          <p:cNvSpPr>
            <a:spLocks noGrp="1"/>
          </p:cNvSpPr>
          <p:nvPr>
            <p:ph type="body" sz="half" idx="3"/>
          </p:nvPr>
        </p:nvSpPr>
        <p:spPr>
          <a:xfrm>
            <a:off x="4270447" y="905272"/>
            <a:ext cx="4550025" cy="514350"/>
          </a:xfrm>
          <a:solidFill>
            <a:schemeClr val="accent6">
              <a:lumMod val="20000"/>
              <a:lumOff val="80000"/>
            </a:schemeClr>
          </a:solidFill>
          <a:ln>
            <a:solidFill>
              <a:schemeClr val="bg2">
                <a:lumMod val="50000"/>
              </a:schemeClr>
            </a:solidFill>
          </a:ln>
        </p:spPr>
        <p:txBody>
          <a:bodyPr/>
          <a:lstStyle/>
          <a:p>
            <a:r>
              <a:rPr lang="en-GB" dirty="0" smtClean="0">
                <a:solidFill>
                  <a:schemeClr val="tx1"/>
                </a:solidFill>
              </a:rPr>
              <a:t>Decrease</a:t>
            </a:r>
            <a:endParaRPr lang="en-US" dirty="0">
              <a:solidFill>
                <a:schemeClr val="tx1"/>
              </a:solidFill>
            </a:endParaRPr>
          </a:p>
        </p:txBody>
      </p:sp>
      <p:sp>
        <p:nvSpPr>
          <p:cNvPr id="6" name="Content Placeholder 5"/>
          <p:cNvSpPr>
            <a:spLocks noGrp="1"/>
          </p:cNvSpPr>
          <p:nvPr>
            <p:ph sz="quarter" idx="2"/>
          </p:nvPr>
        </p:nvSpPr>
        <p:spPr>
          <a:xfrm>
            <a:off x="457200" y="1487016"/>
            <a:ext cx="3322712" cy="3100958"/>
          </a:xfrm>
          <a:solidFill>
            <a:schemeClr val="bg1"/>
          </a:solidFill>
          <a:ln>
            <a:solidFill>
              <a:schemeClr val="bg2">
                <a:lumMod val="50000"/>
              </a:schemeClr>
            </a:solidFill>
          </a:ln>
        </p:spPr>
        <p:txBody>
          <a:bodyPr>
            <a:normAutofit/>
          </a:bodyPr>
          <a:lstStyle/>
          <a:p>
            <a:r>
              <a:rPr lang="en-US" dirty="0" smtClean="0"/>
              <a:t>Being married </a:t>
            </a:r>
          </a:p>
          <a:p>
            <a:r>
              <a:rPr lang="en-US" dirty="0" smtClean="0"/>
              <a:t>Income adequacy</a:t>
            </a:r>
          </a:p>
        </p:txBody>
      </p:sp>
      <p:sp>
        <p:nvSpPr>
          <p:cNvPr id="8" name="Content Placeholder 7"/>
          <p:cNvSpPr>
            <a:spLocks noGrp="1"/>
          </p:cNvSpPr>
          <p:nvPr>
            <p:ph sz="quarter" idx="4"/>
          </p:nvPr>
        </p:nvSpPr>
        <p:spPr>
          <a:xfrm>
            <a:off x="4273624" y="1491630"/>
            <a:ext cx="4546848" cy="3096344"/>
          </a:xfrm>
          <a:solidFill>
            <a:schemeClr val="bg1"/>
          </a:solidFill>
          <a:ln>
            <a:solidFill>
              <a:schemeClr val="bg2">
                <a:lumMod val="50000"/>
              </a:schemeClr>
            </a:solidFill>
          </a:ln>
        </p:spPr>
        <p:txBody>
          <a:bodyPr>
            <a:normAutofit/>
          </a:bodyPr>
          <a:lstStyle/>
          <a:p>
            <a:r>
              <a:rPr lang="en-US" dirty="0" smtClean="0"/>
              <a:t>Conflict in personal relationships</a:t>
            </a:r>
          </a:p>
          <a:p>
            <a:r>
              <a:rPr lang="en-US" dirty="0" smtClean="0"/>
              <a:t>Problems at work</a:t>
            </a:r>
          </a:p>
          <a:p>
            <a:r>
              <a:rPr lang="en-US" dirty="0" smtClean="0"/>
              <a:t>Facing big problems at the moment</a:t>
            </a:r>
          </a:p>
          <a:p>
            <a:r>
              <a:rPr lang="en-US" dirty="0" smtClean="0"/>
              <a:t>Income  inadequacy</a:t>
            </a:r>
          </a:p>
          <a:p>
            <a:r>
              <a:rPr lang="en-US" dirty="0" smtClean="0"/>
              <a:t>Mental health problems </a:t>
            </a:r>
          </a:p>
          <a:p>
            <a:r>
              <a:rPr lang="en-US" dirty="0" smtClean="0"/>
              <a:t>Health problems </a:t>
            </a:r>
          </a:p>
          <a:p>
            <a:endParaRPr lang="en-US" dirty="0"/>
          </a:p>
        </p:txBody>
      </p:sp>
      <p:sp>
        <p:nvSpPr>
          <p:cNvPr id="9" name="Rectangle 8"/>
          <p:cNvSpPr/>
          <p:nvPr/>
        </p:nvSpPr>
        <p:spPr>
          <a:xfrm>
            <a:off x="5220072" y="4011910"/>
            <a:ext cx="3744416" cy="1015663"/>
          </a:xfrm>
          <a:prstGeom prst="rect">
            <a:avLst/>
          </a:prstGeom>
          <a:solidFill>
            <a:schemeClr val="accent6">
              <a:lumMod val="20000"/>
              <a:lumOff val="80000"/>
            </a:schemeClr>
          </a:solidFill>
          <a:ln>
            <a:solidFill>
              <a:schemeClr val="tx1"/>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Strongest negative influences:</a:t>
            </a:r>
          </a:p>
          <a:p>
            <a:pPr marL="0" marR="0" lvl="0" indent="0" algn="l" defTabSz="914400" rtl="0" eaLnBrk="1" fontAlgn="auto" latinLnBrk="0" hangingPunct="1">
              <a:lnSpc>
                <a:spcPct val="100000"/>
              </a:lnSpc>
              <a:spcBef>
                <a:spcPts val="0"/>
              </a:spcBef>
              <a:spcAft>
                <a:spcPts val="0"/>
              </a:spcAft>
              <a:buClr>
                <a:srgbClr val="DEF5FA">
                  <a:lumMod val="50000"/>
                </a:srgbClr>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Mental health problems</a:t>
            </a:r>
          </a:p>
          <a:p>
            <a:pPr marL="0" marR="0" lvl="0" indent="0" algn="l" defTabSz="914400" rtl="0" eaLnBrk="1" fontAlgn="auto" latinLnBrk="0" hangingPunct="1">
              <a:lnSpc>
                <a:spcPct val="100000"/>
              </a:lnSpc>
              <a:spcBef>
                <a:spcPts val="0"/>
              </a:spcBef>
              <a:spcAft>
                <a:spcPts val="0"/>
              </a:spcAft>
              <a:buClr>
                <a:srgbClr val="DEF5FA">
                  <a:lumMod val="50000"/>
                </a:srgbClr>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Conflict in personal relationships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986" name="AutoShape 2" descr="Image result for income eur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988" name="AutoShape 4" descr="Image result for income eur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990" name="Picture 6" descr="http://www.canadianunderwriter.ca/MktgImages/cu-euro/201306171232270h43gp045q10g4mfxwvhnxu45.jpg"/>
          <p:cNvPicPr>
            <a:picLocks noChangeAspect="1" noChangeArrowheads="1"/>
          </p:cNvPicPr>
          <p:nvPr/>
        </p:nvPicPr>
        <p:blipFill>
          <a:blip r:embed="rId3" cstate="print">
            <a:grayscl/>
          </a:blip>
          <a:srcRect/>
          <a:stretch>
            <a:fillRect/>
          </a:stretch>
        </p:blipFill>
        <p:spPr bwMode="auto">
          <a:xfrm>
            <a:off x="2267744" y="2715766"/>
            <a:ext cx="1440160" cy="1762241"/>
          </a:xfrm>
          <a:prstGeom prst="rect">
            <a:avLst/>
          </a:prstGeom>
          <a:noFill/>
        </p:spPr>
      </p:pic>
      <p:pic>
        <p:nvPicPr>
          <p:cNvPr id="41992" name="Picture 8" descr="http://www.alpinecountyca.gov/images/pages/N318/rings.jpg"/>
          <p:cNvPicPr>
            <a:picLocks noChangeAspect="1" noChangeArrowheads="1"/>
          </p:cNvPicPr>
          <p:nvPr/>
        </p:nvPicPr>
        <p:blipFill>
          <a:blip r:embed="rId4" cstate="print">
            <a:grayscl/>
          </a:blip>
          <a:srcRect/>
          <a:stretch>
            <a:fillRect/>
          </a:stretch>
        </p:blipFill>
        <p:spPr bwMode="auto">
          <a:xfrm>
            <a:off x="683568" y="3435846"/>
            <a:ext cx="1368152" cy="1026114"/>
          </a:xfrm>
          <a:prstGeom prst="rect">
            <a:avLst/>
          </a:prstGeom>
          <a:noFill/>
        </p:spPr>
      </p:pic>
    </p:spTree>
    <p:extLst>
      <p:ext uri="{BB962C8B-B14F-4D97-AF65-F5344CB8AC3E}">
        <p14:creationId xmlns:p14="http://schemas.microsoft.com/office/powerpoint/2010/main" val="4107593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0040" y="244624"/>
            <a:ext cx="8964488" cy="598934"/>
          </a:xfrm>
        </p:spPr>
        <p:txBody>
          <a:bodyPr>
            <a:noAutofit/>
          </a:bodyPr>
          <a:lstStyle/>
          <a:p>
            <a:r>
              <a:rPr lang="en-CA" b="1" dirty="0"/>
              <a:t>Life S</a:t>
            </a:r>
            <a:r>
              <a:rPr lang="en-CA" b="1" dirty="0" smtClean="0"/>
              <a:t>atisfaction</a:t>
            </a:r>
            <a:r>
              <a:rPr lang="en-CA" b="1" dirty="0"/>
              <a:t>, </a:t>
            </a:r>
            <a:r>
              <a:rPr lang="en-CA" b="1" dirty="0" smtClean="0"/>
              <a:t>Civil status and Being </a:t>
            </a:r>
            <a:r>
              <a:rPr lang="en-CA" b="1" dirty="0"/>
              <a:t>in </a:t>
            </a:r>
            <a:r>
              <a:rPr lang="en-CA" b="1" dirty="0" smtClean="0"/>
              <a:t>a Relationship</a:t>
            </a:r>
            <a:endParaRPr lang="en-GB" b="1" dirty="0"/>
          </a:p>
        </p:txBody>
      </p:sp>
      <p:sp>
        <p:nvSpPr>
          <p:cNvPr id="3" name="Content Placeholder 2"/>
          <p:cNvSpPr>
            <a:spLocks noGrp="1"/>
          </p:cNvSpPr>
          <p:nvPr>
            <p:ph sz="quarter" idx="1"/>
          </p:nvPr>
        </p:nvSpPr>
        <p:spPr>
          <a:xfrm>
            <a:off x="457200" y="1059582"/>
            <a:ext cx="8229600" cy="1368152"/>
          </a:xfrm>
          <a:solidFill>
            <a:schemeClr val="accent6">
              <a:lumMod val="20000"/>
              <a:lumOff val="80000"/>
            </a:schemeClr>
          </a:solidFill>
        </p:spPr>
        <p:txBody>
          <a:bodyPr>
            <a:normAutofit/>
          </a:bodyPr>
          <a:lstStyle/>
          <a:p>
            <a:r>
              <a:rPr lang="en-CA" dirty="0" smtClean="0"/>
              <a:t>Significant difference in life satisfaction based on  civil status </a:t>
            </a:r>
          </a:p>
          <a:p>
            <a:pPr lvl="1"/>
            <a:r>
              <a:rPr lang="en-CA" dirty="0">
                <a:solidFill>
                  <a:srgbClr val="0000FF"/>
                </a:solidFill>
                <a:latin typeface="+mj-lt"/>
                <a:ea typeface="+mj-ea"/>
                <a:cs typeface="+mj-cs"/>
              </a:rPr>
              <a:t>Married persons reported highest levels of life satisfaction, followed by single, separated, widowed and divorced.  </a:t>
            </a:r>
          </a:p>
          <a:p>
            <a:pPr marL="274320" lvl="1" indent="0">
              <a:buNone/>
            </a:pPr>
            <a:endParaRPr lang="en-GB" dirty="0" smtClean="0"/>
          </a:p>
          <a:p>
            <a:pPr marL="274320" lvl="1" indent="0">
              <a:buNone/>
            </a:pPr>
            <a:endParaRPr lang="en-GB" dirty="0"/>
          </a:p>
        </p:txBody>
      </p:sp>
      <p:sp>
        <p:nvSpPr>
          <p:cNvPr id="4" name="Content Placeholder 2"/>
          <p:cNvSpPr txBox="1">
            <a:spLocks/>
          </p:cNvSpPr>
          <p:nvPr/>
        </p:nvSpPr>
        <p:spPr>
          <a:xfrm>
            <a:off x="457200" y="2715766"/>
            <a:ext cx="8229600" cy="648072"/>
          </a:xfrm>
          <a:prstGeom prst="rect">
            <a:avLst/>
          </a:prstGeom>
          <a:solidFill>
            <a:schemeClr val="accent6">
              <a:lumMod val="20000"/>
              <a:lumOff val="80000"/>
            </a:schemeClr>
          </a:solidFill>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rgbClr val="2DA2BF"/>
              </a:buClr>
              <a:buSzPct val="76000"/>
              <a:buFont typeface="Wingdings 3"/>
              <a:buChar char=""/>
              <a:tabLst/>
              <a:defRPr/>
            </a:pPr>
            <a:r>
              <a:rPr kumimoji="0" lang="en-CA" sz="2200" b="0" i="0" u="none" strike="noStrike" kern="1200" cap="none" spc="0" normalizeH="0" baseline="0" noProof="0" dirty="0" smtClean="0">
                <a:ln>
                  <a:noFill/>
                </a:ln>
                <a:solidFill>
                  <a:prstClr val="black"/>
                </a:solidFill>
                <a:effectLst/>
                <a:uLnTx/>
                <a:uFillTx/>
                <a:latin typeface="Calibri"/>
                <a:ea typeface="+mn-ea"/>
                <a:cs typeface="+mn-cs"/>
              </a:rPr>
              <a:t>Being in a relationship was associated with higher life satisfaction.</a:t>
            </a:r>
            <a:endParaRPr kumimoji="0" lang="en-GB" sz="2000" b="0" i="0" u="none" strike="noStrike" kern="1200" cap="none" spc="0" normalizeH="0" baseline="0" noProof="0" dirty="0">
              <a:ln>
                <a:noFill/>
              </a:ln>
              <a:solidFill>
                <a:srgbClr val="464646"/>
              </a:solidFill>
              <a:effectLst/>
              <a:uLnTx/>
              <a:uFillTx/>
              <a:latin typeface="Calibri"/>
              <a:ea typeface="+mn-ea"/>
              <a:cs typeface="+mn-cs"/>
            </a:endParaRPr>
          </a:p>
        </p:txBody>
      </p:sp>
      <p:sp>
        <p:nvSpPr>
          <p:cNvPr id="5" name="Rectangle 4"/>
          <p:cNvSpPr/>
          <p:nvPr/>
        </p:nvSpPr>
        <p:spPr>
          <a:xfrm>
            <a:off x="457200" y="3723878"/>
            <a:ext cx="8229600" cy="769441"/>
          </a:xfrm>
          <a:prstGeom prst="rect">
            <a:avLst/>
          </a:prstGeom>
          <a:solidFill>
            <a:schemeClr val="accent6">
              <a:lumMod val="20000"/>
              <a:lumOff val="80000"/>
            </a:schemeClr>
          </a:solidFill>
        </p:spPr>
        <p:txBody>
          <a:bodyPr wrap="square">
            <a:spAutoFit/>
          </a:bodyPr>
          <a:lstStyle/>
          <a:p>
            <a:pPr marL="274320" lvl="0" indent="-274320">
              <a:spcBef>
                <a:spcPts val="600"/>
              </a:spcBef>
              <a:buClr>
                <a:srgbClr val="2DA2BF"/>
              </a:buClr>
              <a:buSzPct val="76000"/>
              <a:buFont typeface="Wingdings 3"/>
              <a:buChar char=""/>
              <a:defRPr/>
            </a:pPr>
            <a:r>
              <a:rPr lang="en-CA" sz="2200" dirty="0">
                <a:solidFill>
                  <a:prstClr val="black"/>
                </a:solidFill>
              </a:rPr>
              <a:t>Satisfaction in one’s relationship was associated with life </a:t>
            </a:r>
            <a:r>
              <a:rPr lang="en-CA" sz="2200" dirty="0" smtClean="0">
                <a:solidFill>
                  <a:prstClr val="black"/>
                </a:solidFill>
              </a:rPr>
              <a:t>satisfaction.</a:t>
            </a:r>
            <a:endParaRPr lang="en-GB" sz="2200" dirty="0">
              <a:solidFill>
                <a:prstClr val="black"/>
              </a:solidFill>
            </a:endParaRPr>
          </a:p>
        </p:txBody>
      </p:sp>
    </p:spTree>
    <p:extLst>
      <p:ext uri="{BB962C8B-B14F-4D97-AF65-F5344CB8AC3E}">
        <p14:creationId xmlns:p14="http://schemas.microsoft.com/office/powerpoint/2010/main" val="101455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4300"/>
            <a:ext cx="8568952" cy="801266"/>
          </a:xfrm>
        </p:spPr>
        <p:txBody>
          <a:bodyPr>
            <a:noAutofit/>
          </a:bodyPr>
          <a:lstStyle/>
          <a:p>
            <a:r>
              <a:rPr lang="en-CA" b="1" dirty="0" smtClean="0"/>
              <a:t>Life Satisfaction and Employment Status                                     of Those in a Relationship</a:t>
            </a:r>
            <a:endParaRPr lang="en-US" b="1" dirty="0"/>
          </a:p>
        </p:txBody>
      </p:sp>
      <p:sp>
        <p:nvSpPr>
          <p:cNvPr id="3" name="Content Placeholder 2"/>
          <p:cNvSpPr>
            <a:spLocks noGrp="1"/>
          </p:cNvSpPr>
          <p:nvPr>
            <p:ph sz="quarter" idx="1"/>
          </p:nvPr>
        </p:nvSpPr>
        <p:spPr>
          <a:xfrm>
            <a:off x="323528" y="987574"/>
            <a:ext cx="8435280" cy="2736304"/>
          </a:xfrm>
          <a:solidFill>
            <a:schemeClr val="accent6">
              <a:lumMod val="20000"/>
              <a:lumOff val="80000"/>
            </a:schemeClr>
          </a:solidFill>
        </p:spPr>
        <p:txBody>
          <a:bodyPr>
            <a:normAutofit/>
          </a:bodyPr>
          <a:lstStyle/>
          <a:p>
            <a:r>
              <a:rPr lang="en-US" sz="2400" dirty="0" smtClean="0"/>
              <a:t>Significant difference in life satisfaction based on employment status of respondents and their partners. </a:t>
            </a:r>
          </a:p>
          <a:p>
            <a:pPr>
              <a:buNone/>
            </a:pPr>
            <a:r>
              <a:rPr lang="en-US" dirty="0" smtClean="0"/>
              <a:t>     Proportions of ‘satisfied’ or ‘very satisfied’ responses: </a:t>
            </a:r>
          </a:p>
          <a:p>
            <a:pPr lvl="1"/>
            <a:r>
              <a:rPr lang="en-US" dirty="0" smtClean="0">
                <a:solidFill>
                  <a:srgbClr val="0000FF"/>
                </a:solidFill>
              </a:rPr>
              <a:t>85.0%  One partner works full-time while the other works part-time</a:t>
            </a:r>
          </a:p>
          <a:p>
            <a:pPr lvl="1"/>
            <a:r>
              <a:rPr lang="en-US" dirty="0" smtClean="0">
                <a:solidFill>
                  <a:schemeClr val="tx1"/>
                </a:solidFill>
              </a:rPr>
              <a:t>82.9%  Dual earner couples</a:t>
            </a:r>
          </a:p>
          <a:p>
            <a:pPr lvl="1"/>
            <a:r>
              <a:rPr lang="en-US" dirty="0" smtClean="0">
                <a:solidFill>
                  <a:schemeClr val="tx1"/>
                </a:solidFill>
              </a:rPr>
              <a:t>80.8%  One partner working full-time with the other keeping the home</a:t>
            </a:r>
          </a:p>
          <a:p>
            <a:pPr lvl="1"/>
            <a:r>
              <a:rPr lang="en-US" dirty="0" smtClean="0">
                <a:solidFill>
                  <a:schemeClr val="tx1"/>
                </a:solidFill>
              </a:rPr>
              <a:t>80.5%  Couples where both were retired</a:t>
            </a:r>
            <a:endParaRPr lang="en-US" dirty="0">
              <a:solidFill>
                <a:schemeClr val="tx1"/>
              </a:solidFill>
            </a:endParaRPr>
          </a:p>
        </p:txBody>
      </p:sp>
      <p:sp>
        <p:nvSpPr>
          <p:cNvPr id="4" name="Content Placeholder 2"/>
          <p:cNvSpPr txBox="1">
            <a:spLocks/>
          </p:cNvSpPr>
          <p:nvPr/>
        </p:nvSpPr>
        <p:spPr>
          <a:xfrm>
            <a:off x="323528" y="3939902"/>
            <a:ext cx="8435280" cy="936104"/>
          </a:xfrm>
          <a:prstGeom prst="rect">
            <a:avLst/>
          </a:prstGeom>
          <a:solidFill>
            <a:schemeClr val="accent6">
              <a:lumMod val="20000"/>
              <a:lumOff val="80000"/>
            </a:schemeClr>
          </a:solidFill>
        </p:spPr>
        <p:txBody>
          <a:bodyPr vert="horz">
            <a:normAutofit fontScale="92500" lnSpcReduction="20000"/>
          </a:bodyPr>
          <a:lstStyle/>
          <a:p>
            <a:pPr marL="274320" marR="0" lvl="0" indent="-274320" algn="l" defTabSz="914400" rtl="0" eaLnBrk="1" fontAlgn="auto" latinLnBrk="0" hangingPunct="1">
              <a:lnSpc>
                <a:spcPct val="100000"/>
              </a:lnSpc>
              <a:spcBef>
                <a:spcPts val="600"/>
              </a:spcBef>
              <a:spcAft>
                <a:spcPts val="0"/>
              </a:spcAft>
              <a:buClr>
                <a:srgbClr val="2DA2BF"/>
              </a:buClr>
              <a:buSzPct val="76000"/>
              <a:buFont typeface="Wingdings 3"/>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25% of all those in a relationship where both partners were unemployed and on benefits reported being ‘dissatisfied’ or ‘very dissatisfied’.</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83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411510"/>
            <a:ext cx="8640960" cy="4206210"/>
          </a:xfrm>
          <a:solidFill>
            <a:srgbClr val="F6F5EE"/>
          </a:solidFill>
        </p:spPr>
        <p:txBody>
          <a:bodyPr>
            <a:normAutofit/>
          </a:bodyPr>
          <a:lstStyle/>
          <a:p>
            <a:pPr>
              <a:buNone/>
            </a:pPr>
            <a:endParaRPr lang="en-GB" sz="2000" dirty="0" smtClean="0">
              <a:latin typeface="Lucida Handwriting" pitchFamily="66" charset="0"/>
            </a:endParaRPr>
          </a:p>
          <a:p>
            <a:pPr marL="0" indent="0" algn="ctr">
              <a:spcBef>
                <a:spcPct val="0"/>
              </a:spcBef>
              <a:buNone/>
            </a:pPr>
            <a:r>
              <a:rPr lang="en-GB" sz="5400" dirty="0" smtClean="0">
                <a:solidFill>
                  <a:schemeClr val="tx2"/>
                </a:solidFill>
                <a:latin typeface="+mj-lt"/>
                <a:ea typeface="+mj-ea"/>
                <a:cs typeface="+mj-cs"/>
              </a:rPr>
              <a:t>For those not in a relationship</a:t>
            </a:r>
            <a:endParaRPr lang="en-US" sz="5400" dirty="0">
              <a:solidFill>
                <a:schemeClr val="tx2"/>
              </a:solidFill>
              <a:latin typeface="+mj-lt"/>
              <a:ea typeface="+mj-ea"/>
              <a:cs typeface="+mj-cs"/>
            </a:endParaRPr>
          </a:p>
        </p:txBody>
      </p:sp>
      <p:pic>
        <p:nvPicPr>
          <p:cNvPr id="26626" name="Picture 2" descr="https://assets.entrepreneur.com/content/16x9/822/20150820205507-single-man-outdoors-happy-bliss.jpeg"/>
          <p:cNvPicPr>
            <a:picLocks noChangeAspect="1" noChangeArrowheads="1"/>
          </p:cNvPicPr>
          <p:nvPr/>
        </p:nvPicPr>
        <p:blipFill>
          <a:blip r:embed="rId2" cstate="print">
            <a:duotone>
              <a:schemeClr val="bg2">
                <a:shade val="45000"/>
                <a:satMod val="135000"/>
              </a:schemeClr>
              <a:prstClr val="white"/>
            </a:duotone>
          </a:blip>
          <a:srcRect r="7407"/>
          <a:stretch>
            <a:fillRect/>
          </a:stretch>
        </p:blipFill>
        <p:spPr bwMode="auto">
          <a:xfrm>
            <a:off x="827584" y="1995686"/>
            <a:ext cx="3600400" cy="2185470"/>
          </a:xfrm>
          <a:prstGeom prst="rect">
            <a:avLst/>
          </a:prstGeom>
          <a:noFill/>
        </p:spPr>
      </p:pic>
      <p:pic>
        <p:nvPicPr>
          <p:cNvPr id="26630" name="Picture 6" descr="Image result for single elderly person happy"/>
          <p:cNvPicPr>
            <a:picLocks noChangeAspect="1" noChangeArrowheads="1"/>
          </p:cNvPicPr>
          <p:nvPr/>
        </p:nvPicPr>
        <p:blipFill>
          <a:blip r:embed="rId3" cstate="print">
            <a:duotone>
              <a:schemeClr val="bg2">
                <a:shade val="45000"/>
                <a:satMod val="135000"/>
              </a:schemeClr>
              <a:prstClr val="white"/>
            </a:duotone>
            <a:lum/>
          </a:blip>
          <a:srcRect b="9116"/>
          <a:stretch>
            <a:fillRect/>
          </a:stretch>
        </p:blipFill>
        <p:spPr bwMode="auto">
          <a:xfrm>
            <a:off x="4788023" y="1995686"/>
            <a:ext cx="3452813" cy="2088232"/>
          </a:xfrm>
          <a:prstGeom prst="rect">
            <a:avLst/>
          </a:prstGeom>
          <a:noFill/>
        </p:spPr>
      </p:pic>
    </p:spTree>
    <p:extLst>
      <p:ext uri="{BB962C8B-B14F-4D97-AF65-F5344CB8AC3E}">
        <p14:creationId xmlns:p14="http://schemas.microsoft.com/office/powerpoint/2010/main" val="2363384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171450"/>
            <a:ext cx="8928992" cy="685800"/>
          </a:xfrm>
        </p:spPr>
        <p:txBody>
          <a:bodyPr>
            <a:noAutofit/>
          </a:bodyPr>
          <a:lstStyle/>
          <a:p>
            <a:r>
              <a:rPr lang="en-GB" b="1" dirty="0" smtClean="0"/>
              <a:t>Predictors of Life Satisfaction for those                               Not in a Relationship</a:t>
            </a:r>
            <a:endParaRPr lang="en-US" b="1" dirty="0"/>
          </a:p>
        </p:txBody>
      </p:sp>
      <p:sp>
        <p:nvSpPr>
          <p:cNvPr id="5" name="Text Placeholder 4"/>
          <p:cNvSpPr>
            <a:spLocks noGrp="1"/>
          </p:cNvSpPr>
          <p:nvPr>
            <p:ph type="body" idx="1"/>
          </p:nvPr>
        </p:nvSpPr>
        <p:spPr>
          <a:xfrm>
            <a:off x="457200" y="905272"/>
            <a:ext cx="3322712" cy="514350"/>
          </a:xfrm>
          <a:solidFill>
            <a:schemeClr val="accent6">
              <a:lumMod val="20000"/>
              <a:lumOff val="80000"/>
            </a:schemeClr>
          </a:solidFill>
          <a:ln>
            <a:solidFill>
              <a:schemeClr val="bg2">
                <a:lumMod val="50000"/>
              </a:schemeClr>
            </a:solidFill>
          </a:ln>
        </p:spPr>
        <p:txBody>
          <a:bodyPr/>
          <a:lstStyle/>
          <a:p>
            <a:r>
              <a:rPr lang="en-GB" dirty="0" smtClean="0">
                <a:solidFill>
                  <a:schemeClr val="tx1"/>
                </a:solidFill>
              </a:rPr>
              <a:t>Increase</a:t>
            </a:r>
            <a:endParaRPr lang="en-US" dirty="0">
              <a:solidFill>
                <a:schemeClr val="tx1"/>
              </a:solidFill>
            </a:endParaRPr>
          </a:p>
        </p:txBody>
      </p:sp>
      <p:sp>
        <p:nvSpPr>
          <p:cNvPr id="7" name="Text Placeholder 6"/>
          <p:cNvSpPr>
            <a:spLocks noGrp="1"/>
          </p:cNvSpPr>
          <p:nvPr>
            <p:ph type="body" sz="half" idx="3"/>
          </p:nvPr>
        </p:nvSpPr>
        <p:spPr>
          <a:xfrm>
            <a:off x="4270447" y="905272"/>
            <a:ext cx="4550025" cy="514350"/>
          </a:xfrm>
          <a:solidFill>
            <a:schemeClr val="accent6">
              <a:lumMod val="20000"/>
              <a:lumOff val="80000"/>
            </a:schemeClr>
          </a:solidFill>
          <a:ln>
            <a:solidFill>
              <a:schemeClr val="bg2">
                <a:lumMod val="50000"/>
              </a:schemeClr>
            </a:solidFill>
          </a:ln>
        </p:spPr>
        <p:txBody>
          <a:bodyPr/>
          <a:lstStyle/>
          <a:p>
            <a:r>
              <a:rPr lang="en-GB" dirty="0" smtClean="0">
                <a:solidFill>
                  <a:schemeClr val="tx1"/>
                </a:solidFill>
              </a:rPr>
              <a:t>Decrease</a:t>
            </a:r>
            <a:endParaRPr lang="en-US" dirty="0">
              <a:solidFill>
                <a:schemeClr val="tx1"/>
              </a:solidFill>
            </a:endParaRPr>
          </a:p>
        </p:txBody>
      </p:sp>
      <p:sp>
        <p:nvSpPr>
          <p:cNvPr id="6" name="Content Placeholder 5"/>
          <p:cNvSpPr>
            <a:spLocks noGrp="1"/>
          </p:cNvSpPr>
          <p:nvPr>
            <p:ph sz="quarter" idx="2"/>
          </p:nvPr>
        </p:nvSpPr>
        <p:spPr>
          <a:xfrm>
            <a:off x="457200" y="1487016"/>
            <a:ext cx="3322712" cy="2596902"/>
          </a:xfrm>
          <a:solidFill>
            <a:schemeClr val="bg1"/>
          </a:solidFill>
          <a:ln>
            <a:solidFill>
              <a:schemeClr val="bg2">
                <a:lumMod val="50000"/>
              </a:schemeClr>
            </a:solidFill>
          </a:ln>
        </p:spPr>
        <p:txBody>
          <a:bodyPr>
            <a:normAutofit/>
          </a:bodyPr>
          <a:lstStyle/>
          <a:p>
            <a:r>
              <a:rPr lang="en-US" dirty="0" smtClean="0"/>
              <a:t>Being female</a:t>
            </a:r>
          </a:p>
          <a:p>
            <a:r>
              <a:rPr lang="en-US" dirty="0" smtClean="0"/>
              <a:t>‘Everything is going well for me and my family’</a:t>
            </a:r>
          </a:p>
          <a:p>
            <a:r>
              <a:rPr lang="en-US" dirty="0" smtClean="0"/>
              <a:t>Type of lifestyle </a:t>
            </a:r>
          </a:p>
          <a:p>
            <a:r>
              <a:rPr lang="en-US" dirty="0" smtClean="0">
                <a:solidFill>
                  <a:srgbClr val="0000FF"/>
                </a:solidFill>
              </a:rPr>
              <a:t>Income adequacy*</a:t>
            </a:r>
          </a:p>
        </p:txBody>
      </p:sp>
      <p:sp>
        <p:nvSpPr>
          <p:cNvPr id="8" name="Content Placeholder 7"/>
          <p:cNvSpPr>
            <a:spLocks noGrp="1"/>
          </p:cNvSpPr>
          <p:nvPr>
            <p:ph sz="quarter" idx="4"/>
          </p:nvPr>
        </p:nvSpPr>
        <p:spPr>
          <a:xfrm>
            <a:off x="4273624" y="1491630"/>
            <a:ext cx="4546848" cy="2592288"/>
          </a:xfrm>
          <a:solidFill>
            <a:schemeClr val="bg1"/>
          </a:solidFill>
          <a:ln>
            <a:solidFill>
              <a:schemeClr val="bg2">
                <a:lumMod val="50000"/>
              </a:schemeClr>
            </a:solidFill>
          </a:ln>
        </p:spPr>
        <p:txBody>
          <a:bodyPr>
            <a:normAutofit/>
          </a:bodyPr>
          <a:lstStyle/>
          <a:p>
            <a:r>
              <a:rPr lang="en-US" dirty="0" smtClean="0">
                <a:solidFill>
                  <a:srgbClr val="0000FF"/>
                </a:solidFill>
              </a:rPr>
              <a:t>Conflict in personal relationships*</a:t>
            </a:r>
          </a:p>
          <a:p>
            <a:r>
              <a:rPr lang="en-US" dirty="0" smtClean="0">
                <a:solidFill>
                  <a:srgbClr val="0000FF"/>
                </a:solidFill>
              </a:rPr>
              <a:t>Problems at work*</a:t>
            </a:r>
          </a:p>
          <a:p>
            <a:r>
              <a:rPr lang="en-US" dirty="0" smtClean="0">
                <a:solidFill>
                  <a:srgbClr val="0000FF"/>
                </a:solidFill>
              </a:rPr>
              <a:t>Facing big problems at the moment*</a:t>
            </a:r>
          </a:p>
          <a:p>
            <a:endParaRPr lang="en-US" dirty="0"/>
          </a:p>
        </p:txBody>
      </p:sp>
      <p:sp>
        <p:nvSpPr>
          <p:cNvPr id="9" name="Rectangle 8"/>
          <p:cNvSpPr/>
          <p:nvPr/>
        </p:nvSpPr>
        <p:spPr>
          <a:xfrm>
            <a:off x="467544" y="4259872"/>
            <a:ext cx="4176464" cy="430887"/>
          </a:xfrm>
          <a:prstGeom prst="rect">
            <a:avLst/>
          </a:prstGeom>
          <a:solidFill>
            <a:schemeClr val="accent6">
              <a:lumMod val="20000"/>
              <a:lumOff val="80000"/>
            </a:schemeClr>
          </a:solidFill>
          <a:ln>
            <a:solidFill>
              <a:schemeClr val="tx1"/>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200" b="0" i="0" u="none" strike="noStrike" kern="1200" cap="none" spc="0" normalizeH="0" baseline="0" noProof="0" dirty="0" smtClean="0">
                <a:ln>
                  <a:noFill/>
                </a:ln>
                <a:solidFill>
                  <a:srgbClr val="0000FF"/>
                </a:solidFill>
                <a:effectLst/>
                <a:uLnTx/>
                <a:uFillTx/>
                <a:latin typeface="Calibri"/>
                <a:ea typeface="+mn-ea"/>
                <a:cs typeface="+mn-cs"/>
              </a:rPr>
              <a:t>Same as those IN a relationship </a:t>
            </a:r>
            <a:endParaRPr kumimoji="0" lang="en-US" sz="22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10" name="Picture 2" descr="http://ujimatest.servauntgroup.com/wp-content/uploads/2012/07/relationships41.jpg"/>
          <p:cNvPicPr>
            <a:picLocks noChangeAspect="1" noChangeArrowheads="1"/>
          </p:cNvPicPr>
          <p:nvPr/>
        </p:nvPicPr>
        <p:blipFill>
          <a:blip r:embed="rId2" cstate="print">
            <a:duotone>
              <a:schemeClr val="bg2">
                <a:shade val="45000"/>
                <a:satMod val="135000"/>
              </a:schemeClr>
              <a:prstClr val="white"/>
            </a:duotone>
          </a:blip>
          <a:srcRect b="23958"/>
          <a:stretch>
            <a:fillRect/>
          </a:stretch>
        </p:blipFill>
        <p:spPr bwMode="auto">
          <a:xfrm>
            <a:off x="6156176" y="3075806"/>
            <a:ext cx="2441917" cy="1711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7222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411510"/>
            <a:ext cx="8640960" cy="4206210"/>
          </a:xfrm>
          <a:solidFill>
            <a:srgbClr val="F6F5EE"/>
          </a:solidFill>
        </p:spPr>
        <p:txBody>
          <a:bodyPr>
            <a:normAutofit/>
          </a:bodyPr>
          <a:lstStyle/>
          <a:p>
            <a:pPr>
              <a:buNone/>
            </a:pPr>
            <a:endParaRPr lang="en-GB" sz="2000" dirty="0" smtClean="0">
              <a:latin typeface="Lucida Handwriting" pitchFamily="66" charset="0"/>
            </a:endParaRPr>
          </a:p>
          <a:p>
            <a:pPr marL="0" indent="0" algn="ctr">
              <a:spcBef>
                <a:spcPct val="0"/>
              </a:spcBef>
              <a:buNone/>
            </a:pPr>
            <a:r>
              <a:rPr lang="en-GB" sz="5400" dirty="0" smtClean="0">
                <a:solidFill>
                  <a:schemeClr val="tx2"/>
                </a:solidFill>
                <a:latin typeface="+mj-lt"/>
                <a:ea typeface="+mj-ea"/>
                <a:cs typeface="+mj-cs"/>
              </a:rPr>
              <a:t>Being a parent</a:t>
            </a:r>
            <a:endParaRPr lang="en-US" sz="5400" dirty="0">
              <a:solidFill>
                <a:schemeClr val="tx2"/>
              </a:solidFill>
              <a:latin typeface="+mj-lt"/>
              <a:ea typeface="+mj-ea"/>
              <a:cs typeface="+mj-cs"/>
            </a:endParaRPr>
          </a:p>
        </p:txBody>
      </p:sp>
      <p:pic>
        <p:nvPicPr>
          <p:cNvPr id="24578" name="Picture 2" descr="http://c1.thejournal.ie/media/2014/01/shutterstock_158162762-390x285.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627784" y="1707654"/>
            <a:ext cx="3714750" cy="2714626"/>
          </a:xfrm>
          <a:prstGeom prst="rect">
            <a:avLst/>
          </a:prstGeom>
          <a:noFill/>
        </p:spPr>
      </p:pic>
    </p:spTree>
    <p:extLst>
      <p:ext uri="{BB962C8B-B14F-4D97-AF65-F5344CB8AC3E}">
        <p14:creationId xmlns:p14="http://schemas.microsoft.com/office/powerpoint/2010/main" val="1627891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50"/>
            <a:ext cx="8507288" cy="685800"/>
          </a:xfrm>
        </p:spPr>
        <p:txBody>
          <a:bodyPr/>
          <a:lstStyle/>
          <a:p>
            <a:r>
              <a:rPr lang="en-GB" b="1" dirty="0" smtClean="0"/>
              <a:t>Life Satisfaction and Being a Parent</a:t>
            </a:r>
            <a:endParaRPr lang="en-GB" b="1" dirty="0"/>
          </a:p>
        </p:txBody>
      </p:sp>
      <p:sp>
        <p:nvSpPr>
          <p:cNvPr id="3" name="Content Placeholder 2"/>
          <p:cNvSpPr>
            <a:spLocks noGrp="1"/>
          </p:cNvSpPr>
          <p:nvPr>
            <p:ph sz="quarter" idx="1"/>
          </p:nvPr>
        </p:nvSpPr>
        <p:spPr>
          <a:xfrm>
            <a:off x="107504" y="956662"/>
            <a:ext cx="5184576" cy="3703320"/>
          </a:xfrm>
          <a:solidFill>
            <a:schemeClr val="accent6">
              <a:lumMod val="20000"/>
              <a:lumOff val="80000"/>
            </a:schemeClr>
          </a:solidFill>
        </p:spPr>
        <p:txBody>
          <a:bodyPr>
            <a:noAutofit/>
          </a:bodyPr>
          <a:lstStyle/>
          <a:p>
            <a:r>
              <a:rPr lang="en-CA" dirty="0" smtClean="0"/>
              <a:t>There was </a:t>
            </a:r>
            <a:r>
              <a:rPr lang="en-CA" b="1" dirty="0" smtClean="0"/>
              <a:t>no significant </a:t>
            </a:r>
            <a:r>
              <a:rPr lang="en-CA" b="1" dirty="0"/>
              <a:t>difference </a:t>
            </a:r>
            <a:r>
              <a:rPr lang="en-CA" dirty="0"/>
              <a:t>in life satisfaction </a:t>
            </a:r>
            <a:r>
              <a:rPr lang="en-CA" b="1" dirty="0" smtClean="0"/>
              <a:t>between persons who have or do not have children</a:t>
            </a:r>
            <a:r>
              <a:rPr lang="en-CA" dirty="0" smtClean="0"/>
              <a:t>.</a:t>
            </a:r>
            <a:endParaRPr lang="en-GB" dirty="0"/>
          </a:p>
          <a:p>
            <a:r>
              <a:rPr lang="en-CA" dirty="0" smtClean="0"/>
              <a:t>Among parents, </a:t>
            </a:r>
            <a:r>
              <a:rPr lang="en-CA" b="1" dirty="0" smtClean="0"/>
              <a:t>married persons reported highest life satisfaction.</a:t>
            </a:r>
          </a:p>
          <a:p>
            <a:r>
              <a:rPr lang="en-CA" dirty="0" smtClean="0"/>
              <a:t>Among parents, </a:t>
            </a:r>
            <a:r>
              <a:rPr lang="en-CA" b="1" dirty="0" smtClean="0"/>
              <a:t>persons in </a:t>
            </a:r>
            <a:r>
              <a:rPr lang="en-CA" b="1" dirty="0"/>
              <a:t>a relationship </a:t>
            </a:r>
            <a:r>
              <a:rPr lang="en-CA" b="1" dirty="0" smtClean="0"/>
              <a:t>reported higher life satisfaction </a:t>
            </a:r>
          </a:p>
          <a:p>
            <a:r>
              <a:rPr lang="en-CA" b="1" dirty="0" smtClean="0"/>
              <a:t>Parenting alone lowered life satisfaction</a:t>
            </a:r>
            <a:r>
              <a:rPr lang="en-CA" dirty="0" smtClean="0"/>
              <a:t>, particularly if parenting adolescents</a:t>
            </a:r>
          </a:p>
          <a:p>
            <a:endParaRPr lang="en-GB" dirty="0"/>
          </a:p>
        </p:txBody>
      </p:sp>
      <p:sp>
        <p:nvSpPr>
          <p:cNvPr id="4" name="Content Placeholder 3"/>
          <p:cNvSpPr>
            <a:spLocks noGrp="1"/>
          </p:cNvSpPr>
          <p:nvPr>
            <p:ph sz="quarter" idx="2"/>
          </p:nvPr>
        </p:nvSpPr>
        <p:spPr>
          <a:xfrm>
            <a:off x="5436096" y="956662"/>
            <a:ext cx="3384376" cy="1903120"/>
          </a:xfrm>
          <a:solidFill>
            <a:schemeClr val="accent6">
              <a:lumMod val="20000"/>
              <a:lumOff val="80000"/>
            </a:schemeClr>
          </a:solidFill>
        </p:spPr>
        <p:txBody>
          <a:bodyPr>
            <a:normAutofit fontScale="92500"/>
          </a:bodyPr>
          <a:lstStyle/>
          <a:p>
            <a:r>
              <a:rPr lang="en-CA" sz="2400" b="1" dirty="0" smtClean="0"/>
              <a:t>Higher life satisfaction </a:t>
            </a:r>
            <a:r>
              <a:rPr lang="en-CA" sz="2400" dirty="0" smtClean="0"/>
              <a:t>reported by parents with: </a:t>
            </a:r>
          </a:p>
          <a:p>
            <a:pPr lvl="1"/>
            <a:r>
              <a:rPr lang="en-CA" sz="2200" dirty="0" smtClean="0">
                <a:solidFill>
                  <a:schemeClr val="tx1"/>
                </a:solidFill>
              </a:rPr>
              <a:t>Daughters younger than  9 years</a:t>
            </a:r>
          </a:p>
          <a:p>
            <a:pPr lvl="1"/>
            <a:r>
              <a:rPr lang="en-CA" sz="2200" dirty="0" smtClean="0">
                <a:solidFill>
                  <a:schemeClr val="tx1"/>
                </a:solidFill>
              </a:rPr>
              <a:t>Sons aged 20+ years</a:t>
            </a:r>
            <a:endParaRPr lang="en-US" sz="2200" dirty="0">
              <a:solidFill>
                <a:schemeClr val="tx1"/>
              </a:solidFill>
            </a:endParaRPr>
          </a:p>
        </p:txBody>
      </p:sp>
      <p:sp>
        <p:nvSpPr>
          <p:cNvPr id="5" name="Content Placeholder 3"/>
          <p:cNvSpPr txBox="1">
            <a:spLocks/>
          </p:cNvSpPr>
          <p:nvPr/>
        </p:nvSpPr>
        <p:spPr>
          <a:xfrm>
            <a:off x="5436096" y="3116902"/>
            <a:ext cx="3384376" cy="1543080"/>
          </a:xfrm>
          <a:prstGeom prst="rect">
            <a:avLst/>
          </a:prstGeom>
          <a:solidFill>
            <a:schemeClr val="accent6">
              <a:lumMod val="20000"/>
              <a:lumOff val="80000"/>
            </a:schemeClr>
          </a:solidFill>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rgbClr val="2DA2BF"/>
              </a:buClr>
              <a:buSzPct val="76000"/>
              <a:buFont typeface="Wingdings 3"/>
              <a:buChar char=""/>
              <a:tabLst/>
              <a:defRPr/>
            </a:pPr>
            <a:r>
              <a:rPr kumimoji="0" lang="en-CA" sz="2200" b="1" i="0" u="none" strike="noStrike" kern="1200" cap="none" spc="0" normalizeH="0" baseline="0" noProof="0" dirty="0" smtClean="0">
                <a:ln>
                  <a:noFill/>
                </a:ln>
                <a:solidFill>
                  <a:srgbClr val="0000FF"/>
                </a:solidFill>
                <a:effectLst/>
                <a:uLnTx/>
                <a:uFillTx/>
                <a:latin typeface="Calibri"/>
                <a:ea typeface="+mn-ea"/>
                <a:cs typeface="+mn-cs"/>
              </a:rPr>
              <a:t>Lower life satisfaction </a:t>
            </a:r>
            <a:r>
              <a:rPr kumimoji="0" lang="en-CA" sz="2200" b="0" i="0" u="none" strike="noStrike" kern="1200" cap="none" spc="0" normalizeH="0" baseline="0" noProof="0" dirty="0" smtClean="0">
                <a:ln>
                  <a:noFill/>
                </a:ln>
                <a:solidFill>
                  <a:srgbClr val="0000FF"/>
                </a:solidFill>
                <a:effectLst/>
                <a:uLnTx/>
                <a:uFillTx/>
                <a:latin typeface="Calibri"/>
                <a:ea typeface="+mn-ea"/>
                <a:cs typeface="+mn-cs"/>
              </a:rPr>
              <a:t>reported by parents with: </a:t>
            </a:r>
          </a:p>
          <a:p>
            <a:pPr marL="548640" marR="0" lvl="1" indent="-274320" algn="l" defTabSz="914400" rtl="0" eaLnBrk="1" fontAlgn="auto" latinLnBrk="0" hangingPunct="1">
              <a:lnSpc>
                <a:spcPct val="100000"/>
              </a:lnSpc>
              <a:spcBef>
                <a:spcPts val="500"/>
              </a:spcBef>
              <a:spcAft>
                <a:spcPts val="0"/>
              </a:spcAft>
              <a:buClr>
                <a:srgbClr val="92D050"/>
              </a:buClr>
              <a:buSzPct val="76000"/>
              <a:buFont typeface="Wingdings 3"/>
              <a:buChar char=""/>
              <a:tabLst/>
              <a:defRPr/>
            </a:pPr>
            <a:r>
              <a:rPr kumimoji="0" lang="en-CA" sz="2000" b="0" i="0" u="none" strike="noStrike" kern="1200" cap="none" spc="0" normalizeH="0" baseline="0" noProof="0" dirty="0" smtClean="0">
                <a:ln>
                  <a:noFill/>
                </a:ln>
                <a:solidFill>
                  <a:srgbClr val="0000FF"/>
                </a:solidFill>
                <a:effectLst/>
                <a:uLnTx/>
                <a:uFillTx/>
                <a:latin typeface="Calibri"/>
                <a:ea typeface="+mn-ea"/>
                <a:cs typeface="+mn-cs"/>
              </a:rPr>
              <a:t>Daughters/Sons aged      10 – 19 years</a:t>
            </a:r>
            <a:endParaRPr kumimoji="0" lang="en-US" sz="2000" b="0" i="0" u="none" strike="noStrike" kern="1200" cap="none" spc="0" normalizeH="0" baseline="0" noProof="0" dirty="0">
              <a:ln>
                <a:noFill/>
              </a:ln>
              <a:solidFill>
                <a:srgbClr val="0000FF"/>
              </a:solidFill>
              <a:effectLst/>
              <a:uLnTx/>
              <a:uFillTx/>
              <a:latin typeface="Calibri"/>
              <a:ea typeface="+mn-ea"/>
              <a:cs typeface="+mn-cs"/>
            </a:endParaRPr>
          </a:p>
        </p:txBody>
      </p:sp>
    </p:spTree>
    <p:extLst>
      <p:ext uri="{BB962C8B-B14F-4D97-AF65-F5344CB8AC3E}">
        <p14:creationId xmlns:p14="http://schemas.microsoft.com/office/powerpoint/2010/main" val="781294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411510"/>
            <a:ext cx="8229600" cy="4206210"/>
          </a:xfrm>
          <a:solidFill>
            <a:schemeClr val="accent2">
              <a:lumMod val="40000"/>
              <a:lumOff val="60000"/>
            </a:schemeClr>
          </a:solidFill>
        </p:spPr>
        <p:txBody>
          <a:bodyPr>
            <a:normAutofit/>
          </a:bodyPr>
          <a:lstStyle/>
          <a:p>
            <a:pPr>
              <a:buNone/>
            </a:pPr>
            <a:endParaRPr lang="en-GB" sz="4800" dirty="0" smtClean="0">
              <a:latin typeface="Lucida Handwriting" pitchFamily="66" charset="0"/>
            </a:endParaRPr>
          </a:p>
          <a:p>
            <a:pPr algn="ctr">
              <a:buNone/>
            </a:pPr>
            <a:r>
              <a:rPr lang="en-GB" sz="5400" dirty="0" smtClean="0">
                <a:solidFill>
                  <a:schemeClr val="tx2"/>
                </a:solidFill>
              </a:rPr>
              <a:t>FINDINGS:</a:t>
            </a:r>
          </a:p>
          <a:p>
            <a:pPr algn="ctr">
              <a:buNone/>
            </a:pPr>
            <a:r>
              <a:rPr lang="en-GB" sz="5400" dirty="0" smtClean="0">
                <a:solidFill>
                  <a:schemeClr val="tx2"/>
                </a:solidFill>
                <a:latin typeface="+mj-lt"/>
                <a:ea typeface="+mj-ea"/>
                <a:cs typeface="+mj-cs"/>
              </a:rPr>
              <a:t>RELATIONSHIP SATISFACTION</a:t>
            </a:r>
          </a:p>
          <a:p>
            <a:pPr algn="ctr">
              <a:buNone/>
            </a:pPr>
            <a:r>
              <a:rPr lang="en-GB" sz="4400" dirty="0" smtClean="0">
                <a:solidFill>
                  <a:schemeClr val="tx2"/>
                </a:solidFill>
                <a:latin typeface="+mj-lt"/>
                <a:ea typeface="+mj-ea"/>
                <a:cs typeface="+mj-cs"/>
              </a:rPr>
              <a:t>(results for those in a relationship)</a:t>
            </a:r>
            <a:endParaRPr lang="en-US" sz="4400" dirty="0">
              <a:solidFill>
                <a:schemeClr val="tx2"/>
              </a:solidFill>
              <a:latin typeface="+mj-lt"/>
              <a:ea typeface="+mj-ea"/>
              <a:cs typeface="+mj-cs"/>
            </a:endParaRPr>
          </a:p>
        </p:txBody>
      </p:sp>
    </p:spTree>
    <p:extLst>
      <p:ext uri="{BB962C8B-B14F-4D97-AF65-F5344CB8AC3E}">
        <p14:creationId xmlns:p14="http://schemas.microsoft.com/office/powerpoint/2010/main" val="1833089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Key Questions</a:t>
            </a:r>
            <a:endParaRPr lang="en-GB" b="1" dirty="0"/>
          </a:p>
        </p:txBody>
      </p:sp>
      <p:sp>
        <p:nvSpPr>
          <p:cNvPr id="3" name="Content Placeholder 2"/>
          <p:cNvSpPr>
            <a:spLocks noGrp="1"/>
          </p:cNvSpPr>
          <p:nvPr>
            <p:ph sz="quarter" idx="1"/>
          </p:nvPr>
        </p:nvSpPr>
        <p:spPr>
          <a:xfrm>
            <a:off x="323528" y="1131590"/>
            <a:ext cx="8568952" cy="3486130"/>
          </a:xfrm>
          <a:solidFill>
            <a:schemeClr val="accent2">
              <a:lumMod val="20000"/>
              <a:lumOff val="80000"/>
            </a:schemeClr>
          </a:solidFill>
        </p:spPr>
        <p:txBody>
          <a:bodyPr>
            <a:normAutofit/>
          </a:bodyPr>
          <a:lstStyle/>
          <a:p>
            <a:r>
              <a:rPr lang="en-GB" dirty="0" smtClean="0"/>
              <a:t>How many describe their relationship as positive or negative?</a:t>
            </a:r>
            <a:endParaRPr lang="en-GB" dirty="0"/>
          </a:p>
          <a:p>
            <a:r>
              <a:rPr lang="en-GB" dirty="0" smtClean="0"/>
              <a:t>What variables, if any, predict relationship satisfaction?</a:t>
            </a:r>
          </a:p>
          <a:p>
            <a:r>
              <a:rPr lang="en-GB" dirty="0" smtClean="0"/>
              <a:t>Are there other important correlates of relationship satisfaction?</a:t>
            </a:r>
          </a:p>
          <a:p>
            <a:r>
              <a:rPr lang="en-GB" dirty="0" smtClean="0"/>
              <a:t>What do respondents value most in their relationship?</a:t>
            </a:r>
          </a:p>
          <a:p>
            <a:r>
              <a:rPr lang="en-GB" dirty="0" smtClean="0"/>
              <a:t>What are the main problems respondents face in their relationships?</a:t>
            </a:r>
          </a:p>
          <a:p>
            <a:r>
              <a:rPr lang="en-GB" dirty="0" smtClean="0"/>
              <a:t>Do respondents think that faith matters to their relationships?</a:t>
            </a:r>
          </a:p>
          <a:p>
            <a:r>
              <a:rPr lang="en-GB" dirty="0" smtClean="0"/>
              <a:t>Have respondents sought help with their relationship, and from whom?</a:t>
            </a:r>
          </a:p>
          <a:p>
            <a:endParaRPr lang="en-GB" dirty="0"/>
          </a:p>
          <a:p>
            <a:endParaRPr lang="en-GB" dirty="0"/>
          </a:p>
        </p:txBody>
      </p:sp>
    </p:spTree>
    <p:extLst>
      <p:ext uri="{BB962C8B-B14F-4D97-AF65-F5344CB8AC3E}">
        <p14:creationId xmlns:p14="http://schemas.microsoft.com/office/powerpoint/2010/main" val="2842867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901" y="1058862"/>
            <a:ext cx="936104" cy="3284963"/>
          </a:xfrm>
        </p:spPr>
        <p:txBody>
          <a:bodyPr anchor="t">
            <a:normAutofit/>
          </a:bodyPr>
          <a:lstStyle/>
          <a:p>
            <a:pPr marL="0" indent="0">
              <a:buNone/>
            </a:pPr>
            <a:r>
              <a:rPr lang="en-GB" sz="2800" dirty="0" smtClean="0"/>
              <a:t>2016</a:t>
            </a:r>
            <a:endParaRPr lang="en-GB" sz="2800" dirty="0"/>
          </a:p>
        </p:txBody>
      </p:sp>
      <p:sp>
        <p:nvSpPr>
          <p:cNvPr id="3" name="Text Placeholder 2"/>
          <p:cNvSpPr>
            <a:spLocks noGrp="1"/>
          </p:cNvSpPr>
          <p:nvPr>
            <p:ph type="body" sz="quarter" idx="13"/>
          </p:nvPr>
        </p:nvSpPr>
        <p:spPr/>
        <p:txBody>
          <a:bodyPr>
            <a:normAutofit/>
          </a:bodyPr>
          <a:lstStyle/>
          <a:p>
            <a:pPr marL="0" indent="0">
              <a:spcBef>
                <a:spcPct val="0"/>
              </a:spcBef>
              <a:buNone/>
            </a:pPr>
            <a:r>
              <a:rPr lang="en-GB" sz="2800" b="1" dirty="0" smtClean="0">
                <a:solidFill>
                  <a:schemeClr val="tx2"/>
                </a:solidFill>
                <a:latin typeface="+mj-lt"/>
                <a:ea typeface="+mj-ea"/>
                <a:cs typeface="+mj-cs"/>
              </a:rPr>
              <a:t>Two Research Studies</a:t>
            </a:r>
            <a:endParaRPr lang="en-GB" sz="2800" b="1" dirty="0">
              <a:solidFill>
                <a:schemeClr val="tx2"/>
              </a:solidFill>
              <a:latin typeface="+mj-lt"/>
              <a:ea typeface="+mj-ea"/>
              <a:cs typeface="+mj-cs"/>
            </a:endParaRPr>
          </a:p>
        </p:txBody>
      </p:sp>
      <p:pic>
        <p:nvPicPr>
          <p:cNvPr id="4" name="Picture 3"/>
          <p:cNvPicPr>
            <a:picLocks noChangeAspect="1"/>
          </p:cNvPicPr>
          <p:nvPr/>
        </p:nvPicPr>
        <p:blipFill>
          <a:blip r:embed="rId2" cstate="print">
            <a:lum bright="-20000" contrast="30000"/>
            <a:extLst>
              <a:ext uri="{28A0092B-C50C-407E-A947-70E740481C1C}">
                <a14:useLocalDpi xmlns:a14="http://schemas.microsoft.com/office/drawing/2010/main" val="0"/>
              </a:ext>
            </a:extLst>
          </a:blip>
          <a:stretch>
            <a:fillRect/>
          </a:stretch>
        </p:blipFill>
        <p:spPr>
          <a:xfrm>
            <a:off x="1375958" y="1079762"/>
            <a:ext cx="2647668" cy="374419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lum bright="-20000" contrast="20000"/>
          </a:blip>
          <a:srcRect t="1" r="1938" b="1540"/>
          <a:stretch/>
        </p:blipFill>
        <p:spPr>
          <a:xfrm>
            <a:off x="5580112" y="1079762"/>
            <a:ext cx="2664296" cy="3771935"/>
          </a:xfrm>
          <a:prstGeom prst="rect">
            <a:avLst/>
          </a:prstGeom>
          <a:ln>
            <a:noFill/>
          </a:ln>
          <a:effectLst>
            <a:outerShdw blurRad="292100" dist="139700" dir="2700000" algn="tl" rotWithShape="0">
              <a:srgbClr val="333333">
                <a:alpha val="65000"/>
              </a:srgbClr>
            </a:outerShdw>
          </a:effectLst>
        </p:spPr>
      </p:pic>
      <p:sp>
        <p:nvSpPr>
          <p:cNvPr id="7" name="Content Placeholder 1"/>
          <p:cNvSpPr txBox="1">
            <a:spLocks/>
          </p:cNvSpPr>
          <p:nvPr/>
        </p:nvSpPr>
        <p:spPr>
          <a:xfrm>
            <a:off x="4716016" y="1058863"/>
            <a:ext cx="936104" cy="3284963"/>
          </a:xfrm>
          <a:prstGeom prst="rect">
            <a:avLst/>
          </a:prstGeom>
        </p:spPr>
        <p:txBody>
          <a:bodyPr vert="horz" lIns="91440" tIns="45720" rIns="91440" bIns="45720" rtlCol="0" anchor="t">
            <a:normAutofit/>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2800" dirty="0" smtClean="0"/>
              <a:t>2017</a:t>
            </a:r>
            <a:endParaRPr lang="en-GB" sz="2800" dirty="0"/>
          </a:p>
        </p:txBody>
      </p:sp>
    </p:spTree>
    <p:extLst>
      <p:ext uri="{BB962C8B-B14F-4D97-AF65-F5344CB8AC3E}">
        <p14:creationId xmlns:p14="http://schemas.microsoft.com/office/powerpoint/2010/main" val="215429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4300"/>
            <a:ext cx="8435280" cy="742950"/>
          </a:xfrm>
        </p:spPr>
        <p:txBody>
          <a:bodyPr/>
          <a:lstStyle/>
          <a:p>
            <a:r>
              <a:rPr lang="en-GB" b="1" dirty="0" smtClean="0"/>
              <a:t>Relationship Satisfaction</a:t>
            </a:r>
            <a:endParaRPr lang="en-GB" b="1" dirty="0"/>
          </a:p>
        </p:txBody>
      </p:sp>
      <p:sp>
        <p:nvSpPr>
          <p:cNvPr id="6" name="TextBox 5"/>
          <p:cNvSpPr txBox="1"/>
          <p:nvPr/>
        </p:nvSpPr>
        <p:spPr>
          <a:xfrm>
            <a:off x="251520" y="843558"/>
            <a:ext cx="3816424" cy="4185761"/>
          </a:xfrm>
          <a:prstGeom prst="rect">
            <a:avLst/>
          </a:prstGeom>
          <a:solidFill>
            <a:schemeClr val="accent2">
              <a:lumMod val="20000"/>
              <a:lumOff val="80000"/>
            </a:schemeClr>
          </a:solidFill>
        </p:spPr>
        <p:txBody>
          <a:bodyPr wrap="square" rtlCol="0">
            <a:spAutoFit/>
          </a:bodyPr>
          <a:lstStyle/>
          <a:p>
            <a:pPr marL="285750" indent="-285750">
              <a:buClr>
                <a:srgbClr val="00B0F0"/>
              </a:buClr>
              <a:buFont typeface="Wingdings 3" panose="05040102010807070707" pitchFamily="18" charset="2"/>
              <a:buChar char=""/>
            </a:pPr>
            <a:r>
              <a:rPr lang="en-GB" sz="2200" dirty="0" smtClean="0"/>
              <a:t>Satisfaction was measured on a five point scale from 1 (very negative) to 5 (very positive). </a:t>
            </a:r>
          </a:p>
          <a:p>
            <a:pPr marL="285750" indent="-285750">
              <a:buClr>
                <a:srgbClr val="00B0F0"/>
              </a:buClr>
              <a:buFont typeface="Wingdings 3" panose="05040102010807070707" pitchFamily="18" charset="2"/>
              <a:buChar char=""/>
            </a:pPr>
            <a:endParaRPr lang="en-GB" sz="800" dirty="0"/>
          </a:p>
          <a:p>
            <a:pPr marL="285750" indent="-285750">
              <a:buClr>
                <a:srgbClr val="00B0F0"/>
              </a:buClr>
              <a:buFont typeface="Wingdings 3" panose="05040102010807070707" pitchFamily="18" charset="2"/>
              <a:buChar char=""/>
            </a:pPr>
            <a:r>
              <a:rPr lang="en-GB" sz="2200" dirty="0" smtClean="0"/>
              <a:t>The mean score was 4.49.</a:t>
            </a:r>
          </a:p>
          <a:p>
            <a:pPr marL="285750" indent="-285750">
              <a:buClr>
                <a:srgbClr val="00B0F0"/>
              </a:buClr>
              <a:buFont typeface="Wingdings 3" panose="05040102010807070707" pitchFamily="18" charset="2"/>
              <a:buChar char=""/>
            </a:pPr>
            <a:endParaRPr lang="en-GB" sz="800" dirty="0"/>
          </a:p>
          <a:p>
            <a:pPr marL="285750" indent="-285750">
              <a:buClr>
                <a:srgbClr val="00B0F0"/>
              </a:buClr>
              <a:buFont typeface="Wingdings 3" panose="05040102010807070707" pitchFamily="18" charset="2"/>
              <a:buChar char=""/>
            </a:pPr>
            <a:r>
              <a:rPr lang="en-GB" sz="2200" dirty="0" smtClean="0"/>
              <a:t>90.4% of respondents described their relationship as ‘positive’ or ‘very positive’</a:t>
            </a:r>
          </a:p>
          <a:p>
            <a:endParaRPr lang="en-GB" sz="800" dirty="0"/>
          </a:p>
          <a:p>
            <a:r>
              <a:rPr lang="en-GB" sz="2200" dirty="0" smtClean="0"/>
              <a:t>No significant differences by:</a:t>
            </a:r>
          </a:p>
          <a:p>
            <a:pPr marL="285750" indent="-285750">
              <a:buClr>
                <a:srgbClr val="00B0F0"/>
              </a:buClr>
              <a:buFont typeface="Wingdings 3" panose="05040102010807070707" pitchFamily="18" charset="2"/>
              <a:buChar char=""/>
            </a:pPr>
            <a:r>
              <a:rPr lang="en-GB" sz="2200" dirty="0" smtClean="0"/>
              <a:t>Gender</a:t>
            </a:r>
          </a:p>
          <a:p>
            <a:pPr marL="285750" indent="-285750">
              <a:buClr>
                <a:srgbClr val="00B0F0"/>
              </a:buClr>
              <a:buFont typeface="Wingdings 3" panose="05040102010807070707" pitchFamily="18" charset="2"/>
              <a:buChar char=""/>
            </a:pPr>
            <a:r>
              <a:rPr lang="en-GB" sz="2200" dirty="0" smtClean="0"/>
              <a:t>Educational attainment</a:t>
            </a:r>
            <a:endParaRPr lang="en-GB" dirty="0"/>
          </a:p>
        </p:txBody>
      </p:sp>
      <p:sp>
        <p:nvSpPr>
          <p:cNvPr id="9" name="TextBox 8"/>
          <p:cNvSpPr txBox="1"/>
          <p:nvPr/>
        </p:nvSpPr>
        <p:spPr>
          <a:xfrm>
            <a:off x="4139952" y="1203598"/>
            <a:ext cx="288032" cy="369332"/>
          </a:xfrm>
          <a:prstGeom prst="rect">
            <a:avLst/>
          </a:prstGeom>
          <a:noFill/>
        </p:spPr>
        <p:txBody>
          <a:bodyPr wrap="square" rtlCol="0">
            <a:spAutoFit/>
          </a:bodyPr>
          <a:lstStyle/>
          <a:p>
            <a:endParaRPr lang="en-GB" dirty="0"/>
          </a:p>
        </p:txBody>
      </p:sp>
      <p:graphicFrame>
        <p:nvGraphicFramePr>
          <p:cNvPr id="13" name="Content Placeholder 12"/>
          <p:cNvGraphicFramePr>
            <a:graphicFrameLocks noGrp="1"/>
          </p:cNvGraphicFramePr>
          <p:nvPr>
            <p:ph sz="quarter" idx="1"/>
            <p:extLst/>
          </p:nvPr>
        </p:nvGraphicFramePr>
        <p:xfrm>
          <a:off x="4146401" y="1149896"/>
          <a:ext cx="4114800"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4295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742950"/>
          </a:xfrm>
        </p:spPr>
        <p:txBody>
          <a:bodyPr/>
          <a:lstStyle/>
          <a:p>
            <a:r>
              <a:rPr lang="en-GB" b="1" dirty="0" smtClean="0"/>
              <a:t>What predicts relationship satisfaction?</a:t>
            </a:r>
            <a:endParaRPr lang="en-GB" b="1" dirty="0"/>
          </a:p>
        </p:txBody>
      </p:sp>
      <p:graphicFrame>
        <p:nvGraphicFramePr>
          <p:cNvPr id="4" name="Content Placeholder 3"/>
          <p:cNvGraphicFramePr>
            <a:graphicFrameLocks noGrp="1"/>
          </p:cNvGraphicFramePr>
          <p:nvPr>
            <p:ph sz="quarter" idx="1"/>
            <p:extLst/>
          </p:nvPr>
        </p:nvGraphicFramePr>
        <p:xfrm>
          <a:off x="4572000" y="1203598"/>
          <a:ext cx="4104456" cy="2376262"/>
        </p:xfrm>
        <a:graphic>
          <a:graphicData uri="http://schemas.openxmlformats.org/drawingml/2006/table">
            <a:tbl>
              <a:tblPr/>
              <a:tblGrid>
                <a:gridCol w="2602633">
                  <a:extLst>
                    <a:ext uri="{9D8B030D-6E8A-4147-A177-3AD203B41FA5}">
                      <a16:colId xmlns:a16="http://schemas.microsoft.com/office/drawing/2014/main" xmlns="" val="20000"/>
                    </a:ext>
                  </a:extLst>
                </a:gridCol>
                <a:gridCol w="751832">
                  <a:extLst>
                    <a:ext uri="{9D8B030D-6E8A-4147-A177-3AD203B41FA5}">
                      <a16:colId xmlns:a16="http://schemas.microsoft.com/office/drawing/2014/main" xmlns="" val="20001"/>
                    </a:ext>
                  </a:extLst>
                </a:gridCol>
                <a:gridCol w="749991">
                  <a:extLst>
                    <a:ext uri="{9D8B030D-6E8A-4147-A177-3AD203B41FA5}">
                      <a16:colId xmlns:a16="http://schemas.microsoft.com/office/drawing/2014/main" xmlns="" val="20002"/>
                    </a:ext>
                  </a:extLst>
                </a:gridCol>
              </a:tblGrid>
              <a:tr h="670757">
                <a:tc>
                  <a:txBody>
                    <a:bodyPr/>
                    <a:lstStyle/>
                    <a:p>
                      <a:pPr algn="l" fontAlgn="b"/>
                      <a:r>
                        <a:rPr lang="en-GB" sz="1800" b="1" i="0" u="none" strike="noStrike" dirty="0">
                          <a:solidFill>
                            <a:srgbClr val="000000"/>
                          </a:solidFill>
                          <a:effectLst/>
                          <a:latin typeface="Calibri" panose="020F0502020204030204" pitchFamily="34" charset="0"/>
                        </a:rPr>
                        <a:t>Civil 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1800" b="1" i="0" u="none" strike="noStrike" dirty="0">
                          <a:solidFill>
                            <a:srgbClr val="000000"/>
                          </a:solidFill>
                          <a:effectLst/>
                          <a:latin typeface="Calibri" panose="020F0502020204030204" pitchFamily="34" charset="0"/>
                        </a:rPr>
                        <a:t>Mean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1" i="0" u="none" strike="noStrike" dirty="0">
                          <a:solidFill>
                            <a:srgbClr val="000000"/>
                          </a:solidFill>
                          <a:effectLst/>
                          <a:latin typeface="Calibri" panose="020F0502020204030204" pitchFamily="34" charset="0"/>
                        </a:rPr>
                        <a:t>Std. error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341101">
                <a:tc>
                  <a:txBody>
                    <a:bodyPr/>
                    <a:lstStyle/>
                    <a:p>
                      <a:pPr algn="l" fontAlgn="b"/>
                      <a:r>
                        <a:rPr lang="en-GB" sz="1800" b="0" i="0" u="none" strike="noStrike" dirty="0">
                          <a:solidFill>
                            <a:srgbClr val="000000"/>
                          </a:solidFill>
                          <a:effectLst/>
                          <a:latin typeface="Calibri" panose="020F0502020204030204" pitchFamily="34" charset="0"/>
                        </a:rPr>
                        <a:t>Married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a:solidFill>
                            <a:srgbClr val="000000"/>
                          </a:solidFill>
                          <a:effectLst/>
                          <a:latin typeface="Calibri" panose="020F0502020204030204" pitchFamily="34" charset="0"/>
                        </a:rPr>
                        <a:t>4.504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a:solidFill>
                            <a:srgbClr val="000000"/>
                          </a:solidFill>
                          <a:effectLst/>
                          <a:latin typeface="Calibri" panose="020F0502020204030204" pitchFamily="34" charset="0"/>
                        </a:rPr>
                        <a:t>0.019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1101">
                <a:tc>
                  <a:txBody>
                    <a:bodyPr/>
                    <a:lstStyle/>
                    <a:p>
                      <a:pPr algn="l" fontAlgn="b"/>
                      <a:r>
                        <a:rPr lang="en-GB" sz="1800" b="0" i="0" u="none" strike="noStrike" dirty="0">
                          <a:solidFill>
                            <a:srgbClr val="000000"/>
                          </a:solidFill>
                          <a:effectLst/>
                          <a:latin typeface="Calibri" panose="020F0502020204030204" pitchFamily="34" charset="0"/>
                        </a:rPr>
                        <a:t>Single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Calibri" panose="020F0502020204030204" pitchFamily="34" charset="0"/>
                        </a:rPr>
                        <a:t>4.484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Calibri" panose="020F0502020204030204" pitchFamily="34" charset="0"/>
                        </a:rPr>
                        <a:t>0.044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1101">
                <a:tc>
                  <a:txBody>
                    <a:bodyPr/>
                    <a:lstStyle/>
                    <a:p>
                      <a:pPr algn="l" fontAlgn="b"/>
                      <a:r>
                        <a:rPr lang="en-GB" sz="1800" b="0" i="0" u="none" strike="noStrike">
                          <a:solidFill>
                            <a:srgbClr val="000000"/>
                          </a:solidFill>
                          <a:effectLst/>
                          <a:latin typeface="Calibri" panose="020F0502020204030204" pitchFamily="34" charset="0"/>
                        </a:rPr>
                        <a:t>Separated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Calibri" panose="020F0502020204030204" pitchFamily="34" charset="0"/>
                        </a:rPr>
                        <a:t>4.409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Calibri" panose="020F0502020204030204" pitchFamily="34" charset="0"/>
                        </a:rPr>
                        <a:t>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1101">
                <a:tc>
                  <a:txBody>
                    <a:bodyPr/>
                    <a:lstStyle/>
                    <a:p>
                      <a:pPr algn="l" fontAlgn="b"/>
                      <a:r>
                        <a:rPr lang="en-GB" sz="1800" b="0" i="0" u="none" strike="noStrike">
                          <a:solidFill>
                            <a:srgbClr val="000000"/>
                          </a:solidFill>
                          <a:effectLst/>
                          <a:latin typeface="Calibri" panose="020F0502020204030204" pitchFamily="34" charset="0"/>
                        </a:rPr>
                        <a:t>Widowed (not remarried)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a:solidFill>
                            <a:srgbClr val="000000"/>
                          </a:solidFill>
                          <a:effectLst/>
                          <a:latin typeface="Calibri" panose="020F0502020204030204" pitchFamily="34" charset="0"/>
                        </a:rPr>
                        <a:t>4.185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Calibri" panose="020F0502020204030204" pitchFamily="34" charset="0"/>
                        </a:rPr>
                        <a:t>0.131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1101">
                <a:tc>
                  <a:txBody>
                    <a:bodyPr/>
                    <a:lstStyle/>
                    <a:p>
                      <a:pPr algn="l" fontAlgn="b"/>
                      <a:r>
                        <a:rPr lang="en-GB" sz="1800" b="0" i="0" u="none" strike="noStrike">
                          <a:solidFill>
                            <a:srgbClr val="000000"/>
                          </a:solidFill>
                          <a:effectLst/>
                          <a:latin typeface="Calibri" panose="020F0502020204030204" pitchFamily="34" charset="0"/>
                        </a:rPr>
                        <a:t>Divorced (not remarried)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a:solidFill>
                            <a:srgbClr val="000000"/>
                          </a:solidFill>
                          <a:effectLst/>
                          <a:latin typeface="Calibri" panose="020F0502020204030204" pitchFamily="34" charset="0"/>
                        </a:rPr>
                        <a:t>4.13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800" b="0" i="0" u="none" strike="noStrike" dirty="0">
                          <a:solidFill>
                            <a:srgbClr val="000000"/>
                          </a:solidFill>
                          <a:effectLst/>
                          <a:latin typeface="Calibri" panose="020F0502020204030204" pitchFamily="34" charset="0"/>
                        </a:rPr>
                        <a:t>0.165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457200" y="987574"/>
            <a:ext cx="3250704" cy="3477875"/>
          </a:xfrm>
          <a:prstGeom prst="rect">
            <a:avLst/>
          </a:prstGeom>
          <a:solidFill>
            <a:schemeClr val="accent2">
              <a:lumMod val="20000"/>
              <a:lumOff val="80000"/>
            </a:schemeClr>
          </a:solidFill>
        </p:spPr>
        <p:txBody>
          <a:bodyPr wrap="square" rtlCol="0">
            <a:spAutoFit/>
          </a:bodyPr>
          <a:lstStyle/>
          <a:p>
            <a:pPr marL="285750" indent="-285750">
              <a:buClr>
                <a:srgbClr val="00B0F0"/>
              </a:buClr>
              <a:buFont typeface="Wingdings 3" panose="05040102010807070707" pitchFamily="18" charset="2"/>
              <a:buChar char=""/>
            </a:pPr>
            <a:r>
              <a:rPr lang="en-GB" sz="2200" dirty="0" smtClean="0"/>
              <a:t>The only significant predictor of satisfaction in one’s current relationship was civil status.</a:t>
            </a:r>
          </a:p>
          <a:p>
            <a:pPr marL="285750" indent="-285750">
              <a:buClr>
                <a:srgbClr val="00B0F0"/>
              </a:buClr>
              <a:buFont typeface="Wingdings 3" panose="05040102010807070707" pitchFamily="18" charset="2"/>
              <a:buChar char=""/>
            </a:pPr>
            <a:endParaRPr lang="en-GB" sz="2200" dirty="0"/>
          </a:p>
          <a:p>
            <a:pPr marL="285750" indent="-285750">
              <a:buClr>
                <a:srgbClr val="00B0F0"/>
              </a:buClr>
              <a:buFont typeface="Wingdings 3" panose="05040102010807070707" pitchFamily="18" charset="2"/>
              <a:buChar char=""/>
            </a:pPr>
            <a:r>
              <a:rPr lang="en-GB" sz="2200" dirty="0" smtClean="0"/>
              <a:t>Married respondents had the highest positive responses, with a mean score of 4.5.</a:t>
            </a:r>
            <a:endParaRPr lang="en-GB" dirty="0"/>
          </a:p>
        </p:txBody>
      </p:sp>
    </p:spTree>
    <p:extLst>
      <p:ext uri="{BB962C8B-B14F-4D97-AF65-F5344CB8AC3E}">
        <p14:creationId xmlns:p14="http://schemas.microsoft.com/office/powerpoint/2010/main" val="635604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Other correlates of relationship satisfaction…</a:t>
            </a:r>
            <a:endParaRPr lang="en-GB" b="1" dirty="0"/>
          </a:p>
        </p:txBody>
      </p:sp>
      <p:sp>
        <p:nvSpPr>
          <p:cNvPr id="3" name="Content Placeholder 2"/>
          <p:cNvSpPr>
            <a:spLocks noGrp="1"/>
          </p:cNvSpPr>
          <p:nvPr>
            <p:ph sz="quarter" idx="1"/>
          </p:nvPr>
        </p:nvSpPr>
        <p:spPr>
          <a:solidFill>
            <a:schemeClr val="accent2">
              <a:lumMod val="20000"/>
              <a:lumOff val="80000"/>
            </a:schemeClr>
          </a:solidFill>
        </p:spPr>
        <p:txBody>
          <a:bodyPr/>
          <a:lstStyle/>
          <a:p>
            <a:pPr marL="0" indent="0">
              <a:buNone/>
            </a:pPr>
            <a:r>
              <a:rPr lang="en-GB" dirty="0" smtClean="0"/>
              <a:t>Significant correlations were also found between satisfaction and:</a:t>
            </a:r>
          </a:p>
          <a:p>
            <a:r>
              <a:rPr lang="en-GB" dirty="0" smtClean="0"/>
              <a:t>Age</a:t>
            </a:r>
          </a:p>
          <a:p>
            <a:pPr lvl="1"/>
            <a:r>
              <a:rPr lang="en-GB" dirty="0" smtClean="0">
                <a:solidFill>
                  <a:schemeClr val="tx1"/>
                </a:solidFill>
              </a:rPr>
              <a:t>Older adults (61+) were more likely to describe their relationship as ‘very positive’</a:t>
            </a:r>
            <a:endParaRPr lang="en-GB" dirty="0">
              <a:solidFill>
                <a:schemeClr val="tx1"/>
              </a:solidFill>
            </a:endParaRPr>
          </a:p>
          <a:p>
            <a:r>
              <a:rPr lang="en-GB" dirty="0" smtClean="0">
                <a:solidFill>
                  <a:srgbClr val="0000FF"/>
                </a:solidFill>
              </a:rPr>
              <a:t>Income adequacy</a:t>
            </a:r>
          </a:p>
          <a:p>
            <a:pPr lvl="1"/>
            <a:r>
              <a:rPr lang="en-GB" dirty="0" smtClean="0">
                <a:solidFill>
                  <a:srgbClr val="0000FF"/>
                </a:solidFill>
              </a:rPr>
              <a:t> The lower the income adequacy, the lower the relationship satisfaction</a:t>
            </a:r>
          </a:p>
          <a:p>
            <a:r>
              <a:rPr lang="en-GB" dirty="0" smtClean="0">
                <a:solidFill>
                  <a:srgbClr val="0000FF"/>
                </a:solidFill>
              </a:rPr>
              <a:t>Employment status</a:t>
            </a:r>
          </a:p>
          <a:p>
            <a:pPr lvl="1"/>
            <a:r>
              <a:rPr lang="en-GB" dirty="0" smtClean="0">
                <a:solidFill>
                  <a:srgbClr val="0000FF"/>
                </a:solidFill>
              </a:rPr>
              <a:t>Most satisfied:  1 partner working FT, 1 partner working PT</a:t>
            </a:r>
          </a:p>
          <a:p>
            <a:pPr lvl="1"/>
            <a:r>
              <a:rPr lang="en-GB" dirty="0" smtClean="0">
                <a:solidFill>
                  <a:schemeClr val="tx1"/>
                </a:solidFill>
              </a:rPr>
              <a:t>Least satisfied:  Both partners unemployed, on benefits</a:t>
            </a:r>
            <a:endParaRPr lang="en-GB" dirty="0">
              <a:solidFill>
                <a:schemeClr val="tx1"/>
              </a:solidFill>
            </a:endParaRPr>
          </a:p>
        </p:txBody>
      </p:sp>
    </p:spTree>
    <p:extLst>
      <p:ext uri="{BB962C8B-B14F-4D97-AF65-F5344CB8AC3E}">
        <p14:creationId xmlns:p14="http://schemas.microsoft.com/office/powerpoint/2010/main" val="2737932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Parenting and Relationship Satisfaction</a:t>
            </a:r>
            <a:endParaRPr lang="en-GB" b="1" dirty="0"/>
          </a:p>
        </p:txBody>
      </p:sp>
      <p:sp>
        <p:nvSpPr>
          <p:cNvPr id="3" name="Content Placeholder 2"/>
          <p:cNvSpPr>
            <a:spLocks noGrp="1"/>
          </p:cNvSpPr>
          <p:nvPr>
            <p:ph sz="quarter" idx="1"/>
          </p:nvPr>
        </p:nvSpPr>
        <p:spPr>
          <a:xfrm>
            <a:off x="457200" y="1028670"/>
            <a:ext cx="4041648" cy="3631312"/>
          </a:xfrm>
          <a:solidFill>
            <a:schemeClr val="accent2">
              <a:lumMod val="20000"/>
              <a:lumOff val="80000"/>
            </a:schemeClr>
          </a:solidFill>
        </p:spPr>
        <p:txBody>
          <a:bodyPr>
            <a:normAutofit/>
          </a:bodyPr>
          <a:lstStyle/>
          <a:p>
            <a:r>
              <a:rPr lang="en-CA" b="1" dirty="0" smtClean="0"/>
              <a:t>Parental </a:t>
            </a:r>
            <a:r>
              <a:rPr lang="en-CA" b="1" dirty="0"/>
              <a:t>status was not predictive of relationship satisfaction </a:t>
            </a:r>
            <a:endParaRPr lang="en-CA" b="1" dirty="0" smtClean="0"/>
          </a:p>
          <a:p>
            <a:endParaRPr lang="en-CA" sz="800" dirty="0" smtClean="0"/>
          </a:p>
          <a:p>
            <a:r>
              <a:rPr lang="en-CA" dirty="0" smtClean="0">
                <a:solidFill>
                  <a:srgbClr val="0000FF"/>
                </a:solidFill>
              </a:rPr>
              <a:t>Dual </a:t>
            </a:r>
            <a:r>
              <a:rPr lang="en-CA" dirty="0">
                <a:solidFill>
                  <a:srgbClr val="0000FF"/>
                </a:solidFill>
              </a:rPr>
              <a:t>earning couples with children </a:t>
            </a:r>
            <a:r>
              <a:rPr lang="en-CA" dirty="0" smtClean="0">
                <a:solidFill>
                  <a:srgbClr val="0000FF"/>
                </a:solidFill>
              </a:rPr>
              <a:t>were </a:t>
            </a:r>
            <a:r>
              <a:rPr lang="en-CA" dirty="0" smtClean="0">
                <a:solidFill>
                  <a:srgbClr val="FF0000"/>
                </a:solidFill>
              </a:rPr>
              <a:t>twice </a:t>
            </a:r>
            <a:r>
              <a:rPr lang="en-CA" dirty="0">
                <a:solidFill>
                  <a:srgbClr val="FF0000"/>
                </a:solidFill>
              </a:rPr>
              <a:t>as likely </a:t>
            </a:r>
            <a:r>
              <a:rPr lang="en-CA" dirty="0">
                <a:solidFill>
                  <a:srgbClr val="0000FF"/>
                </a:solidFill>
              </a:rPr>
              <a:t>to describe their relationship as </a:t>
            </a:r>
            <a:r>
              <a:rPr lang="en-CA" dirty="0" smtClean="0">
                <a:solidFill>
                  <a:srgbClr val="FF0000"/>
                </a:solidFill>
              </a:rPr>
              <a:t>‘negative’, ‘very negative’ </a:t>
            </a:r>
            <a:r>
              <a:rPr lang="en-CA" dirty="0">
                <a:solidFill>
                  <a:srgbClr val="FF0000"/>
                </a:solidFill>
              </a:rPr>
              <a:t>or </a:t>
            </a:r>
            <a:r>
              <a:rPr lang="en-CA" dirty="0" smtClean="0">
                <a:solidFill>
                  <a:srgbClr val="FF0000"/>
                </a:solidFill>
              </a:rPr>
              <a:t>‘average’</a:t>
            </a:r>
            <a:r>
              <a:rPr lang="en-CA" dirty="0" smtClean="0">
                <a:solidFill>
                  <a:srgbClr val="0000FF"/>
                </a:solidFill>
              </a:rPr>
              <a:t> </a:t>
            </a:r>
            <a:r>
              <a:rPr lang="en-CA" dirty="0">
                <a:solidFill>
                  <a:srgbClr val="0000FF"/>
                </a:solidFill>
              </a:rPr>
              <a:t>(10.5%), than those without children (5.1</a:t>
            </a:r>
            <a:r>
              <a:rPr lang="en-CA" dirty="0" smtClean="0">
                <a:solidFill>
                  <a:srgbClr val="0000FF"/>
                </a:solidFill>
              </a:rPr>
              <a:t>%)</a:t>
            </a:r>
          </a:p>
          <a:p>
            <a:pPr marL="274320" lvl="1" indent="0">
              <a:buNone/>
            </a:pPr>
            <a:endParaRPr lang="en-GB" dirty="0"/>
          </a:p>
        </p:txBody>
      </p:sp>
      <p:sp>
        <p:nvSpPr>
          <p:cNvPr id="4" name="Content Placeholder 3"/>
          <p:cNvSpPr>
            <a:spLocks noGrp="1"/>
          </p:cNvSpPr>
          <p:nvPr>
            <p:ph sz="quarter" idx="2"/>
          </p:nvPr>
        </p:nvSpPr>
        <p:spPr>
          <a:xfrm>
            <a:off x="4632198" y="1028670"/>
            <a:ext cx="4041648" cy="2263160"/>
          </a:xfrm>
          <a:solidFill>
            <a:schemeClr val="accent2">
              <a:lumMod val="20000"/>
              <a:lumOff val="80000"/>
            </a:schemeClr>
          </a:solidFill>
          <a:ln>
            <a:noFill/>
            <a:prstDash val="sysDot"/>
          </a:ln>
        </p:spPr>
        <p:txBody>
          <a:bodyPr>
            <a:normAutofit/>
          </a:bodyPr>
          <a:lstStyle/>
          <a:p>
            <a:r>
              <a:rPr lang="en-CA" b="1" dirty="0" smtClean="0"/>
              <a:t>Parents reporting highest levels of relationship satisfaction </a:t>
            </a:r>
            <a:r>
              <a:rPr lang="en-CA" dirty="0" smtClean="0"/>
              <a:t>had, in this order:</a:t>
            </a:r>
          </a:p>
          <a:p>
            <a:pPr lvl="1"/>
            <a:r>
              <a:rPr lang="en-CA" dirty="0" smtClean="0"/>
              <a:t>Daughters aged 9 years or younger</a:t>
            </a:r>
          </a:p>
          <a:p>
            <a:pPr lvl="1"/>
            <a:r>
              <a:rPr lang="en-CA" dirty="0" smtClean="0"/>
              <a:t>Sons aged 9 years or younger</a:t>
            </a:r>
          </a:p>
          <a:p>
            <a:endParaRPr lang="en-CA" sz="2000" dirty="0" smtClean="0"/>
          </a:p>
          <a:p>
            <a:endParaRPr lang="en-US" dirty="0"/>
          </a:p>
        </p:txBody>
      </p:sp>
      <p:sp>
        <p:nvSpPr>
          <p:cNvPr id="5" name="Content Placeholder 3"/>
          <p:cNvSpPr txBox="1">
            <a:spLocks/>
          </p:cNvSpPr>
          <p:nvPr/>
        </p:nvSpPr>
        <p:spPr>
          <a:xfrm>
            <a:off x="4632198" y="3476942"/>
            <a:ext cx="4041648" cy="1183040"/>
          </a:xfrm>
          <a:prstGeom prst="rect">
            <a:avLst/>
          </a:prstGeom>
          <a:solidFill>
            <a:schemeClr val="accent2">
              <a:lumMod val="20000"/>
              <a:lumOff val="80000"/>
            </a:schemeClr>
          </a:solidFill>
          <a:ln>
            <a:noFill/>
            <a:prstDash val="sysDot"/>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en-CA" sz="2200" b="1" dirty="0">
                <a:solidFill>
                  <a:srgbClr val="0000FF"/>
                </a:solidFill>
              </a:rPr>
              <a:t>Parents reporting lower levels of relationship satisfaction </a:t>
            </a:r>
            <a:r>
              <a:rPr lang="en-CA" sz="2200" dirty="0">
                <a:solidFill>
                  <a:srgbClr val="0000FF"/>
                </a:solidFill>
              </a:rPr>
              <a:t>had male or </a:t>
            </a:r>
            <a:r>
              <a:rPr lang="en-CA" sz="2200" dirty="0" smtClean="0">
                <a:solidFill>
                  <a:srgbClr val="0000FF"/>
                </a:solidFill>
              </a:rPr>
              <a:t>female </a:t>
            </a:r>
            <a:r>
              <a:rPr lang="en-CA" sz="2200" dirty="0">
                <a:solidFill>
                  <a:srgbClr val="0000FF"/>
                </a:solidFill>
              </a:rPr>
              <a:t>adolescents</a:t>
            </a:r>
            <a:endParaRPr lang="en-GB" sz="2200" dirty="0">
              <a:solidFill>
                <a:srgbClr val="0000FF"/>
              </a:solidFill>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32698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685800"/>
          </a:xfrm>
        </p:spPr>
        <p:txBody>
          <a:bodyPr/>
          <a:lstStyle/>
          <a:p>
            <a:r>
              <a:rPr lang="en-GB" dirty="0" smtClean="0">
                <a:solidFill>
                  <a:schemeClr val="tx1"/>
                </a:solidFill>
              </a:rPr>
              <a:t>What Respondents Valued in their Relationship</a:t>
            </a:r>
            <a:endParaRPr lang="en-GB" dirty="0">
              <a:solidFill>
                <a:schemeClr val="tx1"/>
              </a:solidFill>
            </a:endParaRPr>
          </a:p>
        </p:txBody>
      </p:sp>
      <p:sp>
        <p:nvSpPr>
          <p:cNvPr id="3" name="Content Placeholder 2"/>
          <p:cNvSpPr>
            <a:spLocks noGrp="1"/>
          </p:cNvSpPr>
          <p:nvPr>
            <p:ph sz="quarter" idx="1"/>
          </p:nvPr>
        </p:nvSpPr>
        <p:spPr>
          <a:xfrm>
            <a:off x="457200" y="914400"/>
            <a:ext cx="3682752" cy="3673574"/>
          </a:xfrm>
          <a:solidFill>
            <a:schemeClr val="accent2">
              <a:lumMod val="20000"/>
              <a:lumOff val="80000"/>
            </a:schemeClr>
          </a:solidFill>
        </p:spPr>
        <p:txBody>
          <a:bodyPr>
            <a:normAutofit fontScale="85000" lnSpcReduction="10000"/>
          </a:bodyPr>
          <a:lstStyle/>
          <a:p>
            <a:r>
              <a:rPr lang="en-CA" sz="2600" dirty="0">
                <a:solidFill>
                  <a:srgbClr val="0000FF"/>
                </a:solidFill>
              </a:rPr>
              <a:t>Overall, respondents value:</a:t>
            </a:r>
          </a:p>
          <a:p>
            <a:endParaRPr lang="en-CA" sz="900" dirty="0" smtClean="0">
              <a:solidFill>
                <a:srgbClr val="3366FF"/>
              </a:solidFill>
            </a:endParaRPr>
          </a:p>
          <a:p>
            <a:pPr lvl="1"/>
            <a:r>
              <a:rPr lang="en-CA" sz="2400" dirty="0">
                <a:solidFill>
                  <a:srgbClr val="0000FF"/>
                </a:solidFill>
              </a:rPr>
              <a:t>24.5%   Respect</a:t>
            </a:r>
          </a:p>
          <a:p>
            <a:pPr lvl="1"/>
            <a:endParaRPr lang="en-CA" sz="2400" dirty="0">
              <a:solidFill>
                <a:srgbClr val="0000FF"/>
              </a:solidFill>
            </a:endParaRPr>
          </a:p>
          <a:p>
            <a:pPr lvl="1"/>
            <a:r>
              <a:rPr lang="en-CA" sz="2400" dirty="0">
                <a:solidFill>
                  <a:srgbClr val="0000FF"/>
                </a:solidFill>
              </a:rPr>
              <a:t>17.8%   Communication</a:t>
            </a:r>
          </a:p>
          <a:p>
            <a:pPr lvl="1"/>
            <a:endParaRPr lang="en-CA" sz="2400" dirty="0">
              <a:solidFill>
                <a:srgbClr val="0000FF"/>
              </a:solidFill>
            </a:endParaRPr>
          </a:p>
          <a:p>
            <a:pPr lvl="1"/>
            <a:r>
              <a:rPr lang="en-CA" sz="2400" dirty="0">
                <a:solidFill>
                  <a:srgbClr val="0000FF"/>
                </a:solidFill>
              </a:rPr>
              <a:t>16.3%   Trust</a:t>
            </a:r>
          </a:p>
          <a:p>
            <a:pPr lvl="1"/>
            <a:endParaRPr lang="en-CA" sz="2400" dirty="0">
              <a:solidFill>
                <a:srgbClr val="0000FF"/>
              </a:solidFill>
            </a:endParaRPr>
          </a:p>
          <a:p>
            <a:pPr lvl="1"/>
            <a:r>
              <a:rPr lang="en-CA" sz="2400" dirty="0">
                <a:solidFill>
                  <a:srgbClr val="0000FF"/>
                </a:solidFill>
              </a:rPr>
              <a:t>15.2%   Love</a:t>
            </a:r>
          </a:p>
          <a:p>
            <a:pPr lvl="1"/>
            <a:endParaRPr lang="en-CA" sz="2400" dirty="0">
              <a:solidFill>
                <a:srgbClr val="0000FF"/>
              </a:solidFill>
            </a:endParaRPr>
          </a:p>
          <a:p>
            <a:pPr lvl="1"/>
            <a:r>
              <a:rPr lang="en-CA" sz="2400" dirty="0">
                <a:solidFill>
                  <a:srgbClr val="0000FF"/>
                </a:solidFill>
              </a:rPr>
              <a:t>9.4%     Fidelity</a:t>
            </a:r>
          </a:p>
          <a:p>
            <a:endParaRPr lang="en-CA" dirty="0"/>
          </a:p>
        </p:txBody>
      </p:sp>
      <p:sp>
        <p:nvSpPr>
          <p:cNvPr id="4" name="Content Placeholder 3"/>
          <p:cNvSpPr>
            <a:spLocks noGrp="1"/>
          </p:cNvSpPr>
          <p:nvPr>
            <p:ph sz="quarter" idx="2"/>
          </p:nvPr>
        </p:nvSpPr>
        <p:spPr>
          <a:xfrm>
            <a:off x="4283968" y="912114"/>
            <a:ext cx="4680520" cy="2235700"/>
          </a:xfrm>
          <a:solidFill>
            <a:schemeClr val="accent2">
              <a:lumMod val="20000"/>
              <a:lumOff val="80000"/>
            </a:schemeClr>
          </a:solidFill>
          <a:ln>
            <a:noFill/>
            <a:prstDash val="dash"/>
          </a:ln>
        </p:spPr>
        <p:txBody>
          <a:bodyPr>
            <a:normAutofit fontScale="85000" lnSpcReduction="10000"/>
          </a:bodyPr>
          <a:lstStyle/>
          <a:p>
            <a:r>
              <a:rPr lang="en-CA" sz="2600" dirty="0" smtClean="0"/>
              <a:t>Young and middle-aged valued most:</a:t>
            </a:r>
          </a:p>
          <a:p>
            <a:pPr lvl="1"/>
            <a:r>
              <a:rPr lang="en-CA" sz="2400" dirty="0" smtClean="0">
                <a:solidFill>
                  <a:schemeClr val="tx1"/>
                </a:solidFill>
              </a:rPr>
              <a:t>Communication</a:t>
            </a:r>
          </a:p>
          <a:p>
            <a:pPr lvl="1"/>
            <a:r>
              <a:rPr lang="en-CA" sz="2400" dirty="0" smtClean="0">
                <a:solidFill>
                  <a:schemeClr val="tx1"/>
                </a:solidFill>
              </a:rPr>
              <a:t>Trust </a:t>
            </a:r>
          </a:p>
          <a:p>
            <a:r>
              <a:rPr lang="en-CA" sz="2600" dirty="0" smtClean="0"/>
              <a:t>Older age groups valued most: </a:t>
            </a:r>
          </a:p>
          <a:p>
            <a:pPr lvl="1"/>
            <a:r>
              <a:rPr lang="en-CA" sz="2400" dirty="0" smtClean="0">
                <a:solidFill>
                  <a:schemeClr val="tx1"/>
                </a:solidFill>
              </a:rPr>
              <a:t>Forgiveness</a:t>
            </a:r>
          </a:p>
          <a:p>
            <a:pPr lvl="1"/>
            <a:r>
              <a:rPr lang="en-CA" sz="2400" dirty="0" smtClean="0">
                <a:solidFill>
                  <a:schemeClr val="tx1"/>
                </a:solidFill>
              </a:rPr>
              <a:t>Understanding</a:t>
            </a:r>
          </a:p>
          <a:p>
            <a:pPr marL="0" indent="0">
              <a:buNone/>
            </a:pPr>
            <a:endParaRPr lang="en-CA" dirty="0" smtClean="0"/>
          </a:p>
          <a:p>
            <a:endParaRPr lang="en-US" dirty="0"/>
          </a:p>
        </p:txBody>
      </p:sp>
      <p:sp>
        <p:nvSpPr>
          <p:cNvPr id="8" name="Content Placeholder 3"/>
          <p:cNvSpPr txBox="1">
            <a:spLocks/>
          </p:cNvSpPr>
          <p:nvPr/>
        </p:nvSpPr>
        <p:spPr>
          <a:xfrm>
            <a:off x="4283968" y="3363838"/>
            <a:ext cx="4680520" cy="1224136"/>
          </a:xfrm>
          <a:prstGeom prst="rect">
            <a:avLst/>
          </a:prstGeom>
          <a:solidFill>
            <a:schemeClr val="accent2">
              <a:lumMod val="20000"/>
              <a:lumOff val="80000"/>
            </a:schemeClr>
          </a:solidFill>
          <a:ln>
            <a:noFill/>
            <a:prstDash val="dash"/>
          </a:ln>
        </p:spPr>
        <p:txBody>
          <a:bodyPr vert="horz">
            <a:normAutofit/>
          </a:bodyPr>
          <a:lstStyle/>
          <a:p>
            <a:pPr marL="274320" indent="-274320">
              <a:lnSpc>
                <a:spcPct val="90000"/>
              </a:lnSpc>
              <a:spcBef>
                <a:spcPts val="600"/>
              </a:spcBef>
              <a:buClr>
                <a:schemeClr val="accent1"/>
              </a:buClr>
              <a:buSzPct val="76000"/>
              <a:buFont typeface="Wingdings 3"/>
              <a:buChar char=""/>
            </a:pPr>
            <a:r>
              <a:rPr lang="en-CA" sz="2200" dirty="0">
                <a:solidFill>
                  <a:srgbClr val="0000FF"/>
                </a:solidFill>
              </a:rPr>
              <a:t>Respondents with high relationship satisfaction valued most: </a:t>
            </a:r>
          </a:p>
          <a:p>
            <a:pPr marL="548640" lvl="1" indent="-274320">
              <a:lnSpc>
                <a:spcPct val="90000"/>
              </a:lnSpc>
              <a:spcBef>
                <a:spcPts val="500"/>
              </a:spcBef>
              <a:buClr>
                <a:schemeClr val="accent2"/>
              </a:buClr>
              <a:buSzPct val="76000"/>
              <a:buFont typeface="Wingdings 3"/>
              <a:buChar char=""/>
            </a:pPr>
            <a:r>
              <a:rPr lang="en-CA" sz="2000" dirty="0">
                <a:solidFill>
                  <a:srgbClr val="0000FF"/>
                </a:solidFill>
              </a:rPr>
              <a:t>Communication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60989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742950"/>
          </a:xfrm>
        </p:spPr>
        <p:txBody>
          <a:bodyPr/>
          <a:lstStyle/>
          <a:p>
            <a:r>
              <a:rPr lang="en-GB" b="1" dirty="0" smtClean="0"/>
              <a:t>What respondents liked least in their relationship</a:t>
            </a:r>
            <a:endParaRPr lang="en-GB" b="1" dirty="0"/>
          </a:p>
        </p:txBody>
      </p:sp>
      <p:sp>
        <p:nvSpPr>
          <p:cNvPr id="4" name="Content Placeholder 3"/>
          <p:cNvSpPr>
            <a:spLocks noGrp="1"/>
          </p:cNvSpPr>
          <p:nvPr>
            <p:ph sz="quarter" idx="1"/>
          </p:nvPr>
        </p:nvSpPr>
        <p:spPr>
          <a:xfrm>
            <a:off x="5004048" y="915566"/>
            <a:ext cx="4032448" cy="3816424"/>
          </a:xfrm>
          <a:solidFill>
            <a:schemeClr val="accent2">
              <a:lumMod val="20000"/>
              <a:lumOff val="80000"/>
            </a:schemeClr>
          </a:solidFill>
          <a:ln>
            <a:noFill/>
            <a:prstDash val="dash"/>
          </a:ln>
        </p:spPr>
        <p:txBody>
          <a:bodyPr>
            <a:normAutofit fontScale="92500" lnSpcReduction="20000"/>
          </a:bodyPr>
          <a:lstStyle/>
          <a:p>
            <a:r>
              <a:rPr lang="en-CA" sz="2400" b="1" dirty="0" smtClean="0"/>
              <a:t>Respondents with low levels of relationship satisfaction</a:t>
            </a:r>
            <a:r>
              <a:rPr lang="en-CA" sz="2400" b="1" dirty="0"/>
              <a:t> </a:t>
            </a:r>
            <a:r>
              <a:rPr lang="en-CA" sz="2400" b="1" dirty="0" smtClean="0"/>
              <a:t>reported the following:</a:t>
            </a:r>
          </a:p>
          <a:p>
            <a:pPr marL="0" indent="0">
              <a:buNone/>
            </a:pPr>
            <a:endParaRPr lang="en-CA" sz="900" dirty="0" smtClean="0">
              <a:solidFill>
                <a:schemeClr val="accent5">
                  <a:lumMod val="75000"/>
                </a:schemeClr>
              </a:solidFill>
            </a:endParaRPr>
          </a:p>
          <a:p>
            <a:pPr lvl="1">
              <a:buClr>
                <a:srgbClr val="92D050"/>
              </a:buClr>
            </a:pPr>
            <a:r>
              <a:rPr lang="en-CA" sz="2200" dirty="0" smtClean="0">
                <a:solidFill>
                  <a:schemeClr val="bg2">
                    <a:lumMod val="25000"/>
                  </a:schemeClr>
                </a:solidFill>
              </a:rPr>
              <a:t>39.1%  “Poor communication </a:t>
            </a:r>
          </a:p>
          <a:p>
            <a:pPr lvl="1">
              <a:buClr>
                <a:srgbClr val="92D050"/>
              </a:buClr>
            </a:pPr>
            <a:r>
              <a:rPr lang="en-CA" sz="2200" dirty="0" smtClean="0">
                <a:solidFill>
                  <a:schemeClr val="bg2">
                    <a:lumMod val="25000"/>
                  </a:schemeClr>
                </a:solidFill>
              </a:rPr>
              <a:t>33.3%  “Lack of fidelity”</a:t>
            </a:r>
          </a:p>
          <a:p>
            <a:pPr lvl="1">
              <a:buClr>
                <a:srgbClr val="92D050"/>
              </a:buClr>
            </a:pPr>
            <a:r>
              <a:rPr lang="en-CA" sz="2200" dirty="0" smtClean="0">
                <a:solidFill>
                  <a:schemeClr val="bg2">
                    <a:lumMod val="25000"/>
                  </a:schemeClr>
                </a:solidFill>
              </a:rPr>
              <a:t>16.7%  “Lack of financial </a:t>
            </a:r>
          </a:p>
          <a:p>
            <a:pPr lvl="1">
              <a:buClr>
                <a:srgbClr val="92D050"/>
              </a:buClr>
              <a:buNone/>
            </a:pPr>
            <a:r>
              <a:rPr lang="en-CA" sz="2200" dirty="0" smtClean="0">
                <a:solidFill>
                  <a:schemeClr val="bg2">
                    <a:lumMod val="25000"/>
                  </a:schemeClr>
                </a:solidFill>
              </a:rPr>
              <a:t>                    security”</a:t>
            </a:r>
          </a:p>
          <a:p>
            <a:pPr lvl="1">
              <a:buClr>
                <a:srgbClr val="92D050"/>
              </a:buClr>
            </a:pPr>
            <a:r>
              <a:rPr lang="en-CA" sz="2200" dirty="0" smtClean="0">
                <a:solidFill>
                  <a:schemeClr val="bg2">
                    <a:lumMod val="25000"/>
                  </a:schemeClr>
                </a:solidFill>
              </a:rPr>
              <a:t>8.3%    “Violence”</a:t>
            </a:r>
          </a:p>
          <a:p>
            <a:pPr lvl="1">
              <a:buClr>
                <a:srgbClr val="92D050"/>
              </a:buClr>
            </a:pPr>
            <a:r>
              <a:rPr lang="en-CA" sz="2200" dirty="0" smtClean="0">
                <a:solidFill>
                  <a:schemeClr val="bg2">
                    <a:lumMod val="25000"/>
                  </a:schemeClr>
                </a:solidFill>
              </a:rPr>
              <a:t>8.3%    “Little or no </a:t>
            </a:r>
          </a:p>
          <a:p>
            <a:pPr lvl="1">
              <a:buClr>
                <a:srgbClr val="92D050"/>
              </a:buClr>
              <a:buFont typeface="Wingdings 3"/>
              <a:buNone/>
            </a:pPr>
            <a:r>
              <a:rPr lang="en-CA" sz="2200" dirty="0" smtClean="0">
                <a:solidFill>
                  <a:schemeClr val="bg2">
                    <a:lumMod val="25000"/>
                  </a:schemeClr>
                </a:solidFill>
              </a:rPr>
              <a:t>                   demonstration of </a:t>
            </a:r>
          </a:p>
          <a:p>
            <a:pPr lvl="1">
              <a:buClr>
                <a:srgbClr val="92D050"/>
              </a:buClr>
              <a:buFont typeface="Wingdings 3"/>
              <a:buNone/>
            </a:pPr>
            <a:r>
              <a:rPr lang="en-CA" sz="2200" dirty="0" smtClean="0">
                <a:solidFill>
                  <a:schemeClr val="bg2">
                    <a:lumMod val="25000"/>
                  </a:schemeClr>
                </a:solidFill>
              </a:rPr>
              <a:t>                   affection”</a:t>
            </a:r>
          </a:p>
          <a:p>
            <a:endParaRPr lang="en-US" dirty="0"/>
          </a:p>
        </p:txBody>
      </p:sp>
      <p:sp>
        <p:nvSpPr>
          <p:cNvPr id="5" name="Content Placeholder 2"/>
          <p:cNvSpPr txBox="1">
            <a:spLocks/>
          </p:cNvSpPr>
          <p:nvPr/>
        </p:nvSpPr>
        <p:spPr>
          <a:xfrm>
            <a:off x="107504" y="915566"/>
            <a:ext cx="4752528" cy="3816424"/>
          </a:xfrm>
          <a:prstGeom prst="rect">
            <a:avLst/>
          </a:prstGeom>
          <a:solidFill>
            <a:schemeClr val="accent2">
              <a:lumMod val="20000"/>
              <a:lumOff val="80000"/>
            </a:schemeClr>
          </a:solidFill>
          <a:ln>
            <a:noFill/>
          </a:ln>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2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smtClean="0"/>
              <a:t>Overall, </a:t>
            </a:r>
            <a:r>
              <a:rPr lang="en-CA" b="1" dirty="0" smtClean="0"/>
              <a:t>respondents reported the following difficulties:</a:t>
            </a:r>
          </a:p>
          <a:p>
            <a:pPr marL="0" indent="0">
              <a:buNone/>
            </a:pPr>
            <a:endParaRPr lang="en-CA" sz="800" dirty="0" smtClean="0">
              <a:solidFill>
                <a:schemeClr val="accent3">
                  <a:lumMod val="75000"/>
                </a:schemeClr>
              </a:solidFill>
            </a:endParaRPr>
          </a:p>
          <a:p>
            <a:pPr lvl="1">
              <a:buClr>
                <a:srgbClr val="92D050"/>
              </a:buClr>
            </a:pPr>
            <a:r>
              <a:rPr lang="en-CA" dirty="0" smtClean="0">
                <a:solidFill>
                  <a:schemeClr val="accent3">
                    <a:lumMod val="50000"/>
                  </a:schemeClr>
                </a:solidFill>
              </a:rPr>
              <a:t>4.13%  “We work too much and </a:t>
            </a:r>
          </a:p>
          <a:p>
            <a:pPr lvl="1">
              <a:buClr>
                <a:srgbClr val="92D050"/>
              </a:buClr>
              <a:buNone/>
            </a:pPr>
            <a:r>
              <a:rPr lang="en-CA" dirty="0" smtClean="0">
                <a:solidFill>
                  <a:schemeClr val="accent3">
                    <a:lumMod val="50000"/>
                  </a:schemeClr>
                </a:solidFill>
              </a:rPr>
              <a:t>                    have no time for the   </a:t>
            </a:r>
          </a:p>
          <a:p>
            <a:pPr lvl="1">
              <a:buClr>
                <a:srgbClr val="92D050"/>
              </a:buClr>
              <a:buNone/>
            </a:pPr>
            <a:r>
              <a:rPr lang="en-CA" dirty="0" smtClean="0">
                <a:solidFill>
                  <a:schemeClr val="accent3">
                    <a:lumMod val="50000"/>
                  </a:schemeClr>
                </a:solidFill>
              </a:rPr>
              <a:t>                    relationship”</a:t>
            </a:r>
          </a:p>
          <a:p>
            <a:pPr lvl="1">
              <a:buClr>
                <a:srgbClr val="92D050"/>
              </a:buClr>
            </a:pPr>
            <a:r>
              <a:rPr lang="en-CA" dirty="0" smtClean="0">
                <a:solidFill>
                  <a:schemeClr val="accent3">
                    <a:lumMod val="50000"/>
                  </a:schemeClr>
                </a:solidFill>
              </a:rPr>
              <a:t>3.65%  “Poor communication”</a:t>
            </a:r>
          </a:p>
          <a:p>
            <a:pPr lvl="1">
              <a:buClr>
                <a:srgbClr val="92D050"/>
              </a:buClr>
            </a:pPr>
            <a:r>
              <a:rPr lang="en-CA" dirty="0" smtClean="0">
                <a:solidFill>
                  <a:schemeClr val="accent3">
                    <a:lumMod val="50000"/>
                  </a:schemeClr>
                </a:solidFill>
              </a:rPr>
              <a:t>2.45%  “My partner is always at work”</a:t>
            </a:r>
          </a:p>
          <a:p>
            <a:pPr lvl="1">
              <a:buClr>
                <a:srgbClr val="92D050"/>
              </a:buClr>
            </a:pPr>
            <a:r>
              <a:rPr lang="en-CA" dirty="0" smtClean="0">
                <a:solidFill>
                  <a:schemeClr val="accent3">
                    <a:lumMod val="50000"/>
                  </a:schemeClr>
                </a:solidFill>
              </a:rPr>
              <a:t>1.97%  “My partner is rarely at home”</a:t>
            </a:r>
          </a:p>
          <a:p>
            <a:pPr lvl="1">
              <a:buClr>
                <a:srgbClr val="92D050"/>
              </a:buClr>
            </a:pPr>
            <a:r>
              <a:rPr lang="en-CA" dirty="0" smtClean="0">
                <a:solidFill>
                  <a:schemeClr val="accent3">
                    <a:lumMod val="50000"/>
                  </a:schemeClr>
                </a:solidFill>
              </a:rPr>
              <a:t>1.56%  “Lack of financial security”</a:t>
            </a:r>
          </a:p>
        </p:txBody>
      </p:sp>
    </p:spTree>
    <p:extLst>
      <p:ext uri="{BB962C8B-B14F-4D97-AF65-F5344CB8AC3E}">
        <p14:creationId xmlns:p14="http://schemas.microsoft.com/office/powerpoint/2010/main" val="2342177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685800"/>
          </a:xfrm>
        </p:spPr>
        <p:txBody>
          <a:bodyPr/>
          <a:lstStyle/>
          <a:p>
            <a:r>
              <a:rPr lang="en-GB" b="1" dirty="0" smtClean="0"/>
              <a:t>Seeking Help with Relationships</a:t>
            </a:r>
            <a:endParaRPr lang="en-GB" b="1" dirty="0"/>
          </a:p>
        </p:txBody>
      </p:sp>
      <p:sp>
        <p:nvSpPr>
          <p:cNvPr id="3" name="Text Placeholder 2"/>
          <p:cNvSpPr>
            <a:spLocks noGrp="1"/>
          </p:cNvSpPr>
          <p:nvPr>
            <p:ph type="body" idx="1"/>
          </p:nvPr>
        </p:nvSpPr>
        <p:spPr>
          <a:xfrm>
            <a:off x="251520" y="699542"/>
            <a:ext cx="8640960" cy="1296144"/>
          </a:xfrm>
        </p:spPr>
        <p:txBody>
          <a:bodyPr/>
          <a:lstStyle/>
          <a:p>
            <a:pPr marL="274320" indent="-274320">
              <a:buFont typeface="Wingdings 3"/>
              <a:buChar char=""/>
              <a:defRPr/>
            </a:pPr>
            <a:r>
              <a:rPr lang="en-GB" sz="2200" b="0" dirty="0" smtClean="0">
                <a:solidFill>
                  <a:srgbClr val="0000FF"/>
                </a:solidFill>
              </a:rPr>
              <a:t>13.8% of respondents reported having sought help with a relationship.</a:t>
            </a:r>
          </a:p>
          <a:p>
            <a:pPr marL="274320" indent="-274320">
              <a:buFont typeface="Wingdings 3"/>
              <a:buChar char=""/>
              <a:defRPr/>
            </a:pPr>
            <a:r>
              <a:rPr lang="en-GB" sz="2200" b="0" dirty="0" smtClean="0">
                <a:solidFill>
                  <a:schemeClr val="tx1"/>
                </a:solidFill>
              </a:rPr>
              <a:t>Of those who did not, the vast majority (96.5%) said that they did not need it.</a:t>
            </a:r>
            <a:endParaRPr lang="en-GB" sz="2200" b="0" dirty="0">
              <a:solidFill>
                <a:schemeClr val="tx1"/>
              </a:solidFill>
            </a:endParaRPr>
          </a:p>
        </p:txBody>
      </p:sp>
      <p:sp>
        <p:nvSpPr>
          <p:cNvPr id="5" name="Content Placeholder 4"/>
          <p:cNvSpPr>
            <a:spLocks noGrp="1"/>
          </p:cNvSpPr>
          <p:nvPr>
            <p:ph sz="quarter" idx="2"/>
          </p:nvPr>
        </p:nvSpPr>
        <p:spPr>
          <a:xfrm>
            <a:off x="251520" y="2139702"/>
            <a:ext cx="4244280" cy="2664296"/>
          </a:xfrm>
          <a:solidFill>
            <a:schemeClr val="accent2">
              <a:lumMod val="20000"/>
              <a:lumOff val="80000"/>
            </a:schemeClr>
          </a:solidFill>
        </p:spPr>
        <p:txBody>
          <a:bodyPr>
            <a:normAutofit/>
          </a:bodyPr>
          <a:lstStyle/>
          <a:p>
            <a:pPr lvl="0">
              <a:buNone/>
              <a:defRPr/>
            </a:pPr>
            <a:r>
              <a:rPr lang="en-CA" b="1" dirty="0" smtClean="0"/>
              <a:t>Most likely to have sought support</a:t>
            </a:r>
          </a:p>
          <a:p>
            <a:pPr lvl="0">
              <a:buNone/>
              <a:defRPr/>
            </a:pPr>
            <a:endParaRPr lang="en-CA" sz="800" b="1" dirty="0"/>
          </a:p>
          <a:p>
            <a:pPr lvl="0">
              <a:defRPr/>
            </a:pPr>
            <a:r>
              <a:rPr lang="en-CA" dirty="0" smtClean="0">
                <a:solidFill>
                  <a:srgbClr val="0000FF"/>
                </a:solidFill>
              </a:rPr>
              <a:t>Higher </a:t>
            </a:r>
            <a:r>
              <a:rPr lang="en-CA" dirty="0">
                <a:solidFill>
                  <a:srgbClr val="0000FF"/>
                </a:solidFill>
              </a:rPr>
              <a:t>level of education</a:t>
            </a:r>
          </a:p>
          <a:p>
            <a:pPr lvl="0"/>
            <a:r>
              <a:rPr lang="en-CA" dirty="0">
                <a:solidFill>
                  <a:srgbClr val="0000FF"/>
                </a:solidFill>
              </a:rPr>
              <a:t>Middle-aged </a:t>
            </a:r>
            <a:endParaRPr lang="en-CA" dirty="0" smtClean="0">
              <a:solidFill>
                <a:srgbClr val="0000FF"/>
              </a:solidFill>
            </a:endParaRPr>
          </a:p>
          <a:p>
            <a:pPr lvl="0"/>
            <a:r>
              <a:rPr lang="en-CA" dirty="0" smtClean="0">
                <a:solidFill>
                  <a:srgbClr val="0000FF"/>
                </a:solidFill>
              </a:rPr>
              <a:t>Divorced and separated persons</a:t>
            </a:r>
            <a:endParaRPr lang="en-CA" dirty="0">
              <a:solidFill>
                <a:srgbClr val="0000FF"/>
              </a:solidFill>
            </a:endParaRPr>
          </a:p>
          <a:p>
            <a:r>
              <a:rPr lang="en-US" dirty="0">
                <a:solidFill>
                  <a:srgbClr val="0000FF"/>
                </a:solidFill>
              </a:rPr>
              <a:t>Parents </a:t>
            </a:r>
            <a:r>
              <a:rPr lang="en-US" dirty="0" smtClean="0">
                <a:solidFill>
                  <a:srgbClr val="0000FF"/>
                </a:solidFill>
              </a:rPr>
              <a:t>of adolescents</a:t>
            </a:r>
            <a:endParaRPr lang="en-CA" dirty="0">
              <a:solidFill>
                <a:srgbClr val="0000FF"/>
              </a:solidFill>
            </a:endParaRPr>
          </a:p>
          <a:p>
            <a:endParaRPr lang="en-GB" dirty="0"/>
          </a:p>
        </p:txBody>
      </p:sp>
      <p:sp>
        <p:nvSpPr>
          <p:cNvPr id="6" name="Content Placeholder 5"/>
          <p:cNvSpPr>
            <a:spLocks noGrp="1"/>
          </p:cNvSpPr>
          <p:nvPr>
            <p:ph sz="quarter" idx="4"/>
          </p:nvPr>
        </p:nvSpPr>
        <p:spPr>
          <a:xfrm>
            <a:off x="4648200" y="2139702"/>
            <a:ext cx="4244280" cy="2664296"/>
          </a:xfrm>
          <a:solidFill>
            <a:schemeClr val="accent2">
              <a:lumMod val="20000"/>
              <a:lumOff val="80000"/>
            </a:schemeClr>
          </a:solidFill>
          <a:ln>
            <a:noFill/>
            <a:prstDash val="sysDash"/>
          </a:ln>
        </p:spPr>
        <p:txBody>
          <a:bodyPr>
            <a:normAutofit/>
          </a:bodyPr>
          <a:lstStyle/>
          <a:p>
            <a:pPr marL="0" indent="0">
              <a:buNone/>
            </a:pPr>
            <a:r>
              <a:rPr lang="en-GB" b="1" dirty="0" smtClean="0"/>
              <a:t>Least likely to have sought support</a:t>
            </a:r>
          </a:p>
          <a:p>
            <a:pPr marL="0" indent="0">
              <a:buNone/>
            </a:pPr>
            <a:endParaRPr lang="en-GB" sz="800" b="1" dirty="0"/>
          </a:p>
          <a:p>
            <a:r>
              <a:rPr lang="en-GB" dirty="0" smtClean="0"/>
              <a:t>Young adults</a:t>
            </a:r>
          </a:p>
          <a:p>
            <a:r>
              <a:rPr lang="en-GB" dirty="0" smtClean="0"/>
              <a:t>Older adults</a:t>
            </a:r>
            <a:endParaRPr lang="en-GB" dirty="0"/>
          </a:p>
        </p:txBody>
      </p:sp>
    </p:spTree>
    <p:extLst>
      <p:ext uri="{BB962C8B-B14F-4D97-AF65-F5344CB8AC3E}">
        <p14:creationId xmlns:p14="http://schemas.microsoft.com/office/powerpoint/2010/main" val="200241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Sources of Relationship Support</a:t>
            </a:r>
            <a:endParaRPr lang="en-GB" dirty="0"/>
          </a:p>
        </p:txBody>
      </p:sp>
      <p:graphicFrame>
        <p:nvGraphicFramePr>
          <p:cNvPr id="4" name="Content Placeholder 3"/>
          <p:cNvGraphicFramePr>
            <a:graphicFrameLocks noGrp="1"/>
          </p:cNvGraphicFramePr>
          <p:nvPr>
            <p:ph sz="quarter" idx="1"/>
            <p:extLst/>
          </p:nvPr>
        </p:nvGraphicFramePr>
        <p:xfrm>
          <a:off x="457200" y="1131888"/>
          <a:ext cx="8229600" cy="3486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3336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2067694"/>
            <a:ext cx="9144000" cy="3075806"/>
          </a:xfrm>
          <a:prstGeom prst="rect">
            <a:avLst/>
          </a:prstGeom>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t-MT" sz="1800" b="0" i="0" u="none" strike="noStrike" kern="1200" cap="none" spc="0" normalizeH="0" baseline="0" noProof="0">
              <a:ln>
                <a:noFill/>
              </a:ln>
              <a:solidFill>
                <a:srgbClr val="000000"/>
              </a:solidFill>
              <a:effectLst/>
              <a:uLnTx/>
              <a:uFillTx/>
              <a:latin typeface="Corbel"/>
              <a:ea typeface="+mn-ea"/>
              <a:cs typeface="+mn-cs"/>
            </a:endParaRPr>
          </a:p>
        </p:txBody>
      </p:sp>
      <p:sp>
        <p:nvSpPr>
          <p:cNvPr id="2" name="Title 1"/>
          <p:cNvSpPr>
            <a:spLocks noGrp="1"/>
          </p:cNvSpPr>
          <p:nvPr>
            <p:ph type="ctrTitle"/>
          </p:nvPr>
        </p:nvSpPr>
        <p:spPr>
          <a:xfrm>
            <a:off x="179512" y="2283718"/>
            <a:ext cx="8784976" cy="1224136"/>
          </a:xfrm>
        </p:spPr>
        <p:txBody>
          <a:bodyPr>
            <a:normAutofit fontScale="90000"/>
          </a:bodyPr>
          <a:lstStyle/>
          <a:p>
            <a:pPr algn="ctr"/>
            <a:r>
              <a:rPr lang="en-GB" sz="3600" b="1" dirty="0" smtClean="0">
                <a:solidFill>
                  <a:schemeClr val="tx1"/>
                </a:solidFill>
              </a:rPr>
              <a:t>Sustaining Relationships:</a:t>
            </a:r>
            <a:r>
              <a:rPr lang="en-GB" sz="3600" dirty="0" smtClean="0">
                <a:solidFill>
                  <a:schemeClr val="tx1"/>
                </a:solidFill>
              </a:rPr>
              <a:t/>
            </a:r>
            <a:br>
              <a:rPr lang="en-GB" sz="3600" dirty="0" smtClean="0">
                <a:solidFill>
                  <a:schemeClr val="tx1"/>
                </a:solidFill>
              </a:rPr>
            </a:br>
            <a:r>
              <a:rPr lang="en-GB" sz="3100" b="1" dirty="0" smtClean="0">
                <a:solidFill>
                  <a:schemeClr val="tx1"/>
                </a:solidFill>
              </a:rPr>
              <a:t>The Expectations and Lived Experiences of  </a:t>
            </a:r>
            <a:br>
              <a:rPr lang="en-GB" sz="3100" b="1" dirty="0" smtClean="0">
                <a:solidFill>
                  <a:schemeClr val="tx1"/>
                </a:solidFill>
              </a:rPr>
            </a:br>
            <a:r>
              <a:rPr lang="en-GB" sz="3100" b="1" dirty="0" smtClean="0">
                <a:solidFill>
                  <a:schemeClr val="tx1"/>
                </a:solidFill>
              </a:rPr>
              <a:t>Couples in Malta</a:t>
            </a:r>
            <a:endParaRPr lang="en-GB" sz="3100" b="1" dirty="0">
              <a:solidFill>
                <a:schemeClr val="tx1"/>
              </a:solidFill>
            </a:endParaRPr>
          </a:p>
        </p:txBody>
      </p:sp>
      <p:sp>
        <p:nvSpPr>
          <p:cNvPr id="3" name="Subtitle 2"/>
          <p:cNvSpPr>
            <a:spLocks noGrp="1"/>
          </p:cNvSpPr>
          <p:nvPr>
            <p:ph type="subTitle" idx="1"/>
          </p:nvPr>
        </p:nvSpPr>
        <p:spPr>
          <a:xfrm>
            <a:off x="1219200" y="3579862"/>
            <a:ext cx="6858000" cy="1368152"/>
          </a:xfrm>
        </p:spPr>
        <p:txBody>
          <a:bodyPr>
            <a:noAutofit/>
          </a:bodyPr>
          <a:lstStyle/>
          <a:p>
            <a:pPr algn="ctr"/>
            <a:r>
              <a:rPr lang="en-GB" sz="2000" dirty="0" smtClean="0">
                <a:solidFill>
                  <a:schemeClr val="tx1"/>
                </a:solidFill>
              </a:rPr>
              <a:t>Professor Angela </a:t>
            </a:r>
            <a:r>
              <a:rPr lang="en-GB" sz="2000" dirty="0" err="1" smtClean="0">
                <a:solidFill>
                  <a:schemeClr val="tx1"/>
                </a:solidFill>
              </a:rPr>
              <a:t>Abela</a:t>
            </a:r>
            <a:endParaRPr lang="en-GB" sz="2000" dirty="0" smtClean="0">
              <a:solidFill>
                <a:schemeClr val="tx1"/>
              </a:solidFill>
            </a:endParaRPr>
          </a:p>
          <a:p>
            <a:pPr algn="ctr"/>
            <a:r>
              <a:rPr lang="en-GB" sz="2000" dirty="0" smtClean="0">
                <a:solidFill>
                  <a:schemeClr val="tx1"/>
                </a:solidFill>
              </a:rPr>
              <a:t>Assistant Professor Suzanne Piscopo</a:t>
            </a:r>
          </a:p>
          <a:p>
            <a:pPr algn="ctr"/>
            <a:r>
              <a:rPr lang="en-GB" sz="2000" dirty="0" err="1" smtClean="0">
                <a:solidFill>
                  <a:schemeClr val="tx1"/>
                </a:solidFill>
              </a:rPr>
              <a:t>Dr.</a:t>
            </a:r>
            <a:r>
              <a:rPr lang="en-GB" sz="2000" dirty="0" smtClean="0">
                <a:solidFill>
                  <a:schemeClr val="tx1"/>
                </a:solidFill>
              </a:rPr>
              <a:t> Sue </a:t>
            </a:r>
            <a:r>
              <a:rPr lang="en-GB" sz="2000" dirty="0" err="1" smtClean="0">
                <a:solidFill>
                  <a:schemeClr val="tx1"/>
                </a:solidFill>
              </a:rPr>
              <a:t>Vella</a:t>
            </a:r>
            <a:endParaRPr lang="en-GB" sz="2000" dirty="0" smtClean="0">
              <a:solidFill>
                <a:schemeClr val="tx1"/>
              </a:solidFill>
            </a:endParaRPr>
          </a:p>
          <a:p>
            <a:pPr algn="ctr"/>
            <a:r>
              <a:rPr lang="en-GB" sz="2000" dirty="0" smtClean="0">
                <a:solidFill>
                  <a:schemeClr val="tx1"/>
                </a:solidFill>
              </a:rPr>
              <a:t>Allison </a:t>
            </a:r>
            <a:r>
              <a:rPr lang="en-GB" sz="2000" dirty="0" err="1" smtClean="0">
                <a:solidFill>
                  <a:schemeClr val="tx1"/>
                </a:solidFill>
              </a:rPr>
              <a:t>Zammit</a:t>
            </a:r>
            <a:r>
              <a:rPr lang="en-GB" sz="2000" dirty="0" smtClean="0">
                <a:solidFill>
                  <a:schemeClr val="tx1"/>
                </a:solidFill>
              </a:rPr>
              <a:t> Said</a:t>
            </a:r>
            <a:endParaRPr lang="en-GB" sz="2000" dirty="0">
              <a:solidFill>
                <a:schemeClr val="tx1"/>
              </a:solidFill>
            </a:endParaRPr>
          </a:p>
        </p:txBody>
      </p:sp>
      <p:sp>
        <p:nvSpPr>
          <p:cNvPr id="5" name="TextBox 4"/>
          <p:cNvSpPr txBox="1"/>
          <p:nvPr/>
        </p:nvSpPr>
        <p:spPr>
          <a:xfrm>
            <a:off x="2195736" y="1298203"/>
            <a:ext cx="47525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000000">
                    <a:lumMod val="65000"/>
                    <a:lumOff val="35000"/>
                  </a:srgbClr>
                </a:solidFill>
                <a:effectLst/>
                <a:uLnTx/>
                <a:uFillTx/>
                <a:latin typeface="Corbel"/>
                <a:ea typeface="+mn-ea"/>
                <a:cs typeface="Times New Roman" panose="02020603050405020304" pitchFamily="18" charset="0"/>
              </a:rPr>
              <a:t>NATIONAL CENTRE FOR FAMILY RESEARCH</a:t>
            </a:r>
            <a:endParaRPr kumimoji="0" lang="en-GB" sz="1600" b="0" i="0" u="none" strike="noStrike" kern="1200" cap="none" spc="0" normalizeH="0" baseline="0" noProof="0" dirty="0">
              <a:ln>
                <a:noFill/>
              </a:ln>
              <a:solidFill>
                <a:srgbClr val="000000">
                  <a:lumMod val="65000"/>
                  <a:lumOff val="35000"/>
                </a:srgbClr>
              </a:solidFill>
              <a:effectLst/>
              <a:uLnTx/>
              <a:uFillTx/>
              <a:latin typeface="Corbel"/>
              <a:ea typeface="+mn-ea"/>
              <a:cs typeface="+mn-cs"/>
            </a:endParaRPr>
          </a:p>
        </p:txBody>
      </p:sp>
      <p:cxnSp>
        <p:nvCxnSpPr>
          <p:cNvPr id="7" name="Straight Connector 6"/>
          <p:cNvCxnSpPr/>
          <p:nvPr/>
        </p:nvCxnSpPr>
        <p:spPr>
          <a:xfrm flipH="1">
            <a:off x="2411760" y="1235487"/>
            <a:ext cx="432048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995686"/>
            <a:ext cx="9144000" cy="4571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t-MT" sz="1800" b="0" i="0" u="none" strike="noStrike" kern="1200" cap="none" spc="0" normalizeH="0" baseline="0" noProof="0">
              <a:ln>
                <a:noFill/>
              </a:ln>
              <a:solidFill>
                <a:srgbClr val="FFFFFF"/>
              </a:solidFill>
              <a:effectLst/>
              <a:uLnTx/>
              <a:uFillTx/>
              <a:latin typeface="Corbel"/>
              <a:ea typeface="+mn-ea"/>
              <a:cs typeface="+mn-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349" y="309985"/>
            <a:ext cx="2002755" cy="862787"/>
          </a:xfrm>
          <a:prstGeom prst="rect">
            <a:avLst/>
          </a:prstGeom>
        </p:spPr>
      </p:pic>
    </p:spTree>
    <p:extLst>
      <p:ext uri="{BB962C8B-B14F-4D97-AF65-F5344CB8AC3E}">
        <p14:creationId xmlns:p14="http://schemas.microsoft.com/office/powerpoint/2010/main" val="1674414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510"/>
            <a:ext cx="8229600" cy="4206210"/>
          </a:xfr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a:normAutofit/>
          </a:bodyPr>
          <a:lstStyle/>
          <a:p>
            <a:pPr marL="0" indent="0" algn="ctr">
              <a:spcBef>
                <a:spcPct val="0"/>
              </a:spcBef>
              <a:buNone/>
            </a:pPr>
            <a:r>
              <a:rPr lang="en-GB" sz="4000" dirty="0" smtClean="0">
                <a:solidFill>
                  <a:schemeClr val="tx2"/>
                </a:solidFill>
                <a:latin typeface="+mj-lt"/>
                <a:ea typeface="+mj-ea"/>
                <a:cs typeface="+mj-cs"/>
              </a:rPr>
              <a:t>Introduction and Rationale </a:t>
            </a:r>
          </a:p>
          <a:p>
            <a:pPr marL="0" indent="0" algn="ctr">
              <a:spcBef>
                <a:spcPct val="0"/>
              </a:spcBef>
              <a:buNone/>
            </a:pPr>
            <a:r>
              <a:rPr lang="en-GB" sz="4000" dirty="0" smtClean="0">
                <a:solidFill>
                  <a:schemeClr val="tx2"/>
                </a:solidFill>
                <a:latin typeface="+mj-lt"/>
                <a:ea typeface="+mj-ea"/>
                <a:cs typeface="+mj-cs"/>
              </a:rPr>
              <a:t>for the Study</a:t>
            </a:r>
            <a:endParaRPr 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2088232"/>
            <a:ext cx="9144000" cy="3075806"/>
          </a:xfrm>
          <a:prstGeom prst="rect">
            <a:avLst/>
          </a:prstGeom>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mt-MT"/>
          </a:p>
        </p:txBody>
      </p:sp>
      <p:sp>
        <p:nvSpPr>
          <p:cNvPr id="2" name="Title 1"/>
          <p:cNvSpPr>
            <a:spLocks noGrp="1"/>
          </p:cNvSpPr>
          <p:nvPr>
            <p:ph type="ctrTitle"/>
          </p:nvPr>
        </p:nvSpPr>
        <p:spPr>
          <a:xfrm>
            <a:off x="179512" y="1995686"/>
            <a:ext cx="8784976" cy="1224136"/>
          </a:xfrm>
        </p:spPr>
        <p:txBody>
          <a:bodyPr>
            <a:normAutofit/>
          </a:bodyPr>
          <a:lstStyle/>
          <a:p>
            <a:pPr algn="ctr"/>
            <a:r>
              <a:rPr lang="en-GB" sz="3600" b="1" dirty="0">
                <a:solidFill>
                  <a:schemeClr val="tx1"/>
                </a:solidFill>
              </a:rPr>
              <a:t>Sustaining Relationships:</a:t>
            </a:r>
            <a:br>
              <a:rPr lang="en-GB" sz="3600" b="1" dirty="0">
                <a:solidFill>
                  <a:schemeClr val="tx1"/>
                </a:solidFill>
              </a:rPr>
            </a:br>
            <a:r>
              <a:rPr lang="en-GB" sz="3600" b="1" dirty="0">
                <a:solidFill>
                  <a:schemeClr val="tx1"/>
                </a:solidFill>
              </a:rPr>
              <a:t>Couples and Singles in a Changing Society</a:t>
            </a:r>
            <a:endParaRPr lang="en-GB" sz="3100" b="1" dirty="0">
              <a:solidFill>
                <a:schemeClr val="tx1"/>
              </a:solidFill>
            </a:endParaRPr>
          </a:p>
        </p:txBody>
      </p:sp>
      <p:sp>
        <p:nvSpPr>
          <p:cNvPr id="3" name="Subtitle 2"/>
          <p:cNvSpPr>
            <a:spLocks noGrp="1"/>
          </p:cNvSpPr>
          <p:nvPr>
            <p:ph type="subTitle" idx="1"/>
          </p:nvPr>
        </p:nvSpPr>
        <p:spPr>
          <a:xfrm>
            <a:off x="1143000" y="3219822"/>
            <a:ext cx="6858000" cy="1368152"/>
          </a:xfrm>
        </p:spPr>
        <p:txBody>
          <a:bodyPr>
            <a:noAutofit/>
          </a:bodyPr>
          <a:lstStyle/>
          <a:p>
            <a:pPr algn="ctr"/>
            <a:r>
              <a:rPr lang="en-GB" sz="2000" dirty="0" smtClean="0">
                <a:solidFill>
                  <a:schemeClr val="tx1"/>
                </a:solidFill>
              </a:rPr>
              <a:t>Professor Angela </a:t>
            </a:r>
            <a:r>
              <a:rPr lang="en-GB" sz="2000" dirty="0" err="1" smtClean="0">
                <a:solidFill>
                  <a:schemeClr val="tx1"/>
                </a:solidFill>
              </a:rPr>
              <a:t>Abela</a:t>
            </a:r>
            <a:endParaRPr lang="en-GB" sz="2000" dirty="0" smtClean="0">
              <a:solidFill>
                <a:schemeClr val="tx1"/>
              </a:solidFill>
            </a:endParaRPr>
          </a:p>
          <a:p>
            <a:pPr algn="ctr"/>
            <a:r>
              <a:rPr lang="en-GB" sz="2000" dirty="0" smtClean="0">
                <a:solidFill>
                  <a:schemeClr val="tx1"/>
                </a:solidFill>
              </a:rPr>
              <a:t>Dr Neville </a:t>
            </a:r>
            <a:r>
              <a:rPr lang="en-GB" sz="2000" dirty="0" err="1" smtClean="0">
                <a:solidFill>
                  <a:schemeClr val="tx1"/>
                </a:solidFill>
              </a:rPr>
              <a:t>Calleja</a:t>
            </a:r>
            <a:r>
              <a:rPr lang="en-GB" sz="2000" dirty="0" smtClean="0">
                <a:solidFill>
                  <a:schemeClr val="tx1"/>
                </a:solidFill>
              </a:rPr>
              <a:t> </a:t>
            </a:r>
          </a:p>
          <a:p>
            <a:pPr algn="ctr"/>
            <a:r>
              <a:rPr lang="en-GB" sz="2000" dirty="0" smtClean="0">
                <a:solidFill>
                  <a:schemeClr val="tx1"/>
                </a:solidFill>
              </a:rPr>
              <a:t>Dr Suzanne Piscopo</a:t>
            </a:r>
          </a:p>
          <a:p>
            <a:pPr algn="ctr"/>
            <a:r>
              <a:rPr lang="en-GB" sz="2000" dirty="0" smtClean="0">
                <a:solidFill>
                  <a:schemeClr val="tx1"/>
                </a:solidFill>
              </a:rPr>
              <a:t>Dr </a:t>
            </a:r>
            <a:r>
              <a:rPr lang="en-GB" sz="2000" dirty="0" err="1" smtClean="0">
                <a:solidFill>
                  <a:schemeClr val="tx1"/>
                </a:solidFill>
              </a:rPr>
              <a:t>Dr.</a:t>
            </a:r>
            <a:r>
              <a:rPr lang="en-GB" sz="2000" dirty="0" smtClean="0">
                <a:solidFill>
                  <a:schemeClr val="tx1"/>
                </a:solidFill>
              </a:rPr>
              <a:t> Sue </a:t>
            </a:r>
            <a:r>
              <a:rPr lang="en-GB" sz="2000" dirty="0" err="1" smtClean="0">
                <a:solidFill>
                  <a:schemeClr val="tx1"/>
                </a:solidFill>
              </a:rPr>
              <a:t>Vella</a:t>
            </a:r>
            <a:endParaRPr lang="en-GB" sz="2000" dirty="0" smtClean="0">
              <a:solidFill>
                <a:schemeClr val="tx1"/>
              </a:solidFill>
            </a:endParaRPr>
          </a:p>
          <a:p>
            <a:pPr algn="ctr"/>
            <a:r>
              <a:rPr lang="en-GB" sz="2000" dirty="0" smtClean="0">
                <a:solidFill>
                  <a:schemeClr val="tx1"/>
                </a:solidFill>
              </a:rPr>
              <a:t>Allison </a:t>
            </a:r>
            <a:r>
              <a:rPr lang="en-GB" sz="2000" dirty="0" err="1" smtClean="0">
                <a:solidFill>
                  <a:schemeClr val="tx1"/>
                </a:solidFill>
              </a:rPr>
              <a:t>Zammit</a:t>
            </a:r>
            <a:r>
              <a:rPr lang="en-GB" sz="2000" dirty="0" smtClean="0">
                <a:solidFill>
                  <a:schemeClr val="tx1"/>
                </a:solidFill>
              </a:rPr>
              <a:t> Said</a:t>
            </a:r>
            <a:endParaRPr lang="en-GB" sz="2000" dirty="0">
              <a:solidFill>
                <a:schemeClr val="tx1"/>
              </a:solidFill>
            </a:endParaRPr>
          </a:p>
        </p:txBody>
      </p:sp>
      <p:sp>
        <p:nvSpPr>
          <p:cNvPr id="5" name="TextBox 4"/>
          <p:cNvSpPr txBox="1"/>
          <p:nvPr/>
        </p:nvSpPr>
        <p:spPr>
          <a:xfrm>
            <a:off x="2195736" y="1298203"/>
            <a:ext cx="4752528" cy="338554"/>
          </a:xfrm>
          <a:prstGeom prst="rect">
            <a:avLst/>
          </a:prstGeom>
          <a:noFill/>
        </p:spPr>
        <p:txBody>
          <a:bodyPr wrap="square" rtlCol="0">
            <a:spAutoFit/>
          </a:bodyPr>
          <a:lstStyle/>
          <a:p>
            <a:pPr algn="ctr"/>
            <a:r>
              <a:rPr lang="en-GB" sz="1600" dirty="0" smtClean="0">
                <a:solidFill>
                  <a:schemeClr val="tx1">
                    <a:lumMod val="65000"/>
                    <a:lumOff val="35000"/>
                  </a:schemeClr>
                </a:solidFill>
                <a:latin typeface="+mj-lt"/>
                <a:cs typeface="Times New Roman" panose="02020603050405020304" pitchFamily="18" charset="0"/>
              </a:rPr>
              <a:t>NATIONAL CENTRE FOR FAMILY RESEARCH</a:t>
            </a:r>
            <a:endParaRPr lang="en-GB" sz="1600" dirty="0">
              <a:solidFill>
                <a:schemeClr val="tx1">
                  <a:lumMod val="65000"/>
                  <a:lumOff val="35000"/>
                </a:schemeClr>
              </a:solidFill>
              <a:latin typeface="+mj-lt"/>
            </a:endParaRPr>
          </a:p>
        </p:txBody>
      </p:sp>
      <p:cxnSp>
        <p:nvCxnSpPr>
          <p:cNvPr id="7" name="Straight Connector 6"/>
          <p:cNvCxnSpPr/>
          <p:nvPr/>
        </p:nvCxnSpPr>
        <p:spPr>
          <a:xfrm flipH="1">
            <a:off x="2411760" y="1235487"/>
            <a:ext cx="432048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995686"/>
            <a:ext cx="9144000" cy="4571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t-MT"/>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349" y="309985"/>
            <a:ext cx="2002755" cy="862787"/>
          </a:xfrm>
          <a:prstGeom prst="rect">
            <a:avLst/>
          </a:prstGeom>
        </p:spPr>
      </p:pic>
    </p:spTree>
    <p:extLst>
      <p:ext uri="{BB962C8B-B14F-4D97-AF65-F5344CB8AC3E}">
        <p14:creationId xmlns:p14="http://schemas.microsoft.com/office/powerpoint/2010/main" val="3563610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915566"/>
            <a:ext cx="8610706" cy="4032448"/>
          </a:xfrm>
          <a:solidFill>
            <a:schemeClr val="bg1"/>
          </a:solidFill>
        </p:spPr>
        <p:txBody>
          <a:bodyPr anchor="t">
            <a:normAutofit/>
          </a:bodyPr>
          <a:lstStyle/>
          <a:p>
            <a:pPr marL="358775" indent="-358775" algn="just">
              <a:buNone/>
            </a:pPr>
            <a:r>
              <a:rPr lang="en-GB" sz="2400" dirty="0" smtClean="0">
                <a:solidFill>
                  <a:schemeClr val="tx1"/>
                </a:solidFill>
              </a:rPr>
              <a:t>To build on the findings from Phase 1 of the study through </a:t>
            </a:r>
          </a:p>
          <a:p>
            <a:pPr marL="358775" indent="-358775" algn="just">
              <a:buNone/>
            </a:pPr>
            <a:r>
              <a:rPr lang="en-GB" sz="2400" dirty="0" smtClean="0">
                <a:solidFill>
                  <a:schemeClr val="tx1"/>
                </a:solidFill>
              </a:rPr>
              <a:t>exploring qualitatively:</a:t>
            </a:r>
          </a:p>
          <a:p>
            <a:pPr>
              <a:buClr>
                <a:schemeClr val="accent6"/>
              </a:buClr>
              <a:buFont typeface="Wingdings" pitchFamily="2" charset="2"/>
              <a:buChar char="§"/>
            </a:pPr>
            <a:r>
              <a:rPr lang="en-GB" sz="2400" dirty="0" smtClean="0">
                <a:solidFill>
                  <a:schemeClr val="tx1"/>
                </a:solidFill>
              </a:rPr>
              <a:t> </a:t>
            </a:r>
            <a:r>
              <a:rPr lang="en-GB" sz="2400" dirty="0">
                <a:solidFill>
                  <a:schemeClr val="tx1"/>
                </a:solidFill>
              </a:rPr>
              <a:t>What major factors influence the couple relationship</a:t>
            </a:r>
          </a:p>
          <a:p>
            <a:pPr>
              <a:buClr>
                <a:schemeClr val="accent6"/>
              </a:buClr>
              <a:buFont typeface="Wingdings" pitchFamily="2" charset="2"/>
              <a:buChar char="§"/>
            </a:pPr>
            <a:r>
              <a:rPr lang="en-GB" sz="2400" dirty="0">
                <a:solidFill>
                  <a:schemeClr val="tx1"/>
                </a:solidFill>
              </a:rPr>
              <a:t>What helps and hinders relationship satisfaction in long-term couple </a:t>
            </a:r>
            <a:r>
              <a:rPr lang="en-GB" sz="2400" dirty="0" smtClean="0">
                <a:solidFill>
                  <a:schemeClr val="tx1"/>
                </a:solidFill>
              </a:rPr>
              <a:t>relationships.</a:t>
            </a:r>
            <a:endParaRPr lang="en-GB" sz="2400" dirty="0">
              <a:solidFill>
                <a:schemeClr val="tx1"/>
              </a:solidFill>
            </a:endParaRPr>
          </a:p>
          <a:p>
            <a:pPr algn="just"/>
            <a:endParaRPr lang="en-GB" sz="2000" dirty="0"/>
          </a:p>
          <a:p>
            <a:pPr algn="just"/>
            <a:endParaRPr lang="en-GB" sz="2000" dirty="0" smtClean="0"/>
          </a:p>
          <a:p>
            <a:pPr lvl="1"/>
            <a:endParaRPr lang="en-GB" sz="2000" dirty="0"/>
          </a:p>
        </p:txBody>
      </p:sp>
      <p:pic>
        <p:nvPicPr>
          <p:cNvPr id="17410" name="Picture 2" descr="Related image"/>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a:stretch>
            <a:fillRect/>
          </a:stretch>
        </p:blipFill>
        <p:spPr bwMode="auto">
          <a:xfrm>
            <a:off x="5314243" y="2960584"/>
            <a:ext cx="3547983" cy="175364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4" name="Title 1"/>
          <p:cNvSpPr txBox="1">
            <a:spLocks/>
          </p:cNvSpPr>
          <p:nvPr/>
        </p:nvSpPr>
        <p:spPr>
          <a:xfrm>
            <a:off x="323528" y="266814"/>
            <a:ext cx="8496944" cy="504736"/>
          </a:xfrm>
          <a:prstGeom prst="rect">
            <a:avLst/>
          </a:prstGeom>
          <a:solidFill>
            <a:schemeClr val="accent4">
              <a:lumMod val="20000"/>
              <a:lumOff val="80000"/>
            </a:schemeClr>
          </a:solidFill>
        </p:spPr>
        <p:txBody>
          <a:bodyPr vert="horz" lIns="91440" tIns="45720" rIns="91440" bIns="45720" rtlCol="0" anchor="ctr">
            <a:no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45" normalizeH="0" baseline="0" noProof="0" dirty="0" smtClean="0">
                <a:ln>
                  <a:noFill/>
                </a:ln>
                <a:solidFill>
                  <a:schemeClr val="tx1">
                    <a:lumMod val="65000"/>
                    <a:lumOff val="35000"/>
                  </a:schemeClr>
                </a:solidFill>
                <a:effectLst/>
                <a:uLnTx/>
                <a:uFillTx/>
                <a:latin typeface="+mj-lt"/>
                <a:ea typeface="+mj-ea"/>
                <a:cs typeface="+mj-cs"/>
              </a:rPr>
              <a:t>AIM OF THIS STUDY</a:t>
            </a:r>
            <a:endParaRPr kumimoji="0" lang="mt-MT" sz="2800" b="1" i="0" u="none" strike="noStrike" kern="1200" cap="none" spc="-45" normalizeH="0" baseline="0" noProof="0" dirty="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1997872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510"/>
            <a:ext cx="8229600" cy="4206210"/>
          </a:xfrm>
          <a:solidFill>
            <a:schemeClr val="accent1">
              <a:lumMod val="60000"/>
              <a:lumOff val="40000"/>
            </a:schemeClr>
          </a:solidFill>
        </p:spPr>
        <p:txBody>
          <a:bodyPr>
            <a:normAutofit/>
          </a:bodyPr>
          <a:lstStyle/>
          <a:p>
            <a:pPr marL="0" indent="0" algn="ctr">
              <a:spcBef>
                <a:spcPct val="0"/>
              </a:spcBef>
              <a:buNone/>
            </a:pPr>
            <a:r>
              <a:rPr lang="en-GB" sz="4000" dirty="0" smtClean="0">
                <a:solidFill>
                  <a:schemeClr val="tx2"/>
                </a:solidFill>
                <a:latin typeface="+mj-lt"/>
                <a:ea typeface="+mj-ea"/>
                <a:cs typeface="+mj-cs"/>
              </a:rPr>
              <a:t>Research Design and</a:t>
            </a:r>
          </a:p>
          <a:p>
            <a:pPr marL="0" indent="0" algn="ctr">
              <a:spcBef>
                <a:spcPct val="0"/>
              </a:spcBef>
              <a:buNone/>
            </a:pPr>
            <a:r>
              <a:rPr lang="en-GB" sz="4000" dirty="0" smtClean="0">
                <a:solidFill>
                  <a:schemeClr val="tx2"/>
                </a:solidFill>
                <a:latin typeface="+mj-lt"/>
                <a:ea typeface="+mj-ea"/>
                <a:cs typeface="+mj-cs"/>
              </a:rPr>
              <a:t>Participants</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4240430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7544" cy="5143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t-MT"/>
          </a:p>
        </p:txBody>
      </p:sp>
      <p:sp>
        <p:nvSpPr>
          <p:cNvPr id="2" name="Content Placeholder 1"/>
          <p:cNvSpPr>
            <a:spLocks noGrp="1"/>
          </p:cNvSpPr>
          <p:nvPr>
            <p:ph idx="1"/>
          </p:nvPr>
        </p:nvSpPr>
        <p:spPr>
          <a:xfrm>
            <a:off x="683568" y="839686"/>
            <a:ext cx="8280919" cy="4299942"/>
          </a:xfrm>
        </p:spPr>
        <p:txBody>
          <a:bodyPr>
            <a:noAutofit/>
          </a:bodyPr>
          <a:lstStyle/>
          <a:p>
            <a:pPr>
              <a:lnSpc>
                <a:spcPct val="100000"/>
              </a:lnSpc>
              <a:buClr>
                <a:schemeClr val="accent6"/>
              </a:buClr>
              <a:buFont typeface="Wingdings" pitchFamily="2" charset="2"/>
              <a:buChar char="§"/>
            </a:pPr>
            <a:r>
              <a:rPr lang="en-GB" sz="2400" dirty="0" smtClean="0">
                <a:solidFill>
                  <a:srgbClr val="0000FF"/>
                </a:solidFill>
              </a:rPr>
              <a:t>Sample of 23 recruited </a:t>
            </a:r>
            <a:r>
              <a:rPr lang="en-GB" sz="2400" dirty="0">
                <a:solidFill>
                  <a:srgbClr val="0000FF"/>
                </a:solidFill>
              </a:rPr>
              <a:t>from the population of 2469 </a:t>
            </a:r>
            <a:r>
              <a:rPr lang="en-GB" sz="2400" b="1" dirty="0">
                <a:solidFill>
                  <a:schemeClr val="tx1"/>
                </a:solidFill>
              </a:rPr>
              <a:t>respondents who participated in </a:t>
            </a:r>
            <a:r>
              <a:rPr lang="en-GB" sz="2400" b="1" dirty="0" smtClean="0">
                <a:solidFill>
                  <a:schemeClr val="tx1"/>
                </a:solidFill>
              </a:rPr>
              <a:t>the Phase 1 </a:t>
            </a:r>
            <a:r>
              <a:rPr lang="en-GB" sz="2400" b="1" i="1" dirty="0">
                <a:solidFill>
                  <a:schemeClr val="tx1"/>
                </a:solidFill>
              </a:rPr>
              <a:t>Sustaining Relationships</a:t>
            </a:r>
            <a:r>
              <a:rPr lang="en-GB" sz="2400" b="1" dirty="0">
                <a:solidFill>
                  <a:schemeClr val="tx1"/>
                </a:solidFill>
              </a:rPr>
              <a:t> </a:t>
            </a:r>
            <a:r>
              <a:rPr lang="en-GB" sz="2400" b="1" dirty="0" smtClean="0">
                <a:solidFill>
                  <a:schemeClr val="tx1"/>
                </a:solidFill>
              </a:rPr>
              <a:t>study </a:t>
            </a:r>
            <a:r>
              <a:rPr lang="en-GB" sz="2400" dirty="0" smtClean="0">
                <a:solidFill>
                  <a:schemeClr val="tx1"/>
                </a:solidFill>
              </a:rPr>
              <a:t>(PFWS, </a:t>
            </a:r>
            <a:r>
              <a:rPr lang="en-GB" sz="2400" dirty="0">
                <a:solidFill>
                  <a:schemeClr val="tx1"/>
                </a:solidFill>
              </a:rPr>
              <a:t>2016). </a:t>
            </a:r>
            <a:endParaRPr lang="en-GB" sz="2400" dirty="0" smtClean="0">
              <a:solidFill>
                <a:schemeClr val="tx1"/>
              </a:solidFill>
            </a:endParaRPr>
          </a:p>
          <a:p>
            <a:pPr lvl="1">
              <a:lnSpc>
                <a:spcPct val="100000"/>
              </a:lnSpc>
              <a:buClr>
                <a:schemeClr val="accent6"/>
              </a:buClr>
              <a:buFont typeface="Wingdings" pitchFamily="2" charset="2"/>
              <a:buChar char="§"/>
            </a:pPr>
            <a:r>
              <a:rPr lang="en-GB" sz="2250" dirty="0" smtClean="0">
                <a:solidFill>
                  <a:schemeClr val="tx1"/>
                </a:solidFill>
              </a:rPr>
              <a:t>Respondents who were in a relationship </a:t>
            </a:r>
          </a:p>
          <a:p>
            <a:pPr lvl="1">
              <a:lnSpc>
                <a:spcPct val="100000"/>
              </a:lnSpc>
              <a:buClr>
                <a:schemeClr val="accent6"/>
              </a:buClr>
              <a:buFont typeface="Wingdings" pitchFamily="2" charset="2"/>
              <a:buChar char="§"/>
            </a:pPr>
            <a:r>
              <a:rPr lang="en-GB" sz="2250" dirty="0" smtClean="0">
                <a:solidFill>
                  <a:schemeClr val="tx1"/>
                </a:solidFill>
              </a:rPr>
              <a:t>9 males and 14 females aged 18 and over, residing in Malta and </a:t>
            </a:r>
            <a:r>
              <a:rPr lang="en-GB" sz="2250" dirty="0" err="1" smtClean="0">
                <a:solidFill>
                  <a:schemeClr val="tx1"/>
                </a:solidFill>
              </a:rPr>
              <a:t>Gozo</a:t>
            </a:r>
            <a:endParaRPr lang="en-GB" sz="2250" dirty="0" smtClean="0">
              <a:solidFill>
                <a:schemeClr val="tx1"/>
              </a:solidFill>
            </a:endParaRPr>
          </a:p>
          <a:p>
            <a:pPr lvl="1">
              <a:lnSpc>
                <a:spcPct val="100000"/>
              </a:lnSpc>
              <a:buClr>
                <a:schemeClr val="accent6"/>
              </a:buClr>
              <a:buFont typeface="Wingdings" pitchFamily="2" charset="2"/>
              <a:buChar char="§"/>
            </a:pPr>
            <a:r>
              <a:rPr lang="en-GB" sz="2250" dirty="0" smtClean="0">
                <a:solidFill>
                  <a:schemeClr val="tx1"/>
                </a:solidFill>
              </a:rPr>
              <a:t>Half had reported relationship satisfaction, half dissatisfaction</a:t>
            </a:r>
          </a:p>
          <a:p>
            <a:pPr lvl="1">
              <a:lnSpc>
                <a:spcPct val="100000"/>
              </a:lnSpc>
              <a:buClr>
                <a:schemeClr val="accent6"/>
              </a:buClr>
              <a:buFont typeface="Wingdings" pitchFamily="2" charset="2"/>
              <a:buChar char="§"/>
            </a:pPr>
            <a:r>
              <a:rPr lang="en-GB" sz="2250" dirty="0" smtClean="0">
                <a:solidFill>
                  <a:schemeClr val="tx1"/>
                </a:solidFill>
              </a:rPr>
              <a:t>Different socio-economic and educational backgrounds</a:t>
            </a:r>
          </a:p>
          <a:p>
            <a:pPr lvl="1">
              <a:lnSpc>
                <a:spcPct val="100000"/>
              </a:lnSpc>
              <a:buClr>
                <a:schemeClr val="accent6"/>
              </a:buClr>
              <a:buFont typeface="Wingdings" pitchFamily="2" charset="2"/>
              <a:buChar char="§"/>
            </a:pPr>
            <a:endParaRPr lang="en-GB" sz="2250" dirty="0">
              <a:solidFill>
                <a:schemeClr val="tx1"/>
              </a:solidFill>
            </a:endParaRPr>
          </a:p>
          <a:p>
            <a:pPr>
              <a:lnSpc>
                <a:spcPct val="100000"/>
              </a:lnSpc>
              <a:buClr>
                <a:schemeClr val="accent6"/>
              </a:buClr>
              <a:buFont typeface="Wingdings" pitchFamily="2" charset="2"/>
              <a:buChar char="§"/>
            </a:pPr>
            <a:r>
              <a:rPr lang="en-GB" sz="2400" dirty="0" smtClean="0">
                <a:solidFill>
                  <a:schemeClr val="tx1"/>
                </a:solidFill>
              </a:rPr>
              <a:t>Four focus groups and five semi-structured individual interviews</a:t>
            </a:r>
          </a:p>
          <a:p>
            <a:pPr>
              <a:lnSpc>
                <a:spcPct val="100000"/>
              </a:lnSpc>
              <a:buClr>
                <a:schemeClr val="accent6"/>
              </a:buClr>
              <a:buFont typeface="Wingdings" pitchFamily="2" charset="2"/>
              <a:buChar char="§"/>
            </a:pPr>
            <a:endParaRPr lang="en-GB" sz="200" dirty="0" smtClean="0">
              <a:solidFill>
                <a:schemeClr val="tx1"/>
              </a:solidFill>
            </a:endParaRPr>
          </a:p>
        </p:txBody>
      </p:sp>
      <p:sp>
        <p:nvSpPr>
          <p:cNvPr id="3" name="Text Placeholder 2"/>
          <p:cNvSpPr>
            <a:spLocks noGrp="1"/>
          </p:cNvSpPr>
          <p:nvPr>
            <p:ph type="body" sz="quarter" idx="13"/>
          </p:nvPr>
        </p:nvSpPr>
        <p:spPr>
          <a:xfrm>
            <a:off x="611560" y="267494"/>
            <a:ext cx="8136903" cy="576064"/>
          </a:xfrm>
        </p:spPr>
        <p:txBody>
          <a:bodyPr>
            <a:normAutofit/>
          </a:bodyPr>
          <a:lstStyle/>
          <a:p>
            <a:pPr marL="0" indent="0">
              <a:spcBef>
                <a:spcPct val="0"/>
              </a:spcBef>
              <a:buClrTx/>
              <a:buNone/>
            </a:pPr>
            <a:r>
              <a:rPr lang="en-GB" sz="2800" b="1" spc="-45" dirty="0" smtClean="0">
                <a:latin typeface="+mj-lt"/>
                <a:ea typeface="+mj-ea"/>
                <a:cs typeface="+mj-cs"/>
              </a:rPr>
              <a:t>METHODOLOGY</a:t>
            </a:r>
            <a:endParaRPr lang="mt-MT" sz="2800" b="1" spc="-45" dirty="0">
              <a:latin typeface="+mj-lt"/>
              <a:ea typeface="+mj-ea"/>
              <a:cs typeface="+mj-cs"/>
            </a:endParaRPr>
          </a:p>
        </p:txBody>
      </p:sp>
    </p:spTree>
    <p:extLst>
      <p:ext uri="{BB962C8B-B14F-4D97-AF65-F5344CB8AC3E}">
        <p14:creationId xmlns:p14="http://schemas.microsoft.com/office/powerpoint/2010/main" val="3769084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510"/>
            <a:ext cx="8229600" cy="4206210"/>
          </a:xfrm>
          <a:solidFill>
            <a:schemeClr val="accent3">
              <a:lumMod val="60000"/>
              <a:lumOff val="40000"/>
            </a:schemeClr>
          </a:solidFill>
        </p:spPr>
        <p:txBody>
          <a:bodyPr>
            <a:normAutofit/>
          </a:bodyPr>
          <a:lstStyle/>
          <a:p>
            <a:pPr marL="0" indent="0" algn="ctr">
              <a:spcBef>
                <a:spcPct val="0"/>
              </a:spcBef>
              <a:buNone/>
            </a:pPr>
            <a:r>
              <a:rPr lang="en-GB" sz="4000" dirty="0" smtClean="0">
                <a:solidFill>
                  <a:schemeClr val="tx2"/>
                </a:solidFill>
                <a:latin typeface="+mj-lt"/>
                <a:ea typeface="+mj-ea"/>
                <a:cs typeface="+mj-cs"/>
              </a:rPr>
              <a:t>Understanding the Context of </a:t>
            </a:r>
          </a:p>
          <a:p>
            <a:pPr marL="0" indent="0" algn="ctr">
              <a:spcBef>
                <a:spcPct val="0"/>
              </a:spcBef>
              <a:buNone/>
            </a:pPr>
            <a:r>
              <a:rPr lang="en-GB" sz="4000" dirty="0" smtClean="0">
                <a:solidFill>
                  <a:schemeClr val="tx2"/>
                </a:solidFill>
                <a:latin typeface="+mj-lt"/>
                <a:ea typeface="+mj-ea"/>
                <a:cs typeface="+mj-cs"/>
              </a:rPr>
              <a:t>Couple Relationships</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400741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5486"/>
            <a:ext cx="7200800" cy="4824535"/>
          </a:xfrm>
          <a:solidFill>
            <a:schemeClr val="bg1">
              <a:lumMod val="85000"/>
            </a:schemeClr>
          </a:solidFill>
          <a:effectLst>
            <a:softEdge rad="63500"/>
          </a:effectLst>
        </p:spPr>
        <p:txBody>
          <a:bodyPr anchor="t">
            <a:normAutofit/>
          </a:bodyPr>
          <a:lstStyle/>
          <a:p>
            <a:pPr marL="0" indent="0" algn="ctr">
              <a:buNone/>
            </a:pPr>
            <a:r>
              <a:rPr lang="en-GB" sz="2800" b="1" spc="-45" dirty="0" smtClean="0">
                <a:solidFill>
                  <a:srgbClr val="0000FF"/>
                </a:solidFill>
                <a:latin typeface="+mj-lt"/>
                <a:ea typeface="+mj-ea"/>
                <a:cs typeface="+mj-cs"/>
              </a:rPr>
              <a:t>COUPLES CONVERGED AROUND </a:t>
            </a:r>
          </a:p>
          <a:p>
            <a:pPr marL="0" indent="0" algn="ctr">
              <a:buNone/>
            </a:pPr>
            <a:r>
              <a:rPr lang="en-GB" sz="2800" b="1" spc="-45" dirty="0" smtClean="0">
                <a:solidFill>
                  <a:srgbClr val="0000FF"/>
                </a:solidFill>
                <a:latin typeface="+mj-lt"/>
                <a:ea typeface="+mj-ea"/>
                <a:cs typeface="+mj-cs"/>
              </a:rPr>
              <a:t>FIVE DIMENSIONS OF THEIR CONTEXT</a:t>
            </a:r>
            <a:endParaRPr lang="mt-MT" sz="2800" b="1" spc="-45" dirty="0" smtClean="0">
              <a:solidFill>
                <a:srgbClr val="0000FF"/>
              </a:solidFill>
              <a:latin typeface="+mj-lt"/>
              <a:ea typeface="+mj-ea"/>
              <a:cs typeface="+mj-cs"/>
            </a:endParaRPr>
          </a:p>
          <a:p>
            <a:pPr marL="0" indent="0">
              <a:buNone/>
            </a:pPr>
            <a:endParaRPr lang="en-GB" sz="2400" dirty="0" smtClean="0">
              <a:solidFill>
                <a:srgbClr val="0000FF"/>
              </a:solidFill>
            </a:endParaRPr>
          </a:p>
        </p:txBody>
      </p:sp>
      <p:sp>
        <p:nvSpPr>
          <p:cNvPr id="9" name="Rounded Rectangle 8"/>
          <p:cNvSpPr/>
          <p:nvPr/>
        </p:nvSpPr>
        <p:spPr>
          <a:xfrm>
            <a:off x="1572387" y="1366634"/>
            <a:ext cx="4105678" cy="504056"/>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Coping with consumerism</a:t>
            </a:r>
            <a:endParaRPr lang="en-GB" sz="2400" dirty="0">
              <a:solidFill>
                <a:schemeClr val="tx1"/>
              </a:solidFill>
            </a:endParaRPr>
          </a:p>
        </p:txBody>
      </p:sp>
      <p:sp>
        <p:nvSpPr>
          <p:cNvPr id="10" name="Rounded Rectangle 9"/>
          <p:cNvSpPr/>
          <p:nvPr/>
        </p:nvSpPr>
        <p:spPr>
          <a:xfrm>
            <a:off x="1572387" y="2049661"/>
            <a:ext cx="4105678" cy="504056"/>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Work-family balance</a:t>
            </a:r>
            <a:endParaRPr lang="en-GB" sz="2400" dirty="0">
              <a:solidFill>
                <a:schemeClr val="tx1"/>
              </a:solidFill>
            </a:endParaRPr>
          </a:p>
        </p:txBody>
      </p:sp>
      <p:sp>
        <p:nvSpPr>
          <p:cNvPr id="11" name="Rounded Rectangle 10"/>
          <p:cNvSpPr/>
          <p:nvPr/>
        </p:nvSpPr>
        <p:spPr>
          <a:xfrm>
            <a:off x="1565491" y="2738338"/>
            <a:ext cx="4105679" cy="504056"/>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Mass media</a:t>
            </a:r>
            <a:endParaRPr lang="en-GB" sz="2400" dirty="0">
              <a:solidFill>
                <a:schemeClr val="tx1"/>
              </a:solidFill>
            </a:endParaRPr>
          </a:p>
        </p:txBody>
      </p:sp>
      <p:sp>
        <p:nvSpPr>
          <p:cNvPr id="12" name="Rounded Rectangle 11"/>
          <p:cNvSpPr/>
          <p:nvPr/>
        </p:nvSpPr>
        <p:spPr>
          <a:xfrm>
            <a:off x="1547051" y="3396289"/>
            <a:ext cx="4121559" cy="504056"/>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Technology</a:t>
            </a:r>
            <a:endParaRPr lang="en-GB" sz="2400" dirty="0">
              <a:solidFill>
                <a:schemeClr val="tx1"/>
              </a:solidFill>
            </a:endParaRPr>
          </a:p>
        </p:txBody>
      </p:sp>
      <p:sp>
        <p:nvSpPr>
          <p:cNvPr id="13" name="Rounded Rectangle 12"/>
          <p:cNvSpPr/>
          <p:nvPr/>
        </p:nvSpPr>
        <p:spPr>
          <a:xfrm>
            <a:off x="1547051" y="4054634"/>
            <a:ext cx="4105681" cy="677356"/>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Perceived ease of                     marital dissolution</a:t>
            </a:r>
            <a:endParaRPr lang="en-GB" sz="2400" dirty="0">
              <a:solidFill>
                <a:schemeClr val="tx1"/>
              </a:solidFill>
            </a:endParaRPr>
          </a:p>
        </p:txBody>
      </p:sp>
      <p:pic>
        <p:nvPicPr>
          <p:cNvPr id="14" name="Picture 13"/>
          <p:cNvPicPr>
            <a:picLocks noChangeAspect="1"/>
          </p:cNvPicPr>
          <p:nvPr/>
        </p:nvPicPr>
        <p:blipFill>
          <a:blip r:embed="rId2" cstate="print"/>
          <a:stretch>
            <a:fillRect/>
          </a:stretch>
        </p:blipFill>
        <p:spPr>
          <a:xfrm>
            <a:off x="5960758" y="1743850"/>
            <a:ext cx="2983124" cy="2177794"/>
          </a:xfrm>
          <a:prstGeom prst="rect">
            <a:avLst/>
          </a:prstGeom>
          <a:ln w="57150">
            <a:solidFill>
              <a:srgbClr val="C3CF51"/>
            </a:solidFill>
          </a:ln>
        </p:spPr>
      </p:pic>
    </p:spTree>
    <p:extLst>
      <p:ext uri="{BB962C8B-B14F-4D97-AF65-F5344CB8AC3E}">
        <p14:creationId xmlns:p14="http://schemas.microsoft.com/office/powerpoint/2010/main" val="2786492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03598"/>
            <a:ext cx="8064823" cy="3816424"/>
          </a:xfrm>
        </p:spPr>
        <p:txBody>
          <a:bodyPr anchor="t">
            <a:normAutofit fontScale="70000" lnSpcReduction="20000"/>
          </a:bodyPr>
          <a:lstStyle/>
          <a:p>
            <a:pPr>
              <a:lnSpc>
                <a:spcPct val="130000"/>
              </a:lnSpc>
              <a:spcBef>
                <a:spcPts val="0"/>
              </a:spcBef>
              <a:buClr>
                <a:schemeClr val="accent6"/>
              </a:buClr>
              <a:buFont typeface="Wingdings" pitchFamily="2" charset="2"/>
              <a:buChar char="§"/>
            </a:pPr>
            <a:r>
              <a:rPr lang="en-GB" sz="3400" dirty="0" smtClean="0">
                <a:solidFill>
                  <a:schemeClr val="tx1"/>
                </a:solidFill>
              </a:rPr>
              <a:t>Almost all participants lamented how </a:t>
            </a:r>
            <a:r>
              <a:rPr lang="en-GB" sz="3400" dirty="0" smtClean="0">
                <a:solidFill>
                  <a:srgbClr val="0000FF"/>
                </a:solidFill>
              </a:rPr>
              <a:t>consumerist norms </a:t>
            </a:r>
            <a:r>
              <a:rPr lang="en-GB" sz="3400" dirty="0" smtClean="0">
                <a:solidFill>
                  <a:schemeClr val="tx1"/>
                </a:solidFill>
              </a:rPr>
              <a:t>have led to a </a:t>
            </a:r>
            <a:r>
              <a:rPr lang="en-GB" sz="3400" dirty="0" smtClean="0">
                <a:solidFill>
                  <a:srgbClr val="0000FF"/>
                </a:solidFill>
              </a:rPr>
              <a:t>reordering</a:t>
            </a:r>
            <a:r>
              <a:rPr lang="en-GB" sz="3400" dirty="0" smtClean="0">
                <a:solidFill>
                  <a:schemeClr val="tx1"/>
                </a:solidFill>
              </a:rPr>
              <a:t> of people’s </a:t>
            </a:r>
            <a:r>
              <a:rPr lang="en-GB" sz="3400" dirty="0" smtClean="0">
                <a:solidFill>
                  <a:srgbClr val="0000FF"/>
                </a:solidFill>
              </a:rPr>
              <a:t>priorities</a:t>
            </a:r>
            <a:r>
              <a:rPr lang="en-GB" sz="3400" dirty="0" smtClean="0">
                <a:solidFill>
                  <a:schemeClr val="tx1"/>
                </a:solidFill>
              </a:rPr>
              <a:t> – adding to economic pressures and decreasing quality time together.</a:t>
            </a:r>
          </a:p>
          <a:p>
            <a:pPr>
              <a:lnSpc>
                <a:spcPct val="130000"/>
              </a:lnSpc>
              <a:spcBef>
                <a:spcPts val="0"/>
              </a:spcBef>
              <a:buClr>
                <a:schemeClr val="accent6"/>
              </a:buClr>
              <a:buFont typeface="Wingdings" pitchFamily="2" charset="2"/>
              <a:buChar char="§"/>
            </a:pPr>
            <a:endParaRPr lang="en-GB" sz="1400" dirty="0">
              <a:solidFill>
                <a:schemeClr val="tx1"/>
              </a:solidFill>
            </a:endParaRPr>
          </a:p>
          <a:p>
            <a:pPr>
              <a:lnSpc>
                <a:spcPct val="130000"/>
              </a:lnSpc>
              <a:spcBef>
                <a:spcPts val="0"/>
              </a:spcBef>
              <a:buClr>
                <a:schemeClr val="accent6"/>
              </a:buClr>
              <a:buFont typeface="Wingdings" pitchFamily="2" charset="2"/>
              <a:buChar char="§"/>
            </a:pPr>
            <a:r>
              <a:rPr lang="en-GB" sz="3400" dirty="0" smtClean="0">
                <a:solidFill>
                  <a:schemeClr val="tx1"/>
                </a:solidFill>
              </a:rPr>
              <a:t>Parents do not want their </a:t>
            </a:r>
            <a:r>
              <a:rPr lang="en-GB" sz="3400" dirty="0" smtClean="0">
                <a:solidFill>
                  <a:srgbClr val="0000FF"/>
                </a:solidFill>
              </a:rPr>
              <a:t>children to feel deprived </a:t>
            </a:r>
            <a:r>
              <a:rPr lang="en-GB" sz="3400" dirty="0" smtClean="0">
                <a:solidFill>
                  <a:schemeClr val="tx1"/>
                </a:solidFill>
              </a:rPr>
              <a:t>or different, </a:t>
            </a:r>
            <a:r>
              <a:rPr lang="en-GB" sz="3400" dirty="0" err="1" smtClean="0">
                <a:solidFill>
                  <a:schemeClr val="tx1"/>
                </a:solidFill>
              </a:rPr>
              <a:t>eg</a:t>
            </a:r>
            <a:r>
              <a:rPr lang="en-GB" sz="3400" dirty="0" smtClean="0">
                <a:solidFill>
                  <a:schemeClr val="tx1"/>
                </a:solidFill>
              </a:rPr>
              <a:t>. the cost of extensive extracurricular activities.</a:t>
            </a:r>
          </a:p>
          <a:p>
            <a:pPr>
              <a:lnSpc>
                <a:spcPct val="130000"/>
              </a:lnSpc>
              <a:spcBef>
                <a:spcPts val="0"/>
              </a:spcBef>
              <a:buClr>
                <a:schemeClr val="accent6"/>
              </a:buClr>
              <a:buFont typeface="Wingdings" pitchFamily="2" charset="2"/>
              <a:buChar char="§"/>
            </a:pPr>
            <a:endParaRPr lang="en-GB" sz="1400" dirty="0">
              <a:solidFill>
                <a:schemeClr val="tx1"/>
              </a:solidFill>
            </a:endParaRPr>
          </a:p>
          <a:p>
            <a:pPr>
              <a:lnSpc>
                <a:spcPct val="130000"/>
              </a:lnSpc>
              <a:spcBef>
                <a:spcPts val="0"/>
              </a:spcBef>
              <a:buClr>
                <a:schemeClr val="accent6"/>
              </a:buClr>
              <a:buFont typeface="Wingdings" pitchFamily="2" charset="2"/>
              <a:buChar char="§"/>
            </a:pPr>
            <a:r>
              <a:rPr lang="en-GB" sz="3400" dirty="0" smtClean="0">
                <a:solidFill>
                  <a:schemeClr val="tx1"/>
                </a:solidFill>
              </a:rPr>
              <a:t>Maintaining </a:t>
            </a:r>
            <a:r>
              <a:rPr lang="en-GB" sz="3400" dirty="0" smtClean="0">
                <a:solidFill>
                  <a:srgbClr val="0000FF"/>
                </a:solidFill>
              </a:rPr>
              <a:t>a ‘socially acceptable’ lifestyle </a:t>
            </a:r>
            <a:r>
              <a:rPr lang="en-GB" sz="3400" dirty="0" smtClean="0">
                <a:solidFill>
                  <a:schemeClr val="tx1"/>
                </a:solidFill>
              </a:rPr>
              <a:t>has become </a:t>
            </a:r>
            <a:r>
              <a:rPr lang="en-GB" sz="3400" dirty="0" smtClean="0">
                <a:solidFill>
                  <a:srgbClr val="0000FF"/>
                </a:solidFill>
              </a:rPr>
              <a:t>financially demanding </a:t>
            </a:r>
            <a:r>
              <a:rPr lang="en-GB" sz="3400" dirty="0" smtClean="0">
                <a:solidFill>
                  <a:schemeClr val="tx1"/>
                </a:solidFill>
              </a:rPr>
              <a:t>and sometimes results in conflict between partners over consumption choices. </a:t>
            </a:r>
          </a:p>
          <a:p>
            <a:endParaRPr lang="en-GB" dirty="0"/>
          </a:p>
          <a:p>
            <a:endParaRPr lang="en-GB" dirty="0" smtClean="0"/>
          </a:p>
          <a:p>
            <a:endParaRPr lang="en-GB" dirty="0"/>
          </a:p>
          <a:p>
            <a:endParaRPr lang="en-GB" dirty="0"/>
          </a:p>
        </p:txBody>
      </p:sp>
      <p:sp>
        <p:nvSpPr>
          <p:cNvPr id="5" name="Text Placeholder 2"/>
          <p:cNvSpPr>
            <a:spLocks noGrp="1"/>
          </p:cNvSpPr>
          <p:nvPr>
            <p:ph type="body" sz="quarter" idx="13"/>
          </p:nvPr>
        </p:nvSpPr>
        <p:spPr>
          <a:xfrm>
            <a:off x="323850" y="339725"/>
            <a:ext cx="8064500" cy="647849"/>
          </a:xfrm>
          <a:solidFill>
            <a:schemeClr val="accent3">
              <a:lumMod val="60000"/>
              <a:lumOff val="40000"/>
            </a:schemeClr>
          </a:solidFill>
        </p:spPr>
        <p:txBody>
          <a:bodyPr>
            <a:normAutofit/>
          </a:bodyPr>
          <a:lstStyle/>
          <a:p>
            <a:pPr marL="0" indent="0">
              <a:buNone/>
            </a:pPr>
            <a:r>
              <a:rPr lang="en-GB" sz="2800" b="1" spc="-45" dirty="0" smtClean="0">
                <a:latin typeface="+mj-lt"/>
                <a:ea typeface="+mj-ea"/>
                <a:cs typeface="+mj-cs"/>
              </a:rPr>
              <a:t>COPING WITH </a:t>
            </a:r>
            <a:endParaRPr lang="en-GB" sz="2800" b="1" spc="-45" dirty="0">
              <a:latin typeface="+mj-lt"/>
              <a:ea typeface="+mj-ea"/>
              <a:cs typeface="+mj-cs"/>
            </a:endParaRPr>
          </a:p>
        </p:txBody>
      </p:sp>
      <p:pic>
        <p:nvPicPr>
          <p:cNvPr id="6" name="Picture 5"/>
          <p:cNvPicPr>
            <a:picLocks noChangeAspect="1"/>
          </p:cNvPicPr>
          <p:nvPr/>
        </p:nvPicPr>
        <p:blipFill>
          <a:blip r:embed="rId2" cstate="print"/>
          <a:stretch>
            <a:fillRect/>
          </a:stretch>
        </p:blipFill>
        <p:spPr>
          <a:xfrm rot="1243098">
            <a:off x="2587476" y="-67460"/>
            <a:ext cx="2444708" cy="1463167"/>
          </a:xfrm>
          <a:prstGeom prst="rect">
            <a:avLst/>
          </a:prstGeom>
        </p:spPr>
      </p:pic>
    </p:spTree>
    <p:extLst>
      <p:ext uri="{BB962C8B-B14F-4D97-AF65-F5344CB8AC3E}">
        <p14:creationId xmlns:p14="http://schemas.microsoft.com/office/powerpoint/2010/main" val="471269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7" y="1152128"/>
            <a:ext cx="8352929" cy="4011910"/>
          </a:xfrm>
        </p:spPr>
        <p:txBody>
          <a:bodyPr anchor="t">
            <a:noAutofit/>
          </a:bodyPr>
          <a:lstStyle/>
          <a:p>
            <a:pPr>
              <a:lnSpc>
                <a:spcPts val="2500"/>
              </a:lnSpc>
              <a:spcBef>
                <a:spcPts val="0"/>
              </a:spcBef>
              <a:buClr>
                <a:schemeClr val="accent6"/>
              </a:buClr>
              <a:buFont typeface="Wingdings" pitchFamily="2" charset="2"/>
              <a:buChar char="§"/>
            </a:pPr>
            <a:r>
              <a:rPr lang="en-GB" sz="2400" dirty="0" smtClean="0">
                <a:solidFill>
                  <a:schemeClr val="tx1"/>
                </a:solidFill>
              </a:rPr>
              <a:t>All participants valued </a:t>
            </a:r>
            <a:r>
              <a:rPr lang="en-GB" sz="2400" dirty="0" smtClean="0">
                <a:solidFill>
                  <a:srgbClr val="0000FF"/>
                </a:solidFill>
              </a:rPr>
              <a:t>quality time together as a couple</a:t>
            </a:r>
            <a:r>
              <a:rPr lang="en-GB" sz="2400" dirty="0" smtClean="0">
                <a:solidFill>
                  <a:schemeClr val="tx1"/>
                </a:solidFill>
              </a:rPr>
              <a:t>.</a:t>
            </a:r>
          </a:p>
          <a:p>
            <a:pPr>
              <a:lnSpc>
                <a:spcPts val="2500"/>
              </a:lnSpc>
              <a:spcBef>
                <a:spcPts val="0"/>
              </a:spcBef>
              <a:buClr>
                <a:schemeClr val="accent6"/>
              </a:buClr>
              <a:buFont typeface="Wingdings" pitchFamily="2" charset="2"/>
              <a:buChar char="§"/>
            </a:pPr>
            <a:endParaRPr lang="en-GB" sz="1000" dirty="0" smtClean="0">
              <a:solidFill>
                <a:schemeClr val="tx1"/>
              </a:solidFill>
            </a:endParaRPr>
          </a:p>
          <a:p>
            <a:pPr>
              <a:lnSpc>
                <a:spcPts val="2500"/>
              </a:lnSpc>
              <a:spcBef>
                <a:spcPts val="0"/>
              </a:spcBef>
              <a:buClr>
                <a:schemeClr val="accent6"/>
              </a:buClr>
              <a:buFont typeface="Wingdings" pitchFamily="2" charset="2"/>
              <a:buChar char="§"/>
            </a:pPr>
            <a:r>
              <a:rPr lang="en-GB" sz="2400" dirty="0" smtClean="0">
                <a:solidFill>
                  <a:schemeClr val="tx1"/>
                </a:solidFill>
              </a:rPr>
              <a:t>Yet, they struggled to balance work and family life</a:t>
            </a:r>
          </a:p>
          <a:p>
            <a:pPr>
              <a:lnSpc>
                <a:spcPts val="2500"/>
              </a:lnSpc>
              <a:spcBef>
                <a:spcPts val="0"/>
              </a:spcBef>
              <a:buClr>
                <a:schemeClr val="accent6"/>
              </a:buClr>
              <a:buFont typeface="Wingdings" pitchFamily="2" charset="2"/>
              <a:buChar char="§"/>
            </a:pPr>
            <a:endParaRPr lang="en-GB" sz="1000" dirty="0" smtClean="0">
              <a:solidFill>
                <a:schemeClr val="tx1"/>
              </a:solidFill>
            </a:endParaRPr>
          </a:p>
          <a:p>
            <a:pPr>
              <a:lnSpc>
                <a:spcPts val="2500"/>
              </a:lnSpc>
              <a:spcBef>
                <a:spcPts val="0"/>
              </a:spcBef>
              <a:buClr>
                <a:schemeClr val="accent6"/>
              </a:buClr>
              <a:buFont typeface="Wingdings" pitchFamily="2" charset="2"/>
              <a:buChar char="§"/>
            </a:pPr>
            <a:r>
              <a:rPr lang="en-GB" sz="2400" dirty="0" smtClean="0">
                <a:solidFill>
                  <a:srgbClr val="0000FF"/>
                </a:solidFill>
              </a:rPr>
              <a:t>Telework as mixed blessing</a:t>
            </a:r>
          </a:p>
          <a:p>
            <a:pPr>
              <a:lnSpc>
                <a:spcPts val="2500"/>
              </a:lnSpc>
              <a:spcBef>
                <a:spcPts val="0"/>
              </a:spcBef>
              <a:buClr>
                <a:schemeClr val="accent6"/>
              </a:buClr>
              <a:buFont typeface="Wingdings" pitchFamily="2" charset="2"/>
              <a:buChar char="§"/>
            </a:pPr>
            <a:endParaRPr lang="en-GB" sz="2400" dirty="0" smtClean="0">
              <a:solidFill>
                <a:schemeClr val="tx1"/>
              </a:solidFill>
            </a:endParaRPr>
          </a:p>
          <a:p>
            <a:pPr>
              <a:lnSpc>
                <a:spcPts val="2500"/>
              </a:lnSpc>
              <a:spcBef>
                <a:spcPts val="0"/>
              </a:spcBef>
              <a:buClr>
                <a:schemeClr val="accent6"/>
              </a:buClr>
              <a:buFont typeface="Wingdings" pitchFamily="2" charset="2"/>
              <a:buChar char="§"/>
            </a:pPr>
            <a:r>
              <a:rPr lang="en-GB" sz="2400" dirty="0" smtClean="0">
                <a:solidFill>
                  <a:srgbClr val="0000FF"/>
                </a:solidFill>
              </a:rPr>
              <a:t>Fear of infidelity </a:t>
            </a:r>
            <a:r>
              <a:rPr lang="en-GB" sz="2400" dirty="0" smtClean="0">
                <a:solidFill>
                  <a:schemeClr val="tx1"/>
                </a:solidFill>
              </a:rPr>
              <a:t>with long hours at work &amp; socialising after work</a:t>
            </a:r>
          </a:p>
          <a:p>
            <a:pPr>
              <a:lnSpc>
                <a:spcPts val="2500"/>
              </a:lnSpc>
              <a:spcBef>
                <a:spcPts val="0"/>
              </a:spcBef>
              <a:buClr>
                <a:schemeClr val="accent6"/>
              </a:buClr>
              <a:buFont typeface="Wingdings" pitchFamily="2" charset="2"/>
              <a:buChar char="§"/>
            </a:pPr>
            <a:endParaRPr lang="en-GB" sz="2400" dirty="0" smtClean="0">
              <a:solidFill>
                <a:schemeClr val="tx1"/>
              </a:solidFill>
            </a:endParaRPr>
          </a:p>
          <a:p>
            <a:pPr>
              <a:lnSpc>
                <a:spcPts val="2500"/>
              </a:lnSpc>
              <a:spcBef>
                <a:spcPts val="0"/>
              </a:spcBef>
              <a:buClr>
                <a:schemeClr val="accent6"/>
              </a:buClr>
              <a:buFont typeface="Wingdings" pitchFamily="2" charset="2"/>
              <a:buChar char="§"/>
            </a:pPr>
            <a:r>
              <a:rPr lang="en-GB" sz="2400" dirty="0" smtClean="0">
                <a:solidFill>
                  <a:schemeClr val="tx1"/>
                </a:solidFill>
              </a:rPr>
              <a:t>Some experienced </a:t>
            </a:r>
            <a:r>
              <a:rPr lang="en-GB" sz="2400" dirty="0" smtClean="0">
                <a:solidFill>
                  <a:srgbClr val="0000FF"/>
                </a:solidFill>
              </a:rPr>
              <a:t>inadequate income </a:t>
            </a:r>
            <a:r>
              <a:rPr lang="en-GB" sz="2400" dirty="0" smtClean="0">
                <a:solidFill>
                  <a:schemeClr val="tx1"/>
                </a:solidFill>
              </a:rPr>
              <a:t>and could not make ends meet</a:t>
            </a:r>
            <a:endParaRPr lang="en-GB" sz="2400" dirty="0">
              <a:solidFill>
                <a:schemeClr val="tx1"/>
              </a:solidFill>
            </a:endParaRPr>
          </a:p>
        </p:txBody>
      </p:sp>
      <p:sp>
        <p:nvSpPr>
          <p:cNvPr id="3" name="Text Placeholder 2"/>
          <p:cNvSpPr>
            <a:spLocks noGrp="1"/>
          </p:cNvSpPr>
          <p:nvPr>
            <p:ph type="body" sz="quarter" idx="13"/>
          </p:nvPr>
        </p:nvSpPr>
        <p:spPr>
          <a:xfrm>
            <a:off x="323850" y="339725"/>
            <a:ext cx="8064500" cy="575841"/>
          </a:xfrm>
          <a:solidFill>
            <a:schemeClr val="accent3">
              <a:lumMod val="60000"/>
              <a:lumOff val="40000"/>
            </a:schemeClr>
          </a:solidFill>
        </p:spPr>
        <p:txBody>
          <a:bodyPr>
            <a:normAutofit/>
          </a:bodyPr>
          <a:lstStyle/>
          <a:p>
            <a:pPr marL="0" indent="0">
              <a:buNone/>
            </a:pPr>
            <a:r>
              <a:rPr lang="en-GB" sz="2800" b="1" spc="-45" dirty="0" smtClean="0">
                <a:latin typeface="+mj-lt"/>
                <a:ea typeface="+mj-ea"/>
                <a:cs typeface="+mj-cs"/>
              </a:rPr>
              <a:t>WORK-FAMILY BALANCE</a:t>
            </a:r>
            <a:endParaRPr lang="en-GB" sz="2800" b="1" spc="-45" dirty="0">
              <a:latin typeface="+mj-lt"/>
              <a:ea typeface="+mj-ea"/>
              <a:cs typeface="+mj-cs"/>
            </a:endParaRPr>
          </a:p>
        </p:txBody>
      </p:sp>
      <p:pic>
        <p:nvPicPr>
          <p:cNvPr id="5" name="Picture 4"/>
          <p:cNvPicPr>
            <a:picLocks noChangeAspect="1"/>
          </p:cNvPicPr>
          <p:nvPr/>
        </p:nvPicPr>
        <p:blipFill rotWithShape="1">
          <a:blip r:embed="rId2" cstate="print"/>
          <a:srcRect t="21742" b="20802"/>
          <a:stretch/>
        </p:blipFill>
        <p:spPr>
          <a:xfrm>
            <a:off x="5004048" y="0"/>
            <a:ext cx="1704473" cy="1224136"/>
          </a:xfrm>
          <a:prstGeom prst="rect">
            <a:avLst/>
          </a:prstGeom>
        </p:spPr>
      </p:pic>
    </p:spTree>
    <p:extLst>
      <p:ext uri="{BB962C8B-B14F-4D97-AF65-F5344CB8AC3E}">
        <p14:creationId xmlns:p14="http://schemas.microsoft.com/office/powerpoint/2010/main" val="1671399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03597"/>
            <a:ext cx="8352928" cy="3284963"/>
          </a:xfrm>
        </p:spPr>
        <p:txBody>
          <a:bodyPr anchor="t"/>
          <a:lstStyle/>
          <a:p>
            <a:pPr>
              <a:lnSpc>
                <a:spcPct val="110000"/>
              </a:lnSpc>
              <a:spcBef>
                <a:spcPts val="0"/>
              </a:spcBef>
              <a:buClr>
                <a:schemeClr val="accent6"/>
              </a:buClr>
              <a:buFont typeface="Wingdings" pitchFamily="2" charset="2"/>
              <a:buChar char="§"/>
            </a:pPr>
            <a:r>
              <a:rPr lang="en-GB" sz="2400" dirty="0" smtClean="0">
                <a:solidFill>
                  <a:schemeClr val="tx1"/>
                </a:solidFill>
              </a:rPr>
              <a:t>Participants shared mixed opinions over the impact of mass media, particularly in respect of they way they shape individuals’ expectations of couple relationships and marriage.</a:t>
            </a:r>
          </a:p>
          <a:p>
            <a:pPr>
              <a:lnSpc>
                <a:spcPct val="110000"/>
              </a:lnSpc>
              <a:spcBef>
                <a:spcPts val="0"/>
              </a:spcBef>
              <a:buClr>
                <a:schemeClr val="accent6"/>
              </a:buClr>
              <a:buFont typeface="Wingdings" pitchFamily="2" charset="2"/>
              <a:buChar char="§"/>
            </a:pPr>
            <a:endParaRPr lang="en-GB" sz="1000" dirty="0">
              <a:solidFill>
                <a:schemeClr val="tx1"/>
              </a:solidFill>
            </a:endParaRPr>
          </a:p>
          <a:p>
            <a:pPr>
              <a:lnSpc>
                <a:spcPct val="110000"/>
              </a:lnSpc>
              <a:spcBef>
                <a:spcPts val="0"/>
              </a:spcBef>
              <a:buClr>
                <a:schemeClr val="accent6"/>
              </a:buClr>
              <a:buFont typeface="Wingdings" pitchFamily="2" charset="2"/>
              <a:buChar char="§"/>
            </a:pPr>
            <a:r>
              <a:rPr lang="en-GB" sz="2400" dirty="0" smtClean="0">
                <a:solidFill>
                  <a:schemeClr val="tx1"/>
                </a:solidFill>
              </a:rPr>
              <a:t>The i</a:t>
            </a:r>
            <a:r>
              <a:rPr lang="en-GB" sz="2400" dirty="0" smtClean="0">
                <a:solidFill>
                  <a:srgbClr val="0000FF"/>
                </a:solidFill>
              </a:rPr>
              <a:t>dealised nature of romance and                                                  married life </a:t>
            </a:r>
            <a:r>
              <a:rPr lang="en-GB" sz="2400" dirty="0" smtClean="0">
                <a:solidFill>
                  <a:schemeClr val="tx1"/>
                </a:solidFill>
              </a:rPr>
              <a:t>was seen to leave couples                                                                </a:t>
            </a:r>
            <a:r>
              <a:rPr lang="en-GB" sz="2400" dirty="0" smtClean="0">
                <a:solidFill>
                  <a:srgbClr val="0000FF"/>
                </a:solidFill>
              </a:rPr>
              <a:t>ill-prepared for reality</a:t>
            </a:r>
            <a:r>
              <a:rPr lang="en-GB" sz="2400" dirty="0" smtClean="0">
                <a:solidFill>
                  <a:schemeClr val="tx1"/>
                </a:solidFill>
              </a:rPr>
              <a:t>.</a:t>
            </a:r>
          </a:p>
          <a:p>
            <a:endParaRPr lang="en-GB" dirty="0"/>
          </a:p>
          <a:p>
            <a:endParaRPr lang="en-GB" dirty="0"/>
          </a:p>
        </p:txBody>
      </p:sp>
      <p:sp>
        <p:nvSpPr>
          <p:cNvPr id="3" name="Text Placeholder 2"/>
          <p:cNvSpPr>
            <a:spLocks noGrp="1"/>
          </p:cNvSpPr>
          <p:nvPr>
            <p:ph type="body" sz="quarter" idx="13"/>
          </p:nvPr>
        </p:nvSpPr>
        <p:spPr>
          <a:xfrm>
            <a:off x="323850" y="339725"/>
            <a:ext cx="8064500" cy="575841"/>
          </a:xfrm>
          <a:solidFill>
            <a:schemeClr val="accent3">
              <a:lumMod val="60000"/>
              <a:lumOff val="40000"/>
            </a:schemeClr>
          </a:solidFill>
        </p:spPr>
        <p:txBody>
          <a:bodyPr>
            <a:normAutofit/>
          </a:bodyPr>
          <a:lstStyle/>
          <a:p>
            <a:pPr marL="0" indent="0">
              <a:buNone/>
            </a:pPr>
            <a:r>
              <a:rPr lang="en-GB" sz="2800" b="1" spc="-45" dirty="0" smtClean="0">
                <a:latin typeface="+mj-lt"/>
                <a:ea typeface="+mj-ea"/>
                <a:cs typeface="+mj-cs"/>
              </a:rPr>
              <a:t>MASS MEDIA</a:t>
            </a:r>
            <a:endParaRPr lang="en-GB" sz="2800" b="1" spc="-45" dirty="0">
              <a:latin typeface="+mj-lt"/>
              <a:ea typeface="+mj-ea"/>
              <a:cs typeface="+mj-cs"/>
            </a:endParaRPr>
          </a:p>
        </p:txBody>
      </p:sp>
      <p:pic>
        <p:nvPicPr>
          <p:cNvPr id="11266" name="Picture 2" descr="Image result for mass media"/>
          <p:cNvPicPr>
            <a:picLocks noChangeAspect="1" noChangeArrowheads="1"/>
          </p:cNvPicPr>
          <p:nvPr/>
        </p:nvPicPr>
        <p:blipFill>
          <a:blip r:embed="rId3" cstate="print"/>
          <a:srcRect b="20604"/>
          <a:stretch>
            <a:fillRect/>
          </a:stretch>
        </p:blipFill>
        <p:spPr bwMode="auto">
          <a:xfrm>
            <a:off x="5724128" y="2715766"/>
            <a:ext cx="2736304" cy="206861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51567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7574"/>
            <a:ext cx="8424936" cy="4392488"/>
          </a:xfrm>
        </p:spPr>
        <p:txBody>
          <a:bodyPr anchor="t">
            <a:normAutofit lnSpcReduction="10000"/>
          </a:bodyPr>
          <a:lstStyle/>
          <a:p>
            <a:pPr>
              <a:lnSpc>
                <a:spcPct val="110000"/>
              </a:lnSpc>
              <a:spcBef>
                <a:spcPts val="0"/>
              </a:spcBef>
              <a:buClr>
                <a:schemeClr val="accent6"/>
              </a:buClr>
              <a:buFont typeface="Wingdings" pitchFamily="2" charset="2"/>
              <a:buChar char="§"/>
            </a:pPr>
            <a:r>
              <a:rPr lang="en-GB" sz="2400" dirty="0" smtClean="0">
                <a:solidFill>
                  <a:schemeClr val="tx1"/>
                </a:solidFill>
              </a:rPr>
              <a:t>Communication technologies were also seen                                                 to deeply affect the couple relationship.</a:t>
            </a:r>
          </a:p>
          <a:p>
            <a:pPr>
              <a:lnSpc>
                <a:spcPct val="110000"/>
              </a:lnSpc>
              <a:spcBef>
                <a:spcPts val="0"/>
              </a:spcBef>
              <a:buClr>
                <a:schemeClr val="accent6"/>
              </a:buClr>
              <a:buFont typeface="Wingdings" pitchFamily="2" charset="2"/>
              <a:buChar char="§"/>
            </a:pPr>
            <a:endParaRPr lang="en-GB" sz="800" dirty="0">
              <a:solidFill>
                <a:schemeClr val="tx1"/>
              </a:solidFill>
            </a:endParaRPr>
          </a:p>
          <a:p>
            <a:pPr>
              <a:lnSpc>
                <a:spcPct val="110000"/>
              </a:lnSpc>
              <a:spcBef>
                <a:spcPts val="0"/>
              </a:spcBef>
              <a:buClr>
                <a:schemeClr val="accent6"/>
              </a:buClr>
              <a:buFont typeface="Wingdings" pitchFamily="2" charset="2"/>
              <a:buChar char="§"/>
            </a:pPr>
            <a:r>
              <a:rPr lang="en-GB" sz="2400" dirty="0" smtClean="0">
                <a:solidFill>
                  <a:schemeClr val="tx1"/>
                </a:solidFill>
              </a:rPr>
              <a:t>On a positive note, they were seen to facilitate communication during long working hours, </a:t>
            </a:r>
            <a:r>
              <a:rPr lang="en-GB" sz="2400" dirty="0" smtClean="0">
                <a:solidFill>
                  <a:srgbClr val="0000FF"/>
                </a:solidFill>
              </a:rPr>
              <a:t>allowing partners to ‘touch base’.</a:t>
            </a:r>
          </a:p>
          <a:p>
            <a:pPr>
              <a:lnSpc>
                <a:spcPct val="110000"/>
              </a:lnSpc>
              <a:spcBef>
                <a:spcPts val="0"/>
              </a:spcBef>
              <a:buClr>
                <a:schemeClr val="accent6"/>
              </a:buClr>
              <a:buFont typeface="Wingdings" pitchFamily="2" charset="2"/>
              <a:buChar char="§"/>
            </a:pPr>
            <a:endParaRPr lang="en-GB" sz="800" dirty="0" smtClean="0">
              <a:solidFill>
                <a:schemeClr val="tx1"/>
              </a:solidFill>
            </a:endParaRPr>
          </a:p>
          <a:p>
            <a:pPr>
              <a:lnSpc>
                <a:spcPct val="110000"/>
              </a:lnSpc>
              <a:spcBef>
                <a:spcPts val="0"/>
              </a:spcBef>
              <a:buClr>
                <a:schemeClr val="accent6"/>
              </a:buClr>
              <a:buFont typeface="Wingdings" pitchFamily="2" charset="2"/>
              <a:buChar char="§"/>
            </a:pPr>
            <a:r>
              <a:rPr lang="en-GB" sz="2400" dirty="0" smtClean="0">
                <a:solidFill>
                  <a:schemeClr val="tx1"/>
                </a:solidFill>
              </a:rPr>
              <a:t>For many, though, social media was seen to </a:t>
            </a:r>
            <a:r>
              <a:rPr lang="en-GB" sz="2400" dirty="0" smtClean="0">
                <a:solidFill>
                  <a:srgbClr val="0000FF"/>
                </a:solidFill>
              </a:rPr>
              <a:t>intrude upon quality time</a:t>
            </a:r>
            <a:r>
              <a:rPr lang="en-GB" sz="2400" dirty="0" smtClean="0">
                <a:solidFill>
                  <a:schemeClr val="tx1"/>
                </a:solidFill>
              </a:rPr>
              <a:t>, especially where people were more attentive to their devices than to their partners.</a:t>
            </a:r>
            <a:endParaRPr lang="en-GB" sz="2400" dirty="0">
              <a:solidFill>
                <a:schemeClr val="tx1"/>
              </a:solidFill>
            </a:endParaRPr>
          </a:p>
          <a:p>
            <a:pPr>
              <a:lnSpc>
                <a:spcPct val="110000"/>
              </a:lnSpc>
              <a:spcBef>
                <a:spcPts val="0"/>
              </a:spcBef>
              <a:buClr>
                <a:schemeClr val="accent6"/>
              </a:buClr>
              <a:buFont typeface="Wingdings" pitchFamily="2" charset="2"/>
              <a:buChar char="§"/>
            </a:pPr>
            <a:endParaRPr lang="en-GB" sz="800" dirty="0" smtClean="0">
              <a:solidFill>
                <a:schemeClr val="tx1"/>
              </a:solidFill>
            </a:endParaRPr>
          </a:p>
          <a:p>
            <a:pPr>
              <a:lnSpc>
                <a:spcPct val="110000"/>
              </a:lnSpc>
              <a:spcBef>
                <a:spcPts val="0"/>
              </a:spcBef>
              <a:buClr>
                <a:schemeClr val="accent6"/>
              </a:buClr>
              <a:buFont typeface="Wingdings" pitchFamily="2" charset="2"/>
              <a:buChar char="§"/>
            </a:pPr>
            <a:r>
              <a:rPr lang="en-GB" sz="2400" dirty="0" smtClean="0">
                <a:solidFill>
                  <a:schemeClr val="tx1"/>
                </a:solidFill>
              </a:rPr>
              <a:t>ICTs were also  perceived by some to </a:t>
            </a:r>
            <a:r>
              <a:rPr lang="en-GB" sz="2400" dirty="0" smtClean="0">
                <a:solidFill>
                  <a:srgbClr val="0000FF"/>
                </a:solidFill>
              </a:rPr>
              <a:t>increase the risk of infidelity</a:t>
            </a:r>
            <a:r>
              <a:rPr lang="en-GB" sz="2400" dirty="0" smtClean="0">
                <a:solidFill>
                  <a:schemeClr val="tx1"/>
                </a:solidFill>
              </a:rPr>
              <a:t>, creating opportunities to form parallel relationships with relative ease.</a:t>
            </a:r>
            <a:endParaRPr lang="en-GB" dirty="0"/>
          </a:p>
        </p:txBody>
      </p:sp>
      <p:sp>
        <p:nvSpPr>
          <p:cNvPr id="3" name="Text Placeholder 2"/>
          <p:cNvSpPr>
            <a:spLocks noGrp="1"/>
          </p:cNvSpPr>
          <p:nvPr>
            <p:ph type="body" sz="quarter" idx="13"/>
          </p:nvPr>
        </p:nvSpPr>
        <p:spPr>
          <a:xfrm>
            <a:off x="323850" y="267494"/>
            <a:ext cx="8064500" cy="576064"/>
          </a:xfrm>
          <a:solidFill>
            <a:schemeClr val="accent3">
              <a:lumMod val="60000"/>
              <a:lumOff val="40000"/>
            </a:schemeClr>
          </a:solidFill>
        </p:spPr>
        <p:txBody>
          <a:bodyPr>
            <a:normAutofit/>
          </a:bodyPr>
          <a:lstStyle/>
          <a:p>
            <a:pPr marL="0" indent="0">
              <a:buNone/>
            </a:pPr>
            <a:r>
              <a:rPr lang="en-GB" sz="2800" b="1" spc="-45" dirty="0" smtClean="0">
                <a:latin typeface="+mj-lt"/>
                <a:ea typeface="+mj-ea"/>
                <a:cs typeface="+mj-cs"/>
              </a:rPr>
              <a:t>TECHNOLOGY</a:t>
            </a:r>
            <a:endParaRPr lang="en-GB" sz="2800" b="1" spc="-45" dirty="0">
              <a:latin typeface="+mj-lt"/>
              <a:ea typeface="+mj-ea"/>
              <a:cs typeface="+mj-cs"/>
            </a:endParaRPr>
          </a:p>
        </p:txBody>
      </p:sp>
      <p:pic>
        <p:nvPicPr>
          <p:cNvPr id="5" name="Picture 4"/>
          <p:cNvPicPr>
            <a:picLocks noChangeAspect="1"/>
          </p:cNvPicPr>
          <p:nvPr/>
        </p:nvPicPr>
        <p:blipFill>
          <a:blip r:embed="rId2" cstate="print"/>
          <a:stretch>
            <a:fillRect/>
          </a:stretch>
        </p:blipFill>
        <p:spPr>
          <a:xfrm>
            <a:off x="6660232" y="195486"/>
            <a:ext cx="2249866" cy="1584176"/>
          </a:xfrm>
          <a:prstGeom prst="rect">
            <a:avLst/>
          </a:prstGeom>
          <a:ln w="57150">
            <a:solidFill>
              <a:schemeClr val="accent3">
                <a:lumMod val="60000"/>
                <a:lumOff val="40000"/>
              </a:schemeClr>
            </a:solidFill>
          </a:ln>
        </p:spPr>
      </p:pic>
    </p:spTree>
    <p:extLst>
      <p:ext uri="{BB962C8B-B14F-4D97-AF65-F5344CB8AC3E}">
        <p14:creationId xmlns:p14="http://schemas.microsoft.com/office/powerpoint/2010/main" val="1722106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7574"/>
            <a:ext cx="8064823" cy="4155926"/>
          </a:xfrm>
        </p:spPr>
        <p:txBody>
          <a:bodyPr anchor="t">
            <a:normAutofit/>
          </a:bodyPr>
          <a:lstStyle/>
          <a:p>
            <a:pPr>
              <a:lnSpc>
                <a:spcPct val="130000"/>
              </a:lnSpc>
              <a:spcBef>
                <a:spcPts val="0"/>
              </a:spcBef>
              <a:buClr>
                <a:schemeClr val="accent6"/>
              </a:buClr>
              <a:buFont typeface="Wingdings" pitchFamily="2" charset="2"/>
              <a:buChar char="§"/>
            </a:pPr>
            <a:r>
              <a:rPr lang="en-GB" sz="2400" dirty="0" smtClean="0">
                <a:solidFill>
                  <a:schemeClr val="tx1"/>
                </a:solidFill>
              </a:rPr>
              <a:t>All study participants entered </a:t>
            </a:r>
            <a:r>
              <a:rPr lang="en-GB" sz="2400" dirty="0" smtClean="0">
                <a:solidFill>
                  <a:srgbClr val="0000FF"/>
                </a:solidFill>
              </a:rPr>
              <a:t>marriage </a:t>
            </a:r>
            <a:r>
              <a:rPr lang="en-GB" sz="2400" dirty="0" smtClean="0">
                <a:solidFill>
                  <a:schemeClr val="tx1"/>
                </a:solidFill>
              </a:rPr>
              <a:t>with the hope that it would </a:t>
            </a:r>
            <a:r>
              <a:rPr lang="en-GB" sz="2400" dirty="0" smtClean="0">
                <a:solidFill>
                  <a:srgbClr val="0000FF"/>
                </a:solidFill>
              </a:rPr>
              <a:t>last forever</a:t>
            </a:r>
            <a:r>
              <a:rPr lang="en-GB" sz="2400" dirty="0" smtClean="0">
                <a:solidFill>
                  <a:schemeClr val="tx1"/>
                </a:solidFill>
              </a:rPr>
              <a:t>, and emphasised the importance of working hard at one’s marriage, especially where children are involved.</a:t>
            </a:r>
          </a:p>
          <a:p>
            <a:pPr>
              <a:lnSpc>
                <a:spcPct val="130000"/>
              </a:lnSpc>
              <a:spcBef>
                <a:spcPts val="0"/>
              </a:spcBef>
              <a:buClr>
                <a:schemeClr val="accent6"/>
              </a:buClr>
              <a:buFont typeface="Wingdings" pitchFamily="2" charset="2"/>
              <a:buChar char="§"/>
            </a:pPr>
            <a:endParaRPr lang="en-GB" sz="1000" dirty="0" smtClean="0">
              <a:solidFill>
                <a:schemeClr val="tx1"/>
              </a:solidFill>
            </a:endParaRPr>
          </a:p>
          <a:p>
            <a:pPr lvl="1"/>
            <a:endParaRPr lang="en-GB" dirty="0" smtClean="0"/>
          </a:p>
          <a:p>
            <a:endParaRPr lang="en-GB" dirty="0"/>
          </a:p>
        </p:txBody>
      </p:sp>
      <p:sp>
        <p:nvSpPr>
          <p:cNvPr id="3" name="Text Placeholder 2"/>
          <p:cNvSpPr>
            <a:spLocks noGrp="1"/>
          </p:cNvSpPr>
          <p:nvPr>
            <p:ph type="body" sz="quarter" idx="13"/>
          </p:nvPr>
        </p:nvSpPr>
        <p:spPr>
          <a:xfrm>
            <a:off x="323850" y="267494"/>
            <a:ext cx="8064500" cy="719138"/>
          </a:xfrm>
          <a:solidFill>
            <a:schemeClr val="accent3">
              <a:lumMod val="60000"/>
              <a:lumOff val="40000"/>
            </a:schemeClr>
          </a:solidFill>
        </p:spPr>
        <p:txBody>
          <a:bodyPr>
            <a:normAutofit/>
          </a:bodyPr>
          <a:lstStyle/>
          <a:p>
            <a:pPr marL="0" indent="0">
              <a:buNone/>
            </a:pPr>
            <a:r>
              <a:rPr lang="en-GB" sz="2800" b="1" spc="-45" dirty="0" smtClean="0">
                <a:latin typeface="+mj-lt"/>
                <a:ea typeface="+mj-ea"/>
                <a:cs typeface="+mj-cs"/>
              </a:rPr>
              <a:t>PERCEIVED EASE OF MARITAL DISSOLUTION</a:t>
            </a:r>
            <a:endParaRPr lang="en-GB" sz="2800" b="1" spc="-45" dirty="0">
              <a:latin typeface="+mj-lt"/>
              <a:ea typeface="+mj-ea"/>
              <a:cs typeface="+mj-cs"/>
            </a:endParaRPr>
          </a:p>
        </p:txBody>
      </p:sp>
      <p:sp>
        <p:nvSpPr>
          <p:cNvPr id="5122" name="AutoShape 2" descr="Image result for marri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marri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Image result for marri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8" name="AutoShape 8" descr="Image result for marri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0" name="AutoShape 10" descr="Image result for marri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download.jpg"/>
          <p:cNvPicPr>
            <a:picLocks noChangeAspect="1"/>
          </p:cNvPicPr>
          <p:nvPr/>
        </p:nvPicPr>
        <p:blipFill>
          <a:blip r:embed="rId2" cstate="print"/>
          <a:stretch>
            <a:fillRect/>
          </a:stretch>
        </p:blipFill>
        <p:spPr>
          <a:xfrm>
            <a:off x="2771800" y="2787774"/>
            <a:ext cx="3515225" cy="183108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4319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11510"/>
            <a:ext cx="8229600" cy="4206210"/>
          </a:xfrm>
          <a:solidFill>
            <a:schemeClr val="bg2">
              <a:lumMod val="75000"/>
            </a:schemeClr>
          </a:solidFill>
        </p:spPr>
        <p:txBody>
          <a:bodyPr>
            <a:normAutofit/>
          </a:bodyPr>
          <a:lstStyle/>
          <a:p>
            <a:pPr>
              <a:buNone/>
            </a:pPr>
            <a:endParaRPr lang="en-GB" sz="4800" dirty="0" smtClean="0">
              <a:latin typeface="Lucida Handwriting" pitchFamily="66" charset="0"/>
            </a:endParaRPr>
          </a:p>
          <a:p>
            <a:pPr marL="0" indent="0" algn="ctr">
              <a:spcBef>
                <a:spcPct val="0"/>
              </a:spcBef>
              <a:buNone/>
            </a:pPr>
            <a:r>
              <a:rPr lang="en-GB" sz="5400" dirty="0" smtClean="0">
                <a:solidFill>
                  <a:schemeClr val="tx2"/>
                </a:solidFill>
                <a:latin typeface="+mj-lt"/>
                <a:ea typeface="+mj-ea"/>
                <a:cs typeface="+mj-cs"/>
              </a:rPr>
              <a:t>RESEARCH AIMS, DESIGN &amp; </a:t>
            </a:r>
          </a:p>
          <a:p>
            <a:pPr marL="0" indent="0" algn="ctr">
              <a:spcBef>
                <a:spcPct val="0"/>
              </a:spcBef>
              <a:buNone/>
            </a:pPr>
            <a:r>
              <a:rPr lang="en-GB" sz="5400" dirty="0" smtClean="0">
                <a:solidFill>
                  <a:schemeClr val="tx2"/>
                </a:solidFill>
                <a:latin typeface="+mj-lt"/>
                <a:ea typeface="+mj-ea"/>
                <a:cs typeface="+mj-cs"/>
              </a:rPr>
              <a:t>DESCRIPTIVES</a:t>
            </a:r>
            <a:endParaRPr lang="en-US" sz="5400" dirty="0">
              <a:solidFill>
                <a:schemeClr val="tx2"/>
              </a:solidFill>
              <a:latin typeface="+mj-lt"/>
              <a:ea typeface="+mj-ea"/>
              <a:cs typeface="+mj-cs"/>
            </a:endParaRPr>
          </a:p>
        </p:txBody>
      </p:sp>
    </p:spTree>
    <p:extLst>
      <p:ext uri="{BB962C8B-B14F-4D97-AF65-F5344CB8AC3E}">
        <p14:creationId xmlns:p14="http://schemas.microsoft.com/office/powerpoint/2010/main" val="3700713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7574"/>
            <a:ext cx="8064823" cy="4155926"/>
          </a:xfrm>
        </p:spPr>
        <p:txBody>
          <a:bodyPr anchor="t">
            <a:normAutofit fontScale="92500" lnSpcReduction="20000"/>
          </a:bodyPr>
          <a:lstStyle/>
          <a:p>
            <a:pPr>
              <a:lnSpc>
                <a:spcPct val="130000"/>
              </a:lnSpc>
              <a:spcBef>
                <a:spcPts val="0"/>
              </a:spcBef>
              <a:buClr>
                <a:schemeClr val="accent6"/>
              </a:buClr>
              <a:buFont typeface="Wingdings" pitchFamily="2" charset="2"/>
              <a:buChar char="§"/>
            </a:pPr>
            <a:r>
              <a:rPr lang="en-GB" sz="2600" dirty="0" smtClean="0">
                <a:solidFill>
                  <a:schemeClr val="tx1"/>
                </a:solidFill>
              </a:rPr>
              <a:t>Almost all, however, spoke of how </a:t>
            </a:r>
            <a:r>
              <a:rPr lang="en-GB" sz="2600" dirty="0" smtClean="0">
                <a:solidFill>
                  <a:srgbClr val="0000FF"/>
                </a:solidFill>
              </a:rPr>
              <a:t>fragile </a:t>
            </a:r>
            <a:r>
              <a:rPr lang="en-GB" sz="2600" dirty="0" smtClean="0">
                <a:solidFill>
                  <a:schemeClr val="tx1"/>
                </a:solidFill>
              </a:rPr>
              <a:t>they have come to perceive marriage, and how easy people perceive </a:t>
            </a:r>
            <a:r>
              <a:rPr lang="en-GB" sz="2600" dirty="0" smtClean="0">
                <a:solidFill>
                  <a:srgbClr val="0000FF"/>
                </a:solidFill>
              </a:rPr>
              <a:t>marital dissolution </a:t>
            </a:r>
            <a:r>
              <a:rPr lang="en-GB" sz="2600" dirty="0" smtClean="0">
                <a:solidFill>
                  <a:schemeClr val="tx1"/>
                </a:solidFill>
              </a:rPr>
              <a:t>to be.</a:t>
            </a:r>
          </a:p>
          <a:p>
            <a:pPr>
              <a:lnSpc>
                <a:spcPct val="130000"/>
              </a:lnSpc>
              <a:spcBef>
                <a:spcPts val="0"/>
              </a:spcBef>
              <a:buClr>
                <a:schemeClr val="accent6"/>
              </a:buClr>
              <a:buFont typeface="Wingdings" pitchFamily="2" charset="2"/>
              <a:buChar char="§"/>
            </a:pPr>
            <a:endParaRPr lang="en-GB" sz="1100" dirty="0" smtClean="0">
              <a:solidFill>
                <a:schemeClr val="tx1"/>
              </a:solidFill>
            </a:endParaRPr>
          </a:p>
          <a:p>
            <a:pPr>
              <a:lnSpc>
                <a:spcPct val="130000"/>
              </a:lnSpc>
              <a:spcBef>
                <a:spcPts val="0"/>
              </a:spcBef>
              <a:buClr>
                <a:schemeClr val="accent6"/>
              </a:buClr>
              <a:buFont typeface="Wingdings" pitchFamily="2" charset="2"/>
              <a:buChar char="§"/>
            </a:pPr>
            <a:r>
              <a:rPr lang="en-GB" sz="2600" dirty="0" smtClean="0">
                <a:solidFill>
                  <a:schemeClr val="tx1"/>
                </a:solidFill>
              </a:rPr>
              <a:t>Respondents attributed this to:</a:t>
            </a:r>
          </a:p>
          <a:p>
            <a:pPr lvl="1">
              <a:lnSpc>
                <a:spcPct val="120000"/>
              </a:lnSpc>
              <a:spcBef>
                <a:spcPts val="0"/>
              </a:spcBef>
              <a:buClrTx/>
              <a:buFont typeface="Arial" pitchFamily="34" charset="0"/>
              <a:buChar char="•"/>
            </a:pPr>
            <a:r>
              <a:rPr lang="en-GB" sz="2600" dirty="0" smtClean="0">
                <a:solidFill>
                  <a:schemeClr val="tx1"/>
                </a:solidFill>
              </a:rPr>
              <a:t> </a:t>
            </a:r>
            <a:r>
              <a:rPr lang="en-GB" sz="2600" dirty="0" smtClean="0">
                <a:solidFill>
                  <a:srgbClr val="0000FF"/>
                </a:solidFill>
              </a:rPr>
              <a:t>Media influences</a:t>
            </a:r>
          </a:p>
          <a:p>
            <a:pPr lvl="1">
              <a:lnSpc>
                <a:spcPct val="120000"/>
              </a:lnSpc>
              <a:spcBef>
                <a:spcPts val="0"/>
              </a:spcBef>
              <a:buClrTx/>
              <a:buFont typeface="Arial" pitchFamily="34" charset="0"/>
              <a:buChar char="•"/>
            </a:pPr>
            <a:r>
              <a:rPr lang="en-GB" sz="2600" dirty="0" smtClean="0">
                <a:solidFill>
                  <a:srgbClr val="0000FF"/>
                </a:solidFill>
              </a:rPr>
              <a:t>A weakened sense of commitment</a:t>
            </a:r>
          </a:p>
          <a:p>
            <a:pPr lvl="1">
              <a:lnSpc>
                <a:spcPct val="120000"/>
              </a:lnSpc>
              <a:spcBef>
                <a:spcPts val="0"/>
              </a:spcBef>
              <a:buClrTx/>
              <a:buFont typeface="Arial" pitchFamily="34" charset="0"/>
              <a:buChar char="•"/>
            </a:pPr>
            <a:r>
              <a:rPr lang="en-GB" sz="2600" dirty="0" smtClean="0">
                <a:solidFill>
                  <a:srgbClr val="0000FF"/>
                </a:solidFill>
              </a:rPr>
              <a:t>Weakening of social norms around fidelity and exclusivity</a:t>
            </a:r>
          </a:p>
          <a:p>
            <a:pPr lvl="1">
              <a:lnSpc>
                <a:spcPct val="120000"/>
              </a:lnSpc>
              <a:spcBef>
                <a:spcPts val="0"/>
              </a:spcBef>
              <a:buClrTx/>
              <a:buFont typeface="Arial" pitchFamily="34" charset="0"/>
              <a:buChar char="•"/>
            </a:pPr>
            <a:r>
              <a:rPr lang="en-GB" sz="2600" dirty="0" smtClean="0">
                <a:solidFill>
                  <a:srgbClr val="0000FF"/>
                </a:solidFill>
              </a:rPr>
              <a:t>The demands of work</a:t>
            </a:r>
          </a:p>
          <a:p>
            <a:pPr lvl="1">
              <a:lnSpc>
                <a:spcPct val="120000"/>
              </a:lnSpc>
              <a:spcBef>
                <a:spcPts val="0"/>
              </a:spcBef>
              <a:buClrTx/>
              <a:buFont typeface="Arial" pitchFamily="34" charset="0"/>
              <a:buChar char="•"/>
            </a:pPr>
            <a:r>
              <a:rPr lang="en-GB" sz="2600" dirty="0" smtClean="0">
                <a:solidFill>
                  <a:srgbClr val="0000FF"/>
                </a:solidFill>
              </a:rPr>
              <a:t>The relative ease of obtaining legal separation/divorce</a:t>
            </a:r>
          </a:p>
          <a:p>
            <a:pPr lvl="1"/>
            <a:endParaRPr lang="en-GB" dirty="0" smtClean="0"/>
          </a:p>
          <a:p>
            <a:endParaRPr lang="en-GB" dirty="0"/>
          </a:p>
        </p:txBody>
      </p:sp>
      <p:sp>
        <p:nvSpPr>
          <p:cNvPr id="3" name="Text Placeholder 2"/>
          <p:cNvSpPr>
            <a:spLocks noGrp="1"/>
          </p:cNvSpPr>
          <p:nvPr>
            <p:ph type="body" sz="quarter" idx="13"/>
          </p:nvPr>
        </p:nvSpPr>
        <p:spPr>
          <a:xfrm>
            <a:off x="323850" y="267494"/>
            <a:ext cx="8064500" cy="576064"/>
          </a:xfrm>
          <a:solidFill>
            <a:schemeClr val="accent3">
              <a:lumMod val="60000"/>
              <a:lumOff val="40000"/>
            </a:schemeClr>
          </a:solidFill>
        </p:spPr>
        <p:txBody>
          <a:bodyPr>
            <a:normAutofit/>
          </a:bodyPr>
          <a:lstStyle/>
          <a:p>
            <a:pPr marL="0" indent="0">
              <a:buNone/>
            </a:pPr>
            <a:r>
              <a:rPr lang="en-GB" sz="2800" b="1" spc="-45" dirty="0" smtClean="0">
                <a:latin typeface="+mj-lt"/>
                <a:ea typeface="+mj-ea"/>
                <a:cs typeface="+mj-cs"/>
              </a:rPr>
              <a:t>PERCEIVED EASE OF MARITAL DISSOLUTION</a:t>
            </a:r>
            <a:endParaRPr lang="en-GB" sz="2800" b="1" spc="-45" dirty="0">
              <a:latin typeface="+mj-lt"/>
              <a:ea typeface="+mj-ea"/>
              <a:cs typeface="+mj-cs"/>
            </a:endParaRPr>
          </a:p>
        </p:txBody>
      </p:sp>
      <p:pic>
        <p:nvPicPr>
          <p:cNvPr id="5" name="Picture 4"/>
          <p:cNvPicPr>
            <a:picLocks noChangeAspect="1"/>
          </p:cNvPicPr>
          <p:nvPr/>
        </p:nvPicPr>
        <p:blipFill>
          <a:blip r:embed="rId2" cstate="print">
            <a:lum bright="-10000"/>
          </a:blip>
          <a:stretch>
            <a:fillRect/>
          </a:stretch>
        </p:blipFill>
        <p:spPr>
          <a:xfrm>
            <a:off x="6444208" y="2067694"/>
            <a:ext cx="1818903" cy="136242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4319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510"/>
            <a:ext cx="8229600" cy="4206210"/>
          </a:xfrm>
          <a:solidFill>
            <a:schemeClr val="accent5">
              <a:lumMod val="20000"/>
              <a:lumOff val="80000"/>
            </a:schemeClr>
          </a:solidFill>
        </p:spPr>
        <p:txBody>
          <a:bodyPr>
            <a:normAutofit/>
          </a:bodyPr>
          <a:lstStyle/>
          <a:p>
            <a:pPr marL="0" indent="0" algn="ctr">
              <a:spcBef>
                <a:spcPct val="0"/>
              </a:spcBef>
              <a:buNone/>
            </a:pPr>
            <a:r>
              <a:rPr lang="en-GB" sz="4000" dirty="0" smtClean="0">
                <a:solidFill>
                  <a:schemeClr val="tx2"/>
                </a:solidFill>
                <a:latin typeface="+mj-lt"/>
                <a:ea typeface="+mj-ea"/>
                <a:cs typeface="+mj-cs"/>
              </a:rPr>
              <a:t>Expectations of a </a:t>
            </a:r>
          </a:p>
          <a:p>
            <a:pPr marL="0" indent="0" algn="ctr">
              <a:spcBef>
                <a:spcPct val="0"/>
              </a:spcBef>
              <a:buNone/>
            </a:pPr>
            <a:r>
              <a:rPr lang="en-GB" sz="4000" dirty="0" smtClean="0">
                <a:solidFill>
                  <a:schemeClr val="tx2"/>
                </a:solidFill>
                <a:latin typeface="+mj-lt"/>
                <a:ea typeface="+mj-ea"/>
                <a:cs typeface="+mj-cs"/>
              </a:rPr>
              <a:t>Long-term Relationship</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2313443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528" y="195486"/>
            <a:ext cx="8424936" cy="504056"/>
          </a:xfrm>
          <a:solidFill>
            <a:schemeClr val="accent5">
              <a:lumMod val="20000"/>
              <a:lumOff val="80000"/>
            </a:schemeClr>
          </a:solidFill>
        </p:spPr>
        <p:txBody>
          <a:bodyPr>
            <a:noAutofit/>
          </a:bodyPr>
          <a:lstStyle/>
          <a:p>
            <a:pPr>
              <a:buNone/>
            </a:pPr>
            <a:r>
              <a:rPr lang="en-GB" sz="2800" b="1" dirty="0" smtClean="0"/>
              <a:t>EXPECTATIONS ARE CHANGING</a:t>
            </a:r>
            <a:endParaRPr lang="mt-MT" sz="2800" b="1" dirty="0"/>
          </a:p>
        </p:txBody>
      </p:sp>
      <p:sp>
        <p:nvSpPr>
          <p:cNvPr id="5" name="Content Placeholder 4"/>
          <p:cNvSpPr>
            <a:spLocks noGrp="1"/>
          </p:cNvSpPr>
          <p:nvPr>
            <p:ph idx="1"/>
          </p:nvPr>
        </p:nvSpPr>
        <p:spPr>
          <a:xfrm>
            <a:off x="395536" y="1014979"/>
            <a:ext cx="8064823" cy="3284963"/>
          </a:xfrm>
          <a:solidFill>
            <a:schemeClr val="accent5">
              <a:lumMod val="20000"/>
              <a:lumOff val="80000"/>
            </a:schemeClr>
          </a:solidFill>
        </p:spPr>
        <p:txBody>
          <a:bodyPr anchor="t">
            <a:normAutofit/>
          </a:bodyPr>
          <a:lstStyle/>
          <a:p>
            <a:pPr>
              <a:buNone/>
            </a:pPr>
            <a:r>
              <a:rPr lang="en-GB" sz="2400" dirty="0" smtClean="0">
                <a:solidFill>
                  <a:schemeClr val="tx1"/>
                </a:solidFill>
              </a:rPr>
              <a:t>Cultural expectations of the relationship</a:t>
            </a:r>
          </a:p>
          <a:p>
            <a:pPr>
              <a:buClr>
                <a:schemeClr val="accent6"/>
              </a:buClr>
              <a:buFont typeface="Wingdings" pitchFamily="2" charset="2"/>
              <a:buChar char="§"/>
            </a:pPr>
            <a:r>
              <a:rPr lang="en-GB" sz="2400" dirty="0" smtClean="0">
                <a:solidFill>
                  <a:srgbClr val="0000FF"/>
                </a:solidFill>
              </a:rPr>
              <a:t>Past = priority given to children</a:t>
            </a:r>
          </a:p>
          <a:p>
            <a:pPr>
              <a:buClr>
                <a:schemeClr val="accent6"/>
              </a:buClr>
              <a:buFont typeface="Wingdings" pitchFamily="2" charset="2"/>
              <a:buChar char="§"/>
            </a:pPr>
            <a:r>
              <a:rPr lang="en-GB" sz="2400" dirty="0" smtClean="0">
                <a:solidFill>
                  <a:srgbClr val="0000FF"/>
                </a:solidFill>
              </a:rPr>
              <a:t>Present = priority given to companionship of partner </a:t>
            </a:r>
            <a:endParaRPr lang="en-US" sz="2400" dirty="0" smtClean="0">
              <a:solidFill>
                <a:srgbClr val="0000FF"/>
              </a:solidFill>
            </a:endParaRPr>
          </a:p>
        </p:txBody>
      </p:sp>
      <p:pic>
        <p:nvPicPr>
          <p:cNvPr id="80898" name="Picture 2" descr="Related image"/>
          <p:cNvPicPr>
            <a:picLocks noChangeAspect="1" noChangeArrowheads="1"/>
          </p:cNvPicPr>
          <p:nvPr/>
        </p:nvPicPr>
        <p:blipFill>
          <a:blip r:embed="rId2" cstate="print"/>
          <a:srcRect/>
          <a:stretch>
            <a:fillRect/>
          </a:stretch>
        </p:blipFill>
        <p:spPr bwMode="auto">
          <a:xfrm>
            <a:off x="827584" y="2427734"/>
            <a:ext cx="3322762" cy="221517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80900" name="AutoShape 4" descr="Image result for companionship of cou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download (1).jpg"/>
          <p:cNvPicPr>
            <a:picLocks noChangeAspect="1"/>
          </p:cNvPicPr>
          <p:nvPr/>
        </p:nvPicPr>
        <p:blipFill>
          <a:blip r:embed="rId3" cstate="print"/>
          <a:stretch>
            <a:fillRect/>
          </a:stretch>
        </p:blipFill>
        <p:spPr>
          <a:xfrm>
            <a:off x="4716016" y="2427734"/>
            <a:ext cx="3312368" cy="220423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6492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850" y="123478"/>
            <a:ext cx="8424614" cy="504056"/>
          </a:xfrm>
          <a:solidFill>
            <a:schemeClr val="accent5">
              <a:lumMod val="20000"/>
              <a:lumOff val="80000"/>
            </a:schemeClr>
          </a:solidFill>
        </p:spPr>
        <p:txBody>
          <a:bodyPr>
            <a:normAutofit/>
          </a:bodyPr>
          <a:lstStyle/>
          <a:p>
            <a:pPr>
              <a:buNone/>
            </a:pPr>
            <a:r>
              <a:rPr lang="en-GB" sz="2800" b="1" dirty="0" smtClean="0"/>
              <a:t>SEVEN CENTRAL EMERGENT THEMES</a:t>
            </a:r>
            <a:endParaRPr lang="mt-MT" sz="2800" b="1" dirty="0"/>
          </a:p>
        </p:txBody>
      </p:sp>
      <p:graphicFrame>
        <p:nvGraphicFramePr>
          <p:cNvPr id="4" name="Content Placeholder 3"/>
          <p:cNvGraphicFramePr>
            <a:graphicFrameLocks noGrp="1"/>
          </p:cNvGraphicFramePr>
          <p:nvPr>
            <p:ph idx="1"/>
          </p:nvPr>
        </p:nvGraphicFramePr>
        <p:xfrm>
          <a:off x="179512" y="799653"/>
          <a:ext cx="5544294" cy="414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6" name="Rectangle 2"/>
          <p:cNvSpPr>
            <a:spLocks noChangeArrowheads="1"/>
          </p:cNvSpPr>
          <p:nvPr/>
        </p:nvSpPr>
        <p:spPr bwMode="auto">
          <a:xfrm>
            <a:off x="5724128" y="1571190"/>
            <a:ext cx="3168352"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fontAlgn="base">
              <a:lnSpc>
                <a:spcPct val="100000"/>
              </a:lnSpc>
              <a:spcBef>
                <a:spcPct val="0"/>
              </a:spcBef>
              <a:spcAft>
                <a:spcPct val="0"/>
              </a:spcAft>
              <a:buClr>
                <a:schemeClr val="accent6"/>
              </a:buClr>
              <a:buSzTx/>
              <a:tabLst/>
            </a:pPr>
            <a:r>
              <a:rPr lang="en-GB" sz="2400" dirty="0" smtClean="0"/>
              <a:t>Themes are: </a:t>
            </a:r>
          </a:p>
          <a:p>
            <a:pPr lvl="0" fontAlgn="base">
              <a:spcBef>
                <a:spcPct val="0"/>
              </a:spcBef>
              <a:spcAft>
                <a:spcPct val="0"/>
              </a:spcAft>
              <a:buClr>
                <a:schemeClr val="accent6"/>
              </a:buClr>
              <a:buFont typeface="Wingdings" pitchFamily="2" charset="2"/>
              <a:buChar char="§"/>
            </a:pPr>
            <a:r>
              <a:rPr lang="en-GB" sz="2400" dirty="0" smtClean="0"/>
              <a:t> Interrelated </a:t>
            </a:r>
          </a:p>
          <a:p>
            <a:pPr lvl="0" fontAlgn="base">
              <a:spcBef>
                <a:spcPct val="0"/>
              </a:spcBef>
              <a:spcAft>
                <a:spcPct val="0"/>
              </a:spcAft>
              <a:buClr>
                <a:schemeClr val="accent6"/>
              </a:buClr>
              <a:buFont typeface="Wingdings" pitchFamily="2" charset="2"/>
              <a:buChar char="§"/>
            </a:pPr>
            <a:endParaRPr lang="en-GB" sz="1400" dirty="0" smtClean="0"/>
          </a:p>
          <a:p>
            <a:pPr lvl="0" fontAlgn="base">
              <a:spcBef>
                <a:spcPct val="0"/>
              </a:spcBef>
              <a:spcAft>
                <a:spcPct val="0"/>
              </a:spcAft>
              <a:buClr>
                <a:schemeClr val="accent6"/>
              </a:buClr>
              <a:buFont typeface="Wingdings" pitchFamily="2" charset="2"/>
              <a:buChar char="§"/>
            </a:pPr>
            <a:r>
              <a:rPr lang="en-GB" sz="2400" dirty="0" smtClean="0"/>
              <a:t>Many grow over time</a:t>
            </a:r>
          </a:p>
          <a:p>
            <a:pPr lvl="0" fontAlgn="base">
              <a:spcBef>
                <a:spcPct val="0"/>
              </a:spcBef>
              <a:spcAft>
                <a:spcPct val="0"/>
              </a:spcAft>
              <a:buClr>
                <a:schemeClr val="accent6"/>
              </a:buClr>
              <a:buFont typeface="Wingdings" pitchFamily="2" charset="2"/>
              <a:buChar char="§"/>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fontAlgn="base">
              <a:spcBef>
                <a:spcPct val="0"/>
              </a:spcBef>
              <a:spcAft>
                <a:spcPct val="0"/>
              </a:spcAft>
              <a:buClr>
                <a:schemeClr val="accent6"/>
              </a:buClr>
              <a:buFont typeface="Wingdings" pitchFamily="2" charset="2"/>
              <a:buChar char="§"/>
            </a:pPr>
            <a:r>
              <a:rPr lang="en-GB" sz="2400" dirty="0" smtClean="0"/>
              <a:t>Require an ongoing </a:t>
            </a:r>
          </a:p>
          <a:p>
            <a:pPr lvl="0" fontAlgn="base">
              <a:spcBef>
                <a:spcPct val="0"/>
              </a:spcBef>
              <a:spcAft>
                <a:spcPct val="0"/>
              </a:spcAft>
              <a:buClr>
                <a:schemeClr val="accent6"/>
              </a:buClr>
            </a:pPr>
            <a:r>
              <a:rPr lang="en-GB" sz="2400" dirty="0" smtClean="0"/>
              <a:t>  effort by each partner </a:t>
            </a:r>
          </a:p>
        </p:txBody>
      </p:sp>
    </p:spTree>
    <p:extLst>
      <p:ext uri="{BB962C8B-B14F-4D97-AF65-F5344CB8AC3E}">
        <p14:creationId xmlns:p14="http://schemas.microsoft.com/office/powerpoint/2010/main" val="2786492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510"/>
            <a:ext cx="8229600" cy="4206210"/>
          </a:xfrm>
          <a:solidFill>
            <a:schemeClr val="accent4">
              <a:lumMod val="60000"/>
              <a:lumOff val="40000"/>
            </a:schemeClr>
          </a:solidFill>
        </p:spPr>
        <p:txBody>
          <a:bodyPr>
            <a:normAutofit/>
          </a:bodyPr>
          <a:lstStyle/>
          <a:p>
            <a:pPr marL="0" indent="0" algn="ctr">
              <a:spcBef>
                <a:spcPct val="0"/>
              </a:spcBef>
              <a:buNone/>
            </a:pPr>
            <a:r>
              <a:rPr lang="en-GB" sz="5400" dirty="0" smtClean="0">
                <a:solidFill>
                  <a:schemeClr val="tx2"/>
                </a:solidFill>
                <a:latin typeface="+mj-lt"/>
                <a:ea typeface="+mj-ea"/>
                <a:cs typeface="+mj-cs"/>
              </a:rPr>
              <a:t>Conclusions and Recommendations</a:t>
            </a:r>
            <a:endParaRPr lang="en-US" sz="5400" dirty="0">
              <a:solidFill>
                <a:schemeClr val="tx2"/>
              </a:solidFill>
              <a:latin typeface="+mj-lt"/>
              <a:ea typeface="+mj-ea"/>
              <a:cs typeface="+mj-cs"/>
            </a:endParaRPr>
          </a:p>
        </p:txBody>
      </p:sp>
    </p:spTree>
    <p:extLst>
      <p:ext uri="{BB962C8B-B14F-4D97-AF65-F5344CB8AC3E}">
        <p14:creationId xmlns:p14="http://schemas.microsoft.com/office/powerpoint/2010/main" val="1288725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9155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t-MT"/>
          </a:p>
        </p:txBody>
      </p:sp>
      <p:sp>
        <p:nvSpPr>
          <p:cNvPr id="2" name="Content Placeholder 1"/>
          <p:cNvSpPr>
            <a:spLocks noGrp="1"/>
          </p:cNvSpPr>
          <p:nvPr>
            <p:ph idx="1"/>
          </p:nvPr>
        </p:nvSpPr>
        <p:spPr>
          <a:xfrm>
            <a:off x="323528" y="987574"/>
            <a:ext cx="8568952" cy="3960440"/>
          </a:xfrm>
        </p:spPr>
        <p:txBody>
          <a:bodyPr anchor="t">
            <a:normAutofit/>
          </a:bodyPr>
          <a:lstStyle/>
          <a:p>
            <a:pPr>
              <a:lnSpc>
                <a:spcPct val="70000"/>
              </a:lnSpc>
              <a:buClr>
                <a:schemeClr val="accent6"/>
              </a:buClr>
              <a:buFont typeface="Wingdings" pitchFamily="2" charset="2"/>
              <a:buChar char="§"/>
            </a:pPr>
            <a:r>
              <a:rPr lang="en-GB" sz="2400" dirty="0">
                <a:solidFill>
                  <a:schemeClr val="tx1"/>
                </a:solidFill>
              </a:rPr>
              <a:t>The importance of </a:t>
            </a:r>
            <a:r>
              <a:rPr lang="en-GB" sz="2400" b="1" dirty="0">
                <a:solidFill>
                  <a:schemeClr val="accent3"/>
                </a:solidFill>
              </a:rPr>
              <a:t>nurturing</a:t>
            </a:r>
            <a:r>
              <a:rPr lang="en-GB" sz="2400" dirty="0">
                <a:solidFill>
                  <a:schemeClr val="tx1"/>
                </a:solidFill>
              </a:rPr>
              <a:t> the </a:t>
            </a:r>
            <a:r>
              <a:rPr lang="en-GB" sz="2400" b="1" dirty="0">
                <a:solidFill>
                  <a:schemeClr val="accent3"/>
                </a:solidFill>
              </a:rPr>
              <a:t>couple relationship </a:t>
            </a:r>
            <a:r>
              <a:rPr lang="en-GB" sz="2400" dirty="0" smtClean="0">
                <a:solidFill>
                  <a:schemeClr val="tx1"/>
                </a:solidFill>
              </a:rPr>
              <a:t>was highlighted and considered </a:t>
            </a:r>
            <a:r>
              <a:rPr lang="en-GB" sz="2400" dirty="0">
                <a:solidFill>
                  <a:schemeClr val="tx1"/>
                </a:solidFill>
              </a:rPr>
              <a:t>as </a:t>
            </a:r>
            <a:r>
              <a:rPr lang="en-GB" sz="2400" b="1" dirty="0">
                <a:solidFill>
                  <a:schemeClr val="accent3"/>
                </a:solidFill>
              </a:rPr>
              <a:t>vital</a:t>
            </a:r>
            <a:r>
              <a:rPr lang="en-GB" sz="2400" dirty="0">
                <a:solidFill>
                  <a:schemeClr val="tx1"/>
                </a:solidFill>
              </a:rPr>
              <a:t> to the quality </a:t>
            </a:r>
            <a:r>
              <a:rPr lang="en-GB" sz="2400" dirty="0" smtClean="0">
                <a:solidFill>
                  <a:schemeClr val="tx1"/>
                </a:solidFill>
              </a:rPr>
              <a:t>of </a:t>
            </a:r>
            <a:r>
              <a:rPr lang="en-GB" sz="2400" dirty="0">
                <a:solidFill>
                  <a:schemeClr val="tx1"/>
                </a:solidFill>
              </a:rPr>
              <a:t>life of </a:t>
            </a:r>
            <a:r>
              <a:rPr lang="en-GB" sz="2400" dirty="0" smtClean="0">
                <a:solidFill>
                  <a:schemeClr val="tx1"/>
                </a:solidFill>
              </a:rPr>
              <a:t>individuals </a:t>
            </a:r>
            <a:r>
              <a:rPr lang="en-GB" sz="2400" dirty="0">
                <a:solidFill>
                  <a:schemeClr val="tx1"/>
                </a:solidFill>
              </a:rPr>
              <a:t>and their dependent </a:t>
            </a:r>
            <a:r>
              <a:rPr lang="en-GB" sz="2400" dirty="0" smtClean="0">
                <a:solidFill>
                  <a:schemeClr val="tx1"/>
                </a:solidFill>
              </a:rPr>
              <a:t>children. </a:t>
            </a:r>
            <a:br>
              <a:rPr lang="en-GB" sz="2400" dirty="0" smtClean="0">
                <a:solidFill>
                  <a:schemeClr val="tx1"/>
                </a:solidFill>
              </a:rPr>
            </a:br>
            <a:endParaRPr lang="en-GB" sz="2400" dirty="0" smtClean="0">
              <a:solidFill>
                <a:schemeClr val="tx1"/>
              </a:solidFill>
            </a:endParaRPr>
          </a:p>
          <a:p>
            <a:pPr>
              <a:lnSpc>
                <a:spcPct val="70000"/>
              </a:lnSpc>
              <a:buClr>
                <a:schemeClr val="accent6"/>
              </a:buClr>
              <a:buFont typeface="Wingdings" pitchFamily="2" charset="2"/>
              <a:buChar char="§"/>
            </a:pPr>
            <a:r>
              <a:rPr lang="en-GB" sz="2400" dirty="0" smtClean="0">
                <a:solidFill>
                  <a:schemeClr val="tx1"/>
                </a:solidFill>
              </a:rPr>
              <a:t>In </a:t>
            </a:r>
            <a:r>
              <a:rPr lang="en-GB" sz="2400" dirty="0">
                <a:solidFill>
                  <a:schemeClr val="tx1"/>
                </a:solidFill>
              </a:rPr>
              <a:t>order to promote stable, mutually </a:t>
            </a:r>
            <a:r>
              <a:rPr lang="en-GB" sz="2400" dirty="0" smtClean="0">
                <a:solidFill>
                  <a:schemeClr val="tx1"/>
                </a:solidFill>
              </a:rPr>
              <a:t>satisfying                                                                    </a:t>
            </a:r>
            <a:r>
              <a:rPr lang="en-GB" sz="2400" dirty="0">
                <a:solidFill>
                  <a:schemeClr val="tx1"/>
                </a:solidFill>
              </a:rPr>
              <a:t>couple relationships which contribute to individual </a:t>
            </a:r>
            <a:r>
              <a:rPr lang="en-GB" sz="2400" dirty="0" smtClean="0">
                <a:solidFill>
                  <a:schemeClr val="tx1"/>
                </a:solidFill>
              </a:rPr>
              <a:t>                                                                 and </a:t>
            </a:r>
            <a:r>
              <a:rPr lang="en-GB" sz="2400" dirty="0">
                <a:solidFill>
                  <a:schemeClr val="tx1"/>
                </a:solidFill>
              </a:rPr>
              <a:t>family wellbeing, </a:t>
            </a:r>
            <a:r>
              <a:rPr lang="en-GB" sz="2400" b="1" dirty="0">
                <a:solidFill>
                  <a:schemeClr val="accent3"/>
                </a:solidFill>
              </a:rPr>
              <a:t>relationship education </a:t>
            </a:r>
            <a:r>
              <a:rPr lang="en-GB" sz="2400" b="1" dirty="0" smtClean="0">
                <a:solidFill>
                  <a:schemeClr val="accent3"/>
                </a:solidFill>
              </a:rPr>
              <a:t>                                                                                       requires </a:t>
            </a:r>
            <a:r>
              <a:rPr lang="en-GB" sz="2400" b="1" dirty="0">
                <a:solidFill>
                  <a:schemeClr val="accent3"/>
                </a:solidFill>
              </a:rPr>
              <a:t>prioritisation in our policies. </a:t>
            </a:r>
            <a:endParaRPr lang="en-GB" sz="2400" b="1" dirty="0" smtClean="0">
              <a:solidFill>
                <a:schemeClr val="accent3"/>
              </a:solidFill>
            </a:endParaRPr>
          </a:p>
          <a:p>
            <a:pPr>
              <a:lnSpc>
                <a:spcPct val="70000"/>
              </a:lnSpc>
              <a:buClr>
                <a:schemeClr val="accent6"/>
              </a:buClr>
              <a:buFont typeface="Wingdings" pitchFamily="2" charset="2"/>
              <a:buChar char="§"/>
            </a:pPr>
            <a:endParaRPr lang="mt-MT" sz="1400" b="1" dirty="0">
              <a:solidFill>
                <a:schemeClr val="tx1"/>
              </a:solidFill>
            </a:endParaRPr>
          </a:p>
          <a:p>
            <a:pPr>
              <a:lnSpc>
                <a:spcPct val="70000"/>
              </a:lnSpc>
              <a:buClr>
                <a:schemeClr val="accent6"/>
              </a:buClr>
              <a:buFont typeface="Wingdings" pitchFamily="2" charset="2"/>
              <a:buChar char="§"/>
            </a:pPr>
            <a:r>
              <a:rPr lang="en-GB" sz="2400" b="1" dirty="0">
                <a:solidFill>
                  <a:schemeClr val="accent3"/>
                </a:solidFill>
              </a:rPr>
              <a:t>Courses in relationship education that </a:t>
            </a:r>
            <a:r>
              <a:rPr lang="en-GB" sz="2400" b="1" dirty="0" smtClean="0">
                <a:solidFill>
                  <a:schemeClr val="accent3"/>
                </a:solidFill>
              </a:rPr>
              <a:t>                                                                are </a:t>
            </a:r>
            <a:r>
              <a:rPr lang="en-GB" sz="2400" b="1" dirty="0">
                <a:solidFill>
                  <a:schemeClr val="accent3"/>
                </a:solidFill>
              </a:rPr>
              <a:t>evidence-based are to be offered to </a:t>
            </a:r>
            <a:r>
              <a:rPr lang="en-GB" sz="2400" b="1" dirty="0" smtClean="0">
                <a:solidFill>
                  <a:schemeClr val="accent3"/>
                </a:solidFill>
              </a:rPr>
              <a:t>                                                                  all couples</a:t>
            </a:r>
            <a:r>
              <a:rPr lang="en-GB" sz="2400" dirty="0" smtClean="0">
                <a:solidFill>
                  <a:schemeClr val="tx1"/>
                </a:solidFill>
              </a:rPr>
              <a:t>, </a:t>
            </a:r>
            <a:r>
              <a:rPr lang="en-GB" sz="2400" dirty="0">
                <a:solidFill>
                  <a:schemeClr val="tx1"/>
                </a:solidFill>
              </a:rPr>
              <a:t>irrespective of their religious </a:t>
            </a:r>
            <a:r>
              <a:rPr lang="en-GB" sz="2400" dirty="0" smtClean="0">
                <a:solidFill>
                  <a:schemeClr val="tx1"/>
                </a:solidFill>
              </a:rPr>
              <a:t>                                                                beliefs </a:t>
            </a:r>
            <a:r>
              <a:rPr lang="en-GB" sz="2400" dirty="0">
                <a:solidFill>
                  <a:schemeClr val="tx1"/>
                </a:solidFill>
              </a:rPr>
              <a:t>or whether they are married or </a:t>
            </a:r>
            <a:r>
              <a:rPr lang="en-GB" sz="2400" dirty="0" smtClean="0">
                <a:solidFill>
                  <a:schemeClr val="tx1"/>
                </a:solidFill>
              </a:rPr>
              <a:t>not.</a:t>
            </a:r>
          </a:p>
        </p:txBody>
      </p:sp>
      <p:sp>
        <p:nvSpPr>
          <p:cNvPr id="3" name="Text Placeholder 2"/>
          <p:cNvSpPr>
            <a:spLocks noGrp="1"/>
          </p:cNvSpPr>
          <p:nvPr>
            <p:ph type="body" sz="quarter" idx="13"/>
          </p:nvPr>
        </p:nvSpPr>
        <p:spPr>
          <a:xfrm>
            <a:off x="323528" y="123478"/>
            <a:ext cx="8820472" cy="719138"/>
          </a:xfrm>
        </p:spPr>
        <p:txBody>
          <a:bodyPr>
            <a:normAutofit/>
          </a:bodyPr>
          <a:lstStyle/>
          <a:p>
            <a:pPr>
              <a:buNone/>
            </a:pPr>
            <a:r>
              <a:rPr lang="en-GB" sz="2600" b="1" dirty="0" smtClean="0"/>
              <a:t>RECOMMENDATIONS FOR POLICY AND PRACTICE</a:t>
            </a:r>
            <a:endParaRPr lang="mt-MT" sz="2600" b="1" dirty="0" smtClean="0"/>
          </a:p>
        </p:txBody>
      </p:sp>
      <p:pic>
        <p:nvPicPr>
          <p:cNvPr id="6" name="Picture 2" descr="Image result for couples holding hands"/>
          <p:cNvPicPr>
            <a:picLocks noChangeAspect="1" noChangeArrowheads="1"/>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7020272" y="1779662"/>
            <a:ext cx="1943111" cy="291466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15903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9155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t-MT"/>
          </a:p>
        </p:txBody>
      </p:sp>
      <p:sp>
        <p:nvSpPr>
          <p:cNvPr id="2" name="Content Placeholder 1"/>
          <p:cNvSpPr>
            <a:spLocks noGrp="1"/>
          </p:cNvSpPr>
          <p:nvPr>
            <p:ph idx="1"/>
          </p:nvPr>
        </p:nvSpPr>
        <p:spPr>
          <a:xfrm>
            <a:off x="323528" y="1059582"/>
            <a:ext cx="8568952" cy="3888432"/>
          </a:xfrm>
        </p:spPr>
        <p:txBody>
          <a:bodyPr anchor="t">
            <a:normAutofit/>
          </a:bodyPr>
          <a:lstStyle/>
          <a:p>
            <a:pPr>
              <a:lnSpc>
                <a:spcPct val="80000"/>
              </a:lnSpc>
              <a:buClr>
                <a:schemeClr val="accent6"/>
              </a:buClr>
              <a:buFont typeface="Wingdings" pitchFamily="2" charset="2"/>
              <a:buChar char="§"/>
            </a:pPr>
            <a:r>
              <a:rPr lang="en-GB" sz="2400" dirty="0" smtClean="0">
                <a:solidFill>
                  <a:schemeClr val="tx1"/>
                </a:solidFill>
              </a:rPr>
              <a:t>In the case of couples with children, </a:t>
            </a:r>
            <a:r>
              <a:rPr lang="en-GB" sz="2400" b="1" dirty="0" smtClean="0">
                <a:solidFill>
                  <a:schemeClr val="accent3"/>
                </a:solidFill>
              </a:rPr>
              <a:t>co-parenting is to be given its due importance</a:t>
            </a:r>
            <a:r>
              <a:rPr lang="en-GB" sz="2400" b="1" dirty="0" smtClean="0">
                <a:solidFill>
                  <a:schemeClr val="tx1"/>
                </a:solidFill>
              </a:rPr>
              <a:t> </a:t>
            </a:r>
            <a:r>
              <a:rPr lang="en-GB" sz="2400" dirty="0" smtClean="0">
                <a:solidFill>
                  <a:schemeClr val="tx1"/>
                </a:solidFill>
              </a:rPr>
              <a:t>as suggested in the </a:t>
            </a:r>
            <a:r>
              <a:rPr lang="en-GB" sz="2400" i="1" dirty="0" smtClean="0">
                <a:solidFill>
                  <a:schemeClr val="accent3"/>
                </a:solidFill>
              </a:rPr>
              <a:t>Strategic Policy for Positive Parenting 2016 -2020</a:t>
            </a:r>
            <a:r>
              <a:rPr lang="en-GB" sz="2400" dirty="0" smtClean="0">
                <a:solidFill>
                  <a:schemeClr val="accent3"/>
                </a:solidFill>
              </a:rPr>
              <a:t>. </a:t>
            </a:r>
            <a:endParaRPr lang="mt-MT" sz="2400" dirty="0" smtClean="0">
              <a:solidFill>
                <a:schemeClr val="accent3"/>
              </a:solidFill>
            </a:endParaRPr>
          </a:p>
          <a:p>
            <a:pPr>
              <a:lnSpc>
                <a:spcPct val="80000"/>
              </a:lnSpc>
              <a:buClr>
                <a:schemeClr val="accent6"/>
              </a:buClr>
              <a:buFont typeface="Wingdings" pitchFamily="2" charset="2"/>
              <a:buChar char="§"/>
            </a:pPr>
            <a:r>
              <a:rPr lang="en-GB" sz="2400" dirty="0" smtClean="0">
                <a:solidFill>
                  <a:schemeClr val="tx1"/>
                </a:solidFill>
              </a:rPr>
              <a:t>Parenting programmes are  needed and should not simply focus on the skills needed to raise children, but should adopt </a:t>
            </a:r>
            <a:r>
              <a:rPr lang="en-GB" sz="2400" b="1" dirty="0" smtClean="0">
                <a:solidFill>
                  <a:schemeClr val="tx1"/>
                </a:solidFill>
              </a:rPr>
              <a:t>a more systemic approach which </a:t>
            </a:r>
            <a:r>
              <a:rPr lang="en-GB" sz="2400" b="1" dirty="0" smtClean="0">
                <a:solidFill>
                  <a:schemeClr val="accent3"/>
                </a:solidFill>
              </a:rPr>
              <a:t>addresses the couple                                                     relationship, recognising parents as                                                            partners.</a:t>
            </a:r>
          </a:p>
          <a:p>
            <a:pPr>
              <a:lnSpc>
                <a:spcPct val="80000"/>
              </a:lnSpc>
              <a:buClr>
                <a:schemeClr val="accent6"/>
              </a:buClr>
              <a:buFont typeface="Wingdings" pitchFamily="2" charset="2"/>
              <a:buChar char="§"/>
            </a:pPr>
            <a:r>
              <a:rPr lang="en-GB" sz="2400" dirty="0" smtClean="0">
                <a:solidFill>
                  <a:schemeClr val="accent3"/>
                </a:solidFill>
              </a:rPr>
              <a:t>Relationship </a:t>
            </a:r>
            <a:r>
              <a:rPr lang="en-GB" sz="2400" b="1" dirty="0" smtClean="0">
                <a:solidFill>
                  <a:schemeClr val="accent3"/>
                </a:solidFill>
              </a:rPr>
              <a:t>education should also address                                                                 the reality of post-separation and divorce,                                                                              and blended families</a:t>
            </a:r>
            <a:r>
              <a:rPr lang="en-GB" sz="2400" dirty="0" smtClean="0">
                <a:solidFill>
                  <a:schemeClr val="tx1"/>
                </a:solidFill>
              </a:rPr>
              <a:t>, with particular                                                            emphasis on co-parenting in this context. </a:t>
            </a:r>
          </a:p>
          <a:p>
            <a:pPr>
              <a:lnSpc>
                <a:spcPct val="80000"/>
              </a:lnSpc>
              <a:buClr>
                <a:schemeClr val="accent6"/>
              </a:buClr>
              <a:buFont typeface="Wingdings" pitchFamily="2" charset="2"/>
              <a:buChar char="§"/>
            </a:pPr>
            <a:endParaRPr lang="mt-MT" sz="2400" dirty="0" smtClean="0">
              <a:solidFill>
                <a:schemeClr val="tx1"/>
              </a:solidFill>
            </a:endParaRPr>
          </a:p>
          <a:p>
            <a:pPr>
              <a:lnSpc>
                <a:spcPct val="70000"/>
              </a:lnSpc>
              <a:buClr>
                <a:schemeClr val="accent6"/>
              </a:buClr>
              <a:buFont typeface="Wingdings" pitchFamily="2" charset="2"/>
              <a:buChar char="§"/>
            </a:pPr>
            <a:endParaRPr lang="en-GB" sz="2200" dirty="0" smtClean="0">
              <a:solidFill>
                <a:schemeClr val="tx1"/>
              </a:solidFill>
            </a:endParaRPr>
          </a:p>
        </p:txBody>
      </p:sp>
      <p:sp>
        <p:nvSpPr>
          <p:cNvPr id="3" name="Text Placeholder 2"/>
          <p:cNvSpPr>
            <a:spLocks noGrp="1"/>
          </p:cNvSpPr>
          <p:nvPr>
            <p:ph type="body" sz="quarter" idx="13"/>
          </p:nvPr>
        </p:nvSpPr>
        <p:spPr>
          <a:xfrm>
            <a:off x="323528" y="123478"/>
            <a:ext cx="8820472" cy="719138"/>
          </a:xfrm>
        </p:spPr>
        <p:txBody>
          <a:bodyPr>
            <a:normAutofit/>
          </a:bodyPr>
          <a:lstStyle/>
          <a:p>
            <a:pPr>
              <a:buNone/>
            </a:pPr>
            <a:r>
              <a:rPr lang="en-GB" sz="2600" b="1" dirty="0" smtClean="0"/>
              <a:t>RECOMMENDATIONS FOR POLICY AND PRACTICE</a:t>
            </a:r>
            <a:endParaRPr lang="mt-MT" sz="2600" b="1" dirty="0" smtClean="0"/>
          </a:p>
        </p:txBody>
      </p:sp>
      <p:pic>
        <p:nvPicPr>
          <p:cNvPr id="157698" name="Picture 2" descr="Related image"/>
          <p:cNvPicPr>
            <a:picLocks noChangeAspect="1" noChangeArrowheads="1"/>
          </p:cNvPicPr>
          <p:nvPr/>
        </p:nvPicPr>
        <p:blipFill>
          <a:blip r:embed="rId3" cstate="print"/>
          <a:srcRect/>
          <a:stretch>
            <a:fillRect/>
          </a:stretch>
        </p:blipFill>
        <p:spPr bwMode="auto">
          <a:xfrm>
            <a:off x="6300192" y="3038007"/>
            <a:ext cx="2727598" cy="181417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59038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9155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t-MT"/>
          </a:p>
        </p:txBody>
      </p:sp>
      <p:sp>
        <p:nvSpPr>
          <p:cNvPr id="2" name="Content Placeholder 1"/>
          <p:cNvSpPr>
            <a:spLocks noGrp="1"/>
          </p:cNvSpPr>
          <p:nvPr>
            <p:ph idx="1"/>
          </p:nvPr>
        </p:nvSpPr>
        <p:spPr>
          <a:xfrm>
            <a:off x="395536" y="4083918"/>
            <a:ext cx="8496944" cy="648072"/>
          </a:xfrm>
        </p:spPr>
        <p:txBody>
          <a:bodyPr anchor="t">
            <a:normAutofit lnSpcReduction="10000"/>
          </a:bodyPr>
          <a:lstStyle/>
          <a:p>
            <a:pPr>
              <a:lnSpc>
                <a:spcPct val="80000"/>
              </a:lnSpc>
              <a:buClr>
                <a:schemeClr val="accent6"/>
              </a:buClr>
              <a:buFont typeface="Wingdings" pitchFamily="2" charset="2"/>
              <a:buChar char="§"/>
            </a:pPr>
            <a:r>
              <a:rPr lang="en-GB" sz="2400" dirty="0" smtClean="0">
                <a:solidFill>
                  <a:schemeClr val="tx1"/>
                </a:solidFill>
              </a:rPr>
              <a:t>Guidance on </a:t>
            </a:r>
            <a:r>
              <a:rPr lang="en-GB" sz="2400" b="1" dirty="0" smtClean="0">
                <a:solidFill>
                  <a:schemeClr val="accent3"/>
                </a:solidFill>
              </a:rPr>
              <a:t>time management for parents </a:t>
            </a:r>
            <a:r>
              <a:rPr lang="en-GB" sz="2400" dirty="0" smtClean="0">
                <a:solidFill>
                  <a:schemeClr val="tx1"/>
                </a:solidFill>
              </a:rPr>
              <a:t>can be offered as part of wellness initiatives at the workplace. </a:t>
            </a:r>
          </a:p>
          <a:p>
            <a:pPr>
              <a:lnSpc>
                <a:spcPct val="70000"/>
              </a:lnSpc>
              <a:buClr>
                <a:schemeClr val="accent6"/>
              </a:buClr>
              <a:buFont typeface="Wingdings" pitchFamily="2" charset="2"/>
              <a:buChar char="§"/>
            </a:pPr>
            <a:endParaRPr lang="en-GB" sz="2200" dirty="0" smtClean="0">
              <a:solidFill>
                <a:schemeClr val="tx1"/>
              </a:solidFill>
            </a:endParaRPr>
          </a:p>
        </p:txBody>
      </p:sp>
      <p:sp>
        <p:nvSpPr>
          <p:cNvPr id="3" name="Text Placeholder 2"/>
          <p:cNvSpPr>
            <a:spLocks noGrp="1"/>
          </p:cNvSpPr>
          <p:nvPr>
            <p:ph type="body" sz="quarter" idx="13"/>
          </p:nvPr>
        </p:nvSpPr>
        <p:spPr>
          <a:xfrm>
            <a:off x="323528" y="123478"/>
            <a:ext cx="8820472" cy="719138"/>
          </a:xfrm>
        </p:spPr>
        <p:txBody>
          <a:bodyPr>
            <a:normAutofit/>
          </a:bodyPr>
          <a:lstStyle/>
          <a:p>
            <a:pPr>
              <a:buNone/>
            </a:pPr>
            <a:r>
              <a:rPr lang="en-GB" sz="2600" b="1" dirty="0" smtClean="0"/>
              <a:t>RECOMMENDATIONS FOR POLICY AND PRACTICE</a:t>
            </a:r>
            <a:endParaRPr lang="mt-MT" sz="2600" b="1" dirty="0" smtClean="0"/>
          </a:p>
        </p:txBody>
      </p:sp>
      <p:sp>
        <p:nvSpPr>
          <p:cNvPr id="6" name="Rectangle 5"/>
          <p:cNvSpPr/>
          <p:nvPr/>
        </p:nvSpPr>
        <p:spPr>
          <a:xfrm>
            <a:off x="395536" y="1002090"/>
            <a:ext cx="5040560" cy="3054362"/>
          </a:xfrm>
          <a:prstGeom prst="rect">
            <a:avLst/>
          </a:prstGeom>
        </p:spPr>
        <p:txBody>
          <a:bodyPr wrap="square">
            <a:spAutoFit/>
          </a:bodyPr>
          <a:lstStyle/>
          <a:p>
            <a:pPr marL="137160" indent="-137160" defTabSz="685800">
              <a:lnSpc>
                <a:spcPct val="80000"/>
              </a:lnSpc>
              <a:spcBef>
                <a:spcPts val="900"/>
              </a:spcBef>
              <a:buClr>
                <a:schemeClr val="accent6"/>
              </a:buClr>
              <a:buFont typeface="Wingdings" pitchFamily="2" charset="2"/>
              <a:buChar char="§"/>
            </a:pPr>
            <a:r>
              <a:rPr lang="en-GB" sz="2400" dirty="0" smtClean="0"/>
              <a:t>Given the negative impact which long working hours was found to have on the wellbeing of the couple in Maltese society, and the high value given to spending quality time together for relationship satisfaction</a:t>
            </a:r>
            <a:r>
              <a:rPr lang="en-GB" sz="2400" b="1" dirty="0" smtClean="0"/>
              <a:t> </a:t>
            </a:r>
            <a:r>
              <a:rPr lang="en-GB" sz="2400" b="1" dirty="0" smtClean="0">
                <a:solidFill>
                  <a:schemeClr val="accent3"/>
                </a:solidFill>
              </a:rPr>
              <a:t>Family friendly policies are to be further developed and encouraged across the various segments of the labour market.</a:t>
            </a:r>
            <a:r>
              <a:rPr lang="en-GB" sz="2400" dirty="0" smtClean="0">
                <a:solidFill>
                  <a:schemeClr val="accent3"/>
                </a:solidFill>
              </a:rPr>
              <a:t>.</a:t>
            </a:r>
          </a:p>
        </p:txBody>
      </p:sp>
      <p:pic>
        <p:nvPicPr>
          <p:cNvPr id="7" name="Picture 2" descr="Image result for family friendly polic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491630"/>
            <a:ext cx="3242388"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15903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9155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t-MT"/>
          </a:p>
        </p:txBody>
      </p:sp>
      <p:sp>
        <p:nvSpPr>
          <p:cNvPr id="2" name="Content Placeholder 1"/>
          <p:cNvSpPr>
            <a:spLocks noGrp="1"/>
          </p:cNvSpPr>
          <p:nvPr>
            <p:ph idx="1"/>
          </p:nvPr>
        </p:nvSpPr>
        <p:spPr>
          <a:xfrm>
            <a:off x="395536" y="1059582"/>
            <a:ext cx="8496944" cy="3888432"/>
          </a:xfrm>
        </p:spPr>
        <p:txBody>
          <a:bodyPr anchor="t">
            <a:normAutofit/>
          </a:bodyPr>
          <a:lstStyle/>
          <a:p>
            <a:pPr>
              <a:lnSpc>
                <a:spcPct val="70000"/>
              </a:lnSpc>
              <a:buClr>
                <a:schemeClr val="accent6"/>
              </a:buClr>
              <a:buFont typeface="Wingdings" pitchFamily="2" charset="2"/>
              <a:buChar char="§"/>
            </a:pPr>
            <a:r>
              <a:rPr lang="en-GB" sz="2400" dirty="0" smtClean="0">
                <a:solidFill>
                  <a:schemeClr val="tx1"/>
                </a:solidFill>
              </a:rPr>
              <a:t>Income inadequacy was found to contribute significantly to couple distress. The presence of children was indicated as adding to financial pressures on the couple relationship. These findings substantiate outcomes from the quantitative CATI survey (PFWS, 2016). </a:t>
            </a:r>
            <a:r>
              <a:rPr lang="en-GB" sz="2400" b="1" dirty="0" smtClean="0">
                <a:solidFill>
                  <a:schemeClr val="accent3"/>
                </a:solidFill>
              </a:rPr>
              <a:t>Adequate income support to meet basic needs should be guaranteed. </a:t>
            </a:r>
            <a:endParaRPr lang="en-GB" sz="1400" b="1" dirty="0" smtClean="0">
              <a:solidFill>
                <a:schemeClr val="accent3"/>
              </a:solidFill>
            </a:endParaRPr>
          </a:p>
          <a:p>
            <a:pPr>
              <a:lnSpc>
                <a:spcPct val="70000"/>
              </a:lnSpc>
              <a:buClr>
                <a:schemeClr val="accent6"/>
              </a:buClr>
              <a:buFont typeface="Wingdings" pitchFamily="2" charset="2"/>
              <a:buChar char="§"/>
            </a:pPr>
            <a:r>
              <a:rPr lang="en-GB" sz="2400" dirty="0" smtClean="0">
                <a:solidFill>
                  <a:schemeClr val="tx1"/>
                </a:solidFill>
              </a:rPr>
              <a:t>There is a need to strengthen </a:t>
            </a:r>
            <a:r>
              <a:rPr lang="en-GB" sz="2400" b="1" dirty="0" smtClean="0">
                <a:solidFill>
                  <a:schemeClr val="accent3"/>
                </a:solidFill>
              </a:rPr>
              <a:t>school-                                                         based consumer and media education                                                                            </a:t>
            </a:r>
            <a:r>
              <a:rPr lang="en-GB" sz="2400" dirty="0" smtClean="0">
                <a:solidFill>
                  <a:schemeClr val="tx1"/>
                </a:solidFill>
              </a:rPr>
              <a:t>and to provide </a:t>
            </a:r>
            <a:r>
              <a:rPr lang="en-GB" sz="2400" b="1" dirty="0" smtClean="0">
                <a:solidFill>
                  <a:schemeClr val="accent3"/>
                </a:solidFill>
              </a:rPr>
              <a:t>lifelong learning                                                 opportunities for nurturing                                                               consumer and media  literate                                                                           adults and parents</a:t>
            </a:r>
            <a:r>
              <a:rPr lang="en-GB" sz="2400" dirty="0" smtClean="0">
                <a:solidFill>
                  <a:schemeClr val="accent3"/>
                </a:solidFill>
              </a:rPr>
              <a:t>. </a:t>
            </a:r>
            <a:endParaRPr lang="mt-MT" sz="2400" dirty="0" smtClean="0">
              <a:solidFill>
                <a:schemeClr val="accent3"/>
              </a:solidFill>
            </a:endParaRPr>
          </a:p>
          <a:p>
            <a:pPr>
              <a:lnSpc>
                <a:spcPct val="70000"/>
              </a:lnSpc>
              <a:buClr>
                <a:schemeClr val="accent6"/>
              </a:buClr>
              <a:buFont typeface="Wingdings" pitchFamily="2" charset="2"/>
              <a:buChar char="§"/>
            </a:pPr>
            <a:endParaRPr lang="en-GB" sz="2400" dirty="0" smtClean="0"/>
          </a:p>
          <a:p>
            <a:pPr>
              <a:lnSpc>
                <a:spcPct val="70000"/>
              </a:lnSpc>
              <a:buClr>
                <a:schemeClr val="accent6"/>
              </a:buClr>
              <a:buFont typeface="Wingdings" pitchFamily="2" charset="2"/>
              <a:buChar char="§"/>
            </a:pPr>
            <a:endParaRPr lang="en-GB" sz="2200" dirty="0" smtClean="0">
              <a:solidFill>
                <a:schemeClr val="tx1"/>
              </a:solidFill>
            </a:endParaRPr>
          </a:p>
        </p:txBody>
      </p:sp>
      <p:sp>
        <p:nvSpPr>
          <p:cNvPr id="3" name="Text Placeholder 2"/>
          <p:cNvSpPr>
            <a:spLocks noGrp="1"/>
          </p:cNvSpPr>
          <p:nvPr>
            <p:ph type="body" sz="quarter" idx="13"/>
          </p:nvPr>
        </p:nvSpPr>
        <p:spPr>
          <a:xfrm>
            <a:off x="323528" y="123478"/>
            <a:ext cx="8820472" cy="719138"/>
          </a:xfrm>
        </p:spPr>
        <p:txBody>
          <a:bodyPr>
            <a:normAutofit/>
          </a:bodyPr>
          <a:lstStyle/>
          <a:p>
            <a:pPr>
              <a:buNone/>
            </a:pPr>
            <a:r>
              <a:rPr lang="en-GB" sz="2600" b="1" dirty="0" smtClean="0"/>
              <a:t>RECOMMENDATIONS FOR POLICY AND PRACTICE</a:t>
            </a:r>
            <a:endParaRPr lang="mt-MT" sz="2600" b="1" dirty="0" smtClean="0"/>
          </a:p>
        </p:txBody>
      </p:sp>
      <p:pic>
        <p:nvPicPr>
          <p:cNvPr id="8"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787774"/>
            <a:ext cx="3024336" cy="207166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15903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9155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t-MT"/>
          </a:p>
        </p:txBody>
      </p:sp>
      <p:sp>
        <p:nvSpPr>
          <p:cNvPr id="3" name="Text Placeholder 2"/>
          <p:cNvSpPr>
            <a:spLocks noGrp="1"/>
          </p:cNvSpPr>
          <p:nvPr>
            <p:ph type="body" sz="quarter" idx="13"/>
          </p:nvPr>
        </p:nvSpPr>
        <p:spPr>
          <a:xfrm>
            <a:off x="323528" y="123478"/>
            <a:ext cx="8820472" cy="719138"/>
          </a:xfrm>
        </p:spPr>
        <p:txBody>
          <a:bodyPr>
            <a:normAutofit/>
          </a:bodyPr>
          <a:lstStyle/>
          <a:p>
            <a:pPr>
              <a:buNone/>
            </a:pPr>
            <a:r>
              <a:rPr lang="en-GB" sz="2600" b="1" dirty="0" smtClean="0"/>
              <a:t>RECOMMENDATIONS FOR POLICY AND PRACTICE</a:t>
            </a:r>
            <a:endParaRPr lang="mt-MT" sz="2600" b="1" dirty="0" smtClean="0"/>
          </a:p>
        </p:txBody>
      </p:sp>
      <p:sp>
        <p:nvSpPr>
          <p:cNvPr id="7" name="Content Placeholder 1"/>
          <p:cNvSpPr>
            <a:spLocks noGrp="1"/>
          </p:cNvSpPr>
          <p:nvPr>
            <p:ph idx="1"/>
          </p:nvPr>
        </p:nvSpPr>
        <p:spPr>
          <a:xfrm>
            <a:off x="395288" y="1058863"/>
            <a:ext cx="8497887" cy="3744912"/>
          </a:xfrm>
        </p:spPr>
        <p:txBody>
          <a:bodyPr anchor="t">
            <a:normAutofit/>
          </a:bodyPr>
          <a:lstStyle/>
          <a:p>
            <a:pPr>
              <a:lnSpc>
                <a:spcPct val="70000"/>
              </a:lnSpc>
              <a:buClr>
                <a:schemeClr val="accent6"/>
              </a:buClr>
              <a:buFont typeface="Wingdings" pitchFamily="2" charset="2"/>
              <a:buChar char="§"/>
            </a:pPr>
            <a:r>
              <a:rPr lang="en-GB" sz="2400" b="1" dirty="0" smtClean="0">
                <a:solidFill>
                  <a:schemeClr val="accent3"/>
                </a:solidFill>
              </a:rPr>
              <a:t>Personal </a:t>
            </a:r>
            <a:r>
              <a:rPr lang="en-GB" sz="2400" b="1" dirty="0">
                <a:solidFill>
                  <a:schemeClr val="accent3"/>
                </a:solidFill>
              </a:rPr>
              <a:t>ﬁnance education </a:t>
            </a:r>
            <a:r>
              <a:rPr lang="en-GB" sz="2400" dirty="0">
                <a:solidFill>
                  <a:schemeClr val="tx1"/>
                </a:solidFill>
              </a:rPr>
              <a:t>using a values-based active </a:t>
            </a:r>
            <a:r>
              <a:rPr lang="en-GB" sz="2400" dirty="0" smtClean="0">
                <a:solidFill>
                  <a:schemeClr val="tx1"/>
                </a:solidFill>
              </a:rPr>
              <a:t/>
            </a:r>
            <a:br>
              <a:rPr lang="en-GB" sz="2400" dirty="0" smtClean="0">
                <a:solidFill>
                  <a:schemeClr val="tx1"/>
                </a:solidFill>
              </a:rPr>
            </a:br>
            <a:r>
              <a:rPr lang="en-GB" sz="2400" dirty="0" smtClean="0">
                <a:solidFill>
                  <a:schemeClr val="tx1"/>
                </a:solidFill>
              </a:rPr>
              <a:t>learning </a:t>
            </a:r>
            <a:r>
              <a:rPr lang="en-GB" sz="2400" dirty="0">
                <a:solidFill>
                  <a:schemeClr val="tx1"/>
                </a:solidFill>
              </a:rPr>
              <a:t>approach, </a:t>
            </a:r>
            <a:r>
              <a:rPr lang="en-GB" sz="2400" dirty="0" smtClean="0">
                <a:solidFill>
                  <a:schemeClr val="tx1"/>
                </a:solidFill>
              </a:rPr>
              <a:t>which </a:t>
            </a:r>
            <a:r>
              <a:rPr lang="en-GB" sz="2400" dirty="0">
                <a:solidFill>
                  <a:schemeClr val="tx1"/>
                </a:solidFill>
              </a:rPr>
              <a:t>looks at assessment of needs </a:t>
            </a:r>
            <a:r>
              <a:rPr lang="en-GB" sz="2400" dirty="0" smtClean="0">
                <a:solidFill>
                  <a:schemeClr val="tx1"/>
                </a:solidFill>
              </a:rPr>
              <a:t/>
            </a:r>
            <a:br>
              <a:rPr lang="en-GB" sz="2400" dirty="0" smtClean="0">
                <a:solidFill>
                  <a:schemeClr val="tx1"/>
                </a:solidFill>
              </a:rPr>
            </a:br>
            <a:r>
              <a:rPr lang="en-GB" sz="2400" dirty="0" smtClean="0">
                <a:solidFill>
                  <a:schemeClr val="tx1"/>
                </a:solidFill>
              </a:rPr>
              <a:t>versus </a:t>
            </a:r>
            <a:r>
              <a:rPr lang="en-GB" sz="2400" dirty="0">
                <a:solidFill>
                  <a:schemeClr val="tx1"/>
                </a:solidFill>
              </a:rPr>
              <a:t>wants, smart and responsible </a:t>
            </a:r>
            <a:r>
              <a:rPr lang="en-GB" sz="2400" dirty="0" smtClean="0">
                <a:solidFill>
                  <a:schemeClr val="tx1"/>
                </a:solidFill>
              </a:rPr>
              <a:t>decision-making </a:t>
            </a:r>
            <a:br>
              <a:rPr lang="en-GB" sz="2400" dirty="0" smtClean="0">
                <a:solidFill>
                  <a:schemeClr val="tx1"/>
                </a:solidFill>
              </a:rPr>
            </a:br>
            <a:r>
              <a:rPr lang="en-GB" sz="2400" dirty="0" smtClean="0">
                <a:solidFill>
                  <a:schemeClr val="tx1"/>
                </a:solidFill>
              </a:rPr>
              <a:t>around </a:t>
            </a:r>
            <a:r>
              <a:rPr lang="en-GB" sz="2400" dirty="0">
                <a:solidFill>
                  <a:schemeClr val="tx1"/>
                </a:solidFill>
              </a:rPr>
              <a:t>consumption, and planning of realistic budgets to </a:t>
            </a:r>
            <a:r>
              <a:rPr lang="en-GB" sz="2400" dirty="0" smtClean="0">
                <a:solidFill>
                  <a:schemeClr val="tx1"/>
                </a:solidFill>
              </a:rPr>
              <a:t/>
            </a:r>
            <a:br>
              <a:rPr lang="en-GB" sz="2400" dirty="0" smtClean="0">
                <a:solidFill>
                  <a:schemeClr val="tx1"/>
                </a:solidFill>
              </a:rPr>
            </a:br>
            <a:r>
              <a:rPr lang="en-GB" sz="2400" dirty="0" smtClean="0">
                <a:solidFill>
                  <a:schemeClr val="tx1"/>
                </a:solidFill>
              </a:rPr>
              <a:t>meet </a:t>
            </a:r>
            <a:r>
              <a:rPr lang="en-GB" sz="2400" dirty="0">
                <a:solidFill>
                  <a:schemeClr val="tx1"/>
                </a:solidFill>
              </a:rPr>
              <a:t>couple or family </a:t>
            </a:r>
            <a:r>
              <a:rPr lang="en-GB" sz="2400" dirty="0" smtClean="0">
                <a:solidFill>
                  <a:schemeClr val="tx1"/>
                </a:solidFill>
              </a:rPr>
              <a:t>needs – needs to be strengthened both </a:t>
            </a:r>
            <a:r>
              <a:rPr lang="en-GB" sz="2400" dirty="0">
                <a:solidFill>
                  <a:schemeClr val="tx1"/>
                </a:solidFill>
              </a:rPr>
              <a:t>within </a:t>
            </a:r>
            <a:r>
              <a:rPr lang="en-GB" sz="2400" b="1" dirty="0" smtClean="0">
                <a:solidFill>
                  <a:schemeClr val="accent3"/>
                </a:solidFill>
              </a:rPr>
              <a:t>formal and informal </a:t>
            </a:r>
            <a:r>
              <a:rPr lang="en-GB" sz="2400" b="1" dirty="0">
                <a:solidFill>
                  <a:schemeClr val="accent3"/>
                </a:solidFill>
              </a:rPr>
              <a:t>education systems </a:t>
            </a:r>
            <a:r>
              <a:rPr lang="en-GB" sz="2400" b="1" dirty="0" smtClean="0">
                <a:solidFill>
                  <a:schemeClr val="accent3"/>
                </a:solidFill>
              </a:rPr>
              <a:t>and </a:t>
            </a:r>
            <a:r>
              <a:rPr lang="en-GB" sz="2400" b="1" dirty="0">
                <a:solidFill>
                  <a:schemeClr val="accent3"/>
                </a:solidFill>
              </a:rPr>
              <a:t>via community initiatives</a:t>
            </a:r>
            <a:r>
              <a:rPr lang="en-GB" sz="2400" b="1" dirty="0">
                <a:solidFill>
                  <a:schemeClr val="tx1"/>
                </a:solidFill>
              </a:rPr>
              <a:t>. </a:t>
            </a:r>
            <a:endParaRPr lang="en-GB" sz="2400" b="1" dirty="0" smtClean="0">
              <a:solidFill>
                <a:schemeClr val="tx1"/>
              </a:solidFill>
            </a:endParaRPr>
          </a:p>
          <a:p>
            <a:pPr>
              <a:lnSpc>
                <a:spcPct val="70000"/>
              </a:lnSpc>
              <a:buClr>
                <a:schemeClr val="accent6"/>
              </a:buClr>
              <a:buNone/>
            </a:pPr>
            <a:r>
              <a:rPr lang="en-GB" sz="2400" dirty="0" smtClean="0">
                <a:solidFill>
                  <a:schemeClr val="tx1"/>
                </a:solidFill>
              </a:rPr>
              <a:t>  Current awareness–raising public                                                            campaigns promoting wise use of                                                                               money are encouraging.</a:t>
            </a:r>
          </a:p>
          <a:p>
            <a:endParaRPr lang="mt-MT" sz="1600" dirty="0"/>
          </a:p>
        </p:txBody>
      </p:sp>
      <p:sp>
        <p:nvSpPr>
          <p:cNvPr id="165890" name="AutoShape 2" descr="Image result for finance educ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download (1).jpg"/>
          <p:cNvPicPr>
            <a:picLocks noChangeAspect="1"/>
          </p:cNvPicPr>
          <p:nvPr/>
        </p:nvPicPr>
        <p:blipFill>
          <a:blip r:embed="rId2" cstate="print"/>
          <a:stretch>
            <a:fillRect/>
          </a:stretch>
        </p:blipFill>
        <p:spPr>
          <a:xfrm>
            <a:off x="5796136" y="2931319"/>
            <a:ext cx="2916932" cy="193405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5903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742950"/>
          </a:xfrm>
        </p:spPr>
        <p:txBody>
          <a:bodyPr/>
          <a:lstStyle/>
          <a:p>
            <a:r>
              <a:rPr lang="en-GB" b="1" dirty="0" smtClean="0"/>
              <a:t>Main Research Question</a:t>
            </a:r>
            <a:endParaRPr lang="en-GB" b="1" dirty="0"/>
          </a:p>
        </p:txBody>
      </p:sp>
      <p:sp>
        <p:nvSpPr>
          <p:cNvPr id="3" name="Content Placeholder 2"/>
          <p:cNvSpPr>
            <a:spLocks noGrp="1"/>
          </p:cNvSpPr>
          <p:nvPr>
            <p:ph sz="quarter" idx="1"/>
          </p:nvPr>
        </p:nvSpPr>
        <p:spPr>
          <a:xfrm>
            <a:off x="457200" y="987574"/>
            <a:ext cx="8229600" cy="3486130"/>
          </a:xfrm>
          <a:solidFill>
            <a:schemeClr val="bg2">
              <a:lumMod val="90000"/>
            </a:schemeClr>
          </a:solidFill>
        </p:spPr>
        <p:txBody>
          <a:bodyPr>
            <a:normAutofit/>
          </a:bodyPr>
          <a:lstStyle/>
          <a:p>
            <a:pPr marL="274320" lvl="1" indent="0">
              <a:buNone/>
            </a:pPr>
            <a:endParaRPr lang="en-US" dirty="0" smtClean="0"/>
          </a:p>
          <a:p>
            <a:pPr marL="0" indent="0" algn="ctr">
              <a:buNone/>
            </a:pPr>
            <a:r>
              <a:rPr lang="en-US" sz="2400" b="1" i="1" dirty="0" smtClean="0"/>
              <a:t>Do significant differences exist in the                                                                    life satisfaction and  relationships                                                                  of persons in diverse life situations in Malta?</a:t>
            </a:r>
            <a:r>
              <a:rPr lang="en-US" sz="2400" i="1" dirty="0" smtClean="0"/>
              <a:t/>
            </a:r>
            <a:br>
              <a:rPr lang="en-US" sz="2400" i="1" dirty="0" smtClean="0"/>
            </a:br>
            <a:r>
              <a:rPr lang="en-US" sz="2400" i="1" dirty="0" smtClean="0"/>
              <a:t/>
            </a:r>
            <a:br>
              <a:rPr lang="en-US" sz="2400" i="1" dirty="0" smtClean="0"/>
            </a:br>
            <a:r>
              <a:rPr lang="en-US" sz="2400" i="1" dirty="0" smtClean="0"/>
              <a:t>If so, what are these differences                                                                       and among which groups are these differences significant? </a:t>
            </a:r>
            <a:endParaRPr lang="en-GB" sz="2400" dirty="0" smtClean="0"/>
          </a:p>
          <a:p>
            <a:pPr marL="0" indent="0">
              <a:buNone/>
            </a:pPr>
            <a:endParaRPr lang="en-GB" sz="2200" dirty="0"/>
          </a:p>
          <a:p>
            <a:pPr marL="274320" lvl="1" indent="0">
              <a:buNone/>
            </a:pPr>
            <a:endParaRPr lang="en-US" dirty="0" smtClean="0"/>
          </a:p>
          <a:p>
            <a:endParaRPr lang="en-US" sz="2200" dirty="0" smtClean="0"/>
          </a:p>
          <a:p>
            <a:endParaRPr lang="en-GB" sz="2200" dirty="0"/>
          </a:p>
          <a:p>
            <a:endParaRPr lang="en-GB" sz="2200" dirty="0"/>
          </a:p>
        </p:txBody>
      </p:sp>
    </p:spTree>
    <p:extLst>
      <p:ext uri="{BB962C8B-B14F-4D97-AF65-F5344CB8AC3E}">
        <p14:creationId xmlns:p14="http://schemas.microsoft.com/office/powerpoint/2010/main" val="24330771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9155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t-MT"/>
          </a:p>
        </p:txBody>
      </p:sp>
      <p:sp>
        <p:nvSpPr>
          <p:cNvPr id="2" name="Content Placeholder 1"/>
          <p:cNvSpPr>
            <a:spLocks noGrp="1"/>
          </p:cNvSpPr>
          <p:nvPr>
            <p:ph idx="1"/>
          </p:nvPr>
        </p:nvSpPr>
        <p:spPr>
          <a:xfrm>
            <a:off x="395536" y="1059582"/>
            <a:ext cx="8352928" cy="3888432"/>
          </a:xfrm>
        </p:spPr>
        <p:txBody>
          <a:bodyPr anchor="t">
            <a:normAutofit/>
          </a:bodyPr>
          <a:lstStyle/>
          <a:p>
            <a:pPr>
              <a:lnSpc>
                <a:spcPct val="70000"/>
              </a:lnSpc>
              <a:buClr>
                <a:schemeClr val="accent6"/>
              </a:buClr>
              <a:buFont typeface="Wingdings" pitchFamily="2" charset="2"/>
              <a:buChar char="§"/>
            </a:pPr>
            <a:r>
              <a:rPr lang="en-GB" sz="2400" dirty="0" smtClean="0">
                <a:solidFill>
                  <a:schemeClr val="tx1"/>
                </a:solidFill>
              </a:rPr>
              <a:t>Given that some minority groups were not captured in the sample, </a:t>
            </a:r>
            <a:r>
              <a:rPr lang="en-GB" sz="2400" b="1" dirty="0" smtClean="0">
                <a:solidFill>
                  <a:schemeClr val="accent3"/>
                </a:solidFill>
              </a:rPr>
              <a:t>further in-depth qualitative research with </a:t>
            </a:r>
            <a:r>
              <a:rPr lang="en-GB" sz="2400" b="1" dirty="0" err="1" smtClean="0">
                <a:solidFill>
                  <a:schemeClr val="accent3"/>
                </a:solidFill>
              </a:rPr>
              <a:t>LGBTI</a:t>
            </a:r>
            <a:r>
              <a:rPr lang="en-GB" sz="2400" b="1" dirty="0" smtClean="0">
                <a:solidFill>
                  <a:schemeClr val="accent3"/>
                </a:solidFill>
              </a:rPr>
              <a:t>, multi-faith and multi-cultural couples is suggested</a:t>
            </a:r>
            <a:r>
              <a:rPr lang="en-GB" sz="2400" dirty="0" smtClean="0">
                <a:solidFill>
                  <a:schemeClr val="tx1"/>
                </a:solidFill>
              </a:rPr>
              <a:t>.  </a:t>
            </a:r>
            <a:endParaRPr lang="mt-MT" sz="2400" dirty="0" smtClean="0">
              <a:solidFill>
                <a:schemeClr val="tx1"/>
              </a:solidFill>
            </a:endParaRPr>
          </a:p>
          <a:p>
            <a:pPr>
              <a:lnSpc>
                <a:spcPct val="70000"/>
              </a:lnSpc>
              <a:buClr>
                <a:schemeClr val="accent6"/>
              </a:buClr>
              <a:buFont typeface="Wingdings" pitchFamily="2" charset="2"/>
              <a:buChar char="§"/>
            </a:pPr>
            <a:r>
              <a:rPr lang="en-GB" sz="2400" dirty="0" smtClean="0">
                <a:solidFill>
                  <a:schemeClr val="tx1"/>
                </a:solidFill>
              </a:rPr>
              <a:t>Likewise, the study did not capture the experiences of </a:t>
            </a:r>
            <a:r>
              <a:rPr lang="en-GB" sz="2400" b="1" dirty="0" smtClean="0">
                <a:solidFill>
                  <a:schemeClr val="accent3"/>
                </a:solidFill>
              </a:rPr>
              <a:t>couples who have children outside marriage at a relatively younger age</a:t>
            </a:r>
            <a:r>
              <a:rPr lang="en-GB" sz="2400" dirty="0" smtClean="0">
                <a:solidFill>
                  <a:schemeClr val="tx1"/>
                </a:solidFill>
              </a:rPr>
              <a:t>. The experiences of these couples, including the higher incidence of breakdown in                                                                                   this particular group of                                                                                                couples, need to be                                                                                               studied in more depth</a:t>
            </a:r>
            <a:r>
              <a:rPr lang="en-GB" sz="2400" dirty="0" smtClean="0"/>
              <a:t>.  </a:t>
            </a:r>
            <a:endParaRPr lang="mt-MT" sz="2400" dirty="0" smtClean="0"/>
          </a:p>
          <a:p>
            <a:pPr>
              <a:lnSpc>
                <a:spcPct val="70000"/>
              </a:lnSpc>
              <a:buClr>
                <a:schemeClr val="accent6"/>
              </a:buClr>
              <a:buFont typeface="Wingdings" pitchFamily="2" charset="2"/>
              <a:buChar char="§"/>
            </a:pPr>
            <a:endParaRPr lang="en-GB" sz="2200" dirty="0" smtClean="0">
              <a:solidFill>
                <a:schemeClr val="tx1"/>
              </a:solidFill>
            </a:endParaRPr>
          </a:p>
        </p:txBody>
      </p:sp>
      <p:sp>
        <p:nvSpPr>
          <p:cNvPr id="3" name="Text Placeholder 2"/>
          <p:cNvSpPr>
            <a:spLocks noGrp="1"/>
          </p:cNvSpPr>
          <p:nvPr>
            <p:ph type="body" sz="quarter" idx="13"/>
          </p:nvPr>
        </p:nvSpPr>
        <p:spPr>
          <a:xfrm>
            <a:off x="323528" y="123478"/>
            <a:ext cx="8820472" cy="719138"/>
          </a:xfrm>
        </p:spPr>
        <p:txBody>
          <a:bodyPr>
            <a:normAutofit/>
          </a:bodyPr>
          <a:lstStyle/>
          <a:p>
            <a:pPr>
              <a:buNone/>
            </a:pPr>
            <a:r>
              <a:rPr lang="en-GB" sz="2600" b="1" dirty="0" smtClean="0"/>
              <a:t>SUGGESTIONS FOR FURTHER RESEARCH</a:t>
            </a:r>
            <a:endParaRPr lang="mt-MT" sz="2600" b="1" dirty="0" smtClean="0"/>
          </a:p>
        </p:txBody>
      </p:sp>
      <p:pic>
        <p:nvPicPr>
          <p:cNvPr id="6" name="Picture 2" descr="Image result for rainbow couples"/>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6804248" y="3003798"/>
            <a:ext cx="1909777" cy="1872208"/>
          </a:xfrm>
          <a:prstGeom prst="rect">
            <a:avLst/>
          </a:prstGeom>
          <a:noFill/>
          <a:ln>
            <a:solidFill>
              <a:schemeClr val="tx1">
                <a:lumMod val="50000"/>
                <a:lumOff val="50000"/>
              </a:schemeClr>
            </a:solid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66914" name="Picture 2" descr="Image result for very young couple with children"/>
          <p:cNvPicPr>
            <a:picLocks noChangeAspect="1" noChangeArrowheads="1"/>
          </p:cNvPicPr>
          <p:nvPr/>
        </p:nvPicPr>
        <p:blipFill>
          <a:blip r:embed="rId4" cstate="print"/>
          <a:srcRect/>
          <a:stretch>
            <a:fillRect/>
          </a:stretch>
        </p:blipFill>
        <p:spPr bwMode="auto">
          <a:xfrm>
            <a:off x="3923928" y="3003798"/>
            <a:ext cx="2686309" cy="1944216"/>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59038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9155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t-MT"/>
          </a:p>
        </p:txBody>
      </p:sp>
      <p:sp>
        <p:nvSpPr>
          <p:cNvPr id="2" name="Content Placeholder 1"/>
          <p:cNvSpPr>
            <a:spLocks noGrp="1"/>
          </p:cNvSpPr>
          <p:nvPr>
            <p:ph idx="1"/>
          </p:nvPr>
        </p:nvSpPr>
        <p:spPr>
          <a:xfrm>
            <a:off x="395536" y="1059582"/>
            <a:ext cx="8352928" cy="2952328"/>
          </a:xfrm>
        </p:spPr>
        <p:txBody>
          <a:bodyPr anchor="t">
            <a:normAutofit/>
          </a:bodyPr>
          <a:lstStyle/>
          <a:p>
            <a:pPr>
              <a:lnSpc>
                <a:spcPct val="70000"/>
              </a:lnSpc>
              <a:buClr>
                <a:schemeClr val="accent6"/>
              </a:buClr>
              <a:buFont typeface="Wingdings" pitchFamily="2" charset="2"/>
              <a:buChar char="§"/>
            </a:pPr>
            <a:r>
              <a:rPr lang="en-GB" sz="2200" dirty="0" smtClean="0">
                <a:solidFill>
                  <a:schemeClr val="tx1"/>
                </a:solidFill>
              </a:rPr>
              <a:t>  We need to pay much more policy and practice attention to blended families.</a:t>
            </a:r>
          </a:p>
          <a:p>
            <a:pPr>
              <a:lnSpc>
                <a:spcPct val="70000"/>
              </a:lnSpc>
              <a:buClr>
                <a:schemeClr val="accent6"/>
              </a:buClr>
              <a:buFont typeface="Wingdings" pitchFamily="2" charset="2"/>
              <a:buChar char="§"/>
            </a:pPr>
            <a:endParaRPr lang="en-GB" sz="2200" dirty="0">
              <a:solidFill>
                <a:schemeClr val="tx1"/>
              </a:solidFill>
            </a:endParaRPr>
          </a:p>
          <a:p>
            <a:pPr>
              <a:lnSpc>
                <a:spcPct val="70000"/>
              </a:lnSpc>
              <a:buClr>
                <a:schemeClr val="accent6"/>
              </a:buClr>
              <a:buFont typeface="Wingdings" pitchFamily="2" charset="2"/>
              <a:buChar char="§"/>
            </a:pPr>
            <a:r>
              <a:rPr lang="en-GB" sz="2200" dirty="0" smtClean="0">
                <a:solidFill>
                  <a:schemeClr val="tx1"/>
                </a:solidFill>
              </a:rPr>
              <a:t>In our qualitative study, people who entered into a blended relationship spoke of their challenges in many respects such as living arrangements, parenting challenges and relationship challenges.</a:t>
            </a:r>
          </a:p>
          <a:p>
            <a:pPr>
              <a:lnSpc>
                <a:spcPct val="70000"/>
              </a:lnSpc>
              <a:buClr>
                <a:schemeClr val="accent6"/>
              </a:buClr>
              <a:buFont typeface="Wingdings" pitchFamily="2" charset="2"/>
              <a:buChar char="§"/>
            </a:pPr>
            <a:endParaRPr lang="en-GB" sz="2200" dirty="0">
              <a:solidFill>
                <a:schemeClr val="tx1"/>
              </a:solidFill>
            </a:endParaRPr>
          </a:p>
        </p:txBody>
      </p:sp>
      <p:sp>
        <p:nvSpPr>
          <p:cNvPr id="3" name="Text Placeholder 2"/>
          <p:cNvSpPr>
            <a:spLocks noGrp="1"/>
          </p:cNvSpPr>
          <p:nvPr>
            <p:ph type="body" sz="quarter" idx="13"/>
          </p:nvPr>
        </p:nvSpPr>
        <p:spPr>
          <a:xfrm>
            <a:off x="323528" y="123478"/>
            <a:ext cx="8820472" cy="719138"/>
          </a:xfrm>
        </p:spPr>
        <p:txBody>
          <a:bodyPr>
            <a:normAutofit/>
          </a:bodyPr>
          <a:lstStyle/>
          <a:p>
            <a:pPr>
              <a:buNone/>
            </a:pPr>
            <a:r>
              <a:rPr lang="en-GB" sz="2600" b="1" dirty="0" smtClean="0"/>
              <a:t>SUGGESTIONS FOR FURTHER RESEARCH</a:t>
            </a:r>
            <a:endParaRPr lang="mt-MT" sz="2600" b="1" dirty="0" smtClean="0"/>
          </a:p>
        </p:txBody>
      </p:sp>
      <p:sp>
        <p:nvSpPr>
          <p:cNvPr id="4" name="TextBox 3"/>
          <p:cNvSpPr txBox="1"/>
          <p:nvPr/>
        </p:nvSpPr>
        <p:spPr>
          <a:xfrm>
            <a:off x="417387" y="3271387"/>
            <a:ext cx="8136904" cy="81855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nSpc>
                <a:spcPct val="70000"/>
              </a:lnSpc>
              <a:buClr>
                <a:schemeClr val="accent6"/>
              </a:buClr>
            </a:pPr>
            <a:r>
              <a:rPr lang="en-GB" sz="2200" dirty="0">
                <a:solidFill>
                  <a:srgbClr val="0000FF"/>
                </a:solidFill>
              </a:rPr>
              <a:t>NCFR is currently preparing to undertake a qualitative study on blended families with a view to developing policy and practice recommendations by mid-2021.</a:t>
            </a:r>
          </a:p>
        </p:txBody>
      </p:sp>
    </p:spTree>
    <p:extLst>
      <p:ext uri="{BB962C8B-B14F-4D97-AF65-F5344CB8AC3E}">
        <p14:creationId xmlns:p14="http://schemas.microsoft.com/office/powerpoint/2010/main" val="579332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742950"/>
          </a:xfrm>
        </p:spPr>
        <p:txBody>
          <a:bodyPr/>
          <a:lstStyle/>
          <a:p>
            <a:r>
              <a:rPr lang="en-GB" b="1" dirty="0" smtClean="0"/>
              <a:t>Methodology and Questionnaire</a:t>
            </a:r>
            <a:endParaRPr lang="en-GB" b="1" dirty="0"/>
          </a:p>
        </p:txBody>
      </p:sp>
      <p:sp>
        <p:nvSpPr>
          <p:cNvPr id="3" name="Content Placeholder 2"/>
          <p:cNvSpPr>
            <a:spLocks noGrp="1"/>
          </p:cNvSpPr>
          <p:nvPr>
            <p:ph sz="quarter" idx="1"/>
          </p:nvPr>
        </p:nvSpPr>
        <p:spPr>
          <a:xfrm>
            <a:off x="457200" y="987574"/>
            <a:ext cx="8229600" cy="3528392"/>
          </a:xfrm>
          <a:solidFill>
            <a:schemeClr val="bg2">
              <a:lumMod val="90000"/>
            </a:schemeClr>
          </a:solidFill>
        </p:spPr>
        <p:txBody>
          <a:bodyPr>
            <a:normAutofit/>
          </a:bodyPr>
          <a:lstStyle/>
          <a:p>
            <a:r>
              <a:rPr lang="en-US" sz="2200" dirty="0" smtClean="0"/>
              <a:t>2469 participants, stratified by parenthood, gender and residential arrangements</a:t>
            </a:r>
          </a:p>
          <a:p>
            <a:endParaRPr lang="en-US" dirty="0"/>
          </a:p>
          <a:p>
            <a:r>
              <a:rPr lang="en-US" sz="2200" dirty="0" smtClean="0"/>
              <a:t>Computer Assisted Telephone Interviewing (CATI)</a:t>
            </a:r>
          </a:p>
          <a:p>
            <a:endParaRPr lang="en-US" sz="2200" dirty="0" smtClean="0"/>
          </a:p>
          <a:p>
            <a:r>
              <a:rPr lang="en-US" sz="2200" dirty="0"/>
              <a:t>S</a:t>
            </a:r>
            <a:r>
              <a:rPr lang="en-US" sz="2200" dirty="0" smtClean="0"/>
              <a:t>emi-structured </a:t>
            </a:r>
            <a:r>
              <a:rPr lang="en-US" sz="2200" dirty="0"/>
              <a:t>questionnaire </a:t>
            </a:r>
            <a:endParaRPr lang="en-US" sz="2200" dirty="0" smtClean="0"/>
          </a:p>
          <a:p>
            <a:pPr lvl="1"/>
            <a:r>
              <a:rPr lang="en-US" sz="2000" dirty="0" smtClean="0">
                <a:solidFill>
                  <a:schemeClr val="tx1"/>
                </a:solidFill>
              </a:rPr>
              <a:t>Part 1: Demographic data of the respondent</a:t>
            </a:r>
          </a:p>
          <a:p>
            <a:pPr lvl="1"/>
            <a:r>
              <a:rPr lang="en-US" sz="2000" dirty="0" smtClean="0">
                <a:solidFill>
                  <a:schemeClr val="tx1"/>
                </a:solidFill>
              </a:rPr>
              <a:t>Part 2: Information/perceptions </a:t>
            </a:r>
            <a:r>
              <a:rPr lang="en-US" sz="2000" dirty="0">
                <a:solidFill>
                  <a:schemeClr val="tx1"/>
                </a:solidFill>
              </a:rPr>
              <a:t>about </a:t>
            </a:r>
            <a:r>
              <a:rPr lang="en-US" sz="2000" dirty="0" smtClean="0">
                <a:solidFill>
                  <a:schemeClr val="tx1"/>
                </a:solidFill>
              </a:rPr>
              <a:t>relationships</a:t>
            </a:r>
            <a:endParaRPr lang="en-US" sz="2000" dirty="0">
              <a:solidFill>
                <a:schemeClr val="tx1"/>
              </a:solidFill>
            </a:endParaRPr>
          </a:p>
          <a:p>
            <a:pPr lvl="1"/>
            <a:r>
              <a:rPr lang="en-US" sz="2000" dirty="0">
                <a:solidFill>
                  <a:schemeClr val="tx1"/>
                </a:solidFill>
              </a:rPr>
              <a:t>Part </a:t>
            </a:r>
            <a:r>
              <a:rPr lang="en-US" sz="2000" dirty="0" smtClean="0">
                <a:solidFill>
                  <a:schemeClr val="tx1"/>
                </a:solidFill>
              </a:rPr>
              <a:t>3: Use </a:t>
            </a:r>
            <a:r>
              <a:rPr lang="en-US" sz="2000" dirty="0">
                <a:solidFill>
                  <a:schemeClr val="tx1"/>
                </a:solidFill>
              </a:rPr>
              <a:t>of relationship </a:t>
            </a:r>
            <a:r>
              <a:rPr lang="en-US" sz="2000" dirty="0" smtClean="0">
                <a:solidFill>
                  <a:schemeClr val="tx1"/>
                </a:solidFill>
              </a:rPr>
              <a:t>support</a:t>
            </a:r>
            <a:endParaRPr lang="en-US" sz="2000" dirty="0">
              <a:solidFill>
                <a:schemeClr val="tx1"/>
              </a:solidFill>
            </a:endParaRPr>
          </a:p>
          <a:p>
            <a:pPr marL="0" indent="0">
              <a:buNone/>
            </a:pPr>
            <a:endParaRPr lang="en-US" sz="2200" dirty="0"/>
          </a:p>
        </p:txBody>
      </p:sp>
      <p:pic>
        <p:nvPicPr>
          <p:cNvPr id="33794" name="Picture 2" descr="http://qyas.com.sa/images/cati.jp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6353175" y="3435846"/>
            <a:ext cx="2790825" cy="1571626"/>
          </a:xfrm>
          <a:prstGeom prst="rect">
            <a:avLst/>
          </a:prstGeom>
          <a:noFill/>
        </p:spPr>
      </p:pic>
    </p:spTree>
    <p:extLst>
      <p:ext uri="{BB962C8B-B14F-4D97-AF65-F5344CB8AC3E}">
        <p14:creationId xmlns:p14="http://schemas.microsoft.com/office/powerpoint/2010/main" val="4170688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11510"/>
            <a:ext cx="8229600" cy="4206210"/>
          </a:xfrm>
          <a:solidFill>
            <a:schemeClr val="accent6">
              <a:lumMod val="40000"/>
              <a:lumOff val="60000"/>
            </a:schemeClr>
          </a:solidFill>
        </p:spPr>
        <p:txBody>
          <a:bodyPr>
            <a:normAutofit/>
          </a:bodyPr>
          <a:lstStyle/>
          <a:p>
            <a:pPr>
              <a:buNone/>
            </a:pPr>
            <a:endParaRPr lang="en-GB" sz="4800" dirty="0" smtClean="0">
              <a:latin typeface="Lucida Handwriting" pitchFamily="66" charset="0"/>
            </a:endParaRPr>
          </a:p>
          <a:p>
            <a:pPr marL="0" indent="0" algn="ctr">
              <a:spcBef>
                <a:spcPct val="0"/>
              </a:spcBef>
              <a:buNone/>
            </a:pPr>
            <a:r>
              <a:rPr lang="en-GB" sz="5400" dirty="0" smtClean="0">
                <a:solidFill>
                  <a:schemeClr val="tx2"/>
                </a:solidFill>
                <a:latin typeface="+mj-lt"/>
                <a:ea typeface="+mj-ea"/>
                <a:cs typeface="+mj-cs"/>
              </a:rPr>
              <a:t>FINDINGS:</a:t>
            </a:r>
          </a:p>
          <a:p>
            <a:pPr marL="0" indent="0" algn="ctr">
              <a:spcBef>
                <a:spcPct val="0"/>
              </a:spcBef>
              <a:buNone/>
            </a:pPr>
            <a:r>
              <a:rPr lang="en-GB" sz="5400" dirty="0" smtClean="0">
                <a:solidFill>
                  <a:schemeClr val="tx2"/>
                </a:solidFill>
                <a:latin typeface="+mj-lt"/>
                <a:ea typeface="+mj-ea"/>
                <a:cs typeface="+mj-cs"/>
              </a:rPr>
              <a:t>LIFE SATISFACTION</a:t>
            </a:r>
            <a:endParaRPr lang="en-US" sz="5400" dirty="0">
              <a:solidFill>
                <a:schemeClr val="tx2"/>
              </a:solidFill>
              <a:latin typeface="+mj-lt"/>
              <a:ea typeface="+mj-ea"/>
              <a:cs typeface="+mj-cs"/>
            </a:endParaRPr>
          </a:p>
        </p:txBody>
      </p:sp>
    </p:spTree>
    <p:extLst>
      <p:ext uri="{BB962C8B-B14F-4D97-AF65-F5344CB8AC3E}">
        <p14:creationId xmlns:p14="http://schemas.microsoft.com/office/powerpoint/2010/main" val="1389789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Key Questions</a:t>
            </a:r>
            <a:endParaRPr lang="en-GB" b="1" dirty="0"/>
          </a:p>
        </p:txBody>
      </p:sp>
      <p:sp>
        <p:nvSpPr>
          <p:cNvPr id="3" name="Content Placeholder 2"/>
          <p:cNvSpPr>
            <a:spLocks noGrp="1"/>
          </p:cNvSpPr>
          <p:nvPr>
            <p:ph sz="quarter" idx="1"/>
          </p:nvPr>
        </p:nvSpPr>
        <p:spPr>
          <a:xfrm>
            <a:off x="323528" y="1131590"/>
            <a:ext cx="8568952" cy="3486130"/>
          </a:xfrm>
          <a:solidFill>
            <a:schemeClr val="accent6">
              <a:lumMod val="20000"/>
              <a:lumOff val="80000"/>
            </a:schemeClr>
          </a:solidFill>
        </p:spPr>
        <p:txBody>
          <a:bodyPr>
            <a:normAutofit/>
          </a:bodyPr>
          <a:lstStyle/>
          <a:p>
            <a:r>
              <a:rPr lang="en-GB" dirty="0" smtClean="0"/>
              <a:t>How  do adults rate their life satisfaction?</a:t>
            </a:r>
            <a:endParaRPr lang="en-GB" dirty="0"/>
          </a:p>
          <a:p>
            <a:r>
              <a:rPr lang="en-GB" dirty="0" smtClean="0"/>
              <a:t>What variables, if any, predict life satisfaction?</a:t>
            </a:r>
          </a:p>
          <a:p>
            <a:r>
              <a:rPr lang="en-GB" dirty="0" smtClean="0"/>
              <a:t>Do predictors of life satisfaction, if they exist, differ according to relationship status?</a:t>
            </a:r>
          </a:p>
          <a:p>
            <a:r>
              <a:rPr lang="en-GB" dirty="0" smtClean="0"/>
              <a:t>Does parental status impact life satisfaction, and if yes, how?</a:t>
            </a:r>
          </a:p>
          <a:p>
            <a:endParaRPr lang="en-GB" dirty="0"/>
          </a:p>
          <a:p>
            <a:endParaRPr lang="en-GB" dirty="0"/>
          </a:p>
        </p:txBody>
      </p:sp>
    </p:spTree>
    <p:extLst>
      <p:ext uri="{BB962C8B-B14F-4D97-AF65-F5344CB8AC3E}">
        <p14:creationId xmlns:p14="http://schemas.microsoft.com/office/powerpoint/2010/main" val="1447958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742950"/>
          </a:xfrm>
        </p:spPr>
        <p:txBody>
          <a:bodyPr/>
          <a:lstStyle/>
          <a:p>
            <a:r>
              <a:rPr lang="en-GB" b="1" dirty="0" smtClean="0"/>
              <a:t>Life Satisfaction</a:t>
            </a:r>
            <a:endParaRPr lang="en-GB" b="1" dirty="0"/>
          </a:p>
        </p:txBody>
      </p:sp>
      <p:pic>
        <p:nvPicPr>
          <p:cNvPr id="27649" name="Picture 1"/>
          <p:cNvPicPr>
            <a:picLocks noChangeAspect="1" noChangeArrowheads="1"/>
          </p:cNvPicPr>
          <p:nvPr/>
        </p:nvPicPr>
        <p:blipFill>
          <a:blip r:embed="rId3" cstate="print"/>
          <a:srcRect l="5155" t="7156" r="5155" b="6970"/>
          <a:stretch>
            <a:fillRect/>
          </a:stretch>
        </p:blipFill>
        <p:spPr bwMode="auto">
          <a:xfrm>
            <a:off x="251520" y="915566"/>
            <a:ext cx="5688632" cy="3138555"/>
          </a:xfrm>
          <a:prstGeom prst="rect">
            <a:avLst/>
          </a:prstGeom>
          <a:noFill/>
          <a:ln w="9525">
            <a:solidFill>
              <a:schemeClr val="bg2">
                <a:lumMod val="50000"/>
              </a:schemeClr>
            </a:solidFill>
            <a:miter lim="800000"/>
            <a:headEnd/>
            <a:tailEnd/>
          </a:ln>
        </p:spPr>
      </p:pic>
      <p:sp>
        <p:nvSpPr>
          <p:cNvPr id="7" name="Rectangle 6"/>
          <p:cNvSpPr/>
          <p:nvPr/>
        </p:nvSpPr>
        <p:spPr>
          <a:xfrm>
            <a:off x="6156176" y="915566"/>
            <a:ext cx="2736304" cy="3816429"/>
          </a:xfrm>
          <a:prstGeom prst="rect">
            <a:avLst/>
          </a:prstGeom>
          <a:solidFill>
            <a:schemeClr val="accent6">
              <a:lumMod val="20000"/>
              <a:lumOff val="80000"/>
            </a:schemeClr>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B0F0"/>
              </a:buClr>
              <a:buSzTx/>
              <a:buFont typeface="Wingdings 3" panose="05040102010807070707" pitchFamily="18" charset="2"/>
              <a:buChar char=""/>
              <a:tabLst/>
              <a:defRPr/>
            </a:pPr>
            <a:r>
              <a:rPr kumimoji="0" lang="en-GB" sz="2200" b="0" i="0" u="none" strike="noStrike" kern="1200" cap="none" spc="0" normalizeH="0" baseline="0" noProof="0" dirty="0" smtClean="0">
                <a:ln>
                  <a:noFill/>
                </a:ln>
                <a:solidFill>
                  <a:prstClr val="black"/>
                </a:solidFill>
                <a:effectLst/>
                <a:uLnTx/>
                <a:uFillTx/>
                <a:latin typeface="Calibri"/>
                <a:ea typeface="+mn-ea"/>
                <a:cs typeface="+mn-cs"/>
              </a:rPr>
              <a:t>Satisfaction was measured on a five point scale from 1 (very negative) to 5 (very positive). </a:t>
            </a:r>
          </a:p>
          <a:p>
            <a:pPr marL="285750" marR="0" lvl="0" indent="-285750" algn="l" defTabSz="914400" rtl="0" eaLnBrk="1" fontAlgn="auto" latinLnBrk="0" hangingPunct="1">
              <a:lnSpc>
                <a:spcPct val="100000"/>
              </a:lnSpc>
              <a:spcBef>
                <a:spcPts val="0"/>
              </a:spcBef>
              <a:spcAft>
                <a:spcPts val="0"/>
              </a:spcAft>
              <a:buClr>
                <a:srgbClr val="00B0F0"/>
              </a:buClr>
              <a:buSzTx/>
              <a:buFont typeface="Wingdings 3" panose="05040102010807070707" pitchFamily="18" charset="2"/>
              <a:buChar char=""/>
              <a:tabLst/>
              <a:defRPr/>
            </a:pPr>
            <a:endParaRPr kumimoji="0" lang="en-GB" sz="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
                <a:srgbClr val="00B0F0"/>
              </a:buClr>
              <a:buSzTx/>
              <a:buFont typeface="Wingdings 3" panose="05040102010807070707" pitchFamily="18" charset="2"/>
              <a:buChar char=""/>
              <a:tabLst/>
              <a:defRPr/>
            </a:pPr>
            <a:r>
              <a:rPr kumimoji="0" lang="en-GB" sz="2200" b="0" i="0" u="none" strike="noStrike" kern="1200" cap="none" spc="0" normalizeH="0" baseline="0" noProof="0" dirty="0" smtClean="0">
                <a:ln>
                  <a:noFill/>
                </a:ln>
                <a:solidFill>
                  <a:prstClr val="black"/>
                </a:solidFill>
                <a:effectLst/>
                <a:uLnTx/>
                <a:uFillTx/>
                <a:latin typeface="Calibri"/>
                <a:ea typeface="+mn-ea"/>
                <a:cs typeface="+mn-cs"/>
              </a:rPr>
              <a:t>The mean score was 4.05</a:t>
            </a:r>
          </a:p>
          <a:p>
            <a:pPr marL="285750" marR="0" lvl="0" indent="-285750" algn="l" defTabSz="914400" rtl="0" eaLnBrk="1" fontAlgn="auto" latinLnBrk="0" hangingPunct="1">
              <a:lnSpc>
                <a:spcPct val="100000"/>
              </a:lnSpc>
              <a:spcBef>
                <a:spcPts val="0"/>
              </a:spcBef>
              <a:spcAft>
                <a:spcPts val="0"/>
              </a:spcAft>
              <a:buClr>
                <a:srgbClr val="00B0F0"/>
              </a:buClr>
              <a:buSzTx/>
              <a:buFont typeface="Wingdings 3" panose="05040102010807070707" pitchFamily="18" charset="2"/>
              <a:buChar char=""/>
              <a:tabLst/>
              <a:defRPr/>
            </a:pPr>
            <a:endParaRPr kumimoji="0" lang="en-GB" sz="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
                <a:srgbClr val="00B0F0"/>
              </a:buClr>
              <a:buSzTx/>
              <a:buFont typeface="Wingdings 3" panose="05040102010807070707" pitchFamily="18" charset="2"/>
              <a:buChar char=""/>
              <a:tabLst/>
              <a:defRPr/>
            </a:pPr>
            <a:r>
              <a:rPr lang="en-US" sz="2200" dirty="0">
                <a:solidFill>
                  <a:srgbClr val="0000FF"/>
                </a:solidFill>
                <a:latin typeface="+mj-lt"/>
                <a:ea typeface="+mj-ea"/>
                <a:cs typeface="+mj-cs"/>
              </a:rPr>
              <a:t>75% were either very satisfied (38%) or satisfied (37%). </a:t>
            </a:r>
          </a:p>
        </p:txBody>
      </p:sp>
    </p:spTree>
    <p:extLst>
      <p:ext uri="{BB962C8B-B14F-4D97-AF65-F5344CB8AC3E}">
        <p14:creationId xmlns:p14="http://schemas.microsoft.com/office/powerpoint/2010/main" val="319471978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rigin">
  <a:themeElements>
    <a:clrScheme name="Custom 1">
      <a:dk1>
        <a:sysClr val="windowText" lastClr="000000"/>
      </a:dk1>
      <a:lt1>
        <a:sysClr val="window" lastClr="FFFFFF"/>
      </a:lt1>
      <a:dk2>
        <a:srgbClr val="464646"/>
      </a:dk2>
      <a:lt2>
        <a:srgbClr val="DEF5FA"/>
      </a:lt2>
      <a:accent1>
        <a:srgbClr val="2DA2BF"/>
      </a:accent1>
      <a:accent2>
        <a:srgbClr val="92D050"/>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1_Origin">
  <a:themeElements>
    <a:clrScheme name="Custom 1">
      <a:dk1>
        <a:sysClr val="windowText" lastClr="000000"/>
      </a:dk1>
      <a:lt1>
        <a:sysClr val="window" lastClr="FFFFFF"/>
      </a:lt1>
      <a:dk2>
        <a:srgbClr val="464646"/>
      </a:dk2>
      <a:lt2>
        <a:srgbClr val="DEF5FA"/>
      </a:lt2>
      <a:accent1>
        <a:srgbClr val="2DA2BF"/>
      </a:accent1>
      <a:accent2>
        <a:srgbClr val="92D050"/>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themeOverride>
</file>

<file path=docProps/app.xml><?xml version="1.0" encoding="utf-8"?>
<Properties xmlns="http://schemas.openxmlformats.org/officeDocument/2006/extended-properties" xmlns:vt="http://schemas.openxmlformats.org/officeDocument/2006/docPropsVTypes">
  <Template/>
  <TotalTime>16051</TotalTime>
  <Words>2515</Words>
  <Application>Microsoft Office PowerPoint</Application>
  <PresentationFormat>On-screen Show (16:9)</PresentationFormat>
  <Paragraphs>374</Paragraphs>
  <Slides>51</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51</vt:i4>
      </vt:variant>
    </vt:vector>
  </HeadingPairs>
  <TitlesOfParts>
    <vt:vector size="62" baseType="lpstr">
      <vt:lpstr>Arial</vt:lpstr>
      <vt:lpstr>Calibri</vt:lpstr>
      <vt:lpstr>Corbel</vt:lpstr>
      <vt:lpstr>Lucida Handwriting</vt:lpstr>
      <vt:lpstr>Times New Roman</vt:lpstr>
      <vt:lpstr>Wingdings</vt:lpstr>
      <vt:lpstr>Wingdings 2</vt:lpstr>
      <vt:lpstr>Wingdings 3</vt:lpstr>
      <vt:lpstr>Frame</vt:lpstr>
      <vt:lpstr>Origin</vt:lpstr>
      <vt:lpstr>1_Origin</vt:lpstr>
      <vt:lpstr>Research on Couple Relationships  in Malta</vt:lpstr>
      <vt:lpstr>PowerPoint Presentation</vt:lpstr>
      <vt:lpstr>Sustaining Relationships: Couples and Singles in a Changing Society</vt:lpstr>
      <vt:lpstr>PowerPoint Presentation</vt:lpstr>
      <vt:lpstr>Main Research Question</vt:lpstr>
      <vt:lpstr>Methodology and Questionnaire</vt:lpstr>
      <vt:lpstr>PowerPoint Presentation</vt:lpstr>
      <vt:lpstr>Key Questions</vt:lpstr>
      <vt:lpstr>Life Satisfaction</vt:lpstr>
      <vt:lpstr>PowerPoint Presentation</vt:lpstr>
      <vt:lpstr>Predictors of Life Satisfaction for those in a Relationship</vt:lpstr>
      <vt:lpstr>Life Satisfaction, Civil status and Being in a Relationship</vt:lpstr>
      <vt:lpstr>Life Satisfaction and Employment Status                                     of Those in a Relationship</vt:lpstr>
      <vt:lpstr>PowerPoint Presentation</vt:lpstr>
      <vt:lpstr>Predictors of Life Satisfaction for those                               Not in a Relationship</vt:lpstr>
      <vt:lpstr>PowerPoint Presentation</vt:lpstr>
      <vt:lpstr>Life Satisfaction and Being a Parent</vt:lpstr>
      <vt:lpstr>PowerPoint Presentation</vt:lpstr>
      <vt:lpstr>Key Questions</vt:lpstr>
      <vt:lpstr>Relationship Satisfaction</vt:lpstr>
      <vt:lpstr>What predicts relationship satisfaction?</vt:lpstr>
      <vt:lpstr>Other correlates of relationship satisfaction…</vt:lpstr>
      <vt:lpstr>Parenting and Relationship Satisfaction</vt:lpstr>
      <vt:lpstr>What Respondents Valued in their Relationship</vt:lpstr>
      <vt:lpstr>What respondents liked least in their relationship</vt:lpstr>
      <vt:lpstr>Seeking Help with Relationships</vt:lpstr>
      <vt:lpstr>Sources of Relationship Support</vt:lpstr>
      <vt:lpstr>Sustaining Relationships: The Expectations and Lived Experiences of   Couples in Malta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Sustaining Relationships: Couples and Singles in a Changing Society</dc:title>
  <dc:creator>Allison Zammit Said</dc:creator>
  <cp:lastModifiedBy>Cini Sarreo Therese at OPE</cp:lastModifiedBy>
  <cp:revision>537</cp:revision>
  <dcterms:created xsi:type="dcterms:W3CDTF">2016-01-05T08:31:04Z</dcterms:created>
  <dcterms:modified xsi:type="dcterms:W3CDTF">2019-11-19T11:29:35Z</dcterms:modified>
</cp:coreProperties>
</file>