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716B4838-5C01-4DAC-9DCA-6C2C28614408}"/>
              </a:ext>
            </a:extLst>
          </p:cNvPr>
          <p:cNvSpPr/>
          <p:nvPr/>
        </p:nvSpPr>
        <p:spPr>
          <a:xfrm>
            <a:off x="0" y="-3172"/>
            <a:ext cx="12191996" cy="520382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3278"/>
              <a:gd name="f5" fmla="val 3090"/>
              <a:gd name="f6" fmla="val 943"/>
              <a:gd name="f7" fmla="val 1123"/>
              <a:gd name="f8" fmla="val 3270"/>
              <a:gd name="f9" fmla="val 1127"/>
              <a:gd name="f10" fmla="val 3272"/>
              <a:gd name="f11" fmla="val 1133"/>
              <a:gd name="f12" fmla="val 3275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3278"/>
              <a:gd name="f22" fmla="+- f4 0 f2"/>
              <a:gd name="f23" fmla="+- f3 0 f2"/>
              <a:gd name="f24" fmla="*/ f23 1 5760"/>
              <a:gd name="f25" fmla="*/ f22 1 3278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3278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BE57881-1F75-4E46-9581-6848AF4862D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10002" y="1449150"/>
            <a:ext cx="10572000" cy="297105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51DB95E-0232-4C75-81C7-C162F16ABCD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10002" y="5280842"/>
            <a:ext cx="10572000" cy="434970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AB7E671-EEA4-49C7-9587-1F8F99A42B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AB196B-9CDA-4D37-AAAB-9AC78FE8BE08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BC6252-9D36-4D57-B7C0-77FA23AB74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3BD4BA-608C-4912-8DBE-E16A8CBFD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F67698-72C7-4FAD-A3B5-4942E51F0D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7316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3862F-D422-4198-9216-35F4C42A6A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002" y="4800600"/>
            <a:ext cx="10561420" cy="566735"/>
          </a:xfrm>
        </p:spPr>
        <p:txBody>
          <a:bodyPr>
            <a:normAutofit/>
          </a:bodyPr>
          <a:lstStyle>
            <a:lvl1pPr>
              <a:defRPr sz="2400" b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B0B1801A-32D3-4E74-B863-798FDE76B39C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0" y="0"/>
            <a:ext cx="12191996" cy="4800600"/>
          </a:xfrm>
          <a:ln w="9528" cap="rnd">
            <a:solidFill>
              <a:srgbClr val="636363"/>
            </a:solidFill>
            <a:prstDash val="solid"/>
          </a:ln>
        </p:spPr>
        <p:txBody>
          <a:bodyPr anchor="t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BC722E-57CB-46FE-AA68-8A4F3A855D7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10002" y="5367335"/>
            <a:ext cx="10561420" cy="493711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44DC3-2298-4AB8-8DB0-A92E7567769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20E500-8B0E-4062-A8F5-73E21DBAC392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62CEF-EF6F-4079-8EA0-CE9BED509CC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87197C-C84E-4396-A17B-92F1D17015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1BB4BB-D92F-411A-B4B2-F91BDDA11FC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9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A2F1C031-3F8C-472D-B6F1-D2A6EB9067CD}"/>
              </a:ext>
            </a:extLst>
          </p:cNvPr>
          <p:cNvSpPr/>
          <p:nvPr/>
        </p:nvSpPr>
        <p:spPr>
          <a:xfrm>
            <a:off x="631694" y="1081451"/>
            <a:ext cx="6332412" cy="3239188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+- f4 0 f2"/>
              <a:gd name="f44" fmla="+- f3 0 f2"/>
              <a:gd name="f45" fmla="*/ f44 1 3384"/>
              <a:gd name="f46" fmla="*/ f43 1 2308"/>
              <a:gd name="f47" fmla="*/ 0 1 f45"/>
              <a:gd name="f48" fmla="*/ f3 1 f45"/>
              <a:gd name="f49" fmla="*/ 0 1 f46"/>
              <a:gd name="f50" fmla="*/ f4 1 f46"/>
              <a:gd name="f51" fmla="*/ f47 f41 1"/>
              <a:gd name="f52" fmla="*/ f48 f41 1"/>
              <a:gd name="f53" fmla="*/ f50 f42 1"/>
              <a:gd name="f54" fmla="*/ f49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1" t="f54" r="f52" b="f53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55B8E17-19EA-4BD1-BE87-DCAFE122A3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50986" y="1238499"/>
            <a:ext cx="5893838" cy="2645907"/>
          </a:xfrm>
        </p:spPr>
        <p:txBody>
          <a:bodyPr/>
          <a:lstStyle>
            <a:lvl1pPr>
              <a:defRPr sz="4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42D32D1-2494-4FAC-AA3C-28C8AA936D1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53190" y="4443682"/>
            <a:ext cx="5891634" cy="713241"/>
          </a:xfrm>
        </p:spPr>
        <p:txBody>
          <a:bodyPr anchor="t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B8FFB0D4-F973-4E13-B45D-E1641594F8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574642" y="1081451"/>
            <a:ext cx="3810003" cy="4075462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CA36855-8A51-46D0-A6F1-B7F622984C1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62DD44-2A8B-412A-8824-4F0C13EB5036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6B40B41-823F-4736-8A1A-B58CF08DA47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E810968-1B47-4F08-AF7B-13A42533B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ABA538-B93C-4D9E-B802-AE3B6AE66AF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29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79C56D02-45E8-4D52-9CD8-205855DFF1CA}"/>
              </a:ext>
            </a:extLst>
          </p:cNvPr>
          <p:cNvSpPr/>
          <p:nvPr/>
        </p:nvSpPr>
        <p:spPr>
          <a:xfrm>
            <a:off x="1140887" y="2286585"/>
            <a:ext cx="4895112" cy="2503974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+- f4 0 f2"/>
              <a:gd name="f44" fmla="+- f3 0 f2"/>
              <a:gd name="f45" fmla="*/ f44 1 3384"/>
              <a:gd name="f46" fmla="*/ f43 1 2308"/>
              <a:gd name="f47" fmla="*/ 0 1 f45"/>
              <a:gd name="f48" fmla="*/ f3 1 f45"/>
              <a:gd name="f49" fmla="*/ 0 1 f46"/>
              <a:gd name="f50" fmla="*/ f4 1 f46"/>
              <a:gd name="f51" fmla="*/ f47 f41 1"/>
              <a:gd name="f52" fmla="*/ f48 f41 1"/>
              <a:gd name="f53" fmla="*/ f50 f42 1"/>
              <a:gd name="f54" fmla="*/ f49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1" t="f54" r="f52" b="f53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A55B203-AA2D-4E92-8FDE-57A5E58F19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57088" y="2435952"/>
            <a:ext cx="4382518" cy="2007784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8F3DD8B4-5905-41CA-B69C-2EB12F59A4E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55996" y="2286000"/>
            <a:ext cx="4880299" cy="2295528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6C99B8F3-2CBD-4E7E-8EBE-790596DAF1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AF9928-ACE7-461B-B912-B4A916433B01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60329EBE-F3EF-425A-A5FF-D557C623DD4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E631952D-34DB-4ECA-8B80-D66FC3F449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DCAB81-0BF4-43FA-A41C-9D5F913C96A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69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5543AA8D-A5A0-49D0-941D-678A01956CA0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51C1ACE-F308-43AA-BD41-DAB7D0D546B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Vertical Text Placeholder 2">
            <a:extLst>
              <a:ext uri="{FF2B5EF4-FFF2-40B4-BE49-F238E27FC236}">
                <a16:creationId xmlns:a16="http://schemas.microsoft.com/office/drawing/2014/main" id="{AD35A133-A0D4-4084-B152-01AFC2FEE66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C9789A-3158-4777-926F-1E473794F4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E945F0-D4B1-478D-8AD8-16DA42BCF040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8FE341A-F6C6-4956-92F8-22DDBBF1CC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581C49-E214-425F-84D9-DE7635FB93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86DB42-E339-40B8-9C6D-342D9FAD966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0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8BE54128-B886-4CC7-A601-27CBBB0F333B}"/>
              </a:ext>
            </a:extLst>
          </p:cNvPr>
          <p:cNvSpPr/>
          <p:nvPr/>
        </p:nvSpPr>
        <p:spPr>
          <a:xfrm>
            <a:off x="7669648" y="446090"/>
            <a:ext cx="4522348" cy="5414957"/>
          </a:xfrm>
          <a:custGeom>
            <a:avLst/>
            <a:gdLst>
              <a:gd name="f0" fmla="val w"/>
              <a:gd name="f1" fmla="val h"/>
              <a:gd name="f2" fmla="val 0"/>
              <a:gd name="f3" fmla="val 2879"/>
              <a:gd name="f4" fmla="val 4320"/>
              <a:gd name="f5" fmla="val 183"/>
              <a:gd name="f6" fmla="val 1197"/>
              <a:gd name="f7" fmla="val 8"/>
              <a:gd name="f8" fmla="val 1372"/>
              <a:gd name="f9" fmla="val 6"/>
              <a:gd name="f10" fmla="val 1376"/>
              <a:gd name="f11" fmla="val 3"/>
              <a:gd name="f12" fmla="val 1382"/>
              <a:gd name="f13" fmla="val 1387"/>
              <a:gd name="f14" fmla="val 1393"/>
              <a:gd name="f15" fmla="val 1399"/>
              <a:gd name="f16" fmla="val 1404"/>
              <a:gd name="f17" fmla="val 1410"/>
              <a:gd name="f18" fmla="val 1414"/>
              <a:gd name="f19" fmla="val 1589"/>
              <a:gd name="f20" fmla="*/ f0 1 2879"/>
              <a:gd name="f21" fmla="*/ f1 1 4320"/>
              <a:gd name="f22" fmla="+- f4 0 f2"/>
              <a:gd name="f23" fmla="+- f3 0 f2"/>
              <a:gd name="f24" fmla="*/ f23 1 2879"/>
              <a:gd name="f25" fmla="*/ f22 1 4320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2879" h="4320">
                <a:moveTo>
                  <a:pt x="f5" y="f2"/>
                </a:moveTo>
                <a:lnTo>
                  <a:pt x="f5" y="f6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2" y="f13"/>
                </a:lnTo>
                <a:lnTo>
                  <a:pt x="f2" y="f14"/>
                </a:lnTo>
                <a:lnTo>
                  <a:pt x="f2" y="f15"/>
                </a:lnTo>
                <a:lnTo>
                  <a:pt x="f11" y="f16"/>
                </a:lnTo>
                <a:lnTo>
                  <a:pt x="f9" y="f17"/>
                </a:lnTo>
                <a:lnTo>
                  <a:pt x="f7" y="f18"/>
                </a:lnTo>
                <a:lnTo>
                  <a:pt x="f5" y="f19"/>
                </a:lnTo>
                <a:lnTo>
                  <a:pt x="f5" y="f4"/>
                </a:lnTo>
                <a:lnTo>
                  <a:pt x="f3" y="f4"/>
                </a:lnTo>
                <a:lnTo>
                  <a:pt x="f3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Vertical Title 1">
            <a:extLst>
              <a:ext uri="{FF2B5EF4-FFF2-40B4-BE49-F238E27FC236}">
                <a16:creationId xmlns:a16="http://schemas.microsoft.com/office/drawing/2014/main" id="{E0859B7F-B05A-4D55-9310-EF9A3246269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183541" y="586166"/>
            <a:ext cx="2494794" cy="513479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Vertical Text Placeholder 2">
            <a:extLst>
              <a:ext uri="{FF2B5EF4-FFF2-40B4-BE49-F238E27FC236}">
                <a16:creationId xmlns:a16="http://schemas.microsoft.com/office/drawing/2014/main" id="{778ABBC6-05A7-4DC4-86CE-F1E722AF904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10002" y="446090"/>
            <a:ext cx="6611541" cy="5414957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7264A9-51CD-4A6E-9F64-EF996B20EA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016DC5-73F0-4D3D-AE66-AF8732001447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15E64F8-B234-4453-A048-D5F9497EF16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163D94-7684-4268-AA76-795A3B7A52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4FD1A6-F38D-4A09-9E60-D5252608C21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6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180A86C6-F98B-4AAC-B250-27AD754DB3D6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3A670D7-DB85-4159-A5AF-A51E5A26327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835087-9350-47B0-A8C1-26BCF0E944E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10554571" cy="363651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931FF08-E5B5-4E73-B906-13130DD20EA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3C6641-F763-4FFA-90E9-F57354B0BC88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3C165B-F477-4253-9A29-8E6A7B0D956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40747B-DE26-4F18-9761-9EEECF0FDA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1D7658-DDE6-4BE6-80D7-B3C9B2AD26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5757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EFE3775E-591B-4E7E-BF64-A2758C84EEBC}"/>
              </a:ext>
            </a:extLst>
          </p:cNvPr>
          <p:cNvSpPr/>
          <p:nvPr/>
        </p:nvSpPr>
        <p:spPr>
          <a:xfrm>
            <a:off x="0" y="0"/>
            <a:ext cx="12191996" cy="520382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3278"/>
              <a:gd name="f5" fmla="val 3090"/>
              <a:gd name="f6" fmla="val 4817"/>
              <a:gd name="f7" fmla="val 4637"/>
              <a:gd name="f8" fmla="val 3270"/>
              <a:gd name="f9" fmla="val 4633"/>
              <a:gd name="f10" fmla="val 3272"/>
              <a:gd name="f11" fmla="val 4627"/>
              <a:gd name="f12" fmla="val 3275"/>
              <a:gd name="f13" fmla="val 4621"/>
              <a:gd name="f14" fmla="val 4616"/>
              <a:gd name="f15" fmla="val 4610"/>
              <a:gd name="f16" fmla="val 4605"/>
              <a:gd name="f17" fmla="val 4599"/>
              <a:gd name="f18" fmla="val 4595"/>
              <a:gd name="f19" fmla="val 4415"/>
              <a:gd name="f20" fmla="*/ f0 1 5760"/>
              <a:gd name="f21" fmla="*/ f1 1 3278"/>
              <a:gd name="f22" fmla="+- f4 0 f2"/>
              <a:gd name="f23" fmla="+- f3 0 f2"/>
              <a:gd name="f24" fmla="*/ f23 1 5760"/>
              <a:gd name="f25" fmla="*/ f22 1 3278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3278">
                <a:moveTo>
                  <a:pt x="f2" y="f2"/>
                </a:moveTo>
                <a:lnTo>
                  <a:pt x="f3" y="f2"/>
                </a:lnTo>
                <a:lnTo>
                  <a:pt x="f3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2" y="f5"/>
                </a:lnTo>
                <a:lnTo>
                  <a:pt x="f2" y="f2"/>
                </a:lnTo>
                <a:lnTo>
                  <a:pt x="f2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89BCE21-7D41-42C5-91CC-E1E71390A7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002" y="2951399"/>
            <a:ext cx="10561420" cy="14688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C17C6AA-FA06-43A3-B682-69AD19DF14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10002" y="5281199"/>
            <a:ext cx="10561420" cy="433955"/>
          </a:xfrm>
        </p:spPr>
        <p:txBody>
          <a:bodyPr anchor="t"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0FE9B1-0693-41BA-AB0A-187F7859069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4C11CD-28EB-495E-BD93-DCBE60894B74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8E6D25-4D51-475B-AA6C-F215B95152B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F5B341-1D2E-40E1-856E-4F28CC9A02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6AB46A-FFE3-4A2A-AB24-F27FBC11620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2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14F36858-7D0D-47AD-A499-1603562A0804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B40370F-FB96-422D-9D4A-E9CC2420D36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BD8ACA-BC88-40C3-86B8-E1C21D457ED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5185873" cy="36387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FF28ECF-F93D-4B45-B487-9A0BCE4189C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87415" y="2222284"/>
            <a:ext cx="5194587" cy="36387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C2BE68EE-765F-490B-B3B8-E7809633F01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E4A9BB-66CA-4BF6-ABE0-941B3E4F5B30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A19EAE6-5626-4BE5-B3CC-E83951A9F2A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B45E870-6AE7-4B56-903C-E4887759C5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F959F9-C5F3-4E0B-96EF-3DBA86B22CA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8398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380CE631-DADE-4CC8-A5CE-60090B4B41D5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0DBB880-961D-4D44-ABBC-EBF0E03BDDD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1389E46-B2E1-406F-8397-168EB26A46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14730" y="2174872"/>
            <a:ext cx="5189860" cy="576264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664F4-46E4-4BE9-B6C1-E0B64A10B8E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14730" y="2751136"/>
            <a:ext cx="5189860" cy="3109910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A0C1415-77CA-44A6-8AC7-A88D76482F5C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87415" y="2174872"/>
            <a:ext cx="5194587" cy="576264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4E7F105B-CD62-4A27-A13B-DCCF528874E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87415" y="2751136"/>
            <a:ext cx="5194587" cy="3109910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1CC95B95-FC42-4AAE-8060-DCAF15CFB57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DB82EC-EE06-4FFF-86C0-81037F4DF11F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F5F14A1E-5B3F-43F1-A35F-2898CE2356B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043EA6F1-47FE-4D81-8620-9A90B58ED1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32071B-8104-4F54-88EE-3A9033959DB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0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D095A148-F73B-4EB6-AC6D-DF65FCD01C88}"/>
              </a:ext>
            </a:extLst>
          </p:cNvPr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C644ADF-B9E6-4C02-8B80-42E32D3788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BF243885-5D6F-4F74-8023-EF807E03CF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7A9B36-192B-40E9-8710-3B1393928220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1F111FE-C1AB-476A-BA3C-4D69DBAC6D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DA6776A-3B0F-4EBB-BE50-0DAB2EE132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61A436-4E66-4C2B-932A-CC28180AF87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7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BAB0DC-8F23-4048-A498-9D87EDE6BF3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6A6937-0C54-401D-B07F-E671413AA9FA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60656F-E8F8-4462-BA99-28E709679E1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7889E-DBD6-4C39-9B1F-4AC1C3527B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E58D0C-FEA5-4B01-9DE3-64D0BDC70BB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0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F86F13D5-D1BC-48D9-B621-4D6121618928}"/>
              </a:ext>
            </a:extLst>
          </p:cNvPr>
          <p:cNvSpPr/>
          <p:nvPr/>
        </p:nvSpPr>
        <p:spPr>
          <a:xfrm>
            <a:off x="1073148" y="446090"/>
            <a:ext cx="3547533" cy="1814654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+- f4 0 f2"/>
              <a:gd name="f44" fmla="+- f3 0 f2"/>
              <a:gd name="f45" fmla="*/ f44 1 3384"/>
              <a:gd name="f46" fmla="*/ f43 1 2308"/>
              <a:gd name="f47" fmla="*/ 0 1 f45"/>
              <a:gd name="f48" fmla="*/ f3 1 f45"/>
              <a:gd name="f49" fmla="*/ 0 1 f46"/>
              <a:gd name="f50" fmla="*/ f4 1 f46"/>
              <a:gd name="f51" fmla="*/ f47 f41 1"/>
              <a:gd name="f52" fmla="*/ f48 f41 1"/>
              <a:gd name="f53" fmla="*/ f50 f42 1"/>
              <a:gd name="f54" fmla="*/ f49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1" t="f54" r="f52" b="f53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8B5F907-6DEF-421C-AE45-C8F372EC30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3148" y="446090"/>
            <a:ext cx="3547533" cy="1618396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5639CDA-F854-4944-906F-58F8D638433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55628" y="446090"/>
            <a:ext cx="6252630" cy="541496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8601564-AE75-494B-AF5A-46144BBEF66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073148" y="2260735"/>
            <a:ext cx="3547533" cy="3600312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6170702-B930-4950-87A5-F5DAAC7BA6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56B996-F5CA-41DE-8B8B-D8A2686682EE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E872D27F-B0F8-4E6C-B47A-B1CE9A9907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6A9B7FF-32A5-437F-AE34-1B972BC1B1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37EB36-5D63-4854-BE8A-864EABBEB4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3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94AEA-C073-4871-BD08-A394B7C42E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4730" y="727524"/>
            <a:ext cx="4852985" cy="1617162"/>
          </a:xfrm>
        </p:spPr>
        <p:txBody>
          <a:bodyPr>
            <a:normAutofit/>
          </a:bodyPr>
          <a:lstStyle>
            <a:lvl1pPr>
              <a:defRPr sz="2400" b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11">
            <a:extLst>
              <a:ext uri="{FF2B5EF4-FFF2-40B4-BE49-F238E27FC236}">
                <a16:creationId xmlns:a16="http://schemas.microsoft.com/office/drawing/2014/main" id="{E66A5923-0560-4D10-8AC5-2D06EE121B14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6098115" y="0"/>
            <a:ext cx="6093881" cy="6858000"/>
          </a:xfrm>
          <a:ln w="9528">
            <a:solidFill>
              <a:srgbClr val="636363"/>
            </a:solidFill>
            <a:prstDash val="solid"/>
            <a:round/>
          </a:ln>
        </p:spPr>
        <p:txBody>
          <a:bodyPr anchor="t" anchorCtr="1"/>
          <a:lstStyle>
            <a:lvl1pPr algn="ctr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61A98-DE13-445A-9FD9-203D2594F79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14730" y="2344686"/>
            <a:ext cx="4852985" cy="3516361"/>
          </a:xfrm>
        </p:spPr>
        <p:txBody>
          <a:bodyPr anchor="t"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16CF0-325F-496D-A738-40C15652079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3885806" y="6041358"/>
            <a:ext cx="97688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EF419DE-0446-49A3-9E61-B4F4DEF582A7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0B7D7-7798-4662-8F62-03EB4AFBA1B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90391" y="6041358"/>
            <a:ext cx="3295415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6384E-E9FD-47DF-B641-BBEFE253EF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862687" y="5915884"/>
            <a:ext cx="1062157" cy="490603"/>
          </a:xfrm>
        </p:spPr>
        <p:txBody>
          <a:bodyPr/>
          <a:lstStyle>
            <a:lvl1pPr>
              <a:defRPr/>
            </a:lvl1pPr>
          </a:lstStyle>
          <a:p>
            <a:pPr lvl="0"/>
            <a:fld id="{AF597707-5F30-4704-B6AB-BD050922E4A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18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47E467-F8DF-45FD-AE3E-C1E6F15558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002" y="447187"/>
            <a:ext cx="10572000" cy="970452"/>
          </a:xfrm>
          <a:prstGeom prst="rect">
            <a:avLst/>
          </a:prstGeom>
          <a:noFill/>
          <a:ln>
            <a:noFill/>
          </a:ln>
          <a:effectLst>
            <a:outerShdw dir="16200000" algn="tl">
              <a:srgbClr val="000000">
                <a:alpha val="60000"/>
              </a:srgbClr>
            </a:outerShdw>
          </a:effectLst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BDEF9-AAB6-4B67-B032-86E8C617BB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10002" y="2184401"/>
            <a:ext cx="10563285" cy="3674397"/>
          </a:xfrm>
          <a:prstGeom prst="rect">
            <a:avLst/>
          </a:prstGeom>
          <a:noFill/>
          <a:ln>
            <a:noFill/>
          </a:ln>
          <a:effectLst>
            <a:outerShdw dir="162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A7E7FD1-F368-41DC-A950-41321CA677D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51512" y="6041358"/>
            <a:ext cx="864431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AECC6F-C365-4485-A05A-DA562783BC3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9334624" y="6041358"/>
            <a:ext cx="13437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fld id="{6B0DB729-C025-484A-9ABB-671E3D586F18}" type="datetime1">
              <a:rPr lang="en-US"/>
              <a:pPr lvl="0"/>
              <a:t>10/24/2019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456-79E4-4201-A3F7-577B5EA9729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678326" y="5915884"/>
            <a:ext cx="1062157" cy="490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10799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000" b="0" i="0" u="none" strike="noStrike" kern="1200" cap="none" spc="0" baseline="0">
                <a:solidFill>
                  <a:srgbClr val="00C6BB"/>
                </a:solidFill>
                <a:uFillTx/>
                <a:latin typeface="Century Gothic"/>
              </a:defRPr>
            </a:lvl1pPr>
          </a:lstStyle>
          <a:p>
            <a:pPr lvl="0"/>
            <a:fld id="{F6F6E13A-E7F8-4D03-9EEB-90DA7103BCFD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000" b="1" i="0" u="none" strike="noStrike" kern="1200" cap="none" spc="0" baseline="0">
          <a:solidFill>
            <a:srgbClr val="FEFEFE"/>
          </a:solidFill>
          <a:uFillTx/>
          <a:latin typeface="Century Gothic"/>
        </a:defRPr>
      </a:lvl1pPr>
    </p:titleStyle>
    <p:bodyStyle>
      <a:lvl1pPr marL="342900" marR="0" lvl="0" indent="-34290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800" b="0" i="0" u="none" strike="noStrike" kern="1200" cap="none" spc="0" baseline="0">
          <a:solidFill>
            <a:srgbClr val="FFFFFF"/>
          </a:solidFill>
          <a:uFillTx/>
          <a:latin typeface="Century Gothic"/>
        </a:defRPr>
      </a:lvl1pPr>
      <a:lvl2pPr marL="742950" marR="0" lvl="1" indent="-28575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600" b="0" i="0" u="none" strike="noStrike" kern="1200" cap="none" spc="0" baseline="0">
          <a:solidFill>
            <a:srgbClr val="FFFFFF"/>
          </a:solidFill>
          <a:uFillTx/>
          <a:latin typeface="Century Gothic"/>
        </a:defRPr>
      </a:lvl2pPr>
      <a:lvl3pPr marL="1143000" marR="0" lvl="2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400" b="0" i="0" u="none" strike="noStrike" kern="1200" cap="none" spc="0" baseline="0">
          <a:solidFill>
            <a:srgbClr val="FFFFFF"/>
          </a:solidFill>
          <a:uFillTx/>
          <a:latin typeface="Century Gothic"/>
        </a:defRPr>
      </a:lvl3pPr>
      <a:lvl4pPr marL="1600200" marR="0" lvl="3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200" b="0" i="0" u="none" strike="noStrike" kern="1200" cap="none" spc="0" baseline="0">
          <a:solidFill>
            <a:srgbClr val="FFFFFF"/>
          </a:solidFill>
          <a:uFillTx/>
          <a:latin typeface="Century Gothic"/>
        </a:defRPr>
      </a:lvl4pPr>
      <a:lvl5pPr marL="2057400" marR="0" lvl="4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200" b="0" i="0" u="none" strike="noStrike" kern="1200" cap="none" spc="0" baseline="0">
          <a:solidFill>
            <a:srgbClr val="FFFFFF"/>
          </a:solidFill>
          <a:uFillTx/>
          <a:latin typeface="Century Gothic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1DFD8-F6E5-43DB-BDDD-23C21A3DCBD5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GB" sz="4400"/>
              <a:t>Policy Guidance for Fuel Stations 2019</a:t>
            </a:r>
            <a:br>
              <a:rPr lang="en-GB" sz="4800"/>
            </a:br>
            <a:br>
              <a:rPr lang="en-GB" sz="4800"/>
            </a:br>
            <a:r>
              <a:rPr lang="en-GB" sz="2400"/>
              <a:t>Revised Draft following Public Consultation – September 2019</a:t>
            </a:r>
            <a:br>
              <a:rPr lang="en-GB" sz="4800"/>
            </a:br>
            <a:endParaRPr lang="en-GB" sz="4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DE63A9-A593-4276-87DB-7285C6A9AFA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10002" y="5280842"/>
            <a:ext cx="10572000" cy="994117"/>
          </a:xfrm>
        </p:spPr>
        <p:txBody>
          <a:bodyPr/>
          <a:lstStyle/>
          <a:p>
            <a:pPr lvl="0"/>
            <a:r>
              <a:rPr lang="en-GB"/>
              <a:t>Presentation to the Standing Committee on the Environment and Development Planning </a:t>
            </a:r>
          </a:p>
          <a:p>
            <a:pPr lvl="0"/>
            <a:r>
              <a:rPr lang="en-GB"/>
              <a:t>28</a:t>
            </a:r>
            <a:r>
              <a:rPr lang="en-GB" baseline="30000"/>
              <a:t>th</a:t>
            </a:r>
            <a:r>
              <a:rPr lang="en-GB"/>
              <a:t> October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9D26-35C3-4D82-A646-D9F47A09C95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EB1CE-90B9-4E78-8462-CA16293973D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/>
              <a:t>Amendments to policy provisions from the public consultation draft</a:t>
            </a:r>
          </a:p>
          <a:p>
            <a:pPr lvl="1"/>
            <a:r>
              <a:rPr lang="en-GB"/>
              <a:t>Clearances from other agencies – TM added as a clearing agency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3D357-B49D-4EC8-95C2-F309C6E2029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D29A5-E7B4-468E-9605-3C6527DB806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/>
              <a:t>Next Steps</a:t>
            </a:r>
          </a:p>
          <a:p>
            <a:pPr lvl="1"/>
            <a:r>
              <a:rPr lang="en-GB"/>
              <a:t>Final draft together with representations received shall be referred to the Minister without any further changes</a:t>
            </a:r>
          </a:p>
          <a:p>
            <a:pPr lvl="1"/>
            <a:r>
              <a:rPr lang="en-GB"/>
              <a:t>The Minster shall refer the final draft with/without his amendments to the Standing Committee in terms of Schedule III of the Act</a:t>
            </a:r>
          </a:p>
          <a:p>
            <a:pPr lvl="1"/>
            <a:r>
              <a:rPr lang="en-GB"/>
              <a:t>Minister shall take cognisance of submissions by the Standing Committee</a:t>
            </a:r>
          </a:p>
          <a:p>
            <a:pPr lvl="1"/>
            <a:r>
              <a:rPr lang="en-GB"/>
              <a:t>Initiate SEA Screening process </a:t>
            </a:r>
          </a:p>
          <a:p>
            <a:pPr lvl="1"/>
            <a:r>
              <a:rPr lang="en-GB"/>
              <a:t>Final approval by Minister</a:t>
            </a:r>
          </a:p>
          <a:p>
            <a:pPr lvl="1"/>
            <a:r>
              <a:rPr lang="en-GB"/>
              <a:t>Publication of policy</a:t>
            </a:r>
          </a:p>
          <a:p>
            <a:pPr lvl="1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A03EA-339D-4980-BE72-E4BF8520DA3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4400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681C2-1C61-48F3-A63C-99334DCE5A6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/>
              <a:t>Summary of Representations</a:t>
            </a:r>
          </a:p>
          <a:p>
            <a:pPr lvl="0"/>
            <a:r>
              <a:rPr lang="en-GB" b="1"/>
              <a:t>Overview of proposed revisions</a:t>
            </a:r>
          </a:p>
          <a:p>
            <a:pPr lvl="0"/>
            <a:r>
              <a:rPr lang="en-GB" b="1"/>
              <a:t>Amendments to policy provisions</a:t>
            </a:r>
          </a:p>
          <a:p>
            <a:pPr lvl="0"/>
            <a:r>
              <a:rPr lang="en-GB" b="1"/>
              <a:t>Next 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27F6E-F249-40F5-8AA4-9EC475649FE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08627-F737-4CD8-AEBD-E0C7D8057F2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Stage 2 public consultation between 29</a:t>
            </a:r>
            <a:r>
              <a:rPr lang="en-GB" baseline="30000"/>
              <a:t>th</a:t>
            </a:r>
            <a:r>
              <a:rPr lang="en-GB"/>
              <a:t> April and 14</a:t>
            </a:r>
            <a:r>
              <a:rPr lang="en-GB" baseline="30000"/>
              <a:t>th</a:t>
            </a:r>
            <a:r>
              <a:rPr lang="en-GB"/>
              <a:t> June 2019</a:t>
            </a:r>
          </a:p>
          <a:p>
            <a:pPr lvl="0"/>
            <a:r>
              <a:rPr lang="en-GB"/>
              <a:t>Consultation with the Standing Committee on the 12</a:t>
            </a:r>
            <a:r>
              <a:rPr lang="en-GB" baseline="30000"/>
              <a:t>th</a:t>
            </a:r>
            <a:r>
              <a:rPr lang="en-GB"/>
              <a:t> August 2019</a:t>
            </a:r>
          </a:p>
          <a:p>
            <a:pPr lvl="0"/>
            <a:r>
              <a:rPr lang="en-GB"/>
              <a:t>On-going Stage 3 public consultation between 20</a:t>
            </a:r>
            <a:r>
              <a:rPr lang="en-GB" baseline="30000"/>
              <a:t>th</a:t>
            </a:r>
            <a:r>
              <a:rPr lang="en-GB"/>
              <a:t> September 2019 and 1</a:t>
            </a:r>
            <a:r>
              <a:rPr lang="en-GB" baseline="30000"/>
              <a:t>st</a:t>
            </a:r>
            <a:r>
              <a:rPr lang="en-GB"/>
              <a:t> November 2019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4B5ED-5AC1-4003-B495-D82F156071D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76B2B-86E8-4136-AACE-F6CC4EA8444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17 submissions received, following Stage 2 Public Consultation, as follows:</a:t>
            </a:r>
          </a:p>
          <a:p>
            <a:pPr lvl="2"/>
            <a:r>
              <a:rPr lang="en-GB"/>
              <a:t>7 NGOs </a:t>
            </a:r>
          </a:p>
          <a:p>
            <a:pPr lvl="2"/>
            <a:r>
              <a:rPr lang="en-GB"/>
              <a:t>2 Regulators </a:t>
            </a:r>
          </a:p>
          <a:p>
            <a:pPr lvl="2"/>
            <a:r>
              <a:rPr lang="en-GB"/>
              <a:t>7 private individuals</a:t>
            </a:r>
          </a:p>
          <a:p>
            <a:pPr lvl="2"/>
            <a:r>
              <a:rPr lang="en-GB"/>
              <a:t>1business group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8E701-FEDE-4F4B-8229-DB7A1B03942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9E842-56F1-4C8B-9668-7631BFEBD89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03800" y="2461985"/>
            <a:ext cx="5185873" cy="3638763"/>
          </a:xfrm>
        </p:spPr>
        <p:txBody>
          <a:bodyPr/>
          <a:lstStyle/>
          <a:p>
            <a:pPr marL="720720" lvl="2" indent="-360365">
              <a:lnSpc>
                <a:spcPct val="80000"/>
              </a:lnSpc>
            </a:pPr>
            <a:r>
              <a:rPr lang="en-GB" sz="1500"/>
              <a:t>No new fuel stations should be permitted</a:t>
            </a:r>
          </a:p>
          <a:p>
            <a:pPr marL="720720" lvl="2" indent="-360365">
              <a:lnSpc>
                <a:spcPct val="80000"/>
              </a:lnSpc>
            </a:pPr>
            <a:r>
              <a:rPr lang="en-GB" sz="1500"/>
              <a:t>No fuel stations ODZ</a:t>
            </a:r>
          </a:p>
          <a:p>
            <a:pPr marL="720720" lvl="2" indent="-360365">
              <a:lnSpc>
                <a:spcPct val="80000"/>
              </a:lnSpc>
            </a:pPr>
            <a:r>
              <a:rPr lang="en-GB" sz="1500"/>
              <a:t>Relocations limited to those stations which require upgrading or are creating safety issues</a:t>
            </a:r>
          </a:p>
          <a:p>
            <a:pPr marL="720720" lvl="2" indent="-360365">
              <a:lnSpc>
                <a:spcPct val="80000"/>
              </a:lnSpc>
            </a:pPr>
            <a:r>
              <a:rPr lang="en-GB" sz="1500"/>
              <a:t>Committed land ODZ and inactive agricultural land should not be available for relocation</a:t>
            </a:r>
          </a:p>
          <a:p>
            <a:pPr marL="720720" lvl="2" indent="-360365">
              <a:lnSpc>
                <a:spcPct val="80000"/>
              </a:lnSpc>
            </a:pPr>
            <a:r>
              <a:rPr lang="en-GB" sz="1500"/>
              <a:t>Site area of 1000sqm is still excessive</a:t>
            </a:r>
          </a:p>
          <a:p>
            <a:pPr marL="720720" lvl="2" indent="-360365">
              <a:lnSpc>
                <a:spcPct val="80000"/>
              </a:lnSpc>
            </a:pPr>
            <a:r>
              <a:rPr lang="en-GB" sz="1500"/>
              <a:t>Distance between stations of 1.5Km radius should be included</a:t>
            </a:r>
          </a:p>
          <a:p>
            <a:pPr marL="720720" lvl="2" indent="-360365">
              <a:lnSpc>
                <a:spcPct val="80000"/>
              </a:lnSpc>
            </a:pPr>
            <a:r>
              <a:rPr lang="en-GB" sz="1500"/>
              <a:t>Limits on site area, number of nozzles, vending machines to be introduced in all locations</a:t>
            </a:r>
          </a:p>
          <a:p>
            <a:pPr marL="720720" lvl="2" indent="-360365">
              <a:lnSpc>
                <a:spcPct val="80000"/>
              </a:lnSpc>
            </a:pPr>
            <a:r>
              <a:rPr lang="en-GB" sz="1500"/>
              <a:t>There should be noise and light pollution mitigation measures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9DEB29-FA12-4A14-B5BF-A946B77B793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87415" y="2586270"/>
            <a:ext cx="5194587" cy="3638763"/>
          </a:xfrm>
        </p:spPr>
        <p:txBody>
          <a:bodyPr/>
          <a:lstStyle/>
          <a:p>
            <a:pPr lvl="0">
              <a:lnSpc>
                <a:spcPct val="80000"/>
              </a:lnSpc>
            </a:pPr>
            <a:r>
              <a:rPr lang="en-GB" sz="1400"/>
              <a:t>400m buffer zone from N2K sites</a:t>
            </a:r>
          </a:p>
          <a:p>
            <a:pPr lvl="0">
              <a:lnSpc>
                <a:spcPct val="80000"/>
              </a:lnSpc>
            </a:pPr>
            <a:r>
              <a:rPr lang="en-GB" sz="1400"/>
              <a:t>300m buffer from ground water sources to include boreholes</a:t>
            </a:r>
          </a:p>
          <a:p>
            <a:pPr lvl="0">
              <a:lnSpc>
                <a:spcPct val="80000"/>
              </a:lnSpc>
            </a:pPr>
            <a:r>
              <a:rPr lang="en-GB" sz="1400"/>
              <a:t>Fuel stations should include electro-mobility and use traditional architecture</a:t>
            </a:r>
          </a:p>
          <a:p>
            <a:pPr lvl="0">
              <a:lnSpc>
                <a:spcPct val="80000"/>
              </a:lnSpc>
            </a:pPr>
            <a:r>
              <a:rPr lang="en-GB" sz="1400"/>
              <a:t>Ancillary facilities need to be defined </a:t>
            </a:r>
          </a:p>
          <a:p>
            <a:pPr lvl="0">
              <a:lnSpc>
                <a:spcPct val="80000"/>
              </a:lnSpc>
            </a:pPr>
            <a:r>
              <a:rPr lang="en-GB" sz="1400"/>
              <a:t>Planning gain of 25euros per sqm</a:t>
            </a:r>
          </a:p>
          <a:p>
            <a:pPr lvl="0">
              <a:lnSpc>
                <a:spcPct val="80000"/>
              </a:lnSpc>
            </a:pPr>
            <a:r>
              <a:rPr lang="en-GB" sz="1400"/>
              <a:t>Condition of the 3 years within the 30 year period to be reduced to 15 years</a:t>
            </a:r>
          </a:p>
          <a:p>
            <a:pPr lvl="0">
              <a:lnSpc>
                <a:spcPct val="80000"/>
              </a:lnSpc>
            </a:pPr>
            <a:r>
              <a:rPr lang="en-GB" sz="1400"/>
              <a:t>Current applications to be suspended</a:t>
            </a:r>
          </a:p>
          <a:p>
            <a:pPr lvl="0">
              <a:lnSpc>
                <a:spcPct val="80000"/>
              </a:lnSpc>
            </a:pPr>
            <a:r>
              <a:rPr lang="en-GB" sz="1400"/>
              <a:t>M’Scala needs a fuel station</a:t>
            </a:r>
          </a:p>
          <a:p>
            <a:pPr lvl="0">
              <a:lnSpc>
                <a:spcPct val="80000"/>
              </a:lnSpc>
            </a:pPr>
            <a:r>
              <a:rPr lang="en-GB" sz="1400"/>
              <a:t>No numerus clausus for fuel stations</a:t>
            </a:r>
          </a:p>
          <a:p>
            <a:pPr lvl="0">
              <a:lnSpc>
                <a:spcPct val="80000"/>
              </a:lnSpc>
            </a:pPr>
            <a:endParaRPr lang="en-GB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EBAA0A-E59B-4990-A6FC-37803E238463}"/>
              </a:ext>
            </a:extLst>
          </p:cNvPr>
          <p:cNvSpPr txBox="1"/>
          <p:nvPr/>
        </p:nvSpPr>
        <p:spPr>
          <a:xfrm>
            <a:off x="3140360" y="2092650"/>
            <a:ext cx="6511634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none" strike="noStrike" kern="1200" cap="none" spc="0" baseline="0">
                <a:solidFill>
                  <a:srgbClr val="FFFFFF"/>
                </a:solidFill>
                <a:uFillTx/>
                <a:latin typeface="Century Gothic" pitchFamily="34"/>
              </a:rPr>
              <a:t>Summary of Issues of public concern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95929-BF5C-4588-A804-EB1B2D49EE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F79BB-F46A-40C3-8531-3A24E5F1079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/>
              <a:t>Overview of the proposed revisions</a:t>
            </a:r>
          </a:p>
          <a:p>
            <a:pPr lvl="2"/>
            <a:r>
              <a:rPr lang="en-GB"/>
              <a:t>Renumbering of document</a:t>
            </a:r>
          </a:p>
          <a:p>
            <a:pPr lvl="2"/>
            <a:r>
              <a:rPr lang="en-GB"/>
              <a:t>Restructuring of policies under six headings – Eligibility Criterion, Appropriate Locations for new fuel stations, Inappropriate locations for new fuel stations, Scale and Design Criteria, Clearances from other agencies, Conditions in development permissions</a:t>
            </a:r>
          </a:p>
          <a:p>
            <a:pPr lvl="2"/>
            <a:r>
              <a:rPr lang="en-GB"/>
              <a:t>Amendments to the text of the policy provisions to address issues of public concern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363D2-E9AF-4718-BA3A-0CEA0264ACF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CB54F-CD10-4054-B4BB-2830255BA27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/>
              <a:t>Amendments to policy provisions from the public consultation draft</a:t>
            </a:r>
          </a:p>
          <a:p>
            <a:pPr lvl="0"/>
            <a:endParaRPr lang="en-GB" b="1"/>
          </a:p>
          <a:p>
            <a:pPr lvl="1"/>
            <a:r>
              <a:rPr lang="en-GB"/>
              <a:t>Definition of existing fuel station includes requirement to be operational at the time of application for relocation</a:t>
            </a:r>
          </a:p>
          <a:p>
            <a:pPr lvl="1"/>
            <a:r>
              <a:rPr lang="en-GB"/>
              <a:t>New definition for a fast charging station</a:t>
            </a:r>
          </a:p>
          <a:p>
            <a:pPr lvl="1"/>
            <a:r>
              <a:rPr lang="en-GB"/>
              <a:t>Clarification of applicability of new policy to pending applications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13FC5-CA8A-4C9B-A904-7924F35FAD7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A3B94-4839-492D-8540-373D9E96050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 dirty="0"/>
              <a:t>Amendments to policy provisions from the public consultation draft</a:t>
            </a:r>
          </a:p>
          <a:p>
            <a:pPr lvl="1"/>
            <a:r>
              <a:rPr lang="en-GB" dirty="0"/>
              <a:t>Appropriate locations - Replacement of reference to Open Storage Policy with reference to Local Plans</a:t>
            </a:r>
          </a:p>
          <a:p>
            <a:pPr lvl="1"/>
            <a:r>
              <a:rPr lang="en-GB" dirty="0"/>
              <a:t>Appropriate locations - Eligible sites ODZ have to be covered by permission or committed prior to 1967</a:t>
            </a:r>
          </a:p>
          <a:p>
            <a:pPr lvl="1"/>
            <a:r>
              <a:rPr lang="en-GB" dirty="0"/>
              <a:t>Inappropriate locations - Agricultural land as defined by the AAC</a:t>
            </a:r>
          </a:p>
          <a:p>
            <a:pPr lvl="1"/>
            <a:r>
              <a:rPr lang="en-GB" dirty="0"/>
              <a:t>Inappropriate locations - Areas prone to flooding must be confirmed by the CPD</a:t>
            </a:r>
          </a:p>
          <a:p>
            <a:pPr lvl="1"/>
            <a:r>
              <a:rPr lang="en-GB" dirty="0"/>
              <a:t>Inappropriate locations – 15m from shoreline inwards of the rural coast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46522-6849-4117-949D-32C4B678915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Policy Guidance for Fuel Stations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C0A1-868D-46FA-B844-FFF449E8759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b="1" dirty="0"/>
              <a:t>Amendments to policy provisions from the public consultation draft</a:t>
            </a:r>
          </a:p>
          <a:p>
            <a:pPr lvl="1"/>
            <a:r>
              <a:rPr lang="en-GB" dirty="0"/>
              <a:t>Scale and Design – obligation to rehabilitate sites ODZ larger than 1000sqm</a:t>
            </a:r>
          </a:p>
          <a:p>
            <a:pPr lvl="1"/>
            <a:r>
              <a:rPr lang="en-GB" dirty="0"/>
              <a:t>Scale and Design – in other appropriate locations land take up must make efficient use of land</a:t>
            </a:r>
          </a:p>
          <a:p>
            <a:pPr lvl="1"/>
            <a:r>
              <a:rPr lang="en-GB" dirty="0"/>
              <a:t>Scale and Design – clarification of service area in fast charging stations</a:t>
            </a:r>
          </a:p>
          <a:p>
            <a:pPr lvl="1"/>
            <a:r>
              <a:rPr lang="en-GB" dirty="0"/>
              <a:t>Scale and Design – controls on light pollution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otab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TM03457503%5b%5bfn=Quotable%5d%5d</Template>
  <TotalTime>296</TotalTime>
  <Words>620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2</vt:lpstr>
      <vt:lpstr>Quotable</vt:lpstr>
      <vt:lpstr>Policy Guidance for Fuel Stations 2019  Revised Draft following Public Consultation – September 2019 </vt:lpstr>
      <vt:lpstr>Policy Guidance for Fuel Stations 2019</vt:lpstr>
      <vt:lpstr>Policy Guidance for Fuel Stations 2019</vt:lpstr>
      <vt:lpstr>Policy Guidance for Fuel Stations 2019</vt:lpstr>
      <vt:lpstr>Policy Guidance for Fuel Stations 2019</vt:lpstr>
      <vt:lpstr>Policy Guidance for Fuel Stations 2019</vt:lpstr>
      <vt:lpstr>Policy Guidance for Fuel Stations 2019</vt:lpstr>
      <vt:lpstr>Policy Guidance for Fuel Stations 2019</vt:lpstr>
      <vt:lpstr>Policy Guidance for Fuel Stations 2019</vt:lpstr>
      <vt:lpstr>Policy Guidance for Fuel Stations 2019</vt:lpstr>
      <vt:lpstr>Policy Guidance for Fuel Stations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Guidance for Fuel Stations  Revised Draft following Public Consultation – September 2019</dc:title>
  <dc:creator>Joseph Scalpello</dc:creator>
  <cp:lastModifiedBy>Joseph Scalpello</cp:lastModifiedBy>
  <cp:revision>12</cp:revision>
  <dcterms:created xsi:type="dcterms:W3CDTF">2019-10-10T12:52:31Z</dcterms:created>
  <dcterms:modified xsi:type="dcterms:W3CDTF">2019-10-24T15:05:28Z</dcterms:modified>
</cp:coreProperties>
</file>