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1.xml" ContentType="application/vnd.openxmlformats-officedocument.drawingml.chartshapes+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783" r:id="rId1"/>
  </p:sldMasterIdLst>
  <p:notesMasterIdLst>
    <p:notesMasterId r:id="rId28"/>
  </p:notesMasterIdLst>
  <p:sldIdLst>
    <p:sldId id="256" r:id="rId2"/>
    <p:sldId id="269" r:id="rId3"/>
    <p:sldId id="266" r:id="rId4"/>
    <p:sldId id="267" r:id="rId5"/>
    <p:sldId id="257" r:id="rId6"/>
    <p:sldId id="268" r:id="rId7"/>
    <p:sldId id="258" r:id="rId8"/>
    <p:sldId id="270" r:id="rId9"/>
    <p:sldId id="271" r:id="rId10"/>
    <p:sldId id="259" r:id="rId11"/>
    <p:sldId id="261" r:id="rId12"/>
    <p:sldId id="264" r:id="rId13"/>
    <p:sldId id="262" r:id="rId14"/>
    <p:sldId id="273" r:id="rId15"/>
    <p:sldId id="275" r:id="rId16"/>
    <p:sldId id="278" r:id="rId17"/>
    <p:sldId id="280" r:id="rId18"/>
    <p:sldId id="274" r:id="rId19"/>
    <p:sldId id="281" r:id="rId20"/>
    <p:sldId id="282" r:id="rId21"/>
    <p:sldId id="283" r:id="rId22"/>
    <p:sldId id="284" r:id="rId23"/>
    <p:sldId id="285" r:id="rId24"/>
    <p:sldId id="286" r:id="rId25"/>
    <p:sldId id="287" r:id="rId26"/>
    <p:sldId id="290" r:id="rId27"/>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2" autoAdjust="0"/>
    <p:restoredTop sz="94660"/>
  </p:normalViewPr>
  <p:slideViewPr>
    <p:cSldViewPr snapToGrid="0">
      <p:cViewPr varScale="1">
        <p:scale>
          <a:sx n="68" d="100"/>
          <a:sy n="68" d="100"/>
        </p:scale>
        <p:origin x="7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1"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8.bin"/></Relationships>
</file>

<file path=ppt/charts/_rels/chart9.xml.rels><?xml version="1.0" encoding="UTF-8" standalone="yes"?>
<Relationships xmlns="http://schemas.openxmlformats.org/package/2006/relationships"><Relationship Id="rId1" Type="http://schemas.openxmlformats.org/officeDocument/2006/relationships/oleObject" Target="../embeddings/oleObject9.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200">
                <a:solidFill>
                  <a:schemeClr val="tx1">
                    <a:lumMod val="65000"/>
                    <a:lumOff val="35000"/>
                  </a:schemeClr>
                </a:solidFill>
                <a:latin typeface="+mn-lt"/>
              </a:rPr>
              <a:t>Type of school taught/attended</a:t>
            </a:r>
          </a:p>
        </c:rich>
      </c:tx>
      <c:overlay val="0"/>
    </c:title>
    <c:autoTitleDeleted val="0"/>
    <c:plotArea>
      <c:layout/>
      <c:barChart>
        <c:barDir val="col"/>
        <c:grouping val="clustered"/>
        <c:varyColors val="1"/>
        <c:ser>
          <c:idx val="0"/>
          <c:order val="0"/>
          <c:tx>
            <c:strRef>
              <c:f>'Question 2T&amp;2P combined revised'!$B$3</c:f>
              <c:strCache>
                <c:ptCount val="1"/>
                <c:pt idx="0">
                  <c:v>Teachers</c:v>
                </c:pt>
              </c:strCache>
            </c:strRef>
          </c:tx>
          <c:invertIfNegative val="0"/>
          <c:dPt>
            <c:idx val="0"/>
            <c:invertIfNegative val="0"/>
            <c:bubble3D val="0"/>
            <c:extLst>
              <c:ext xmlns:c16="http://schemas.microsoft.com/office/drawing/2014/chart" uri="{C3380CC4-5D6E-409C-BE32-E72D297353CC}">
                <c16:uniqueId val="{00000000-E77E-40E0-AD1D-0657E8305CA5}"/>
              </c:ext>
            </c:extLst>
          </c:dPt>
          <c:dPt>
            <c:idx val="1"/>
            <c:invertIfNegative val="0"/>
            <c:bubble3D val="0"/>
            <c:extLst>
              <c:ext xmlns:c16="http://schemas.microsoft.com/office/drawing/2014/chart" uri="{C3380CC4-5D6E-409C-BE32-E72D297353CC}">
                <c16:uniqueId val="{00000001-E77E-40E0-AD1D-0657E8305CA5}"/>
              </c:ext>
            </c:extLst>
          </c:dPt>
          <c:dLbls>
            <c:spPr>
              <a:noFill/>
              <a:ln>
                <a:noFill/>
              </a:ln>
              <a:effectLst/>
            </c:spPr>
            <c:txPr>
              <a:bodyPr wrap="square" lIns="38100" tIns="19050" rIns="38100" bIns="19050" anchor="ctr">
                <a:spAutoFit/>
              </a:bodyPr>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2T&amp;2P combined revised'!$A$4:$A$6</c:f>
              <c:strCache>
                <c:ptCount val="3"/>
                <c:pt idx="0">
                  <c:v>State</c:v>
                </c:pt>
                <c:pt idx="1">
                  <c:v>Church</c:v>
                </c:pt>
                <c:pt idx="2">
                  <c:v>Independent</c:v>
                </c:pt>
              </c:strCache>
            </c:strRef>
          </c:cat>
          <c:val>
            <c:numRef>
              <c:f>'Question 2T&amp;2P combined revised'!$B$4:$B$6</c:f>
              <c:numCache>
                <c:formatCode>0.0%</c:formatCode>
                <c:ptCount val="3"/>
                <c:pt idx="0">
                  <c:v>0.61460000000000004</c:v>
                </c:pt>
                <c:pt idx="1">
                  <c:v>0.2732</c:v>
                </c:pt>
                <c:pt idx="2">
                  <c:v>0.11219999999999999</c:v>
                </c:pt>
              </c:numCache>
            </c:numRef>
          </c:val>
          <c:extLst>
            <c:ext xmlns:c16="http://schemas.microsoft.com/office/drawing/2014/chart" uri="{C3380CC4-5D6E-409C-BE32-E72D297353CC}">
              <c16:uniqueId val="{00000002-E77E-40E0-AD1D-0657E8305CA5}"/>
            </c:ext>
          </c:extLst>
        </c:ser>
        <c:ser>
          <c:idx val="1"/>
          <c:order val="1"/>
          <c:tx>
            <c:strRef>
              <c:f>'Question 2T&amp;2P combined revised'!$D$3:$E$3</c:f>
              <c:strCache>
                <c:ptCount val="1"/>
                <c:pt idx="0">
                  <c:v>Parents</c:v>
                </c:pt>
              </c:strCache>
            </c:strRef>
          </c:tx>
          <c:invertIfNegative val="0"/>
          <c:dLbls>
            <c:spPr>
              <a:noFill/>
              <a:ln>
                <a:noFill/>
              </a:ln>
              <a:effectLst/>
            </c:spPr>
            <c:txPr>
              <a:bodyPr wrap="square" lIns="38100" tIns="19050" rIns="38100" bIns="19050" anchor="ctr">
                <a:spAutoFit/>
              </a:bodyPr>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2T&amp;2P combined revised'!$A$4:$A$6</c:f>
              <c:strCache>
                <c:ptCount val="3"/>
                <c:pt idx="0">
                  <c:v>State</c:v>
                </c:pt>
                <c:pt idx="1">
                  <c:v>Church</c:v>
                </c:pt>
                <c:pt idx="2">
                  <c:v>Independent</c:v>
                </c:pt>
              </c:strCache>
            </c:strRef>
          </c:cat>
          <c:val>
            <c:numRef>
              <c:f>'Question 2T&amp;2P combined revised'!$D$4:$D$6</c:f>
              <c:numCache>
                <c:formatCode>0.0%</c:formatCode>
                <c:ptCount val="3"/>
                <c:pt idx="0">
                  <c:v>0.50170000000000003</c:v>
                </c:pt>
                <c:pt idx="1">
                  <c:v>0.36770000000000003</c:v>
                </c:pt>
                <c:pt idx="2">
                  <c:v>0.13059999999999999</c:v>
                </c:pt>
              </c:numCache>
            </c:numRef>
          </c:val>
          <c:extLst>
            <c:ext xmlns:c16="http://schemas.microsoft.com/office/drawing/2014/chart" uri="{C3380CC4-5D6E-409C-BE32-E72D297353CC}">
              <c16:uniqueId val="{00000003-E77E-40E0-AD1D-0657E8305CA5}"/>
            </c:ext>
          </c:extLst>
        </c:ser>
        <c:dLbls>
          <c:dLblPos val="outEnd"/>
          <c:showLegendKey val="0"/>
          <c:showVal val="1"/>
          <c:showCatName val="0"/>
          <c:showSerName val="0"/>
          <c:showPercent val="0"/>
          <c:showBubbleSize val="0"/>
        </c:dLbls>
        <c:gapWidth val="150"/>
        <c:axId val="10"/>
        <c:axId val="100"/>
      </c:barChart>
      <c:valAx>
        <c:axId val="100"/>
        <c:scaling>
          <c:orientation val="minMax"/>
        </c:scaling>
        <c:delete val="0"/>
        <c:axPos val="l"/>
        <c:numFmt formatCode="0%" sourceLinked="0"/>
        <c:majorTickMark val="out"/>
        <c:minorTickMark val="none"/>
        <c:tickLblPos val="nextTo"/>
        <c:txPr>
          <a:bodyPr/>
          <a:lstStyle/>
          <a:p>
            <a:pPr>
              <a:defRPr sz="800"/>
            </a:pPr>
            <a:endParaRPr lang="en-US"/>
          </a:p>
        </c:txPr>
        <c:crossAx val="10"/>
        <c:crosses val="autoZero"/>
        <c:crossBetween val="between"/>
        <c:majorUnit val="0.4"/>
      </c:valAx>
      <c:catAx>
        <c:axId val="10"/>
        <c:scaling>
          <c:orientation val="minMax"/>
        </c:scaling>
        <c:delete val="0"/>
        <c:axPos val="b"/>
        <c:numFmt formatCode="General" sourceLinked="1"/>
        <c:majorTickMark val="out"/>
        <c:minorTickMark val="none"/>
        <c:tickLblPos val="nextTo"/>
        <c:spPr>
          <a:ln>
            <a:noFill/>
          </a:ln>
        </c:spPr>
        <c:txPr>
          <a:bodyPr/>
          <a:lstStyle/>
          <a:p>
            <a:pPr>
              <a:defRPr sz="800"/>
            </a:pPr>
            <a:endParaRPr lang="en-US"/>
          </a:p>
        </c:txPr>
        <c:crossAx val="100"/>
        <c:crosses val="autoZero"/>
        <c:auto val="0"/>
        <c:lblAlgn val="ctr"/>
        <c:lblOffset val="100"/>
        <c:noMultiLvlLbl val="0"/>
      </c:catAx>
    </c:plotArea>
    <c:legend>
      <c:legendPos val="b"/>
      <c:overlay val="0"/>
      <c:txPr>
        <a:bodyPr/>
        <a:lstStyle/>
        <a:p>
          <a:pPr>
            <a:defRPr sz="800"/>
          </a:pPr>
          <a:endParaRPr lang="en-US"/>
        </a:p>
      </c:txPr>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200">
                <a:solidFill>
                  <a:schemeClr val="tx1">
                    <a:lumMod val="65000"/>
                    <a:lumOff val="35000"/>
                  </a:schemeClr>
                </a:solidFill>
                <a:latin typeface="+mn-lt"/>
              </a:rPr>
              <a:t>Year/Grade taught/attended</a:t>
            </a:r>
          </a:p>
        </c:rich>
      </c:tx>
      <c:overlay val="0"/>
    </c:title>
    <c:autoTitleDeleted val="0"/>
    <c:plotArea>
      <c:layout/>
      <c:barChart>
        <c:barDir val="col"/>
        <c:grouping val="clustered"/>
        <c:varyColors val="1"/>
        <c:ser>
          <c:idx val="0"/>
          <c:order val="0"/>
          <c:tx>
            <c:strRef>
              <c:f>'Question 6T&amp;6P combined revised'!$B$3</c:f>
              <c:strCache>
                <c:ptCount val="1"/>
                <c:pt idx="0">
                  <c:v>Teachers</c:v>
                </c:pt>
              </c:strCache>
            </c:strRef>
          </c:tx>
          <c:invertIfNegative val="0"/>
          <c:dLbls>
            <c:spPr>
              <a:noFill/>
              <a:ln>
                <a:noFill/>
              </a:ln>
              <a:effectLst/>
            </c:spPr>
            <c:txPr>
              <a:bodyPr wrap="square" lIns="38100" tIns="19050" rIns="38100" bIns="19050" anchor="ctr">
                <a:spAutoFit/>
              </a:bodyPr>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6T&amp;6P combined revised'!$A$4:$A$6</c:f>
              <c:strCache>
                <c:ptCount val="3"/>
                <c:pt idx="0">
                  <c:v>Year 4</c:v>
                </c:pt>
                <c:pt idx="1">
                  <c:v>Year 5</c:v>
                </c:pt>
                <c:pt idx="2">
                  <c:v>Year 6</c:v>
                </c:pt>
              </c:strCache>
            </c:strRef>
          </c:cat>
          <c:val>
            <c:numRef>
              <c:f>'Question 6T&amp;6P combined revised'!$B$4:$B$6</c:f>
              <c:numCache>
                <c:formatCode>0.0%</c:formatCode>
                <c:ptCount val="3"/>
                <c:pt idx="0">
                  <c:v>0.33660000000000001</c:v>
                </c:pt>
                <c:pt idx="1">
                  <c:v>0.36099999999999999</c:v>
                </c:pt>
                <c:pt idx="2">
                  <c:v>0.3024</c:v>
                </c:pt>
              </c:numCache>
            </c:numRef>
          </c:val>
          <c:extLst>
            <c:ext xmlns:c16="http://schemas.microsoft.com/office/drawing/2014/chart" uri="{C3380CC4-5D6E-409C-BE32-E72D297353CC}">
              <c16:uniqueId val="{00000000-6192-4A8C-99C3-07BF5CD5797B}"/>
            </c:ext>
          </c:extLst>
        </c:ser>
        <c:ser>
          <c:idx val="1"/>
          <c:order val="1"/>
          <c:tx>
            <c:strRef>
              <c:f>'Question 6T&amp;6P combined revised'!$D$3:$E$3</c:f>
              <c:strCache>
                <c:ptCount val="1"/>
                <c:pt idx="0">
                  <c:v>Parents</c:v>
                </c:pt>
              </c:strCache>
            </c:strRef>
          </c:tx>
          <c:invertIfNegative val="0"/>
          <c:dLbls>
            <c:spPr>
              <a:noFill/>
              <a:ln>
                <a:noFill/>
              </a:ln>
              <a:effectLst/>
            </c:spPr>
            <c:txPr>
              <a:bodyPr wrap="square" lIns="38100" tIns="19050" rIns="38100" bIns="19050" anchor="ctr">
                <a:spAutoFit/>
              </a:bodyPr>
              <a:lstStyle/>
              <a:p>
                <a:pPr>
                  <a:defRPr sz="6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'Question 6T&amp;6P combined revised'!$D$4:$D$6</c:f>
              <c:numCache>
                <c:formatCode>0.0%</c:formatCode>
                <c:ptCount val="3"/>
                <c:pt idx="0">
                  <c:v>0.31890000000000002</c:v>
                </c:pt>
                <c:pt idx="1">
                  <c:v>0.40479999999999999</c:v>
                </c:pt>
                <c:pt idx="2">
                  <c:v>0.27629999999999999</c:v>
                </c:pt>
              </c:numCache>
            </c:numRef>
          </c:val>
          <c:extLst>
            <c:ext xmlns:c16="http://schemas.microsoft.com/office/drawing/2014/chart" uri="{C3380CC4-5D6E-409C-BE32-E72D297353CC}">
              <c16:uniqueId val="{00000001-6192-4A8C-99C3-07BF5CD5797B}"/>
            </c:ext>
          </c:extLst>
        </c:ser>
        <c:dLbls>
          <c:dLblPos val="outEnd"/>
          <c:showLegendKey val="0"/>
          <c:showVal val="1"/>
          <c:showCatName val="0"/>
          <c:showSerName val="0"/>
          <c:showPercent val="0"/>
          <c:showBubbleSize val="0"/>
        </c:dLbls>
        <c:gapWidth val="150"/>
        <c:axId val="10"/>
        <c:axId val="100"/>
      </c:barChart>
      <c:valAx>
        <c:axId val="100"/>
        <c:scaling>
          <c:orientation val="minMax"/>
          <c:max val="0.8"/>
        </c:scaling>
        <c:delete val="0"/>
        <c:axPos val="l"/>
        <c:numFmt formatCode="0%" sourceLinked="0"/>
        <c:majorTickMark val="out"/>
        <c:minorTickMark val="none"/>
        <c:tickLblPos val="nextTo"/>
        <c:txPr>
          <a:bodyPr/>
          <a:lstStyle/>
          <a:p>
            <a:pPr>
              <a:defRPr sz="800"/>
            </a:pPr>
            <a:endParaRPr lang="en-US"/>
          </a:p>
        </c:txPr>
        <c:crossAx val="10"/>
        <c:crosses val="autoZero"/>
        <c:crossBetween val="between"/>
        <c:majorUnit val="0.4"/>
        <c:minorUnit val="8.0000000000000016E-2"/>
      </c:valAx>
      <c:catAx>
        <c:axId val="10"/>
        <c:scaling>
          <c:orientation val="minMax"/>
        </c:scaling>
        <c:delete val="0"/>
        <c:axPos val="b"/>
        <c:numFmt formatCode="General" sourceLinked="1"/>
        <c:majorTickMark val="out"/>
        <c:minorTickMark val="none"/>
        <c:tickLblPos val="nextTo"/>
        <c:spPr>
          <a:ln>
            <a:noFill/>
          </a:ln>
        </c:spPr>
        <c:txPr>
          <a:bodyPr/>
          <a:lstStyle/>
          <a:p>
            <a:pPr>
              <a:defRPr sz="800"/>
            </a:pPr>
            <a:endParaRPr lang="en-US"/>
          </a:p>
        </c:txPr>
        <c:crossAx val="100"/>
        <c:crosses val="autoZero"/>
        <c:auto val="0"/>
        <c:lblAlgn val="ctr"/>
        <c:lblOffset val="100"/>
        <c:noMultiLvlLbl val="0"/>
      </c:catAx>
    </c:plotArea>
    <c:legend>
      <c:legendPos val="b"/>
      <c:overlay val="0"/>
      <c:txPr>
        <a:bodyPr/>
        <a:lstStyle/>
        <a:p>
          <a:pPr>
            <a:defRPr sz="800"/>
          </a:pPr>
          <a:endParaRPr lang="en-US"/>
        </a:p>
      </c:txPr>
    </c:legend>
    <c:plotVisOnly val="0"/>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solidFill>
                  <a:schemeClr val="tx1">
                    <a:lumMod val="65000"/>
                    <a:lumOff val="35000"/>
                  </a:schemeClr>
                </a:solidFill>
                <a:latin typeface="+mn-lt"/>
              </a:rPr>
              <a:t>How often do you use the tablet</a:t>
            </a:r>
          </a:p>
          <a:p>
            <a:r>
              <a:rPr lang="en-US" dirty="0">
                <a:solidFill>
                  <a:schemeClr val="tx1">
                    <a:lumMod val="65000"/>
                    <a:lumOff val="35000"/>
                  </a:schemeClr>
                </a:solidFill>
                <a:latin typeface="+mn-lt"/>
              </a:rPr>
              <a:t>as part of a lesson?</a:t>
            </a:r>
          </a:p>
        </c:rich>
      </c:tx>
      <c:overlay val="0"/>
    </c:title>
    <c:autoTitleDeleted val="0"/>
    <c:plotArea>
      <c:layout/>
      <c:doughnutChart>
        <c:varyColors val="1"/>
        <c:ser>
          <c:idx val="0"/>
          <c:order val="0"/>
          <c:tx>
            <c:strRef>
              <c:f>'Question 8'!$B$3</c:f>
              <c:strCache>
                <c:ptCount val="1"/>
                <c:pt idx="0">
                  <c:v>Responses</c:v>
                </c:pt>
              </c:strCache>
            </c:strRef>
          </c:tx>
          <c:dPt>
            <c:idx val="0"/>
            <c:bubble3D val="0"/>
            <c:spPr>
              <a:solidFill>
                <a:schemeClr val="accent1"/>
              </a:solidFill>
            </c:spPr>
            <c:extLst>
              <c:ext xmlns:c16="http://schemas.microsoft.com/office/drawing/2014/chart" uri="{C3380CC4-5D6E-409C-BE32-E72D297353CC}">
                <c16:uniqueId val="{00000001-6665-4BD8-8B51-A4C534CAF170}"/>
              </c:ext>
            </c:extLst>
          </c:dPt>
          <c:dPt>
            <c:idx val="1"/>
            <c:bubble3D val="0"/>
            <c:spPr>
              <a:solidFill>
                <a:srgbClr val="7030A0"/>
              </a:solidFill>
            </c:spPr>
            <c:extLst>
              <c:ext xmlns:c16="http://schemas.microsoft.com/office/drawing/2014/chart" uri="{C3380CC4-5D6E-409C-BE32-E72D297353CC}">
                <c16:uniqueId val="{00000003-6665-4BD8-8B51-A4C534CAF170}"/>
              </c:ext>
            </c:extLst>
          </c:dPt>
          <c:dPt>
            <c:idx val="2"/>
            <c:bubble3D val="0"/>
            <c:spPr>
              <a:solidFill>
                <a:schemeClr val="accent6"/>
              </a:solidFill>
            </c:spPr>
            <c:extLst>
              <c:ext xmlns:c16="http://schemas.microsoft.com/office/drawing/2014/chart" uri="{C3380CC4-5D6E-409C-BE32-E72D297353CC}">
                <c16:uniqueId val="{00000005-6665-4BD8-8B51-A4C534CAF170}"/>
              </c:ext>
            </c:extLst>
          </c:dPt>
          <c:dPt>
            <c:idx val="3"/>
            <c:bubble3D val="0"/>
            <c:spPr>
              <a:solidFill>
                <a:schemeClr val="accent2"/>
              </a:solidFill>
            </c:spPr>
            <c:extLst>
              <c:ext xmlns:c16="http://schemas.microsoft.com/office/drawing/2014/chart" uri="{C3380CC4-5D6E-409C-BE32-E72D297353CC}">
                <c16:uniqueId val="{00000007-6665-4BD8-8B51-A4C534CAF170}"/>
              </c:ext>
            </c:extLst>
          </c:dPt>
          <c:dPt>
            <c:idx val="4"/>
            <c:bubble3D val="0"/>
            <c:spPr>
              <a:solidFill>
                <a:schemeClr val="accent3"/>
              </a:solidFill>
            </c:spPr>
            <c:extLst>
              <c:ext xmlns:c16="http://schemas.microsoft.com/office/drawing/2014/chart" uri="{C3380CC4-5D6E-409C-BE32-E72D297353CC}">
                <c16:uniqueId val="{00000009-6665-4BD8-8B51-A4C534CAF170}"/>
              </c:ext>
            </c:extLst>
          </c:dPt>
          <c:dPt>
            <c:idx val="5"/>
            <c:bubble3D val="0"/>
            <c:spPr>
              <a:solidFill>
                <a:schemeClr val="tx2"/>
              </a:solidFill>
            </c:spPr>
            <c:extLst>
              <c:ext xmlns:c16="http://schemas.microsoft.com/office/drawing/2014/chart" uri="{C3380CC4-5D6E-409C-BE32-E72D297353CC}">
                <c16:uniqueId val="{0000000B-6665-4BD8-8B51-A4C534CAF170}"/>
              </c:ext>
            </c:extLst>
          </c:dPt>
          <c:dPt>
            <c:idx val="6"/>
            <c:bubble3D val="0"/>
            <c:spPr>
              <a:solidFill>
                <a:schemeClr val="accent4"/>
              </a:solidFill>
            </c:spPr>
            <c:extLst>
              <c:ext xmlns:c16="http://schemas.microsoft.com/office/drawing/2014/chart" uri="{C3380CC4-5D6E-409C-BE32-E72D297353CC}">
                <c16:uniqueId val="{0000000D-6665-4BD8-8B51-A4C534CAF170}"/>
              </c:ext>
            </c:extLst>
          </c:dPt>
          <c:dLbls>
            <c:dLbl>
              <c:idx val="0"/>
              <c:layout>
                <c:manualLayout>
                  <c:x val="7.7619663648124185E-2"/>
                  <c:y val="-0.125441003528028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65-4BD8-8B51-A4C534CAF170}"/>
                </c:ext>
              </c:extLst>
            </c:dLbl>
            <c:dLbl>
              <c:idx val="1"/>
              <c:layout>
                <c:manualLayout>
                  <c:x val="9.1732329765964959E-2"/>
                  <c:y val="-6.6640533124264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665-4BD8-8B51-A4C534CAF170}"/>
                </c:ext>
              </c:extLst>
            </c:dLbl>
            <c:dLbl>
              <c:idx val="2"/>
              <c:layout>
                <c:manualLayout>
                  <c:x val="8.9380218746324833E-2"/>
                  <c:y val="7.840062720501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665-4BD8-8B51-A4C534CAF170}"/>
                </c:ext>
              </c:extLst>
            </c:dLbl>
            <c:dLbl>
              <c:idx val="3"/>
              <c:layout>
                <c:manualLayout>
                  <c:x val="-0.10114077384452547"/>
                  <c:y val="9.01607212857702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665-4BD8-8B51-A4C534CAF170}"/>
                </c:ext>
              </c:extLst>
            </c:dLbl>
            <c:dLbl>
              <c:idx val="4"/>
              <c:layout>
                <c:manualLayout>
                  <c:x val="-0.10114077384452547"/>
                  <c:y val="6.27205017640139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665-4BD8-8B51-A4C534CAF170}"/>
                </c:ext>
              </c:extLst>
            </c:dLbl>
            <c:dLbl>
              <c:idx val="5"/>
              <c:layout>
                <c:manualLayout>
                  <c:x val="-0.11760555098200635"/>
                  <c:y val="-3.5280282242258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665-4BD8-8B51-A4C534CAF170}"/>
                </c:ext>
              </c:extLst>
            </c:dLbl>
            <c:dLbl>
              <c:idx val="6"/>
              <c:layout>
                <c:manualLayout>
                  <c:x val="-9.4084440785605086E-2"/>
                  <c:y val="-7.0560564484515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665-4BD8-8B51-A4C534CAF170}"/>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8'!$A$4:$A$10</c:f>
              <c:strCache>
                <c:ptCount val="7"/>
                <c:pt idx="0">
                  <c:v>Everyday</c:v>
                </c:pt>
                <c:pt idx="1">
                  <c:v>Four times weekly</c:v>
                </c:pt>
                <c:pt idx="2">
                  <c:v>Three times weekly</c:v>
                </c:pt>
                <c:pt idx="3">
                  <c:v>Twice weekly</c:v>
                </c:pt>
                <c:pt idx="4">
                  <c:v>Once weekly</c:v>
                </c:pt>
                <c:pt idx="5">
                  <c:v>Once every fortnight</c:v>
                </c:pt>
                <c:pt idx="6">
                  <c:v>Only when an activity is planned</c:v>
                </c:pt>
              </c:strCache>
            </c:strRef>
          </c:cat>
          <c:val>
            <c:numRef>
              <c:f>'Question 8'!$B$4:$B$10</c:f>
              <c:numCache>
                <c:formatCode>0.0%</c:formatCode>
                <c:ptCount val="7"/>
                <c:pt idx="0">
                  <c:v>0.11219999999999999</c:v>
                </c:pt>
                <c:pt idx="1">
                  <c:v>0.13170000000000001</c:v>
                </c:pt>
                <c:pt idx="2">
                  <c:v>0.26340000000000002</c:v>
                </c:pt>
                <c:pt idx="3">
                  <c:v>0.1366</c:v>
                </c:pt>
                <c:pt idx="4">
                  <c:v>0.13170000000000001</c:v>
                </c:pt>
                <c:pt idx="5">
                  <c:v>2.4400000000000002E-2</c:v>
                </c:pt>
                <c:pt idx="6">
                  <c:v>0.2</c:v>
                </c:pt>
              </c:numCache>
            </c:numRef>
          </c:val>
          <c:extLst>
            <c:ext xmlns:c16="http://schemas.microsoft.com/office/drawing/2014/chart" uri="{C3380CC4-5D6E-409C-BE32-E72D297353CC}">
              <c16:uniqueId val="{0000000E-6665-4BD8-8B51-A4C534CAF170}"/>
            </c:ext>
          </c:extLst>
        </c:ser>
        <c:dLbls>
          <c:showLegendKey val="0"/>
          <c:showVal val="1"/>
          <c:showCatName val="0"/>
          <c:showSerName val="0"/>
          <c:showPercent val="0"/>
          <c:showBubbleSize val="0"/>
          <c:showLeaderLines val="1"/>
        </c:dLbls>
        <c:firstSliceAng val="0"/>
        <c:holeSize val="50"/>
      </c:doughnutChart>
    </c:plotArea>
    <c:legend>
      <c:legendPos val="r"/>
      <c:layout>
        <c:manualLayout>
          <c:xMode val="edge"/>
          <c:yMode val="edge"/>
          <c:x val="0.72023555555555552"/>
          <c:y val="0.24904753086419754"/>
          <c:w val="0.26565333333333335"/>
          <c:h val="0.73297407407407389"/>
        </c:manualLayout>
      </c:layout>
      <c:overlay val="0"/>
    </c:legend>
    <c:plotVisOnly val="0"/>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solidFill>
                  <a:schemeClr val="tx1">
                    <a:lumMod val="65000"/>
                    <a:lumOff val="35000"/>
                  </a:schemeClr>
                </a:solidFill>
                <a:latin typeface="+mn-lt"/>
              </a:rPr>
              <a:t>Is the tablet being used at home?</a:t>
            </a:r>
          </a:p>
        </c:rich>
      </c:tx>
      <c:overlay val="0"/>
    </c:title>
    <c:autoTitleDeleted val="0"/>
    <c:plotArea>
      <c:layout/>
      <c:pieChart>
        <c:varyColors val="1"/>
        <c:ser>
          <c:idx val="0"/>
          <c:order val="0"/>
          <c:tx>
            <c:strRef>
              <c:f>'Question 9'!$B$3</c:f>
              <c:strCache>
                <c:ptCount val="1"/>
                <c:pt idx="0">
                  <c:v>Responses</c:v>
                </c:pt>
              </c:strCache>
            </c:strRef>
          </c:tx>
          <c:explosion val="10"/>
          <c:dPt>
            <c:idx val="0"/>
            <c:bubble3D val="0"/>
            <c:spPr>
              <a:solidFill>
                <a:schemeClr val="accent2"/>
              </a:solidFill>
            </c:spPr>
            <c:extLst>
              <c:ext xmlns:c16="http://schemas.microsoft.com/office/drawing/2014/chart" uri="{C3380CC4-5D6E-409C-BE32-E72D297353CC}">
                <c16:uniqueId val="{00000001-9411-4E06-BCAA-BECFBC744B81}"/>
              </c:ext>
            </c:extLst>
          </c:dPt>
          <c:dPt>
            <c:idx val="1"/>
            <c:bubble3D val="0"/>
            <c:spPr>
              <a:solidFill>
                <a:schemeClr val="accent1"/>
              </a:solidFill>
            </c:spPr>
            <c:extLst>
              <c:ext xmlns:c16="http://schemas.microsoft.com/office/drawing/2014/chart" uri="{C3380CC4-5D6E-409C-BE32-E72D297353CC}">
                <c16:uniqueId val="{00000003-9411-4E06-BCAA-BECFBC744B81}"/>
              </c:ext>
            </c:extLst>
          </c:dPt>
          <c:dPt>
            <c:idx val="2"/>
            <c:bubble3D val="0"/>
            <c:spPr>
              <a:solidFill>
                <a:schemeClr val="accent4"/>
              </a:solidFill>
            </c:spPr>
            <c:extLst>
              <c:ext xmlns:c16="http://schemas.microsoft.com/office/drawing/2014/chart" uri="{C3380CC4-5D6E-409C-BE32-E72D297353CC}">
                <c16:uniqueId val="{00000005-9411-4E06-BCAA-BECFBC744B81}"/>
              </c:ext>
            </c:extLst>
          </c:dPt>
          <c:dPt>
            <c:idx val="3"/>
            <c:bubble3D val="0"/>
            <c:spPr>
              <a:solidFill>
                <a:schemeClr val="accent6"/>
              </a:solidFill>
            </c:spPr>
            <c:extLst>
              <c:ext xmlns:c16="http://schemas.microsoft.com/office/drawing/2014/chart" uri="{C3380CC4-5D6E-409C-BE32-E72D297353CC}">
                <c16:uniqueId val="{00000007-9411-4E06-BCAA-BECFBC744B81}"/>
              </c:ext>
            </c:extLst>
          </c:dPt>
          <c:dPt>
            <c:idx val="4"/>
            <c:bubble3D val="0"/>
            <c:spPr>
              <a:solidFill>
                <a:schemeClr val="accent3"/>
              </a:solidFill>
            </c:spPr>
            <c:extLst>
              <c:ext xmlns:c16="http://schemas.microsoft.com/office/drawing/2014/chart" uri="{C3380CC4-5D6E-409C-BE32-E72D297353CC}">
                <c16:uniqueId val="{00000009-9411-4E06-BCAA-BECFBC744B81}"/>
              </c:ext>
            </c:extLst>
          </c:dPt>
          <c:dLbls>
            <c:dLbl>
              <c:idx val="0"/>
              <c:layout>
                <c:manualLayout>
                  <c:x val="5.8755455462222224E-2"/>
                  <c:y val="-2.89711923994604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11-4E06-BCAA-BECFBC744B81}"/>
                </c:ext>
              </c:extLst>
            </c:dLbl>
            <c:dLbl>
              <c:idx val="1"/>
              <c:layout>
                <c:manualLayout>
                  <c:x val="-2.02192649004844E-2"/>
                  <c:y val="4.694962914034021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11-4E06-BCAA-BECFBC744B81}"/>
                </c:ext>
              </c:extLst>
            </c:dLbl>
            <c:dLbl>
              <c:idx val="2"/>
              <c:layout>
                <c:manualLayout>
                  <c:x val="-0.1677306110580703"/>
                  <c:y val="1.352194754565908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11-4E06-BCAA-BECFBC744B81}"/>
                </c:ext>
              </c:extLst>
            </c:dLbl>
            <c:dLbl>
              <c:idx val="3"/>
              <c:layout>
                <c:manualLayout>
                  <c:x val="1.2675378120366966E-2"/>
                  <c:y val="-1.37651746883266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411-4E06-BCAA-BECFBC744B81}"/>
                </c:ext>
              </c:extLst>
            </c:dLbl>
            <c:dLbl>
              <c:idx val="4"/>
              <c:layout>
                <c:manualLayout>
                  <c:x val="3.2449501380244675E-2"/>
                  <c:y val="-6.8841306635964898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411-4E06-BCAA-BECFBC744B81}"/>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'Question 9'!$A$4:$A$8</c:f>
              <c:strCache>
                <c:ptCount val="5"/>
                <c:pt idx="0">
                  <c:v>Yes - frequently</c:v>
                </c:pt>
                <c:pt idx="1">
                  <c:v>Yes - occasionally</c:v>
                </c:pt>
                <c:pt idx="2">
                  <c:v>Yes - rarely</c:v>
                </c:pt>
                <c:pt idx="3">
                  <c:v>No - the child uses his/her personal device/s at home</c:v>
                </c:pt>
                <c:pt idx="4">
                  <c:v>No</c:v>
                </c:pt>
              </c:strCache>
            </c:strRef>
          </c:cat>
          <c:val>
            <c:numRef>
              <c:f>'Question 9'!$B$4:$B$8</c:f>
              <c:numCache>
                <c:formatCode>0.0%</c:formatCode>
                <c:ptCount val="5"/>
                <c:pt idx="0">
                  <c:v>0.189</c:v>
                </c:pt>
                <c:pt idx="1">
                  <c:v>0.37799999999999989</c:v>
                </c:pt>
                <c:pt idx="2">
                  <c:v>0.21990000000000001</c:v>
                </c:pt>
                <c:pt idx="3">
                  <c:v>0.13539999999999999</c:v>
                </c:pt>
                <c:pt idx="4">
                  <c:v>7.7699999999999991E-2</c:v>
                </c:pt>
              </c:numCache>
            </c:numRef>
          </c:val>
          <c:extLst>
            <c:ext xmlns:c16="http://schemas.microsoft.com/office/drawing/2014/chart" uri="{C3380CC4-5D6E-409C-BE32-E72D297353CC}">
              <c16:uniqueId val="{0000000A-9411-4E06-BCAA-BECFBC744B81}"/>
            </c:ext>
          </c:extLst>
        </c:ser>
        <c:dLbls>
          <c:dLblPos val="bestFit"/>
          <c:showLegendKey val="0"/>
          <c:showVal val="1"/>
          <c:showCatName val="0"/>
          <c:showSerName val="0"/>
          <c:showPercent val="0"/>
          <c:showBubbleSize val="0"/>
          <c:showLeaderLines val="1"/>
        </c:dLbls>
        <c:firstSliceAng val="120"/>
      </c:pieChart>
    </c:plotArea>
    <c:legend>
      <c:legendPos val="r"/>
      <c:overlay val="0"/>
    </c:legend>
    <c:plotVisOnly val="0"/>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solidFill>
                  <a:schemeClr val="tx1">
                    <a:lumMod val="65000"/>
                    <a:lumOff val="35000"/>
                  </a:schemeClr>
                </a:solidFill>
                <a:latin typeface="+mn-lt"/>
              </a:rPr>
              <a:t>Rate the digital content available for each subject.</a:t>
            </a:r>
          </a:p>
          <a:p>
            <a:r>
              <a:rPr lang="en-US" dirty="0">
                <a:solidFill>
                  <a:schemeClr val="tx1">
                    <a:lumMod val="65000"/>
                    <a:lumOff val="35000"/>
                  </a:schemeClr>
                </a:solidFill>
                <a:latin typeface="+mn-lt"/>
              </a:rPr>
              <a:t>(Not applicable</a:t>
            </a:r>
            <a:r>
              <a:rPr lang="en-US" baseline="0" dirty="0">
                <a:solidFill>
                  <a:schemeClr val="tx1">
                    <a:lumMod val="65000"/>
                    <a:lumOff val="35000"/>
                  </a:schemeClr>
                </a:solidFill>
                <a:latin typeface="+mn-lt"/>
              </a:rPr>
              <a:t> for subjects which are not taught)</a:t>
            </a:r>
            <a:endParaRPr lang="en-US" dirty="0">
              <a:solidFill>
                <a:schemeClr val="tx1">
                  <a:lumMod val="65000"/>
                  <a:lumOff val="35000"/>
                </a:schemeClr>
              </a:solidFill>
              <a:latin typeface="+mn-lt"/>
            </a:endParaRPr>
          </a:p>
        </c:rich>
      </c:tx>
      <c:overlay val="0"/>
    </c:title>
    <c:autoTitleDeleted val="0"/>
    <c:plotArea>
      <c:layout>
        <c:manualLayout>
          <c:layoutTarget val="inner"/>
          <c:xMode val="edge"/>
          <c:yMode val="edge"/>
          <c:x val="5.9376640419947509E-2"/>
          <c:y val="0.2355924712645617"/>
          <c:w val="0.92152613735783029"/>
          <c:h val="0.62829404666718391"/>
        </c:manualLayout>
      </c:layout>
      <c:barChart>
        <c:barDir val="col"/>
        <c:grouping val="clustered"/>
        <c:varyColors val="1"/>
        <c:ser>
          <c:idx val="1"/>
          <c:order val="1"/>
          <c:tx>
            <c:strRef>
              <c:f>'Question 17'!$B$3:$C$3</c:f>
              <c:strCache>
                <c:ptCount val="1"/>
                <c:pt idx="0">
                  <c:v>Excellent</c:v>
                </c:pt>
              </c:strCache>
            </c:strRef>
          </c:tx>
          <c:spPr>
            <a:solidFill>
              <a:schemeClr val="accent1"/>
            </a:solidFill>
          </c:spPr>
          <c:invertIfNegative val="0"/>
          <c:dLbls>
            <c:delete val="1"/>
          </c:dLbls>
          <c:cat>
            <c:strRef>
              <c:f>'Question 17'!$A$4:$A$10</c:f>
              <c:strCache>
                <c:ptCount val="7"/>
                <c:pt idx="0">
                  <c:v>Maths</c:v>
                </c:pt>
                <c:pt idx="1">
                  <c:v>Science</c:v>
                </c:pt>
                <c:pt idx="2">
                  <c:v>English</c:v>
                </c:pt>
                <c:pt idx="3">
                  <c:v>Maltese</c:v>
                </c:pt>
                <c:pt idx="4">
                  <c:v>Social Studies</c:v>
                </c:pt>
                <c:pt idx="5">
                  <c:v>Religion</c:v>
                </c:pt>
                <c:pt idx="6">
                  <c:v>Other subjects</c:v>
                </c:pt>
              </c:strCache>
            </c:strRef>
          </c:cat>
          <c:val>
            <c:numRef>
              <c:f>'Question 17'!$B$4:$B$10</c:f>
              <c:numCache>
                <c:formatCode>0.0%</c:formatCode>
                <c:ptCount val="7"/>
                <c:pt idx="0">
                  <c:v>0.23899999999999999</c:v>
                </c:pt>
                <c:pt idx="1">
                  <c:v>9.7599999999999992E-2</c:v>
                </c:pt>
                <c:pt idx="2">
                  <c:v>0.17069999999999999</c:v>
                </c:pt>
                <c:pt idx="3">
                  <c:v>3.9E-2</c:v>
                </c:pt>
                <c:pt idx="4">
                  <c:v>1.95E-2</c:v>
                </c:pt>
                <c:pt idx="5">
                  <c:v>3.4099999999999998E-2</c:v>
                </c:pt>
                <c:pt idx="6">
                  <c:v>1.95E-2</c:v>
                </c:pt>
              </c:numCache>
            </c:numRef>
          </c:val>
          <c:extLst>
            <c:ext xmlns:c16="http://schemas.microsoft.com/office/drawing/2014/chart" uri="{C3380CC4-5D6E-409C-BE32-E72D297353CC}">
              <c16:uniqueId val="{00000000-E06F-482A-813C-1D86D991CC75}"/>
            </c:ext>
          </c:extLst>
        </c:ser>
        <c:ser>
          <c:idx val="2"/>
          <c:order val="2"/>
          <c:tx>
            <c:strRef>
              <c:f>'Question 17'!$D$3:$E$3</c:f>
              <c:strCache>
                <c:ptCount val="1"/>
                <c:pt idx="0">
                  <c:v>Good</c:v>
                </c:pt>
              </c:strCache>
            </c:strRef>
          </c:tx>
          <c:spPr>
            <a:solidFill>
              <a:schemeClr val="accent6"/>
            </a:solidFill>
          </c:spPr>
          <c:invertIfNegative val="0"/>
          <c:dLbls>
            <c:delete val="1"/>
          </c:dLbls>
          <c:cat>
            <c:strRef>
              <c:f>'Question 17'!$A$4:$A$10</c:f>
              <c:strCache>
                <c:ptCount val="7"/>
                <c:pt idx="0">
                  <c:v>Maths</c:v>
                </c:pt>
                <c:pt idx="1">
                  <c:v>Science</c:v>
                </c:pt>
                <c:pt idx="2">
                  <c:v>English</c:v>
                </c:pt>
                <c:pt idx="3">
                  <c:v>Maltese</c:v>
                </c:pt>
                <c:pt idx="4">
                  <c:v>Social Studies</c:v>
                </c:pt>
                <c:pt idx="5">
                  <c:v>Religion</c:v>
                </c:pt>
                <c:pt idx="6">
                  <c:v>Other subjects</c:v>
                </c:pt>
              </c:strCache>
            </c:strRef>
          </c:cat>
          <c:val>
            <c:numRef>
              <c:f>'Question 17'!$D$4:$D$10</c:f>
              <c:numCache>
                <c:formatCode>0.0%</c:formatCode>
                <c:ptCount val="7"/>
                <c:pt idx="0">
                  <c:v>0.44390000000000002</c:v>
                </c:pt>
                <c:pt idx="1">
                  <c:v>0.34630000000000011</c:v>
                </c:pt>
                <c:pt idx="2">
                  <c:v>0.46339999999999998</c:v>
                </c:pt>
                <c:pt idx="3">
                  <c:v>0.14630000000000001</c:v>
                </c:pt>
                <c:pt idx="4">
                  <c:v>0.17069999999999999</c:v>
                </c:pt>
                <c:pt idx="5">
                  <c:v>0.161</c:v>
                </c:pt>
                <c:pt idx="6">
                  <c:v>0.11219999999999999</c:v>
                </c:pt>
              </c:numCache>
            </c:numRef>
          </c:val>
          <c:extLst>
            <c:ext xmlns:c16="http://schemas.microsoft.com/office/drawing/2014/chart" uri="{C3380CC4-5D6E-409C-BE32-E72D297353CC}">
              <c16:uniqueId val="{00000001-E06F-482A-813C-1D86D991CC75}"/>
            </c:ext>
          </c:extLst>
        </c:ser>
        <c:ser>
          <c:idx val="3"/>
          <c:order val="3"/>
          <c:tx>
            <c:strRef>
              <c:f>'Question 17'!$F$3:$G$3</c:f>
              <c:strCache>
                <c:ptCount val="1"/>
                <c:pt idx="0">
                  <c:v>Average</c:v>
                </c:pt>
              </c:strCache>
            </c:strRef>
          </c:tx>
          <c:spPr>
            <a:solidFill>
              <a:schemeClr val="accent2"/>
            </a:solidFill>
          </c:spPr>
          <c:invertIfNegative val="0"/>
          <c:dLbls>
            <c:delete val="1"/>
          </c:dLbls>
          <c:cat>
            <c:strRef>
              <c:f>'Question 17'!$A$4:$A$10</c:f>
              <c:strCache>
                <c:ptCount val="7"/>
                <c:pt idx="0">
                  <c:v>Maths</c:v>
                </c:pt>
                <c:pt idx="1">
                  <c:v>Science</c:v>
                </c:pt>
                <c:pt idx="2">
                  <c:v>English</c:v>
                </c:pt>
                <c:pt idx="3">
                  <c:v>Maltese</c:v>
                </c:pt>
                <c:pt idx="4">
                  <c:v>Social Studies</c:v>
                </c:pt>
                <c:pt idx="5">
                  <c:v>Religion</c:v>
                </c:pt>
                <c:pt idx="6">
                  <c:v>Other subjects</c:v>
                </c:pt>
              </c:strCache>
            </c:strRef>
          </c:cat>
          <c:val>
            <c:numRef>
              <c:f>'Question 17'!$F$4:$F$10</c:f>
              <c:numCache>
                <c:formatCode>0.0%</c:formatCode>
                <c:ptCount val="7"/>
                <c:pt idx="0">
                  <c:v>0.17069999999999999</c:v>
                </c:pt>
                <c:pt idx="1">
                  <c:v>0.26340000000000002</c:v>
                </c:pt>
                <c:pt idx="2">
                  <c:v>0.20979999999999999</c:v>
                </c:pt>
                <c:pt idx="3">
                  <c:v>0.2878</c:v>
                </c:pt>
                <c:pt idx="4">
                  <c:v>0.28289999999999998</c:v>
                </c:pt>
                <c:pt idx="5">
                  <c:v>0.24390000000000001</c:v>
                </c:pt>
                <c:pt idx="6">
                  <c:v>0.19020000000000001</c:v>
                </c:pt>
              </c:numCache>
            </c:numRef>
          </c:val>
          <c:extLst>
            <c:ext xmlns:c16="http://schemas.microsoft.com/office/drawing/2014/chart" uri="{C3380CC4-5D6E-409C-BE32-E72D297353CC}">
              <c16:uniqueId val="{00000002-E06F-482A-813C-1D86D991CC75}"/>
            </c:ext>
          </c:extLst>
        </c:ser>
        <c:ser>
          <c:idx val="4"/>
          <c:order val="4"/>
          <c:tx>
            <c:strRef>
              <c:f>'Question 17'!$H$3:$I$3</c:f>
              <c:strCache>
                <c:ptCount val="1"/>
                <c:pt idx="0">
                  <c:v>Fair</c:v>
                </c:pt>
              </c:strCache>
            </c:strRef>
          </c:tx>
          <c:spPr>
            <a:solidFill>
              <a:schemeClr val="accent3"/>
            </a:solidFill>
          </c:spPr>
          <c:invertIfNegative val="0"/>
          <c:dLbls>
            <c:delete val="1"/>
          </c:dLbls>
          <c:cat>
            <c:strRef>
              <c:f>'Question 17'!$A$4:$A$10</c:f>
              <c:strCache>
                <c:ptCount val="7"/>
                <c:pt idx="0">
                  <c:v>Maths</c:v>
                </c:pt>
                <c:pt idx="1">
                  <c:v>Science</c:v>
                </c:pt>
                <c:pt idx="2">
                  <c:v>English</c:v>
                </c:pt>
                <c:pt idx="3">
                  <c:v>Maltese</c:v>
                </c:pt>
                <c:pt idx="4">
                  <c:v>Social Studies</c:v>
                </c:pt>
                <c:pt idx="5">
                  <c:v>Religion</c:v>
                </c:pt>
                <c:pt idx="6">
                  <c:v>Other subjects</c:v>
                </c:pt>
              </c:strCache>
            </c:strRef>
          </c:cat>
          <c:val>
            <c:numRef>
              <c:f>'Question 17'!$H$4:$H$10</c:f>
              <c:numCache>
                <c:formatCode>0.0%</c:formatCode>
                <c:ptCount val="7"/>
                <c:pt idx="0">
                  <c:v>5.8500000000000003E-2</c:v>
                </c:pt>
                <c:pt idx="1">
                  <c:v>0.11219999999999999</c:v>
                </c:pt>
                <c:pt idx="2">
                  <c:v>5.3699999999999998E-2</c:v>
                </c:pt>
                <c:pt idx="3">
                  <c:v>0.1951</c:v>
                </c:pt>
                <c:pt idx="4">
                  <c:v>0.18540000000000001</c:v>
                </c:pt>
                <c:pt idx="5">
                  <c:v>0.1171</c:v>
                </c:pt>
                <c:pt idx="6">
                  <c:v>5.8500000000000003E-2</c:v>
                </c:pt>
              </c:numCache>
            </c:numRef>
          </c:val>
          <c:extLst>
            <c:ext xmlns:c16="http://schemas.microsoft.com/office/drawing/2014/chart" uri="{C3380CC4-5D6E-409C-BE32-E72D297353CC}">
              <c16:uniqueId val="{00000003-E06F-482A-813C-1D86D991CC75}"/>
            </c:ext>
          </c:extLst>
        </c:ser>
        <c:ser>
          <c:idx val="5"/>
          <c:order val="5"/>
          <c:tx>
            <c:strRef>
              <c:f>'Question 17'!$J$3:$K$3</c:f>
              <c:strCache>
                <c:ptCount val="1"/>
                <c:pt idx="0">
                  <c:v>Poor</c:v>
                </c:pt>
              </c:strCache>
            </c:strRef>
          </c:tx>
          <c:spPr>
            <a:solidFill>
              <a:schemeClr val="tx2"/>
            </a:solidFill>
          </c:spPr>
          <c:invertIfNegative val="0"/>
          <c:dLbls>
            <c:delete val="1"/>
          </c:dLbls>
          <c:cat>
            <c:strRef>
              <c:f>'Question 17'!$A$4:$A$10</c:f>
              <c:strCache>
                <c:ptCount val="7"/>
                <c:pt idx="0">
                  <c:v>Maths</c:v>
                </c:pt>
                <c:pt idx="1">
                  <c:v>Science</c:v>
                </c:pt>
                <c:pt idx="2">
                  <c:v>English</c:v>
                </c:pt>
                <c:pt idx="3">
                  <c:v>Maltese</c:v>
                </c:pt>
                <c:pt idx="4">
                  <c:v>Social Studies</c:v>
                </c:pt>
                <c:pt idx="5">
                  <c:v>Religion</c:v>
                </c:pt>
                <c:pt idx="6">
                  <c:v>Other subjects</c:v>
                </c:pt>
              </c:strCache>
            </c:strRef>
          </c:cat>
          <c:val>
            <c:numRef>
              <c:f>'Question 17'!$J$4:$J$10</c:f>
              <c:numCache>
                <c:formatCode>0.0%</c:formatCode>
                <c:ptCount val="7"/>
                <c:pt idx="0">
                  <c:v>3.9E-2</c:v>
                </c:pt>
                <c:pt idx="1">
                  <c:v>6.3399999999999998E-2</c:v>
                </c:pt>
                <c:pt idx="2">
                  <c:v>3.4099999999999998E-2</c:v>
                </c:pt>
                <c:pt idx="3">
                  <c:v>0.23899999999999999</c:v>
                </c:pt>
                <c:pt idx="4">
                  <c:v>0.23899999999999999</c:v>
                </c:pt>
                <c:pt idx="5">
                  <c:v>0.3024</c:v>
                </c:pt>
                <c:pt idx="6">
                  <c:v>5.3699999999999998E-2</c:v>
                </c:pt>
              </c:numCache>
            </c:numRef>
          </c:val>
          <c:extLst>
            <c:ext xmlns:c16="http://schemas.microsoft.com/office/drawing/2014/chart" uri="{C3380CC4-5D6E-409C-BE32-E72D297353CC}">
              <c16:uniqueId val="{00000004-E06F-482A-813C-1D86D991CC75}"/>
            </c:ext>
          </c:extLst>
        </c:ser>
        <c:ser>
          <c:idx val="6"/>
          <c:order val="6"/>
          <c:tx>
            <c:strRef>
              <c:f>'Question 17'!$L$3:$M$3</c:f>
              <c:strCache>
                <c:ptCount val="1"/>
                <c:pt idx="0">
                  <c:v>N/A</c:v>
                </c:pt>
              </c:strCache>
            </c:strRef>
          </c:tx>
          <c:spPr>
            <a:solidFill>
              <a:schemeClr val="accent4"/>
            </a:solidFill>
          </c:spPr>
          <c:invertIfNegative val="0"/>
          <c:dLbls>
            <c:delete val="1"/>
          </c:dLbls>
          <c:cat>
            <c:strRef>
              <c:f>'Question 17'!$A$4:$A$10</c:f>
              <c:strCache>
                <c:ptCount val="7"/>
                <c:pt idx="0">
                  <c:v>Maths</c:v>
                </c:pt>
                <c:pt idx="1">
                  <c:v>Science</c:v>
                </c:pt>
                <c:pt idx="2">
                  <c:v>English</c:v>
                </c:pt>
                <c:pt idx="3">
                  <c:v>Maltese</c:v>
                </c:pt>
                <c:pt idx="4">
                  <c:v>Social Studies</c:v>
                </c:pt>
                <c:pt idx="5">
                  <c:v>Religion</c:v>
                </c:pt>
                <c:pt idx="6">
                  <c:v>Other subjects</c:v>
                </c:pt>
              </c:strCache>
            </c:strRef>
          </c:cat>
          <c:val>
            <c:numRef>
              <c:f>'Question 17'!$L$4:$L$10</c:f>
              <c:numCache>
                <c:formatCode>0.0%</c:formatCode>
                <c:ptCount val="7"/>
                <c:pt idx="0">
                  <c:v>4.8800000000000003E-2</c:v>
                </c:pt>
                <c:pt idx="1">
                  <c:v>0.1171</c:v>
                </c:pt>
                <c:pt idx="2">
                  <c:v>6.83E-2</c:v>
                </c:pt>
                <c:pt idx="3">
                  <c:v>9.2699999999999991E-2</c:v>
                </c:pt>
                <c:pt idx="4">
                  <c:v>0.1024</c:v>
                </c:pt>
                <c:pt idx="5">
                  <c:v>0.14149999999999999</c:v>
                </c:pt>
                <c:pt idx="6">
                  <c:v>0.56590000000000007</c:v>
                </c:pt>
              </c:numCache>
            </c:numRef>
          </c:val>
          <c:extLst>
            <c:ext xmlns:c16="http://schemas.microsoft.com/office/drawing/2014/chart" uri="{C3380CC4-5D6E-409C-BE32-E72D297353CC}">
              <c16:uniqueId val="{00000005-E06F-482A-813C-1D86D991CC75}"/>
            </c:ext>
          </c:extLst>
        </c:ser>
        <c:dLbls>
          <c:dLblPos val="outEnd"/>
          <c:showLegendKey val="0"/>
          <c:showVal val="1"/>
          <c:showCatName val="0"/>
          <c:showSerName val="0"/>
          <c:showPercent val="0"/>
          <c:showBubbleSize val="0"/>
        </c:dLbls>
        <c:gapWidth val="150"/>
        <c:axId val="10"/>
        <c:axId val="100"/>
        <c:extLst>
          <c:ext xmlns:c15="http://schemas.microsoft.com/office/drawing/2012/chart" uri="{02D57815-91ED-43cb-92C2-25804820EDAC}">
            <c15:filteredBarSeries>
              <c15:ser>
                <c:idx val="0"/>
                <c:order val="0"/>
                <c:tx>
                  <c:strRef>
                    <c:extLst>
                      <c:ext uri="{02D57815-91ED-43cb-92C2-25804820EDAC}">
                        <c15:formulaRef>
                          <c15:sqref>'Question 17'!$O$3</c15:sqref>
                        </c15:formulaRef>
                      </c:ext>
                    </c:extLst>
                    <c:strCache>
                      <c:ptCount val="1"/>
                      <c:pt idx="0">
                        <c:v>Weighted Average</c:v>
                      </c:pt>
                    </c:strCache>
                  </c:strRef>
                </c:tx>
                <c:invertIfNegative val="0"/>
                <c:dLbls>
                  <c:spPr>
                    <a:noFill/>
                    <a:ln>
                      <a:noFill/>
                    </a:ln>
                    <a:effectLst/>
                  </c:spPr>
                  <c:dLblPos val="outEnd"/>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'Question 17'!$A$4:$A$10</c15:sqref>
                        </c15:formulaRef>
                      </c:ext>
                    </c:extLst>
                    <c:strCache>
                      <c:ptCount val="7"/>
                      <c:pt idx="0">
                        <c:v>Maths</c:v>
                      </c:pt>
                      <c:pt idx="1">
                        <c:v>Science</c:v>
                      </c:pt>
                      <c:pt idx="2">
                        <c:v>English</c:v>
                      </c:pt>
                      <c:pt idx="3">
                        <c:v>Maltese</c:v>
                      </c:pt>
                      <c:pt idx="4">
                        <c:v>Social Studies</c:v>
                      </c:pt>
                      <c:pt idx="5">
                        <c:v>Religion</c:v>
                      </c:pt>
                      <c:pt idx="6">
                        <c:v>Other subjects</c:v>
                      </c:pt>
                    </c:strCache>
                  </c:strRef>
                </c:cat>
                <c:val>
                  <c:numRef>
                    <c:extLst>
                      <c:ext uri="{02D57815-91ED-43cb-92C2-25804820EDAC}">
                        <c15:formulaRef>
                          <c15:sqref>'Question 17'!$O$4:$O$10</c15:sqref>
                        </c15:formulaRef>
                      </c:ext>
                    </c:extLst>
                    <c:numCache>
                      <c:formatCode>General</c:formatCode>
                      <c:ptCount val="7"/>
                      <c:pt idx="0">
                        <c:v>3.83</c:v>
                      </c:pt>
                      <c:pt idx="1">
                        <c:v>3.34</c:v>
                      </c:pt>
                      <c:pt idx="2">
                        <c:v>3.73</c:v>
                      </c:pt>
                      <c:pt idx="3">
                        <c:v>2.5099999999999998</c:v>
                      </c:pt>
                      <c:pt idx="4">
                        <c:v>2.4900000000000002</c:v>
                      </c:pt>
                      <c:pt idx="5">
                        <c:v>2.4300000000000002</c:v>
                      </c:pt>
                      <c:pt idx="6">
                        <c:v>2.97</c:v>
                      </c:pt>
                    </c:numCache>
                  </c:numRef>
                </c:val>
                <c:extLst>
                  <c:ext xmlns:c16="http://schemas.microsoft.com/office/drawing/2014/chart" uri="{C3380CC4-5D6E-409C-BE32-E72D297353CC}">
                    <c16:uniqueId val="{00000006-E06F-482A-813C-1D86D991CC75}"/>
                  </c:ext>
                </c:extLst>
              </c15:ser>
            </c15:filteredBarSeries>
          </c:ext>
        </c:extLst>
      </c:barChart>
      <c:valAx>
        <c:axId val="100"/>
        <c:scaling>
          <c:orientation val="minMax"/>
        </c:scaling>
        <c:delete val="0"/>
        <c:axPos val="l"/>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spPr>
          <a:ln>
            <a:noFill/>
          </a:ln>
        </c:spPr>
        <c:crossAx val="100"/>
        <c:crosses val="autoZero"/>
        <c:auto val="0"/>
        <c:lblAlgn val="ctr"/>
        <c:lblOffset val="100"/>
        <c:noMultiLvlLbl val="0"/>
      </c:catAx>
    </c:plotArea>
    <c:legend>
      <c:legendPos val="b"/>
      <c:overlay val="0"/>
      <c:txPr>
        <a:bodyPr/>
        <a:lstStyle/>
        <a:p>
          <a:pPr rtl="0">
            <a:defRPr/>
          </a:pPr>
          <a:endParaRPr lang="en-US"/>
        </a:p>
      </c:txPr>
    </c:legend>
    <c:plotVisOnly val="0"/>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solidFill>
                  <a:schemeClr val="tx1">
                    <a:lumMod val="65000"/>
                    <a:lumOff val="35000"/>
                  </a:schemeClr>
                </a:solidFill>
                <a:latin typeface="+mn-lt"/>
              </a:rPr>
              <a:t>In your experience, what were the issues that you encountered when attempting/planning to use these tablets? </a:t>
            </a:r>
          </a:p>
        </c:rich>
      </c:tx>
      <c:overlay val="0"/>
    </c:title>
    <c:autoTitleDeleted val="0"/>
    <c:plotArea>
      <c:layout/>
      <c:barChart>
        <c:barDir val="col"/>
        <c:grouping val="clustered"/>
        <c:varyColors val="1"/>
        <c:ser>
          <c:idx val="0"/>
          <c:order val="0"/>
          <c:tx>
            <c:strRef>
              <c:f>'Question 21'!$B$3</c:f>
              <c:strCache>
                <c:ptCount val="1"/>
                <c:pt idx="0">
                  <c:v>Responses</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1-4A53-4ABC-9389-E5E8E1FE438F}"/>
              </c:ext>
            </c:extLst>
          </c:dPt>
          <c:dPt>
            <c:idx val="1"/>
            <c:invertIfNegative val="0"/>
            <c:bubble3D val="0"/>
            <c:spPr>
              <a:solidFill>
                <a:schemeClr val="accent6"/>
              </a:solidFill>
            </c:spPr>
            <c:extLst>
              <c:ext xmlns:c16="http://schemas.microsoft.com/office/drawing/2014/chart" uri="{C3380CC4-5D6E-409C-BE32-E72D297353CC}">
                <c16:uniqueId val="{00000003-4A53-4ABC-9389-E5E8E1FE438F}"/>
              </c:ext>
            </c:extLst>
          </c:dPt>
          <c:dPt>
            <c:idx val="2"/>
            <c:invertIfNegative val="0"/>
            <c:bubble3D val="0"/>
            <c:spPr>
              <a:solidFill>
                <a:schemeClr val="accent2"/>
              </a:solidFill>
            </c:spPr>
            <c:extLst>
              <c:ext xmlns:c16="http://schemas.microsoft.com/office/drawing/2014/chart" uri="{C3380CC4-5D6E-409C-BE32-E72D297353CC}">
                <c16:uniqueId val="{00000005-4A53-4ABC-9389-E5E8E1FE438F}"/>
              </c:ext>
            </c:extLst>
          </c:dPt>
          <c:dPt>
            <c:idx val="3"/>
            <c:invertIfNegative val="0"/>
            <c:bubble3D val="0"/>
            <c:spPr>
              <a:solidFill>
                <a:schemeClr val="tx2"/>
              </a:solidFill>
            </c:spPr>
            <c:extLst>
              <c:ext xmlns:c16="http://schemas.microsoft.com/office/drawing/2014/chart" uri="{C3380CC4-5D6E-409C-BE32-E72D297353CC}">
                <c16:uniqueId val="{00000007-4A53-4ABC-9389-E5E8E1FE438F}"/>
              </c:ext>
            </c:extLst>
          </c:dPt>
          <c:dPt>
            <c:idx val="4"/>
            <c:invertIfNegative val="0"/>
            <c:bubble3D val="0"/>
            <c:spPr>
              <a:solidFill>
                <a:schemeClr val="accent3"/>
              </a:solidFill>
            </c:spPr>
            <c:extLst>
              <c:ext xmlns:c16="http://schemas.microsoft.com/office/drawing/2014/chart" uri="{C3380CC4-5D6E-409C-BE32-E72D297353CC}">
                <c16:uniqueId val="{00000009-4A53-4ABC-9389-E5E8E1FE438F}"/>
              </c:ext>
            </c:extLst>
          </c:dPt>
          <c:dPt>
            <c:idx val="5"/>
            <c:invertIfNegative val="0"/>
            <c:bubble3D val="0"/>
            <c:spPr>
              <a:solidFill>
                <a:schemeClr val="accent4"/>
              </a:solidFill>
            </c:spPr>
            <c:extLst>
              <c:ext xmlns:c16="http://schemas.microsoft.com/office/drawing/2014/chart" uri="{C3380CC4-5D6E-409C-BE32-E72D297353CC}">
                <c16:uniqueId val="{0000000B-4A53-4ABC-9389-E5E8E1FE438F}"/>
              </c:ext>
            </c:extLst>
          </c:dPt>
          <c:dPt>
            <c:idx val="6"/>
            <c:invertIfNegative val="0"/>
            <c:bubble3D val="0"/>
            <c:spPr>
              <a:solidFill>
                <a:srgbClr val="7030A0"/>
              </a:solidFill>
            </c:spPr>
            <c:extLst>
              <c:ext xmlns:c16="http://schemas.microsoft.com/office/drawing/2014/chart" uri="{C3380CC4-5D6E-409C-BE32-E72D297353CC}">
                <c16:uniqueId val="{0000000D-4A53-4ABC-9389-E5E8E1FE438F}"/>
              </c:ext>
            </c:extLst>
          </c:dPt>
          <c:dPt>
            <c:idx val="7"/>
            <c:invertIfNegative val="0"/>
            <c:bubble3D val="0"/>
            <c:spPr>
              <a:solidFill>
                <a:srgbClr val="C00000"/>
              </a:solidFill>
            </c:spPr>
            <c:extLst>
              <c:ext xmlns:c16="http://schemas.microsoft.com/office/drawing/2014/chart" uri="{C3380CC4-5D6E-409C-BE32-E72D297353CC}">
                <c16:uniqueId val="{0000000F-4A53-4ABC-9389-E5E8E1FE438F}"/>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21'!$A$4:$A$11</c:f>
              <c:strCache>
                <c:ptCount val="8"/>
                <c:pt idx="0">
                  <c:v>Students not bringing tablet to school</c:v>
                </c:pt>
                <c:pt idx="1">
                  <c:v>Students not charging tablets at home</c:v>
                </c:pt>
                <c:pt idx="2">
                  <c:v>Tablet issues (ex. faulty)</c:v>
                </c:pt>
                <c:pt idx="3">
                  <c:v>Not enough apps</c:v>
                </c:pt>
                <c:pt idx="4">
                  <c:v>Tablet too restricted</c:v>
                </c:pt>
                <c:pt idx="5">
                  <c:v>Network/Wi-Fi connectivity issues</c:v>
                </c:pt>
                <c:pt idx="6">
                  <c:v>Other</c:v>
                </c:pt>
                <c:pt idx="7">
                  <c:v>None</c:v>
                </c:pt>
              </c:strCache>
            </c:strRef>
          </c:cat>
          <c:val>
            <c:numRef>
              <c:f>'Question 21'!$B$4:$B$11</c:f>
              <c:numCache>
                <c:formatCode>0.0%</c:formatCode>
                <c:ptCount val="8"/>
                <c:pt idx="0">
                  <c:v>0.68779999999999997</c:v>
                </c:pt>
                <c:pt idx="1">
                  <c:v>0.82930000000000004</c:v>
                </c:pt>
                <c:pt idx="2">
                  <c:v>0.62439999999999996</c:v>
                </c:pt>
                <c:pt idx="3">
                  <c:v>0.1512</c:v>
                </c:pt>
                <c:pt idx="4">
                  <c:v>0.29270000000000002</c:v>
                </c:pt>
                <c:pt idx="5">
                  <c:v>0.56100000000000005</c:v>
                </c:pt>
                <c:pt idx="6">
                  <c:v>0.1171</c:v>
                </c:pt>
                <c:pt idx="7">
                  <c:v>1.95E-2</c:v>
                </c:pt>
              </c:numCache>
            </c:numRef>
          </c:val>
          <c:extLst>
            <c:ext xmlns:c16="http://schemas.microsoft.com/office/drawing/2014/chart" uri="{C3380CC4-5D6E-409C-BE32-E72D297353CC}">
              <c16:uniqueId val="{00000010-4A53-4ABC-9389-E5E8E1FE438F}"/>
            </c:ext>
          </c:extLst>
        </c:ser>
        <c:dLbls>
          <c:dLblPos val="outEnd"/>
          <c:showLegendKey val="0"/>
          <c:showVal val="1"/>
          <c:showCatName val="0"/>
          <c:showSerName val="0"/>
          <c:showPercent val="0"/>
          <c:showBubbleSize val="0"/>
        </c:dLbls>
        <c:gapWidth val="150"/>
        <c:axId val="10"/>
        <c:axId val="100"/>
      </c:barChart>
      <c:valAx>
        <c:axId val="100"/>
        <c:scaling>
          <c:orientation val="minMax"/>
          <c:max val="1"/>
        </c:scaling>
        <c:delete val="0"/>
        <c:axPos val="l"/>
        <c:numFmt formatCode="0%" sourceLinked="0"/>
        <c:majorTickMark val="out"/>
        <c:minorTickMark val="none"/>
        <c:tickLblPos val="nextTo"/>
        <c:crossAx val="10"/>
        <c:crosses val="autoZero"/>
        <c:crossBetween val="between"/>
        <c:majorUnit val="0.5"/>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legend>
      <c:legendPos val="b"/>
      <c:overlay val="0"/>
    </c:legend>
    <c:plotVisOnly val="0"/>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dirty="0">
                <a:solidFill>
                  <a:schemeClr val="tx1">
                    <a:lumMod val="65000"/>
                    <a:lumOff val="35000"/>
                  </a:schemeClr>
                </a:solidFill>
                <a:latin typeface="+mn-lt"/>
              </a:rPr>
              <a:t>What were the faults/problems that you</a:t>
            </a:r>
          </a:p>
          <a:p>
            <a:r>
              <a:rPr lang="en-US" dirty="0">
                <a:solidFill>
                  <a:schemeClr val="tx1">
                    <a:lumMod val="65000"/>
                    <a:lumOff val="35000"/>
                  </a:schemeClr>
                </a:solidFill>
                <a:latin typeface="+mn-lt"/>
              </a:rPr>
              <a:t>encountered with these tablets?</a:t>
            </a:r>
          </a:p>
        </c:rich>
      </c:tx>
      <c:overlay val="0"/>
    </c:title>
    <c:autoTitleDeleted val="0"/>
    <c:plotArea>
      <c:layout/>
      <c:barChart>
        <c:barDir val="col"/>
        <c:grouping val="clustered"/>
        <c:varyColors val="1"/>
        <c:ser>
          <c:idx val="0"/>
          <c:order val="0"/>
          <c:tx>
            <c:strRef>
              <c:f>'Question 22'!$B$3</c:f>
              <c:strCache>
                <c:ptCount val="1"/>
                <c:pt idx="0">
                  <c:v>Responses</c:v>
                </c:pt>
              </c:strCache>
            </c:strRef>
          </c:tx>
          <c:invertIfNegative val="0"/>
          <c:dPt>
            <c:idx val="2"/>
            <c:invertIfNegative val="0"/>
            <c:bubble3D val="0"/>
            <c:spPr>
              <a:solidFill>
                <a:schemeClr val="tx2"/>
              </a:solidFill>
            </c:spPr>
            <c:extLst>
              <c:ext xmlns:c16="http://schemas.microsoft.com/office/drawing/2014/chart" uri="{C3380CC4-5D6E-409C-BE32-E72D297353CC}">
                <c16:uniqueId val="{00000001-4202-4310-B532-2FF95E5D3DE4}"/>
              </c:ext>
            </c:extLst>
          </c:dPt>
          <c:dPt>
            <c:idx val="3"/>
            <c:invertIfNegative val="0"/>
            <c:bubble3D val="0"/>
            <c:spPr>
              <a:solidFill>
                <a:srgbClr val="92D050"/>
              </a:solidFill>
            </c:spPr>
            <c:extLst>
              <c:ext xmlns:c16="http://schemas.microsoft.com/office/drawing/2014/chart" uri="{C3380CC4-5D6E-409C-BE32-E72D297353CC}">
                <c16:uniqueId val="{00000003-4202-4310-B532-2FF95E5D3DE4}"/>
              </c:ext>
            </c:extLst>
          </c:dPt>
          <c:dPt>
            <c:idx val="4"/>
            <c:invertIfNegative val="0"/>
            <c:bubble3D val="0"/>
            <c:spPr>
              <a:solidFill>
                <a:srgbClr val="00B0F0"/>
              </a:solidFill>
            </c:spPr>
            <c:extLst>
              <c:ext xmlns:c16="http://schemas.microsoft.com/office/drawing/2014/chart" uri="{C3380CC4-5D6E-409C-BE32-E72D297353CC}">
                <c16:uniqueId val="{00000005-4202-4310-B532-2FF95E5D3DE4}"/>
              </c:ext>
            </c:extLst>
          </c:dPt>
          <c:dPt>
            <c:idx val="5"/>
            <c:invertIfNegative val="0"/>
            <c:bubble3D val="0"/>
            <c:spPr>
              <a:solidFill>
                <a:schemeClr val="accent6">
                  <a:lumMod val="50000"/>
                </a:schemeClr>
              </a:solidFill>
            </c:spPr>
            <c:extLst>
              <c:ext xmlns:c16="http://schemas.microsoft.com/office/drawing/2014/chart" uri="{C3380CC4-5D6E-409C-BE32-E72D297353CC}">
                <c16:uniqueId val="{00000007-4202-4310-B532-2FF95E5D3DE4}"/>
              </c:ext>
            </c:extLst>
          </c:dPt>
          <c:dPt>
            <c:idx val="6"/>
            <c:invertIfNegative val="0"/>
            <c:bubble3D val="0"/>
            <c:spPr>
              <a:solidFill>
                <a:srgbClr val="7030A0"/>
              </a:solidFill>
            </c:spPr>
            <c:extLst>
              <c:ext xmlns:c16="http://schemas.microsoft.com/office/drawing/2014/chart" uri="{C3380CC4-5D6E-409C-BE32-E72D297353CC}">
                <c16:uniqueId val="{00000009-4202-4310-B532-2FF95E5D3DE4}"/>
              </c:ext>
            </c:extLst>
          </c:dPt>
          <c:dPt>
            <c:idx val="7"/>
            <c:invertIfNegative val="0"/>
            <c:bubble3D val="0"/>
            <c:spPr>
              <a:solidFill>
                <a:srgbClr val="ED31B7"/>
              </a:solidFill>
            </c:spPr>
            <c:extLst>
              <c:ext xmlns:c16="http://schemas.microsoft.com/office/drawing/2014/chart" uri="{C3380CC4-5D6E-409C-BE32-E72D297353CC}">
                <c16:uniqueId val="{0000000B-4202-4310-B532-2FF95E5D3DE4}"/>
              </c:ext>
            </c:extLst>
          </c:dPt>
          <c:dPt>
            <c:idx val="8"/>
            <c:invertIfNegative val="0"/>
            <c:bubble3D val="0"/>
            <c:spPr>
              <a:solidFill>
                <a:schemeClr val="accent3"/>
              </a:solidFill>
            </c:spPr>
            <c:extLst>
              <c:ext xmlns:c16="http://schemas.microsoft.com/office/drawing/2014/chart" uri="{C3380CC4-5D6E-409C-BE32-E72D297353CC}">
                <c16:uniqueId val="{0000000D-4202-4310-B532-2FF95E5D3DE4}"/>
              </c:ext>
            </c:extLst>
          </c:dPt>
          <c:dPt>
            <c:idx val="10"/>
            <c:invertIfNegative val="0"/>
            <c:bubble3D val="0"/>
            <c:spPr>
              <a:solidFill>
                <a:schemeClr val="bg2">
                  <a:lumMod val="10000"/>
                </a:schemeClr>
              </a:solidFill>
            </c:spPr>
            <c:extLst>
              <c:ext xmlns:c16="http://schemas.microsoft.com/office/drawing/2014/chart" uri="{C3380CC4-5D6E-409C-BE32-E72D297353CC}">
                <c16:uniqueId val="{0000000F-4202-4310-B532-2FF95E5D3DE4}"/>
              </c:ext>
            </c:extLst>
          </c:dPt>
          <c:dPt>
            <c:idx val="11"/>
            <c:invertIfNegative val="0"/>
            <c:bubble3D val="0"/>
            <c:spPr>
              <a:solidFill>
                <a:srgbClr val="C00000"/>
              </a:solidFill>
            </c:spPr>
            <c:extLst>
              <c:ext xmlns:c16="http://schemas.microsoft.com/office/drawing/2014/chart" uri="{C3380CC4-5D6E-409C-BE32-E72D297353CC}">
                <c16:uniqueId val="{00000011-4202-4310-B532-2FF95E5D3DE4}"/>
              </c:ext>
            </c:extLst>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22'!$A$4:$A$15</c:f>
              <c:strCache>
                <c:ptCount val="12"/>
                <c:pt idx="0">
                  <c:v>Not switching on</c:v>
                </c:pt>
                <c:pt idx="1">
                  <c:v>Battery not charging / holding charge</c:v>
                </c:pt>
                <c:pt idx="2">
                  <c:v>Screen issues</c:v>
                </c:pt>
                <c:pt idx="3">
                  <c:v>Wi-Fi connectivity</c:v>
                </c:pt>
                <c:pt idx="4">
                  <c:v>Slow (limited processor/memory)</c:v>
                </c:pt>
                <c:pt idx="5">
                  <c:v>Limited storage (to install apps)</c:v>
                </c:pt>
                <c:pt idx="6">
                  <c:v>Too restrictive (to install extra apps)</c:v>
                </c:pt>
                <c:pt idx="7">
                  <c:v>Too heavy to carry</c:v>
                </c:pt>
                <c:pt idx="8">
                  <c:v>Faulty accessories</c:v>
                </c:pt>
                <c:pt idx="9">
                  <c:v>Carry case/bag of inferior quality</c:v>
                </c:pt>
                <c:pt idx="10">
                  <c:v>Other</c:v>
                </c:pt>
                <c:pt idx="11">
                  <c:v>None</c:v>
                </c:pt>
              </c:strCache>
            </c:strRef>
          </c:cat>
          <c:val>
            <c:numRef>
              <c:f>'Question 22'!$B$4:$B$15</c:f>
              <c:numCache>
                <c:formatCode>0.0%</c:formatCode>
                <c:ptCount val="12"/>
                <c:pt idx="0">
                  <c:v>0.34630000000000011</c:v>
                </c:pt>
                <c:pt idx="1">
                  <c:v>0.70730000000000004</c:v>
                </c:pt>
                <c:pt idx="2">
                  <c:v>0.16589999999999999</c:v>
                </c:pt>
                <c:pt idx="3">
                  <c:v>0.73170000000000002</c:v>
                </c:pt>
                <c:pt idx="4">
                  <c:v>0.439</c:v>
                </c:pt>
                <c:pt idx="5">
                  <c:v>8.7799999999999989E-2</c:v>
                </c:pt>
                <c:pt idx="6">
                  <c:v>0.24879999999999999</c:v>
                </c:pt>
                <c:pt idx="7">
                  <c:v>0.21460000000000001</c:v>
                </c:pt>
                <c:pt idx="8">
                  <c:v>0.2341</c:v>
                </c:pt>
                <c:pt idx="9">
                  <c:v>0.33660000000000001</c:v>
                </c:pt>
                <c:pt idx="10">
                  <c:v>5.3699999999999998E-2</c:v>
                </c:pt>
                <c:pt idx="11">
                  <c:v>6.3399999999999998E-2</c:v>
                </c:pt>
              </c:numCache>
            </c:numRef>
          </c:val>
          <c:extLst>
            <c:ext xmlns:c16="http://schemas.microsoft.com/office/drawing/2014/chart" uri="{C3380CC4-5D6E-409C-BE32-E72D297353CC}">
              <c16:uniqueId val="{00000012-4202-4310-B532-2FF95E5D3DE4}"/>
            </c:ext>
          </c:extLst>
        </c:ser>
        <c:dLbls>
          <c:dLblPos val="outEnd"/>
          <c:showLegendKey val="0"/>
          <c:showVal val="1"/>
          <c:showCatName val="0"/>
          <c:showSerName val="0"/>
          <c:showPercent val="0"/>
          <c:showBubbleSize val="0"/>
        </c:dLbls>
        <c:gapWidth val="150"/>
        <c:axId val="10"/>
        <c:axId val="100"/>
      </c:barChart>
      <c:valAx>
        <c:axId val="100"/>
        <c:scaling>
          <c:orientation val="minMax"/>
          <c:max val="0.8"/>
          <c:min val="0"/>
        </c:scaling>
        <c:delete val="0"/>
        <c:axPos val="l"/>
        <c:numFmt formatCode="0%" sourceLinked="0"/>
        <c:majorTickMark val="out"/>
        <c:minorTickMark val="none"/>
        <c:tickLblPos val="nextTo"/>
        <c:crossAx val="10"/>
        <c:crosses val="autoZero"/>
        <c:crossBetween val="between"/>
        <c:majorUnit val="0.4"/>
        <c:minorUnit val="0.1"/>
      </c:valAx>
      <c:catAx>
        <c:axId val="10"/>
        <c:scaling>
          <c:orientation val="minMax"/>
        </c:scaling>
        <c:delete val="1"/>
        <c:axPos val="b"/>
        <c:numFmt formatCode="General" sourceLinked="1"/>
        <c:majorTickMark val="out"/>
        <c:minorTickMark val="none"/>
        <c:tickLblPos val="nextTo"/>
        <c:crossAx val="100"/>
        <c:crosses val="autoZero"/>
        <c:auto val="0"/>
        <c:lblAlgn val="ctr"/>
        <c:lblOffset val="100"/>
        <c:noMultiLvlLbl val="0"/>
      </c:catAx>
    </c:plotArea>
    <c:legend>
      <c:legendPos val="b"/>
      <c:overlay val="0"/>
    </c:legend>
    <c:plotVisOnly val="0"/>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574366064408963"/>
          <c:y val="0.13958472429909119"/>
          <c:w val="0.2419440660591306"/>
          <c:h val="0.72083055140181762"/>
        </c:manualLayout>
      </c:layout>
      <c:doughnutChart>
        <c:varyColors val="1"/>
        <c:ser>
          <c:idx val="0"/>
          <c:order val="0"/>
          <c:tx>
            <c:strRef>
              <c:f>'Question 23'!$B$3</c:f>
              <c:strCache>
                <c:ptCount val="1"/>
                <c:pt idx="0">
                  <c:v>Responses</c:v>
                </c:pt>
              </c:strCache>
            </c:strRef>
          </c:tx>
          <c:dLbls>
            <c:dLbl>
              <c:idx val="0"/>
              <c:layout>
                <c:manualLayout>
                  <c:x val="-9.4084440785605086E-2"/>
                  <c:y val="-0.196215837421163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DE-4068-B3CC-A475B4011C3D}"/>
                </c:ext>
              </c:extLst>
            </c:dLbl>
            <c:dLbl>
              <c:idx val="1"/>
              <c:layout>
                <c:manualLayout>
                  <c:x val="9.6703743978757903E-2"/>
                  <c:y val="0.203223545900490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DE-4068-B3CC-A475B4011C3D}"/>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'Question 23'!$A$4:$A$5</c:f>
              <c:strCache>
                <c:ptCount val="2"/>
                <c:pt idx="0">
                  <c:v>Yes</c:v>
                </c:pt>
                <c:pt idx="1">
                  <c:v>No</c:v>
                </c:pt>
              </c:strCache>
            </c:strRef>
          </c:cat>
          <c:val>
            <c:numRef>
              <c:f>'Question 23'!$B$4:$B$5</c:f>
              <c:numCache>
                <c:formatCode>0.0%</c:formatCode>
                <c:ptCount val="2"/>
                <c:pt idx="0">
                  <c:v>0.68290000000000006</c:v>
                </c:pt>
                <c:pt idx="1">
                  <c:v>0.31709999999999999</c:v>
                </c:pt>
              </c:numCache>
            </c:numRef>
          </c:val>
          <c:extLst>
            <c:ext xmlns:c16="http://schemas.microsoft.com/office/drawing/2014/chart" uri="{C3380CC4-5D6E-409C-BE32-E72D297353CC}">
              <c16:uniqueId val="{00000002-5DDE-4068-B3CC-A475B4011C3D}"/>
            </c:ext>
          </c:extLst>
        </c:ser>
        <c:dLbls>
          <c:showLegendKey val="0"/>
          <c:showVal val="1"/>
          <c:showCatName val="0"/>
          <c:showSerName val="0"/>
          <c:showPercent val="0"/>
          <c:showBubbleSize val="0"/>
          <c:showLeaderLines val="1"/>
        </c:dLbls>
        <c:firstSliceAng val="145"/>
        <c:holeSize val="50"/>
      </c:doughnutChart>
    </c:plotArea>
    <c:legend>
      <c:legendPos val="r"/>
      <c:overlay val="0"/>
    </c:legend>
    <c:plotVisOnly val="0"/>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sz="1600" dirty="0">
                <a:solidFill>
                  <a:schemeClr val="tx1">
                    <a:lumMod val="65000"/>
                    <a:lumOff val="35000"/>
                  </a:schemeClr>
                </a:solidFill>
                <a:latin typeface="+mn-lt"/>
              </a:rPr>
              <a:t>Do you think the tablets have helped the children</a:t>
            </a:r>
          </a:p>
          <a:p>
            <a:r>
              <a:rPr lang="en-US" sz="1600" dirty="0">
                <a:solidFill>
                  <a:schemeClr val="tx1">
                    <a:lumMod val="65000"/>
                    <a:lumOff val="35000"/>
                  </a:schemeClr>
                </a:solidFill>
                <a:latin typeface="+mn-lt"/>
              </a:rPr>
              <a:t>in their learning journeys?</a:t>
            </a:r>
          </a:p>
        </c:rich>
      </c:tx>
      <c:overlay val="0"/>
    </c:title>
    <c:autoTitleDeleted val="0"/>
    <c:plotArea>
      <c:layout/>
      <c:barChart>
        <c:barDir val="col"/>
        <c:grouping val="clustered"/>
        <c:varyColors val="1"/>
        <c:ser>
          <c:idx val="0"/>
          <c:order val="0"/>
          <c:tx>
            <c:strRef>
              <c:f>'Q 24&amp;15 combined'!$B$3</c:f>
              <c:strCache>
                <c:ptCount val="1"/>
                <c:pt idx="0">
                  <c:v>Teachers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 24&amp;15 combined'!$A$4:$A$5</c:f>
              <c:strCache>
                <c:ptCount val="2"/>
                <c:pt idx="0">
                  <c:v>Yes</c:v>
                </c:pt>
                <c:pt idx="1">
                  <c:v>No</c:v>
                </c:pt>
              </c:strCache>
            </c:strRef>
          </c:cat>
          <c:val>
            <c:numRef>
              <c:f>'Q 24&amp;15 combined'!$B$4:$B$5</c:f>
              <c:numCache>
                <c:formatCode>0.0%</c:formatCode>
                <c:ptCount val="2"/>
                <c:pt idx="0">
                  <c:v>0.73659999999999992</c:v>
                </c:pt>
                <c:pt idx="1">
                  <c:v>0.26340000000000002</c:v>
                </c:pt>
              </c:numCache>
            </c:numRef>
          </c:val>
          <c:extLst>
            <c:ext xmlns:c16="http://schemas.microsoft.com/office/drawing/2014/chart" uri="{C3380CC4-5D6E-409C-BE32-E72D297353CC}">
              <c16:uniqueId val="{00000000-EB06-48F2-B4A6-FCB17947F426}"/>
            </c:ext>
          </c:extLst>
        </c:ser>
        <c:ser>
          <c:idx val="1"/>
          <c:order val="1"/>
          <c:tx>
            <c:strRef>
              <c:f>'Q 24&amp;15 combined'!$D$3:$E$3</c:f>
              <c:strCache>
                <c:ptCount val="1"/>
                <c:pt idx="0">
                  <c:v>Parents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 24&amp;15 combined'!$A$4:$A$5</c:f>
              <c:strCache>
                <c:ptCount val="2"/>
                <c:pt idx="0">
                  <c:v>Yes</c:v>
                </c:pt>
                <c:pt idx="1">
                  <c:v>No</c:v>
                </c:pt>
              </c:strCache>
            </c:strRef>
          </c:cat>
          <c:val>
            <c:numRef>
              <c:f>'Q 24&amp;15 combined'!$D$4:$D$5</c:f>
              <c:numCache>
                <c:formatCode>0.0%</c:formatCode>
                <c:ptCount val="2"/>
                <c:pt idx="0">
                  <c:v>0.75260000000000005</c:v>
                </c:pt>
                <c:pt idx="1">
                  <c:v>0.24740000000000001</c:v>
                </c:pt>
              </c:numCache>
            </c:numRef>
          </c:val>
          <c:extLst>
            <c:ext xmlns:c16="http://schemas.microsoft.com/office/drawing/2014/chart" uri="{C3380CC4-5D6E-409C-BE32-E72D297353CC}">
              <c16:uniqueId val="{00000001-EB06-48F2-B4A6-FCB17947F426}"/>
            </c:ext>
          </c:extLst>
        </c:ser>
        <c:dLbls>
          <c:showLegendKey val="0"/>
          <c:showVal val="0"/>
          <c:showCatName val="0"/>
          <c:showSerName val="0"/>
          <c:showPercent val="0"/>
          <c:showBubbleSize val="0"/>
        </c:dLbls>
        <c:gapWidth val="100"/>
        <c:axId val="555327512"/>
        <c:axId val="555329808"/>
      </c:barChart>
      <c:catAx>
        <c:axId val="555327512"/>
        <c:scaling>
          <c:orientation val="minMax"/>
        </c:scaling>
        <c:delete val="0"/>
        <c:axPos val="b"/>
        <c:numFmt formatCode="General" sourceLinked="1"/>
        <c:majorTickMark val="out"/>
        <c:minorTickMark val="none"/>
        <c:tickLblPos val="nextTo"/>
        <c:spPr>
          <a:ln>
            <a:noFill/>
          </a:ln>
        </c:spPr>
        <c:txPr>
          <a:bodyPr/>
          <a:lstStyle/>
          <a:p>
            <a:pPr>
              <a:defRPr sz="1000"/>
            </a:pPr>
            <a:endParaRPr lang="en-US"/>
          </a:p>
        </c:txPr>
        <c:crossAx val="555329808"/>
        <c:crosses val="autoZero"/>
        <c:auto val="1"/>
        <c:lblAlgn val="ctr"/>
        <c:lblOffset val="100"/>
        <c:noMultiLvlLbl val="0"/>
      </c:catAx>
      <c:valAx>
        <c:axId val="555329808"/>
        <c:scaling>
          <c:orientation val="minMax"/>
          <c:max val="1"/>
        </c:scaling>
        <c:delete val="0"/>
        <c:axPos val="l"/>
        <c:numFmt formatCode="0%" sourceLinked="0"/>
        <c:majorTickMark val="out"/>
        <c:minorTickMark val="none"/>
        <c:tickLblPos val="nextTo"/>
        <c:crossAx val="555327512"/>
        <c:crosses val="autoZero"/>
        <c:crossBetween val="between"/>
        <c:majorUnit val="0.5"/>
      </c:valAx>
    </c:plotArea>
    <c:legend>
      <c:legendPos val="b"/>
      <c:overlay val="0"/>
      <c:txPr>
        <a:bodyPr/>
        <a:lstStyle/>
        <a:p>
          <a:pPr>
            <a:defRPr sz="1000"/>
          </a:pPr>
          <a:endParaRPr lang="en-US"/>
        </a:p>
      </c:txPr>
    </c:legend>
    <c:plotVisOnly val="0"/>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3CC09-8634-46E1-ADCD-C6E7910B8DC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A4158B4-D30D-4E4D-9EBE-4FED17633837}">
      <dgm:prSet/>
      <dgm:spPr/>
      <dgm:t>
        <a:bodyPr/>
        <a:lstStyle/>
        <a:p>
          <a:r>
            <a:rPr lang="en-GB" dirty="0"/>
            <a:t>The IT audit was divided into 5 different stages:</a:t>
          </a:r>
          <a:endParaRPr lang="en-US" dirty="0"/>
        </a:p>
      </dgm:t>
    </dgm:pt>
    <dgm:pt modelId="{13A6CFB7-D44E-4B30-B704-9F96FEB35A9C}" type="parTrans" cxnId="{0BEE66BF-9BD8-4AD3-B05F-D2256FFA1FDF}">
      <dgm:prSet/>
      <dgm:spPr/>
      <dgm:t>
        <a:bodyPr/>
        <a:lstStyle/>
        <a:p>
          <a:endParaRPr lang="en-US"/>
        </a:p>
      </dgm:t>
    </dgm:pt>
    <dgm:pt modelId="{6DAFC173-BAC3-446D-A026-D32CE32A95ED}" type="sibTrans" cxnId="{0BEE66BF-9BD8-4AD3-B05F-D2256FFA1FDF}">
      <dgm:prSet/>
      <dgm:spPr/>
      <dgm:t>
        <a:bodyPr/>
        <a:lstStyle/>
        <a:p>
          <a:endParaRPr lang="en-US"/>
        </a:p>
      </dgm:t>
    </dgm:pt>
    <dgm:pt modelId="{7C10872A-22A9-4407-A23C-EC5140BDB9D0}">
      <dgm:prSet/>
      <dgm:spPr/>
      <dgm:t>
        <a:bodyPr/>
        <a:lstStyle/>
        <a:p>
          <a:pPr algn="just">
            <a:buFont typeface="+mj-lt"/>
            <a:buAutoNum type="arabicPeriod"/>
          </a:pPr>
          <a:r>
            <a:rPr lang="en-GB" dirty="0"/>
            <a:t>An informal meeting was held with the Director General for the Department for Curriculum, Lifelong Learning and Employability &amp; key stakeholders involved in the OTPC project.</a:t>
          </a:r>
          <a:endParaRPr lang="en-US" dirty="0"/>
        </a:p>
      </dgm:t>
    </dgm:pt>
    <dgm:pt modelId="{DE64180E-4914-4363-802E-9F3D88428878}" type="parTrans" cxnId="{2F44410F-1A6A-4757-A215-DC2D5E4647C8}">
      <dgm:prSet/>
      <dgm:spPr/>
      <dgm:t>
        <a:bodyPr/>
        <a:lstStyle/>
        <a:p>
          <a:endParaRPr lang="en-US"/>
        </a:p>
      </dgm:t>
    </dgm:pt>
    <dgm:pt modelId="{58341E77-F79C-4AFC-BD33-04510D6C1360}" type="sibTrans" cxnId="{2F44410F-1A6A-4757-A215-DC2D5E4647C8}">
      <dgm:prSet/>
      <dgm:spPr/>
      <dgm:t>
        <a:bodyPr/>
        <a:lstStyle/>
        <a:p>
          <a:endParaRPr lang="en-US"/>
        </a:p>
      </dgm:t>
    </dgm:pt>
    <dgm:pt modelId="{877EF0FD-BB4B-4395-A7D6-C0F4F4ADF857}">
      <dgm:prSet/>
      <dgm:spPr/>
      <dgm:t>
        <a:bodyPr/>
        <a:lstStyle/>
        <a:p>
          <a:pPr algn="just">
            <a:buFont typeface="+mj-lt"/>
            <a:buAutoNum type="arabicPeriod"/>
          </a:pPr>
          <a:r>
            <a:rPr lang="en-GB" dirty="0"/>
            <a:t>Another meeting was held at the DDLTS to understand how the OTPC evolved throughout these past 3 years &amp; the pedagogical use of digital technologies to support &amp; enhance learning &amp; teaching.</a:t>
          </a:r>
          <a:endParaRPr lang="en-US" dirty="0"/>
        </a:p>
      </dgm:t>
    </dgm:pt>
    <dgm:pt modelId="{EAF8A2D4-506E-4F82-92F7-5A3CC5AF06DF}" type="parTrans" cxnId="{CFF2EAA6-7CF7-48EE-B27D-182845303967}">
      <dgm:prSet/>
      <dgm:spPr/>
      <dgm:t>
        <a:bodyPr/>
        <a:lstStyle/>
        <a:p>
          <a:endParaRPr lang="en-US"/>
        </a:p>
      </dgm:t>
    </dgm:pt>
    <dgm:pt modelId="{607908AB-D1B0-4E12-9545-78D67F4F3FF4}" type="sibTrans" cxnId="{CFF2EAA6-7CF7-48EE-B27D-182845303967}">
      <dgm:prSet/>
      <dgm:spPr/>
      <dgm:t>
        <a:bodyPr/>
        <a:lstStyle/>
        <a:p>
          <a:endParaRPr lang="en-US"/>
        </a:p>
      </dgm:t>
    </dgm:pt>
    <dgm:pt modelId="{45D82EF7-07B5-4B93-B502-87487AA99D1B}">
      <dgm:prSet/>
      <dgm:spPr/>
      <dgm:t>
        <a:bodyPr/>
        <a:lstStyle/>
        <a:p>
          <a:pPr algn="just">
            <a:buFont typeface="+mj-lt"/>
            <a:buAutoNum type="arabicPeriod"/>
          </a:pPr>
          <a:r>
            <a:rPr lang="en-GB" dirty="0"/>
            <a:t>A number of meetings were scheduled with Heads of State &amp; non-State Primary schools to gain further insight how the tablets are being used in their respective schools.</a:t>
          </a:r>
          <a:endParaRPr lang="en-US" dirty="0"/>
        </a:p>
      </dgm:t>
    </dgm:pt>
    <dgm:pt modelId="{747DE7F9-F403-419C-910A-8AE4DA097A8E}" type="parTrans" cxnId="{F22E118F-2A2C-4FF3-8816-18CE53F0CF68}">
      <dgm:prSet/>
      <dgm:spPr/>
      <dgm:t>
        <a:bodyPr/>
        <a:lstStyle/>
        <a:p>
          <a:endParaRPr lang="en-US"/>
        </a:p>
      </dgm:t>
    </dgm:pt>
    <dgm:pt modelId="{FA5AAC07-28F8-4680-A202-8F62F2ACD7A4}" type="sibTrans" cxnId="{F22E118F-2A2C-4FF3-8816-18CE53F0CF68}">
      <dgm:prSet/>
      <dgm:spPr/>
      <dgm:t>
        <a:bodyPr/>
        <a:lstStyle/>
        <a:p>
          <a:endParaRPr lang="en-US"/>
        </a:p>
      </dgm:t>
    </dgm:pt>
    <dgm:pt modelId="{CFE0E436-8B60-4CD5-A036-47B7CD43955C}">
      <dgm:prSet/>
      <dgm:spPr/>
      <dgm:t>
        <a:bodyPr/>
        <a:lstStyle/>
        <a:p>
          <a:pPr algn="just">
            <a:buFont typeface="+mj-lt"/>
            <a:buAutoNum type="arabicPeriod"/>
          </a:pPr>
          <a:r>
            <a:rPr lang="en-GB" dirty="0"/>
            <a:t>Two separate online surveys (for parents and teachers) were created &amp; sent to all the educators (teachers &amp; LSEs) and parents of students in Years 4, 5 &amp; 6 through an internal memo  issued by MEDE &amp; sent to all Heads of State &amp; non-State Primary schools.</a:t>
          </a:r>
          <a:endParaRPr lang="en-US" dirty="0"/>
        </a:p>
      </dgm:t>
    </dgm:pt>
    <dgm:pt modelId="{1C430288-A70E-42C0-BBD1-EAE1D27A70B1}" type="parTrans" cxnId="{110624C7-5CCC-4A79-B9F9-F62EF0FDF47B}">
      <dgm:prSet/>
      <dgm:spPr/>
      <dgm:t>
        <a:bodyPr/>
        <a:lstStyle/>
        <a:p>
          <a:endParaRPr lang="en-US"/>
        </a:p>
      </dgm:t>
    </dgm:pt>
    <dgm:pt modelId="{9AE775AA-450D-416A-B990-910C0441FAD1}" type="sibTrans" cxnId="{110624C7-5CCC-4A79-B9F9-F62EF0FDF47B}">
      <dgm:prSet/>
      <dgm:spPr/>
      <dgm:t>
        <a:bodyPr/>
        <a:lstStyle/>
        <a:p>
          <a:endParaRPr lang="en-US"/>
        </a:p>
      </dgm:t>
    </dgm:pt>
    <dgm:pt modelId="{38848D8C-0B4F-43E9-B065-93FB6042D1B3}">
      <dgm:prSet/>
      <dgm:spPr/>
      <dgm:t>
        <a:bodyPr/>
        <a:lstStyle/>
        <a:p>
          <a:pPr algn="just">
            <a:buFont typeface="+mj-lt"/>
            <a:buAutoNum type="arabicPeriod"/>
          </a:pPr>
          <a:r>
            <a:rPr lang="en-GB" dirty="0"/>
            <a:t>All the responses received from both surveys were analysed thoroughly before proceeding with the drafting of the audit report.</a:t>
          </a:r>
          <a:endParaRPr lang="en-US" dirty="0"/>
        </a:p>
      </dgm:t>
    </dgm:pt>
    <dgm:pt modelId="{B6377023-1D0D-4E4F-8695-0DB439E1AC24}" type="parTrans" cxnId="{F8DF55A4-9738-491B-9F3D-5775E0A688FF}">
      <dgm:prSet/>
      <dgm:spPr/>
      <dgm:t>
        <a:bodyPr/>
        <a:lstStyle/>
        <a:p>
          <a:endParaRPr lang="en-US"/>
        </a:p>
      </dgm:t>
    </dgm:pt>
    <dgm:pt modelId="{05E6D39B-0424-4837-A401-E5A46FCB6681}" type="sibTrans" cxnId="{F8DF55A4-9738-491B-9F3D-5775E0A688FF}">
      <dgm:prSet/>
      <dgm:spPr/>
      <dgm:t>
        <a:bodyPr/>
        <a:lstStyle/>
        <a:p>
          <a:endParaRPr lang="en-US"/>
        </a:p>
      </dgm:t>
    </dgm:pt>
    <dgm:pt modelId="{EADBED10-789C-44DF-B08E-73CA972BC619}" type="pres">
      <dgm:prSet presAssocID="{4B03CC09-8634-46E1-ADCD-C6E7910B8DC3}" presName="linear" presStyleCnt="0">
        <dgm:presLayoutVars>
          <dgm:animLvl val="lvl"/>
          <dgm:resizeHandles val="exact"/>
        </dgm:presLayoutVars>
      </dgm:prSet>
      <dgm:spPr/>
    </dgm:pt>
    <dgm:pt modelId="{C619B14E-AC39-47D0-A228-519484934DC5}" type="pres">
      <dgm:prSet presAssocID="{7A4158B4-D30D-4E4D-9EBE-4FED17633837}" presName="parentText" presStyleLbl="node1" presStyleIdx="0" presStyleCnt="1">
        <dgm:presLayoutVars>
          <dgm:chMax val="0"/>
          <dgm:bulletEnabled val="1"/>
        </dgm:presLayoutVars>
      </dgm:prSet>
      <dgm:spPr/>
    </dgm:pt>
    <dgm:pt modelId="{452BAAF3-ED02-406C-9484-58C957F3CAFE}" type="pres">
      <dgm:prSet presAssocID="{7A4158B4-D30D-4E4D-9EBE-4FED17633837}" presName="childText" presStyleLbl="revTx" presStyleIdx="0" presStyleCnt="1">
        <dgm:presLayoutVars>
          <dgm:bulletEnabled val="1"/>
        </dgm:presLayoutVars>
      </dgm:prSet>
      <dgm:spPr/>
    </dgm:pt>
  </dgm:ptLst>
  <dgm:cxnLst>
    <dgm:cxn modelId="{2F44410F-1A6A-4757-A215-DC2D5E4647C8}" srcId="{7A4158B4-D30D-4E4D-9EBE-4FED17633837}" destId="{7C10872A-22A9-4407-A23C-EC5140BDB9D0}" srcOrd="0" destOrd="0" parTransId="{DE64180E-4914-4363-802E-9F3D88428878}" sibTransId="{58341E77-F79C-4AFC-BD33-04510D6C1360}"/>
    <dgm:cxn modelId="{9631C522-D813-4318-9018-811F754D17C7}" type="presOf" srcId="{45D82EF7-07B5-4B93-B502-87487AA99D1B}" destId="{452BAAF3-ED02-406C-9484-58C957F3CAFE}" srcOrd="0" destOrd="2" presId="urn:microsoft.com/office/officeart/2005/8/layout/vList2"/>
    <dgm:cxn modelId="{8331DC57-462F-4133-8DD3-B895447AEE0C}" type="presOf" srcId="{7A4158B4-D30D-4E4D-9EBE-4FED17633837}" destId="{C619B14E-AC39-47D0-A228-519484934DC5}" srcOrd="0" destOrd="0" presId="urn:microsoft.com/office/officeart/2005/8/layout/vList2"/>
    <dgm:cxn modelId="{8ACB9B58-FB58-410B-AFA3-0648D6473B20}" type="presOf" srcId="{4B03CC09-8634-46E1-ADCD-C6E7910B8DC3}" destId="{EADBED10-789C-44DF-B08E-73CA972BC619}" srcOrd="0" destOrd="0" presId="urn:microsoft.com/office/officeart/2005/8/layout/vList2"/>
    <dgm:cxn modelId="{F22E118F-2A2C-4FF3-8816-18CE53F0CF68}" srcId="{7A4158B4-D30D-4E4D-9EBE-4FED17633837}" destId="{45D82EF7-07B5-4B93-B502-87487AA99D1B}" srcOrd="2" destOrd="0" parTransId="{747DE7F9-F403-419C-910A-8AE4DA097A8E}" sibTransId="{FA5AAC07-28F8-4680-A202-8F62F2ACD7A4}"/>
    <dgm:cxn modelId="{78ED9F94-23ED-43EA-9984-BDAD63C3A49A}" type="presOf" srcId="{38848D8C-0B4F-43E9-B065-93FB6042D1B3}" destId="{452BAAF3-ED02-406C-9484-58C957F3CAFE}" srcOrd="0" destOrd="4" presId="urn:microsoft.com/office/officeart/2005/8/layout/vList2"/>
    <dgm:cxn modelId="{F8DF55A4-9738-491B-9F3D-5775E0A688FF}" srcId="{7A4158B4-D30D-4E4D-9EBE-4FED17633837}" destId="{38848D8C-0B4F-43E9-B065-93FB6042D1B3}" srcOrd="4" destOrd="0" parTransId="{B6377023-1D0D-4E4F-8695-0DB439E1AC24}" sibTransId="{05E6D39B-0424-4837-A401-E5A46FCB6681}"/>
    <dgm:cxn modelId="{CFF2EAA6-7CF7-48EE-B27D-182845303967}" srcId="{7A4158B4-D30D-4E4D-9EBE-4FED17633837}" destId="{877EF0FD-BB4B-4395-A7D6-C0F4F4ADF857}" srcOrd="1" destOrd="0" parTransId="{EAF8A2D4-506E-4F82-92F7-5A3CC5AF06DF}" sibTransId="{607908AB-D1B0-4E12-9545-78D67F4F3FF4}"/>
    <dgm:cxn modelId="{0BEE66BF-9BD8-4AD3-B05F-D2256FFA1FDF}" srcId="{4B03CC09-8634-46E1-ADCD-C6E7910B8DC3}" destId="{7A4158B4-D30D-4E4D-9EBE-4FED17633837}" srcOrd="0" destOrd="0" parTransId="{13A6CFB7-D44E-4B30-B704-9F96FEB35A9C}" sibTransId="{6DAFC173-BAC3-446D-A026-D32CE32A95ED}"/>
    <dgm:cxn modelId="{2D0119C4-2E9A-4EF1-AC3B-792ECA3E908F}" type="presOf" srcId="{7C10872A-22A9-4407-A23C-EC5140BDB9D0}" destId="{452BAAF3-ED02-406C-9484-58C957F3CAFE}" srcOrd="0" destOrd="0" presId="urn:microsoft.com/office/officeart/2005/8/layout/vList2"/>
    <dgm:cxn modelId="{110624C7-5CCC-4A79-B9F9-F62EF0FDF47B}" srcId="{7A4158B4-D30D-4E4D-9EBE-4FED17633837}" destId="{CFE0E436-8B60-4CD5-A036-47B7CD43955C}" srcOrd="3" destOrd="0" parTransId="{1C430288-A70E-42C0-BBD1-EAE1D27A70B1}" sibTransId="{9AE775AA-450D-416A-B990-910C0441FAD1}"/>
    <dgm:cxn modelId="{5AC1C5D7-A59A-4B05-9AC3-03B8BC4D609E}" type="presOf" srcId="{CFE0E436-8B60-4CD5-A036-47B7CD43955C}" destId="{452BAAF3-ED02-406C-9484-58C957F3CAFE}" srcOrd="0" destOrd="3" presId="urn:microsoft.com/office/officeart/2005/8/layout/vList2"/>
    <dgm:cxn modelId="{BDDA41DF-3025-4838-BD75-8260BCE282B7}" type="presOf" srcId="{877EF0FD-BB4B-4395-A7D6-C0F4F4ADF857}" destId="{452BAAF3-ED02-406C-9484-58C957F3CAFE}" srcOrd="0" destOrd="1" presId="urn:microsoft.com/office/officeart/2005/8/layout/vList2"/>
    <dgm:cxn modelId="{DDE61CB2-6F7E-415E-994C-2AE31CD6358B}" type="presParOf" srcId="{EADBED10-789C-44DF-B08E-73CA972BC619}" destId="{C619B14E-AC39-47D0-A228-519484934DC5}" srcOrd="0" destOrd="0" presId="urn:microsoft.com/office/officeart/2005/8/layout/vList2"/>
    <dgm:cxn modelId="{CFF392F5-0397-4EFA-9523-D086EA327D85}" type="presParOf" srcId="{EADBED10-789C-44DF-B08E-73CA972BC619}" destId="{452BAAF3-ED02-406C-9484-58C957F3CAF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9B14E-AC39-47D0-A228-519484934DC5}">
      <dsp:nvSpPr>
        <dsp:cNvPr id="0" name=""/>
        <dsp:cNvSpPr/>
      </dsp:nvSpPr>
      <dsp:spPr>
        <a:xfrm>
          <a:off x="0" y="69921"/>
          <a:ext cx="7728267" cy="57563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The IT audit was divided into 5 different stages:</a:t>
          </a:r>
          <a:endParaRPr lang="en-US" sz="2400" kern="1200" dirty="0"/>
        </a:p>
      </dsp:txBody>
      <dsp:txXfrm>
        <a:off x="28100" y="98021"/>
        <a:ext cx="7672067" cy="519439"/>
      </dsp:txXfrm>
    </dsp:sp>
    <dsp:sp modelId="{452BAAF3-ED02-406C-9484-58C957F3CAFE}">
      <dsp:nvSpPr>
        <dsp:cNvPr id="0" name=""/>
        <dsp:cNvSpPr/>
      </dsp:nvSpPr>
      <dsp:spPr>
        <a:xfrm>
          <a:off x="0" y="645561"/>
          <a:ext cx="7728267" cy="437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372" tIns="30480" rIns="170688" bIns="30480" numCol="1" spcCol="1270" anchor="t" anchorCtr="0">
          <a:noAutofit/>
        </a:bodyPr>
        <a:lstStyle/>
        <a:p>
          <a:pPr marL="171450" lvl="1" indent="-171450" algn="just" defTabSz="844550">
            <a:lnSpc>
              <a:spcPct val="90000"/>
            </a:lnSpc>
            <a:spcBef>
              <a:spcPct val="0"/>
            </a:spcBef>
            <a:spcAft>
              <a:spcPct val="20000"/>
            </a:spcAft>
            <a:buFont typeface="+mj-lt"/>
            <a:buAutoNum type="arabicPeriod"/>
          </a:pPr>
          <a:r>
            <a:rPr lang="en-GB" sz="1900" kern="1200" dirty="0"/>
            <a:t>An informal meeting was held with the Director General for the Department for Curriculum, Lifelong Learning and Employability &amp; key stakeholders involved in the OTPC project.</a:t>
          </a:r>
          <a:endParaRPr lang="en-US" sz="1900" kern="1200" dirty="0"/>
        </a:p>
        <a:p>
          <a:pPr marL="171450" lvl="1" indent="-171450" algn="just" defTabSz="844550">
            <a:lnSpc>
              <a:spcPct val="90000"/>
            </a:lnSpc>
            <a:spcBef>
              <a:spcPct val="0"/>
            </a:spcBef>
            <a:spcAft>
              <a:spcPct val="20000"/>
            </a:spcAft>
            <a:buFont typeface="+mj-lt"/>
            <a:buAutoNum type="arabicPeriod"/>
          </a:pPr>
          <a:r>
            <a:rPr lang="en-GB" sz="1900" kern="1200" dirty="0"/>
            <a:t>Another meeting was held at the DDLTS to understand how the OTPC evolved throughout these past 3 years &amp; the pedagogical use of digital technologies to support &amp; enhance learning &amp; teaching.</a:t>
          </a:r>
          <a:endParaRPr lang="en-US" sz="1900" kern="1200" dirty="0"/>
        </a:p>
        <a:p>
          <a:pPr marL="171450" lvl="1" indent="-171450" algn="just" defTabSz="844550">
            <a:lnSpc>
              <a:spcPct val="90000"/>
            </a:lnSpc>
            <a:spcBef>
              <a:spcPct val="0"/>
            </a:spcBef>
            <a:spcAft>
              <a:spcPct val="20000"/>
            </a:spcAft>
            <a:buFont typeface="+mj-lt"/>
            <a:buAutoNum type="arabicPeriod"/>
          </a:pPr>
          <a:r>
            <a:rPr lang="en-GB" sz="1900" kern="1200" dirty="0"/>
            <a:t>A number of meetings were scheduled with Heads of State &amp; non-State Primary schools to gain further insight how the tablets are being used in their respective schools.</a:t>
          </a:r>
          <a:endParaRPr lang="en-US" sz="1900" kern="1200" dirty="0"/>
        </a:p>
        <a:p>
          <a:pPr marL="171450" lvl="1" indent="-171450" algn="just" defTabSz="844550">
            <a:lnSpc>
              <a:spcPct val="90000"/>
            </a:lnSpc>
            <a:spcBef>
              <a:spcPct val="0"/>
            </a:spcBef>
            <a:spcAft>
              <a:spcPct val="20000"/>
            </a:spcAft>
            <a:buFont typeface="+mj-lt"/>
            <a:buAutoNum type="arabicPeriod"/>
          </a:pPr>
          <a:r>
            <a:rPr lang="en-GB" sz="1900" kern="1200" dirty="0"/>
            <a:t>Two separate online surveys (for parents and teachers) were created &amp; sent to all the educators (teachers &amp; LSEs) and parents of students in Years 4, 5 &amp; 6 through an internal memo  issued by MEDE &amp; sent to all Heads of State &amp; non-State Primary schools.</a:t>
          </a:r>
          <a:endParaRPr lang="en-US" sz="1900" kern="1200" dirty="0"/>
        </a:p>
        <a:p>
          <a:pPr marL="171450" lvl="1" indent="-171450" algn="just" defTabSz="844550">
            <a:lnSpc>
              <a:spcPct val="90000"/>
            </a:lnSpc>
            <a:spcBef>
              <a:spcPct val="0"/>
            </a:spcBef>
            <a:spcAft>
              <a:spcPct val="20000"/>
            </a:spcAft>
            <a:buFont typeface="+mj-lt"/>
            <a:buAutoNum type="arabicPeriod"/>
          </a:pPr>
          <a:r>
            <a:rPr lang="en-GB" sz="1900" kern="1200" dirty="0"/>
            <a:t>All the responses received from both surveys were analysed thoroughly before proceeding with the drafting of the audit report.</a:t>
          </a:r>
          <a:endParaRPr lang="en-US" sz="1900" kern="1200" dirty="0"/>
        </a:p>
      </dsp:txBody>
      <dsp:txXfrm>
        <a:off x="0" y="645561"/>
        <a:ext cx="7728267" cy="4371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0.058</cdr:x>
      <cdr:y>0.16843</cdr:y>
    </cdr:from>
    <cdr:to>
      <cdr:x>0.40112</cdr:x>
      <cdr:y>0.83532</cdr:y>
    </cdr:to>
    <cdr:sp macro="" textlink="">
      <cdr:nvSpPr>
        <cdr:cNvPr id="2" name="Text Box 1"/>
        <cdr:cNvSpPr txBox="1"/>
      </cdr:nvSpPr>
      <cdr:spPr>
        <a:xfrm xmlns:a="http://schemas.openxmlformats.org/drawingml/2006/main">
          <a:off x="313186" y="305242"/>
          <a:ext cx="1852637" cy="12086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lumMod val="65000"/>
                  <a:lumOff val="35000"/>
                </a:schemeClr>
              </a:solidFill>
              <a:latin typeface="+mn-lt"/>
            </a:rPr>
            <a:t>Do you think</a:t>
          </a:r>
          <a:r>
            <a:rPr lang="en-US" sz="1600" baseline="0" dirty="0">
              <a:solidFill>
                <a:schemeClr val="tx1">
                  <a:lumMod val="65000"/>
                  <a:lumOff val="35000"/>
                </a:schemeClr>
              </a:solidFill>
              <a:latin typeface="+mn-lt"/>
            </a:rPr>
            <a:t> that tablets are helping the teachers in transmitting knowledge</a:t>
          </a:r>
          <a:r>
            <a:rPr lang="en-US" sz="1600" dirty="0">
              <a:solidFill>
                <a:schemeClr val="tx1">
                  <a:lumMod val="65000"/>
                  <a:lumOff val="35000"/>
                </a:schemeClr>
              </a:solidFill>
              <a:latin typeface="+mn-lt"/>
            </a:rPr>
            <a:t>?</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4E35EAAE-47DA-47E5-9410-BCEB6DC82894}" type="datetimeFigureOut">
              <a:rPr lang="en-GB" smtClean="0"/>
              <a:t>22/10/2019</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1DDFE5A1-D387-4136-A0FC-17D6ABABF9E5}" type="slidenum">
              <a:rPr lang="en-GB" smtClean="0"/>
              <a:t>‹#›</a:t>
            </a:fld>
            <a:endParaRPr lang="en-GB"/>
          </a:p>
        </p:txBody>
      </p:sp>
    </p:spTree>
    <p:extLst>
      <p:ext uri="{BB962C8B-B14F-4D97-AF65-F5344CB8AC3E}">
        <p14:creationId xmlns:p14="http://schemas.microsoft.com/office/powerpoint/2010/main" val="30136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4632866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2715397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5367731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8954791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0946740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675482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6809368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1518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1597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767849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10/22/2019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2322918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10/22/2019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82061018"/>
      </p:ext>
    </p:extLst>
  </p:cSld>
  <p:clrMap bg1="lt1" tx1="dk1" bg2="lt2" tx2="dk2" accent1="accent1" accent2="accent2" accent3="accent3" accent4="accent4" accent5="accent5" accent6="accent6" hlink="hlink" folHlink="folHlink"/>
  <p:sldLayoutIdLst>
    <p:sldLayoutId id="2147484784" r:id="rId1"/>
    <p:sldLayoutId id="2147484785" r:id="rId2"/>
    <p:sldLayoutId id="2147484786" r:id="rId3"/>
    <p:sldLayoutId id="2147484787" r:id="rId4"/>
    <p:sldLayoutId id="2147484788" r:id="rId5"/>
    <p:sldLayoutId id="2147484789" r:id="rId6"/>
    <p:sldLayoutId id="2147484790" r:id="rId7"/>
    <p:sldLayoutId id="2147484791" r:id="rId8"/>
    <p:sldLayoutId id="2147484792" r:id="rId9"/>
    <p:sldLayoutId id="2147484793" r:id="rId10"/>
    <p:sldLayoutId id="2147484794"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7FB7CD-19F6-4298-8417-3B29EF6A9D51}"/>
              </a:ext>
            </a:extLst>
          </p:cNvPr>
          <p:cNvSpPr>
            <a:spLocks noGrp="1"/>
          </p:cNvSpPr>
          <p:nvPr>
            <p:ph type="ctrTitle"/>
          </p:nvPr>
        </p:nvSpPr>
        <p:spPr>
          <a:xfrm>
            <a:off x="3722622" y="1298448"/>
            <a:ext cx="7187529" cy="2951819"/>
          </a:xfrm>
        </p:spPr>
        <p:txBody>
          <a:bodyPr anchor="b">
            <a:normAutofit/>
          </a:bodyPr>
          <a:lstStyle/>
          <a:p>
            <a:r>
              <a:rPr lang="en-GB" sz="4900" b="1" dirty="0"/>
              <a:t>The effective use of tablets in State, Church &amp; Independent Primary Schools</a:t>
            </a:r>
          </a:p>
        </p:txBody>
      </p:sp>
      <p:sp>
        <p:nvSpPr>
          <p:cNvPr id="14" name="Rectangle 13">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D14AB238-8B0F-4D54-888C-75E56188FE7E}"/>
              </a:ext>
            </a:extLst>
          </p:cNvPr>
          <p:cNvSpPr>
            <a:spLocks noGrp="1"/>
          </p:cNvSpPr>
          <p:nvPr>
            <p:ph type="subTitle" idx="1"/>
          </p:nvPr>
        </p:nvSpPr>
        <p:spPr>
          <a:xfrm>
            <a:off x="3722622" y="5006151"/>
            <a:ext cx="7187529" cy="768116"/>
          </a:xfrm>
        </p:spPr>
        <p:txBody>
          <a:bodyPr anchor="t">
            <a:normAutofit/>
          </a:bodyPr>
          <a:lstStyle/>
          <a:p>
            <a:r>
              <a:rPr lang="en-GB" sz="2400" b="1" dirty="0">
                <a:solidFill>
                  <a:schemeClr val="bg1"/>
                </a:solidFill>
              </a:rPr>
              <a:t>IT Audit report</a:t>
            </a:r>
          </a:p>
        </p:txBody>
      </p:sp>
    </p:spTree>
    <p:extLst>
      <p:ext uri="{BB962C8B-B14F-4D97-AF65-F5344CB8AC3E}">
        <p14:creationId xmlns:p14="http://schemas.microsoft.com/office/powerpoint/2010/main" val="3441917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3473262-0C4A-413D-9D49-30212A5CC9C3}"/>
              </a:ext>
            </a:extLst>
          </p:cNvPr>
          <p:cNvSpPr>
            <a:spLocks noGrp="1"/>
          </p:cNvSpPr>
          <p:nvPr>
            <p:ph type="title"/>
          </p:nvPr>
        </p:nvSpPr>
        <p:spPr>
          <a:xfrm>
            <a:off x="1539116" y="864108"/>
            <a:ext cx="3073914" cy="5120639"/>
          </a:xfrm>
        </p:spPr>
        <p:txBody>
          <a:bodyPr>
            <a:normAutofit/>
          </a:bodyPr>
          <a:lstStyle/>
          <a:p>
            <a:pPr algn="r"/>
            <a:r>
              <a:rPr lang="en-GB">
                <a:solidFill>
                  <a:schemeClr val="tx1">
                    <a:lumMod val="85000"/>
                    <a:lumOff val="15000"/>
                  </a:schemeClr>
                </a:solidFill>
              </a:rPr>
              <a:t>Distribution of tablets</a:t>
            </a:r>
          </a:p>
        </p:txBody>
      </p:sp>
      <p:sp>
        <p:nvSpPr>
          <p:cNvPr id="10" name="Rectangle 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532266CF-F0E3-4190-BDB9-1B805AA9936D}"/>
              </a:ext>
            </a:extLst>
          </p:cNvPr>
          <p:cNvPicPr>
            <a:picLocks noGrp="1" noChangeAspect="1"/>
          </p:cNvPicPr>
          <p:nvPr>
            <p:ph idx="1"/>
          </p:nvPr>
        </p:nvPicPr>
        <p:blipFill>
          <a:blip r:embed="rId2"/>
          <a:stretch>
            <a:fillRect/>
          </a:stretch>
        </p:blipFill>
        <p:spPr>
          <a:xfrm>
            <a:off x="5289550" y="761999"/>
            <a:ext cx="6056334" cy="5334000"/>
          </a:xfrm>
          <a:prstGeom prst="rect">
            <a:avLst/>
          </a:prstGeom>
        </p:spPr>
      </p:pic>
      <p:sp>
        <p:nvSpPr>
          <p:cNvPr id="14" name="Rectangle 1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987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5356A-3538-4907-94A4-C8E424ED6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066D60-7D32-4F93-ADC5-F439CE679E62}"/>
              </a:ext>
            </a:extLst>
          </p:cNvPr>
          <p:cNvSpPr>
            <a:spLocks noGrp="1"/>
          </p:cNvSpPr>
          <p:nvPr>
            <p:ph type="title"/>
          </p:nvPr>
        </p:nvSpPr>
        <p:spPr>
          <a:xfrm>
            <a:off x="3869268" y="4704734"/>
            <a:ext cx="7616950" cy="1394313"/>
          </a:xfrm>
        </p:spPr>
        <p:txBody>
          <a:bodyPr anchor="b">
            <a:normAutofit/>
          </a:bodyPr>
          <a:lstStyle/>
          <a:p>
            <a:r>
              <a:rPr lang="en-GB" sz="4400">
                <a:solidFill>
                  <a:schemeClr val="accent1"/>
                </a:solidFill>
              </a:rPr>
              <a:t>Hardware inventory</a:t>
            </a:r>
          </a:p>
        </p:txBody>
      </p:sp>
      <p:sp>
        <p:nvSpPr>
          <p:cNvPr id="11" name="Rectangle 10">
            <a:extLst>
              <a:ext uri="{FF2B5EF4-FFF2-40B4-BE49-F238E27FC236}">
                <a16:creationId xmlns:a16="http://schemas.microsoft.com/office/drawing/2014/main" id="{5A751B43-BCEE-4BC8-B138-B3BB87C18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1"/>
            <a:ext cx="3708400"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4" name="Content Placeholder 2">
            <a:extLst>
              <a:ext uri="{FF2B5EF4-FFF2-40B4-BE49-F238E27FC236}">
                <a16:creationId xmlns:a16="http://schemas.microsoft.com/office/drawing/2014/main" id="{353E0D4B-8EA6-413E-B4C0-F87A7AA65495}"/>
              </a:ext>
            </a:extLst>
          </p:cNvPr>
          <p:cNvSpPr>
            <a:spLocks noGrp="1"/>
          </p:cNvSpPr>
          <p:nvPr>
            <p:ph idx="1"/>
          </p:nvPr>
        </p:nvSpPr>
        <p:spPr>
          <a:xfrm>
            <a:off x="3869268" y="758952"/>
            <a:ext cx="7616950" cy="3680314"/>
          </a:xfrm>
        </p:spPr>
        <p:txBody>
          <a:bodyPr anchor="ctr">
            <a:normAutofit/>
          </a:bodyPr>
          <a:lstStyle/>
          <a:p>
            <a:pPr marL="0" indent="0">
              <a:buNone/>
            </a:pPr>
            <a:r>
              <a:rPr lang="en-GB" sz="1500" b="1" dirty="0"/>
              <a:t>Inconsistencies with the hardware inventory</a:t>
            </a:r>
          </a:p>
          <a:p>
            <a:endParaRPr lang="en-GB" sz="1500" b="1" dirty="0"/>
          </a:p>
          <a:p>
            <a:pPr marL="457200" lvl="1"/>
            <a:r>
              <a:rPr lang="en-GB" sz="1500" dirty="0"/>
              <a:t>MEDE provided the NAO with a complete list of the number of tablets distributed in each school. However, the NAO observed that the list was not quite complete:</a:t>
            </a:r>
          </a:p>
          <a:p>
            <a:pPr marL="914400" lvl="2"/>
            <a:r>
              <a:rPr lang="en-GB" sz="1500" dirty="0"/>
              <a:t>The number of tablets in one of the schools that the NAO visited was actually higher than that shown in the list.</a:t>
            </a:r>
          </a:p>
          <a:p>
            <a:pPr marL="914400" lvl="2"/>
            <a:r>
              <a:rPr lang="en-GB" sz="1500" dirty="0"/>
              <a:t>Some tablet registration forms were not collected from MEDE and still at the school. This was also confirmed by another school.</a:t>
            </a:r>
          </a:p>
          <a:p>
            <a:pPr marL="457200" lvl="1"/>
            <a:r>
              <a:rPr lang="en-GB" sz="1500" dirty="0"/>
              <a:t>The NAO asked for another list of tablet asset numbers in each school. The NAO noted that the number of tablets registered at the schools visited was closer to the quantity reported by the school. </a:t>
            </a:r>
          </a:p>
          <a:p>
            <a:pPr marL="457200" lvl="1"/>
            <a:r>
              <a:rPr lang="en-GB" sz="1500" dirty="0"/>
              <a:t>The NAO understands that an inventory of tablets is not static, it is recommended that an effort is to be made to keep the inventory updated continuously to reflect any changes in terms of new tablets, change of location, and replacements amongst others</a:t>
            </a:r>
          </a:p>
        </p:txBody>
      </p:sp>
      <p:sp>
        <p:nvSpPr>
          <p:cNvPr id="13" name="Rectangle 12">
            <a:extLst>
              <a:ext uri="{FF2B5EF4-FFF2-40B4-BE49-F238E27FC236}">
                <a16:creationId xmlns:a16="http://schemas.microsoft.com/office/drawing/2014/main" id="{288B4A48-8749-414E-ACEB-62F9B1D4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758951"/>
            <a:ext cx="384048"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5" name="Rectangle 14">
            <a:extLst>
              <a:ext uri="{FF2B5EF4-FFF2-40B4-BE49-F238E27FC236}">
                <a16:creationId xmlns:a16="http://schemas.microsoft.com/office/drawing/2014/main" id="{FFF73465-2DBE-4D7B-B54D-18CA38D81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3708398" cy="1517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A5A17C8-1CD9-40A8-B61D-CCC2B885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4572000"/>
            <a:ext cx="384048" cy="1517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47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26">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8">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3DD8643-B9FF-4B70-ABB5-D58BF50B835A}"/>
              </a:ext>
            </a:extLst>
          </p:cNvPr>
          <p:cNvPicPr>
            <a:picLocks noGrp="1" noChangeAspect="1"/>
          </p:cNvPicPr>
          <p:nvPr>
            <p:ph idx="1"/>
          </p:nvPr>
        </p:nvPicPr>
        <p:blipFill>
          <a:blip r:embed="rId2"/>
          <a:stretch>
            <a:fillRect/>
          </a:stretch>
        </p:blipFill>
        <p:spPr>
          <a:xfrm>
            <a:off x="1589649" y="771434"/>
            <a:ext cx="8515440" cy="5598903"/>
          </a:xfrm>
          <a:prstGeom prst="rect">
            <a:avLst/>
          </a:prstGeom>
        </p:spPr>
      </p:pic>
    </p:spTree>
    <p:extLst>
      <p:ext uri="{BB962C8B-B14F-4D97-AF65-F5344CB8AC3E}">
        <p14:creationId xmlns:p14="http://schemas.microsoft.com/office/powerpoint/2010/main" val="181976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FEAF2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F673679-2663-4418-8863-9D3E68C234FF}"/>
              </a:ext>
            </a:extLst>
          </p:cNvPr>
          <p:cNvPicPr>
            <a:picLocks noChangeAspect="1"/>
          </p:cNvPicPr>
          <p:nvPr/>
        </p:nvPicPr>
        <p:blipFill>
          <a:blip r:embed="rId2"/>
          <a:stretch>
            <a:fillRect/>
          </a:stretch>
        </p:blipFill>
        <p:spPr>
          <a:xfrm>
            <a:off x="1116037" y="643597"/>
            <a:ext cx="9959926" cy="5570806"/>
          </a:xfrm>
          <a:prstGeom prst="rect">
            <a:avLst/>
          </a:prstGeom>
        </p:spPr>
      </p:pic>
    </p:spTree>
    <p:extLst>
      <p:ext uri="{BB962C8B-B14F-4D97-AF65-F5344CB8AC3E}">
        <p14:creationId xmlns:p14="http://schemas.microsoft.com/office/powerpoint/2010/main" val="160913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9" name="Rectangle 13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D2725DF7-77C1-4D9F-82F6-95B66E55BD7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468" b="152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6EA8F4-4139-40A0-9E9B-FA455FCA890F}"/>
              </a:ext>
            </a:extLst>
          </p:cNvPr>
          <p:cNvSpPr>
            <a:spLocks noGrp="1"/>
          </p:cNvSpPr>
          <p:nvPr>
            <p:ph type="title"/>
          </p:nvPr>
        </p:nvSpPr>
        <p:spPr>
          <a:xfrm>
            <a:off x="913209" y="2840736"/>
            <a:ext cx="7315200" cy="3255264"/>
          </a:xfrm>
        </p:spPr>
        <p:txBody>
          <a:bodyPr vert="horz" lIns="91440" tIns="45720" rIns="91440" bIns="45720" rtlCol="0" anchor="b">
            <a:normAutofit/>
          </a:bodyPr>
          <a:lstStyle/>
          <a:p>
            <a:r>
              <a:rPr lang="en-US" sz="5900" b="1" spc="-100">
                <a:solidFill>
                  <a:schemeClr val="tx1"/>
                </a:solidFill>
              </a:rPr>
              <a:t>Analysis of Surveys</a:t>
            </a:r>
            <a:endParaRPr lang="en-US" sz="5900" b="1" spc="-100" dirty="0">
              <a:solidFill>
                <a:schemeClr val="tx1"/>
              </a:solidFill>
            </a:endParaRPr>
          </a:p>
        </p:txBody>
      </p:sp>
    </p:spTree>
    <p:extLst>
      <p:ext uri="{BB962C8B-B14F-4D97-AF65-F5344CB8AC3E}">
        <p14:creationId xmlns:p14="http://schemas.microsoft.com/office/powerpoint/2010/main" val="78059260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1534-98C8-4EAB-A989-2779B341AF2C}"/>
              </a:ext>
            </a:extLst>
          </p:cNvPr>
          <p:cNvSpPr>
            <a:spLocks noGrp="1"/>
          </p:cNvSpPr>
          <p:nvPr>
            <p:ph type="title"/>
          </p:nvPr>
        </p:nvSpPr>
        <p:spPr>
          <a:xfrm>
            <a:off x="256032" y="1143000"/>
            <a:ext cx="2834640" cy="2377440"/>
          </a:xfrm>
        </p:spPr>
        <p:txBody>
          <a:bodyPr/>
          <a:lstStyle/>
          <a:p>
            <a:r>
              <a:rPr lang="en-GB" dirty="0"/>
              <a:t>Survey methodology</a:t>
            </a:r>
            <a:endParaRPr lang="en-US" dirty="0"/>
          </a:p>
        </p:txBody>
      </p:sp>
      <p:sp>
        <p:nvSpPr>
          <p:cNvPr id="3" name="Content Placeholder 2">
            <a:extLst>
              <a:ext uri="{FF2B5EF4-FFF2-40B4-BE49-F238E27FC236}">
                <a16:creationId xmlns:a16="http://schemas.microsoft.com/office/drawing/2014/main" id="{B7C56BAD-F0B5-44F6-A5A4-7A5BDCB4827F}"/>
              </a:ext>
            </a:extLst>
          </p:cNvPr>
          <p:cNvSpPr>
            <a:spLocks noGrp="1"/>
          </p:cNvSpPr>
          <p:nvPr>
            <p:ph idx="1"/>
          </p:nvPr>
        </p:nvSpPr>
        <p:spPr>
          <a:xfrm>
            <a:off x="3867912" y="868680"/>
            <a:ext cx="7315200" cy="5120640"/>
          </a:xfrm>
        </p:spPr>
        <p:txBody>
          <a:bodyPr/>
          <a:lstStyle/>
          <a:p>
            <a:r>
              <a:rPr lang="en-GB" dirty="0"/>
              <a:t>2 separate surveys – Teachers and Parents</a:t>
            </a:r>
          </a:p>
          <a:p>
            <a:r>
              <a:rPr lang="en-GB" dirty="0"/>
              <a:t>Quantitative and qualitative research – close-ended questions</a:t>
            </a:r>
          </a:p>
          <a:p>
            <a:r>
              <a:rPr lang="en-GB" dirty="0"/>
              <a:t>Online format</a:t>
            </a:r>
          </a:p>
          <a:p>
            <a:r>
              <a:rPr lang="en-GB" dirty="0"/>
              <a:t>All 96 Primary schools in Malta and </a:t>
            </a:r>
            <a:r>
              <a:rPr lang="en-GB" dirty="0" err="1"/>
              <a:t>Gozo</a:t>
            </a:r>
            <a:r>
              <a:rPr lang="en-GB" dirty="0"/>
              <a:t> where Years 4, 5 &amp; 6 are taught</a:t>
            </a:r>
          </a:p>
          <a:p>
            <a:r>
              <a:rPr lang="en-GB" dirty="0"/>
              <a:t>Similar set of questions, with further questions for Educators</a:t>
            </a:r>
          </a:p>
          <a:p>
            <a:r>
              <a:rPr lang="en-GB" dirty="0"/>
              <a:t>Surveys in English, with Maltese language option for Parents </a:t>
            </a:r>
          </a:p>
          <a:p>
            <a:r>
              <a:rPr lang="en-GB" dirty="0"/>
              <a:t>Introduced to schools by MEDE circular</a:t>
            </a:r>
          </a:p>
          <a:p>
            <a:r>
              <a:rPr lang="en-GB" dirty="0"/>
              <a:t>Open for a two-week period post 2019 scholastic Easter break</a:t>
            </a:r>
          </a:p>
          <a:p>
            <a:r>
              <a:rPr lang="en-GB" dirty="0"/>
              <a:t>Data cleaning – incomplete / duplicate responses, validation of </a:t>
            </a:r>
            <a:r>
              <a:rPr lang="en-GB"/>
              <a:t>asset numbers, etc.</a:t>
            </a:r>
            <a:endParaRPr lang="en-GB" dirty="0"/>
          </a:p>
          <a:p>
            <a:endParaRPr lang="en-GB" dirty="0"/>
          </a:p>
          <a:p>
            <a:endParaRPr lang="en-US" dirty="0"/>
          </a:p>
        </p:txBody>
      </p:sp>
      <p:sp>
        <p:nvSpPr>
          <p:cNvPr id="4" name="Text Placeholder 3">
            <a:extLst>
              <a:ext uri="{FF2B5EF4-FFF2-40B4-BE49-F238E27FC236}">
                <a16:creationId xmlns:a16="http://schemas.microsoft.com/office/drawing/2014/main" id="{E9E30451-56C2-43AF-AD89-ACD3A0E76957}"/>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73975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1534-98C8-4EAB-A989-2779B341AF2C}"/>
              </a:ext>
            </a:extLst>
          </p:cNvPr>
          <p:cNvSpPr>
            <a:spLocks noGrp="1"/>
          </p:cNvSpPr>
          <p:nvPr>
            <p:ph type="title"/>
          </p:nvPr>
        </p:nvSpPr>
        <p:spPr>
          <a:xfrm>
            <a:off x="256032" y="1143000"/>
            <a:ext cx="2834640" cy="2377440"/>
          </a:xfrm>
        </p:spPr>
        <p:txBody>
          <a:bodyPr/>
          <a:lstStyle/>
          <a:p>
            <a:r>
              <a:rPr lang="en-GB" dirty="0"/>
              <a:t>Survey</a:t>
            </a:r>
            <a:br>
              <a:rPr lang="en-GB" dirty="0"/>
            </a:br>
            <a:r>
              <a:rPr lang="en-GB" dirty="0"/>
              <a:t>design</a:t>
            </a:r>
            <a:endParaRPr lang="en-US" dirty="0"/>
          </a:p>
        </p:txBody>
      </p:sp>
      <p:sp>
        <p:nvSpPr>
          <p:cNvPr id="3" name="Content Placeholder 2">
            <a:extLst>
              <a:ext uri="{FF2B5EF4-FFF2-40B4-BE49-F238E27FC236}">
                <a16:creationId xmlns:a16="http://schemas.microsoft.com/office/drawing/2014/main" id="{B7C56BAD-F0B5-44F6-A5A4-7A5BDCB4827F}"/>
              </a:ext>
            </a:extLst>
          </p:cNvPr>
          <p:cNvSpPr>
            <a:spLocks noGrp="1"/>
          </p:cNvSpPr>
          <p:nvPr>
            <p:ph idx="1"/>
          </p:nvPr>
        </p:nvSpPr>
        <p:spPr>
          <a:xfrm>
            <a:off x="3867912" y="868680"/>
            <a:ext cx="7315200" cy="5120640"/>
          </a:xfrm>
        </p:spPr>
        <p:txBody>
          <a:bodyPr/>
          <a:lstStyle/>
          <a:p>
            <a:r>
              <a:rPr lang="en-GB" dirty="0"/>
              <a:t>1</a:t>
            </a:r>
            <a:r>
              <a:rPr lang="en-GB" baseline="30000" dirty="0"/>
              <a:t>st</a:t>
            </a:r>
            <a:r>
              <a:rPr lang="en-GB" dirty="0"/>
              <a:t> part – tablet asset number – cross-checked with list provided by MEDE</a:t>
            </a:r>
          </a:p>
          <a:p>
            <a:r>
              <a:rPr lang="en-GB" dirty="0"/>
              <a:t>2</a:t>
            </a:r>
            <a:r>
              <a:rPr lang="en-GB" baseline="30000" dirty="0"/>
              <a:t>nd</a:t>
            </a:r>
            <a:r>
              <a:rPr lang="en-GB" dirty="0"/>
              <a:t> part – type of school, name of school, and year taught/attending</a:t>
            </a:r>
          </a:p>
          <a:p>
            <a:r>
              <a:rPr lang="en-GB" dirty="0"/>
              <a:t>3</a:t>
            </a:r>
            <a:r>
              <a:rPr lang="en-GB" baseline="30000" dirty="0"/>
              <a:t>rd</a:t>
            </a:r>
            <a:r>
              <a:rPr lang="en-GB" dirty="0"/>
              <a:t> part – multiple choice + </a:t>
            </a:r>
            <a:r>
              <a:rPr lang="en-GB" dirty="0" err="1"/>
              <a:t>likert</a:t>
            </a:r>
            <a:r>
              <a:rPr lang="en-GB" dirty="0"/>
              <a:t> scale, mandatory questions, with logic applied to some depending on feedback.</a:t>
            </a:r>
          </a:p>
          <a:p>
            <a:endParaRPr lang="en-GB" dirty="0"/>
          </a:p>
          <a:p>
            <a:endParaRPr lang="en-US" dirty="0"/>
          </a:p>
        </p:txBody>
      </p:sp>
      <p:sp>
        <p:nvSpPr>
          <p:cNvPr id="4" name="Text Placeholder 3">
            <a:extLst>
              <a:ext uri="{FF2B5EF4-FFF2-40B4-BE49-F238E27FC236}">
                <a16:creationId xmlns:a16="http://schemas.microsoft.com/office/drawing/2014/main" id="{E9E30451-56C2-43AF-AD89-ACD3A0E76957}"/>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556581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61CC-8F3F-46BF-A994-31D6099A4C99}"/>
              </a:ext>
            </a:extLst>
          </p:cNvPr>
          <p:cNvSpPr>
            <a:spLocks noGrp="1"/>
          </p:cNvSpPr>
          <p:nvPr>
            <p:ph type="title"/>
          </p:nvPr>
        </p:nvSpPr>
        <p:spPr>
          <a:xfrm>
            <a:off x="252919" y="1123838"/>
            <a:ext cx="2947482" cy="2399538"/>
          </a:xfrm>
        </p:spPr>
        <p:txBody>
          <a:bodyPr anchor="b">
            <a:normAutofit/>
          </a:bodyPr>
          <a:lstStyle/>
          <a:p>
            <a:r>
              <a:rPr lang="en-GB" sz="3200" dirty="0"/>
              <a:t>Survey</a:t>
            </a:r>
            <a:br>
              <a:rPr lang="en-GB" sz="3200" dirty="0"/>
            </a:br>
            <a:r>
              <a:rPr lang="en-GB" sz="3200" dirty="0"/>
              <a:t>respondents</a:t>
            </a:r>
            <a:endParaRPr lang="en-US" sz="3200" dirty="0"/>
          </a:p>
        </p:txBody>
      </p:sp>
      <p:sp>
        <p:nvSpPr>
          <p:cNvPr id="3" name="Content Placeholder 2">
            <a:extLst>
              <a:ext uri="{FF2B5EF4-FFF2-40B4-BE49-F238E27FC236}">
                <a16:creationId xmlns:a16="http://schemas.microsoft.com/office/drawing/2014/main" id="{4F876113-045D-4E6C-92CC-BCE1B6753981}"/>
              </a:ext>
            </a:extLst>
          </p:cNvPr>
          <p:cNvSpPr>
            <a:spLocks noGrp="1"/>
          </p:cNvSpPr>
          <p:nvPr>
            <p:ph sz="half" idx="1"/>
          </p:nvPr>
        </p:nvSpPr>
        <p:spPr>
          <a:xfrm>
            <a:off x="3867912" y="868680"/>
            <a:ext cx="3474720" cy="3267092"/>
          </a:xfrm>
        </p:spPr>
        <p:txBody>
          <a:bodyPr anchor="b"/>
          <a:lstStyle/>
          <a:p>
            <a:endParaRPr lang="en-GB" dirty="0"/>
          </a:p>
          <a:p>
            <a:endParaRPr lang="en-GB" dirty="0"/>
          </a:p>
          <a:p>
            <a:r>
              <a:rPr lang="en-GB" dirty="0"/>
              <a:t>Majority from State schools, followed by Church schools and then Independent schools</a:t>
            </a:r>
          </a:p>
        </p:txBody>
      </p:sp>
      <p:sp>
        <p:nvSpPr>
          <p:cNvPr id="4" name="Content Placeholder 3">
            <a:extLst>
              <a:ext uri="{FF2B5EF4-FFF2-40B4-BE49-F238E27FC236}">
                <a16:creationId xmlns:a16="http://schemas.microsoft.com/office/drawing/2014/main" id="{DC55701B-4AFD-40AA-B90E-7461D7587E53}"/>
              </a:ext>
            </a:extLst>
          </p:cNvPr>
          <p:cNvSpPr>
            <a:spLocks noGrp="1"/>
          </p:cNvSpPr>
          <p:nvPr>
            <p:ph sz="half" idx="2"/>
          </p:nvPr>
        </p:nvSpPr>
        <p:spPr>
          <a:xfrm>
            <a:off x="7818120" y="868680"/>
            <a:ext cx="3474720" cy="3267092"/>
          </a:xfrm>
        </p:spPr>
        <p:txBody>
          <a:bodyPr anchor="b"/>
          <a:lstStyle/>
          <a:p>
            <a:r>
              <a:rPr lang="en-GB" dirty="0"/>
              <a:t>Relatively evenly spread between Years 4, 5 &amp; 6</a:t>
            </a:r>
          </a:p>
          <a:p>
            <a:endParaRPr lang="en-US" dirty="0"/>
          </a:p>
        </p:txBody>
      </p:sp>
      <p:graphicFrame>
        <p:nvGraphicFramePr>
          <p:cNvPr id="6" name="Chart 5">
            <a:extLst>
              <a:ext uri="{FF2B5EF4-FFF2-40B4-BE49-F238E27FC236}">
                <a16:creationId xmlns:a16="http://schemas.microsoft.com/office/drawing/2014/main" id="{8289A88B-474A-4A6B-AC90-A93A0A146D68}"/>
              </a:ext>
            </a:extLst>
          </p:cNvPr>
          <p:cNvGraphicFramePr/>
          <p:nvPr>
            <p:extLst>
              <p:ext uri="{D42A27DB-BD31-4B8C-83A1-F6EECF244321}">
                <p14:modId xmlns:p14="http://schemas.microsoft.com/office/powerpoint/2010/main" val="2425388208"/>
              </p:ext>
            </p:extLst>
          </p:nvPr>
        </p:nvGraphicFramePr>
        <p:xfrm>
          <a:off x="4233672" y="868680"/>
          <a:ext cx="3108960" cy="20087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BC721CA-5390-490B-829D-673956727487}"/>
              </a:ext>
            </a:extLst>
          </p:cNvPr>
          <p:cNvGraphicFramePr/>
          <p:nvPr>
            <p:extLst>
              <p:ext uri="{D42A27DB-BD31-4B8C-83A1-F6EECF244321}">
                <p14:modId xmlns:p14="http://schemas.microsoft.com/office/powerpoint/2010/main" val="2000756062"/>
              </p:ext>
            </p:extLst>
          </p:nvPr>
        </p:nvGraphicFramePr>
        <p:xfrm>
          <a:off x="8183880" y="868679"/>
          <a:ext cx="3108960" cy="200874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A0494301-EB4B-41BC-8D13-94488A099DC7}"/>
              </a:ext>
            </a:extLst>
          </p:cNvPr>
          <p:cNvSpPr/>
          <p:nvPr/>
        </p:nvSpPr>
        <p:spPr>
          <a:xfrm>
            <a:off x="3867912" y="4907560"/>
            <a:ext cx="7728267" cy="1190816"/>
          </a:xfrm>
          <a:prstGeom prst="roundRect">
            <a:avLst/>
          </a:prstGeom>
          <a:solidFill>
            <a:schemeClr val="tx1">
              <a:lumMod val="65000"/>
              <a:lumOff val="3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id="{305A55E2-7CAC-4D64-8B41-E4F24E86DDD7}"/>
              </a:ext>
            </a:extLst>
          </p:cNvPr>
          <p:cNvSpPr txBox="1"/>
          <p:nvPr/>
        </p:nvSpPr>
        <p:spPr>
          <a:xfrm>
            <a:off x="5788152" y="5102858"/>
            <a:ext cx="3951214" cy="800219"/>
          </a:xfrm>
          <a:prstGeom prst="rect">
            <a:avLst/>
          </a:prstGeom>
          <a:noFill/>
        </p:spPr>
        <p:txBody>
          <a:bodyPr wrap="square" rtlCol="0">
            <a:spAutoFit/>
          </a:bodyPr>
          <a:lstStyle/>
          <a:p>
            <a:pPr marL="182880" indent="-182880" defTabSz="914400">
              <a:lnSpc>
                <a:spcPct val="90000"/>
              </a:lnSpc>
              <a:spcBef>
                <a:spcPts val="1200"/>
              </a:spcBef>
              <a:buClr>
                <a:schemeClr val="accent1"/>
              </a:buClr>
              <a:buFont typeface="Wingdings 2" pitchFamily="18" charset="2"/>
              <a:buChar char=""/>
            </a:pPr>
            <a:r>
              <a:rPr lang="en-GB" sz="2000" dirty="0">
                <a:solidFill>
                  <a:schemeClr val="bg1"/>
                </a:solidFill>
              </a:rPr>
              <a:t>Educators from 73 schools</a:t>
            </a:r>
          </a:p>
          <a:p>
            <a:pPr marL="182880" indent="-182880" defTabSz="914400">
              <a:lnSpc>
                <a:spcPct val="90000"/>
              </a:lnSpc>
              <a:spcBef>
                <a:spcPts val="1200"/>
              </a:spcBef>
              <a:buClr>
                <a:schemeClr val="accent1"/>
              </a:buClr>
              <a:buFont typeface="Wingdings 2" pitchFamily="18" charset="2"/>
              <a:buChar char=""/>
            </a:pPr>
            <a:r>
              <a:rPr lang="en-GB" sz="2000" dirty="0">
                <a:solidFill>
                  <a:schemeClr val="bg1"/>
                </a:solidFill>
              </a:rPr>
              <a:t>Parents representing 92 schools</a:t>
            </a:r>
            <a:endParaRPr lang="en-US" sz="2000" dirty="0">
              <a:solidFill>
                <a:schemeClr val="bg1"/>
              </a:solidFill>
            </a:endParaRPr>
          </a:p>
        </p:txBody>
      </p:sp>
    </p:spTree>
    <p:extLst>
      <p:ext uri="{BB962C8B-B14F-4D97-AF65-F5344CB8AC3E}">
        <p14:creationId xmlns:p14="http://schemas.microsoft.com/office/powerpoint/2010/main" val="137347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4E392-0E63-449E-86E4-1A13C097BEEC}"/>
              </a:ext>
            </a:extLst>
          </p:cNvPr>
          <p:cNvSpPr>
            <a:spLocks noGrp="1"/>
          </p:cNvSpPr>
          <p:nvPr>
            <p:ph type="title"/>
          </p:nvPr>
        </p:nvSpPr>
        <p:spPr>
          <a:xfrm>
            <a:off x="256032" y="1143000"/>
            <a:ext cx="2834640" cy="2377440"/>
          </a:xfrm>
        </p:spPr>
        <p:txBody>
          <a:bodyPr/>
          <a:lstStyle/>
          <a:p>
            <a:r>
              <a:rPr lang="en-GB"/>
              <a:t>Survey highlights</a:t>
            </a:r>
            <a:endParaRPr lang="en-US" dirty="0"/>
          </a:p>
        </p:txBody>
      </p:sp>
      <p:sp>
        <p:nvSpPr>
          <p:cNvPr id="3" name="Content Placeholder 2">
            <a:extLst>
              <a:ext uri="{FF2B5EF4-FFF2-40B4-BE49-F238E27FC236}">
                <a16:creationId xmlns:a16="http://schemas.microsoft.com/office/drawing/2014/main" id="{DF52FB2B-33B5-47B1-B1C4-C44176371EB9}"/>
              </a:ext>
            </a:extLst>
          </p:cNvPr>
          <p:cNvSpPr>
            <a:spLocks noGrp="1"/>
          </p:cNvSpPr>
          <p:nvPr>
            <p:ph idx="1"/>
          </p:nvPr>
        </p:nvSpPr>
        <p:spPr/>
        <p:txBody>
          <a:bodyPr/>
          <a:lstStyle/>
          <a:p>
            <a:r>
              <a:rPr lang="en-GB" dirty="0"/>
              <a:t>Under-utilisation of Tablets</a:t>
            </a:r>
          </a:p>
          <a:p>
            <a:r>
              <a:rPr lang="en-GB" dirty="0"/>
              <a:t>Digital Content limitations</a:t>
            </a:r>
          </a:p>
          <a:p>
            <a:r>
              <a:rPr lang="en-GB" dirty="0"/>
              <a:t>Tablet related issues</a:t>
            </a:r>
          </a:p>
          <a:p>
            <a:r>
              <a:rPr lang="en-GB" dirty="0"/>
              <a:t>Support concerns</a:t>
            </a:r>
            <a:endParaRPr lang="en-US" dirty="0"/>
          </a:p>
        </p:txBody>
      </p:sp>
    </p:spTree>
    <p:extLst>
      <p:ext uri="{BB962C8B-B14F-4D97-AF65-F5344CB8AC3E}">
        <p14:creationId xmlns:p14="http://schemas.microsoft.com/office/powerpoint/2010/main" val="183922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F685-A045-485E-B989-549FD1095D65}"/>
              </a:ext>
            </a:extLst>
          </p:cNvPr>
          <p:cNvSpPr>
            <a:spLocks noGrp="1"/>
          </p:cNvSpPr>
          <p:nvPr>
            <p:ph type="title"/>
          </p:nvPr>
        </p:nvSpPr>
        <p:spPr/>
        <p:txBody>
          <a:bodyPr/>
          <a:lstStyle/>
          <a:p>
            <a:r>
              <a:rPr lang="en-GB" dirty="0"/>
              <a:t>Survey</a:t>
            </a:r>
            <a:br>
              <a:rPr lang="en-GB" dirty="0"/>
            </a:br>
            <a:r>
              <a:rPr lang="en-GB" dirty="0"/>
              <a:t>results</a:t>
            </a:r>
            <a:endParaRPr lang="en-US" dirty="0"/>
          </a:p>
        </p:txBody>
      </p:sp>
      <p:pic>
        <p:nvPicPr>
          <p:cNvPr id="5" name="Content Placeholder 4">
            <a:extLst>
              <a:ext uri="{FF2B5EF4-FFF2-40B4-BE49-F238E27FC236}">
                <a16:creationId xmlns:a16="http://schemas.microsoft.com/office/drawing/2014/main" id="{8C7B1F55-DFA9-4AD8-8D6A-9F7F988770F6}"/>
              </a:ext>
            </a:extLst>
          </p:cNvPr>
          <p:cNvPicPr>
            <a:picLocks noGrp="1" noChangeAspect="1"/>
          </p:cNvPicPr>
          <p:nvPr>
            <p:ph idx="1"/>
          </p:nvPr>
        </p:nvPicPr>
        <p:blipFill>
          <a:blip r:embed="rId2"/>
          <a:stretch>
            <a:fillRect/>
          </a:stretch>
        </p:blipFill>
        <p:spPr>
          <a:xfrm>
            <a:off x="4718210" y="615704"/>
            <a:ext cx="5982535" cy="1867161"/>
          </a:xfrm>
          <a:prstGeom prst="rect">
            <a:avLst/>
          </a:prstGeom>
        </p:spPr>
      </p:pic>
      <p:sp>
        <p:nvSpPr>
          <p:cNvPr id="4" name="Text Placeholder 3">
            <a:extLst>
              <a:ext uri="{FF2B5EF4-FFF2-40B4-BE49-F238E27FC236}">
                <a16:creationId xmlns:a16="http://schemas.microsoft.com/office/drawing/2014/main" id="{F02BE312-81AE-4BF6-87A1-6F28D39861BF}"/>
              </a:ext>
            </a:extLst>
          </p:cNvPr>
          <p:cNvSpPr>
            <a:spLocks noGrp="1"/>
          </p:cNvSpPr>
          <p:nvPr>
            <p:ph type="body" sz="half" idx="2"/>
          </p:nvPr>
        </p:nvSpPr>
        <p:spPr/>
        <p:txBody>
          <a:bodyPr>
            <a:normAutofit/>
          </a:bodyPr>
          <a:lstStyle/>
          <a:p>
            <a:pPr algn="r"/>
            <a:endParaRPr lang="en-GB" sz="2000" dirty="0"/>
          </a:p>
          <a:p>
            <a:pPr algn="r"/>
            <a:r>
              <a:rPr lang="en-GB" sz="2000" dirty="0"/>
              <a:t>Under-utilisation</a:t>
            </a:r>
            <a:endParaRPr lang="en-US" sz="2000" dirty="0"/>
          </a:p>
        </p:txBody>
      </p:sp>
      <p:graphicFrame>
        <p:nvGraphicFramePr>
          <p:cNvPr id="6" name="Chart 5">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052069284"/>
              </p:ext>
            </p:extLst>
          </p:nvPr>
        </p:nvGraphicFramePr>
        <p:xfrm>
          <a:off x="5009774" y="2575049"/>
          <a:ext cx="5399405" cy="323977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8EE457A-C55C-41CC-9606-04C10C8FF59B}"/>
              </a:ext>
            </a:extLst>
          </p:cNvPr>
          <p:cNvSpPr/>
          <p:nvPr/>
        </p:nvSpPr>
        <p:spPr>
          <a:xfrm>
            <a:off x="10343074" y="5814819"/>
            <a:ext cx="1454244"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7 - Teachers' survey </a:t>
            </a:r>
            <a:endParaRPr lang="en-US" sz="900" dirty="0">
              <a:solidFill>
                <a:schemeClr val="tx1">
                  <a:lumMod val="65000"/>
                  <a:lumOff val="35000"/>
                </a:schemeClr>
              </a:solidFill>
            </a:endParaRPr>
          </a:p>
        </p:txBody>
      </p:sp>
      <p:sp>
        <p:nvSpPr>
          <p:cNvPr id="10" name="Arrow: Left-Up 9">
            <a:extLst>
              <a:ext uri="{FF2B5EF4-FFF2-40B4-BE49-F238E27FC236}">
                <a16:creationId xmlns:a16="http://schemas.microsoft.com/office/drawing/2014/main" id="{082DBF3A-B8D4-406A-A15F-8C5B5733502B}"/>
              </a:ext>
            </a:extLst>
          </p:cNvPr>
          <p:cNvSpPr/>
          <p:nvPr/>
        </p:nvSpPr>
        <p:spPr>
          <a:xfrm>
            <a:off x="9690258" y="2575049"/>
            <a:ext cx="318580" cy="34484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167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Rectangle 136">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9" name="Rectangle 138">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elated image">
            <a:extLst>
              <a:ext uri="{FF2B5EF4-FFF2-40B4-BE49-F238E27FC236}">
                <a16:creationId xmlns:a16="http://schemas.microsoft.com/office/drawing/2014/main" id="{31EB16C8-8347-4CE1-AF46-B0E2BD112564}"/>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t="4374" b="1135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B50B8E-DFB6-48AA-81D2-00F6EEABF8E1}"/>
              </a:ext>
            </a:extLst>
          </p:cNvPr>
          <p:cNvSpPr>
            <a:spLocks noGrp="1"/>
          </p:cNvSpPr>
          <p:nvPr>
            <p:ph type="title"/>
          </p:nvPr>
        </p:nvSpPr>
        <p:spPr>
          <a:xfrm>
            <a:off x="913209" y="2840736"/>
            <a:ext cx="7315200" cy="3255264"/>
          </a:xfrm>
        </p:spPr>
        <p:txBody>
          <a:bodyPr vert="horz" lIns="91440" tIns="45720" rIns="91440" bIns="45720" rtlCol="0" anchor="b">
            <a:normAutofit/>
          </a:bodyPr>
          <a:lstStyle/>
          <a:p>
            <a:r>
              <a:rPr lang="en-US" sz="5900" spc="-100" dirty="0">
                <a:solidFill>
                  <a:schemeClr val="tx1"/>
                </a:solidFill>
              </a:rPr>
              <a:t>Introduction</a:t>
            </a:r>
          </a:p>
        </p:txBody>
      </p:sp>
    </p:spTree>
    <p:extLst>
      <p:ext uri="{BB962C8B-B14F-4D97-AF65-F5344CB8AC3E}">
        <p14:creationId xmlns:p14="http://schemas.microsoft.com/office/powerpoint/2010/main" val="317234962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CD460-D8DB-4EE4-8441-0FFE51741C10}"/>
              </a:ext>
            </a:extLst>
          </p:cNvPr>
          <p:cNvSpPr>
            <a:spLocks noGrp="1"/>
          </p:cNvSpPr>
          <p:nvPr>
            <p:ph type="title"/>
          </p:nvPr>
        </p:nvSpPr>
        <p:spPr/>
        <p:txBody>
          <a:bodyPr/>
          <a:lstStyle/>
          <a:p>
            <a:r>
              <a:rPr lang="en-GB" dirty="0"/>
              <a:t>Survey</a:t>
            </a:r>
            <a:br>
              <a:rPr lang="en-GB" dirty="0"/>
            </a:br>
            <a:r>
              <a:rPr lang="en-GB" dirty="0"/>
              <a:t>results</a:t>
            </a:r>
            <a:endParaRPr lang="en-US" dirty="0"/>
          </a:p>
        </p:txBody>
      </p:sp>
      <p:pic>
        <p:nvPicPr>
          <p:cNvPr id="5" name="Content Placeholder 4">
            <a:extLst>
              <a:ext uri="{FF2B5EF4-FFF2-40B4-BE49-F238E27FC236}">
                <a16:creationId xmlns:a16="http://schemas.microsoft.com/office/drawing/2014/main" id="{3EA99F22-6A8D-4603-AE84-17E02B9CB4D4}"/>
              </a:ext>
            </a:extLst>
          </p:cNvPr>
          <p:cNvPicPr>
            <a:picLocks noGrp="1" noChangeAspect="1"/>
          </p:cNvPicPr>
          <p:nvPr>
            <p:ph idx="1"/>
          </p:nvPr>
        </p:nvPicPr>
        <p:blipFill>
          <a:blip r:embed="rId2"/>
          <a:stretch>
            <a:fillRect/>
          </a:stretch>
        </p:blipFill>
        <p:spPr>
          <a:xfrm>
            <a:off x="4872036" y="1601152"/>
            <a:ext cx="5305425" cy="3838575"/>
          </a:xfrm>
          <a:prstGeom prst="rect">
            <a:avLst/>
          </a:prstGeom>
        </p:spPr>
      </p:pic>
      <p:sp>
        <p:nvSpPr>
          <p:cNvPr id="4" name="Text Placeholder 3">
            <a:extLst>
              <a:ext uri="{FF2B5EF4-FFF2-40B4-BE49-F238E27FC236}">
                <a16:creationId xmlns:a16="http://schemas.microsoft.com/office/drawing/2014/main" id="{B4E5522C-AED0-499F-BBB1-B94D541442DB}"/>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Under-utilisation</a:t>
            </a:r>
            <a:endParaRPr lang="en-US" sz="2000" dirty="0"/>
          </a:p>
        </p:txBody>
      </p:sp>
      <p:sp>
        <p:nvSpPr>
          <p:cNvPr id="7" name="Rectangle 6">
            <a:extLst>
              <a:ext uri="{FF2B5EF4-FFF2-40B4-BE49-F238E27FC236}">
                <a16:creationId xmlns:a16="http://schemas.microsoft.com/office/drawing/2014/main" id="{26BB6F9C-0C0C-4BB7-98B7-45D02BC30E03}"/>
              </a:ext>
            </a:extLst>
          </p:cNvPr>
          <p:cNvSpPr/>
          <p:nvPr/>
        </p:nvSpPr>
        <p:spPr>
          <a:xfrm>
            <a:off x="4700899" y="1143000"/>
            <a:ext cx="5647700" cy="369332"/>
          </a:xfrm>
          <a:prstGeom prst="rect">
            <a:avLst/>
          </a:prstGeom>
        </p:spPr>
        <p:txBody>
          <a:bodyPr wrap="none">
            <a:spAutoFit/>
          </a:bodyPr>
          <a:lstStyle/>
          <a:p>
            <a:pPr algn="ctr"/>
            <a:r>
              <a:rPr lang="en-US" dirty="0">
                <a:solidFill>
                  <a:schemeClr val="tx1">
                    <a:lumMod val="65000"/>
                    <a:lumOff val="35000"/>
                  </a:schemeClr>
                </a:solidFill>
              </a:rPr>
              <a:t>Which subjects/topics do you generally use the tablet for?</a:t>
            </a:r>
          </a:p>
        </p:txBody>
      </p:sp>
      <p:sp>
        <p:nvSpPr>
          <p:cNvPr id="8" name="Rectangle 7">
            <a:extLst>
              <a:ext uri="{FF2B5EF4-FFF2-40B4-BE49-F238E27FC236}">
                <a16:creationId xmlns:a16="http://schemas.microsoft.com/office/drawing/2014/main" id="{DCC9C5CA-E68D-4A4E-9C63-9263ABFA03A9}"/>
              </a:ext>
            </a:extLst>
          </p:cNvPr>
          <p:cNvSpPr/>
          <p:nvPr/>
        </p:nvSpPr>
        <p:spPr>
          <a:xfrm>
            <a:off x="10348599" y="5816166"/>
            <a:ext cx="1454244"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9 - Teachers'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2265332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BD9D-C479-4478-92DB-12B04CBE6C1E}"/>
              </a:ext>
            </a:extLst>
          </p:cNvPr>
          <p:cNvSpPr>
            <a:spLocks noGrp="1"/>
          </p:cNvSpPr>
          <p:nvPr>
            <p:ph type="title"/>
          </p:nvPr>
        </p:nvSpPr>
        <p:spPr/>
        <p:txBody>
          <a:bodyPr/>
          <a:lstStyle/>
          <a:p>
            <a:r>
              <a:rPr lang="en-GB" dirty="0"/>
              <a:t>Survey</a:t>
            </a:r>
            <a:br>
              <a:rPr lang="en-GB" dirty="0"/>
            </a:br>
            <a:r>
              <a:rPr lang="en-GB" dirty="0"/>
              <a:t>results</a:t>
            </a:r>
            <a:endParaRPr lang="en-US" dirty="0"/>
          </a:p>
        </p:txBody>
      </p:sp>
      <p:pic>
        <p:nvPicPr>
          <p:cNvPr id="5" name="Content Placeholder 4">
            <a:extLst>
              <a:ext uri="{FF2B5EF4-FFF2-40B4-BE49-F238E27FC236}">
                <a16:creationId xmlns:a16="http://schemas.microsoft.com/office/drawing/2014/main" id="{9B79049B-5096-425D-8C5B-2A878F7D2F4F}"/>
              </a:ext>
            </a:extLst>
          </p:cNvPr>
          <p:cNvPicPr>
            <a:picLocks noGrp="1" noChangeAspect="1"/>
          </p:cNvPicPr>
          <p:nvPr>
            <p:ph idx="1"/>
          </p:nvPr>
        </p:nvPicPr>
        <p:blipFill>
          <a:blip r:embed="rId2"/>
          <a:stretch>
            <a:fillRect/>
          </a:stretch>
        </p:blipFill>
        <p:spPr>
          <a:xfrm>
            <a:off x="4406932" y="555156"/>
            <a:ext cx="6820852" cy="2181529"/>
          </a:xfrm>
          <a:prstGeom prst="rect">
            <a:avLst/>
          </a:prstGeom>
        </p:spPr>
      </p:pic>
      <p:sp>
        <p:nvSpPr>
          <p:cNvPr id="4" name="Text Placeholder 3">
            <a:extLst>
              <a:ext uri="{FF2B5EF4-FFF2-40B4-BE49-F238E27FC236}">
                <a16:creationId xmlns:a16="http://schemas.microsoft.com/office/drawing/2014/main" id="{E302EBF5-782F-413F-B4EF-AAB386CDF002}"/>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Under-utilisation</a:t>
            </a:r>
            <a:endParaRPr lang="en-US" sz="2000" dirty="0"/>
          </a:p>
        </p:txBody>
      </p:sp>
      <p:graphicFrame>
        <p:nvGraphicFramePr>
          <p:cNvPr id="6" name="Chart 5">
            <a:extLst>
              <a:ext uri="{FF2B5EF4-FFF2-40B4-BE49-F238E27FC236}">
                <a16:creationId xmlns:a16="http://schemas.microsoft.com/office/drawing/2014/main" id="{00000000-0008-0000-0800-000002000000}"/>
              </a:ext>
            </a:extLst>
          </p:cNvPr>
          <p:cNvGraphicFramePr/>
          <p:nvPr>
            <p:extLst>
              <p:ext uri="{D42A27DB-BD31-4B8C-83A1-F6EECF244321}">
                <p14:modId xmlns:p14="http://schemas.microsoft.com/office/powerpoint/2010/main" val="1483819821"/>
              </p:ext>
            </p:extLst>
          </p:nvPr>
        </p:nvGraphicFramePr>
        <p:xfrm>
          <a:off x="5117655" y="2736685"/>
          <a:ext cx="5399405" cy="3078134"/>
        </p:xfrm>
        <a:graphic>
          <a:graphicData uri="http://schemas.openxmlformats.org/drawingml/2006/chart">
            <c:chart xmlns:c="http://schemas.openxmlformats.org/drawingml/2006/chart" xmlns:r="http://schemas.openxmlformats.org/officeDocument/2006/relationships" r:id="rId3"/>
          </a:graphicData>
        </a:graphic>
      </p:graphicFrame>
      <p:sp>
        <p:nvSpPr>
          <p:cNvPr id="8" name="Arrow: Left-Up 7">
            <a:extLst>
              <a:ext uri="{FF2B5EF4-FFF2-40B4-BE49-F238E27FC236}">
                <a16:creationId xmlns:a16="http://schemas.microsoft.com/office/drawing/2014/main" id="{BC024CAA-A196-41DB-8807-9FDBC6ED30D2}"/>
              </a:ext>
            </a:extLst>
          </p:cNvPr>
          <p:cNvSpPr/>
          <p:nvPr/>
        </p:nvSpPr>
        <p:spPr>
          <a:xfrm>
            <a:off x="10357770" y="2736685"/>
            <a:ext cx="318580" cy="34484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963A53-45E9-4459-801B-3B8997F03E7B}"/>
              </a:ext>
            </a:extLst>
          </p:cNvPr>
          <p:cNvSpPr/>
          <p:nvPr/>
        </p:nvSpPr>
        <p:spPr>
          <a:xfrm>
            <a:off x="10343074" y="5814819"/>
            <a:ext cx="1447832"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13 - Parents'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1739885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AAEA-E4EB-4C85-9650-20C5E7D0453F}"/>
              </a:ext>
            </a:extLst>
          </p:cNvPr>
          <p:cNvSpPr>
            <a:spLocks noGrp="1"/>
          </p:cNvSpPr>
          <p:nvPr>
            <p:ph type="title"/>
          </p:nvPr>
        </p:nvSpPr>
        <p:spPr/>
        <p:txBody>
          <a:bodyPr/>
          <a:lstStyle/>
          <a:p>
            <a:r>
              <a:rPr lang="en-GB" dirty="0"/>
              <a:t>Survey</a:t>
            </a:r>
            <a:br>
              <a:rPr lang="en-GB" dirty="0"/>
            </a:br>
            <a:r>
              <a:rPr lang="en-GB" dirty="0"/>
              <a:t>results</a:t>
            </a:r>
            <a:endParaRPr lang="en-US" dirty="0"/>
          </a:p>
        </p:txBody>
      </p:sp>
      <p:sp>
        <p:nvSpPr>
          <p:cNvPr id="4" name="Text Placeholder 3">
            <a:extLst>
              <a:ext uri="{FF2B5EF4-FFF2-40B4-BE49-F238E27FC236}">
                <a16:creationId xmlns:a16="http://schemas.microsoft.com/office/drawing/2014/main" id="{3F51EC58-9054-4430-961C-DBC4F35C7D8F}"/>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Digital Content</a:t>
            </a:r>
            <a:endParaRPr lang="en-US" sz="2000" dirty="0"/>
          </a:p>
        </p:txBody>
      </p:sp>
      <p:graphicFrame>
        <p:nvGraphicFramePr>
          <p:cNvPr id="5" name="Content Placeholder 4">
            <a:extLst>
              <a:ext uri="{FF2B5EF4-FFF2-40B4-BE49-F238E27FC236}">
                <a16:creationId xmlns:a16="http://schemas.microsoft.com/office/drawing/2014/main" id="{00000000-0008-0000-1000-000002000000}"/>
              </a:ext>
            </a:extLst>
          </p:cNvPr>
          <p:cNvGraphicFramePr>
            <a:graphicFrameLocks noGrp="1"/>
          </p:cNvGraphicFramePr>
          <p:nvPr>
            <p:ph idx="1"/>
            <p:extLst>
              <p:ext uri="{D42A27DB-BD31-4B8C-83A1-F6EECF244321}">
                <p14:modId xmlns:p14="http://schemas.microsoft.com/office/powerpoint/2010/main" val="3540082001"/>
              </p:ext>
            </p:extLst>
          </p:nvPr>
        </p:nvGraphicFramePr>
        <p:xfrm>
          <a:off x="3867150" y="1073791"/>
          <a:ext cx="7315200" cy="444616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E8CF85F8-A07B-45A5-942A-72AB0495777E}"/>
              </a:ext>
            </a:extLst>
          </p:cNvPr>
          <p:cNvSpPr/>
          <p:nvPr/>
        </p:nvSpPr>
        <p:spPr>
          <a:xfrm>
            <a:off x="10284351" y="5816166"/>
            <a:ext cx="1511952"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19 - Teachers'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251634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799C6-520C-4A86-9452-E86AA68E1C76}"/>
              </a:ext>
            </a:extLst>
          </p:cNvPr>
          <p:cNvSpPr>
            <a:spLocks noGrp="1"/>
          </p:cNvSpPr>
          <p:nvPr>
            <p:ph type="title"/>
          </p:nvPr>
        </p:nvSpPr>
        <p:spPr/>
        <p:txBody>
          <a:bodyPr/>
          <a:lstStyle/>
          <a:p>
            <a:r>
              <a:rPr lang="en-GB" dirty="0"/>
              <a:t>Survey</a:t>
            </a:r>
            <a:br>
              <a:rPr lang="en-GB" dirty="0"/>
            </a:br>
            <a:r>
              <a:rPr lang="en-GB" dirty="0"/>
              <a:t>results</a:t>
            </a:r>
            <a:endParaRPr lang="en-US" dirty="0"/>
          </a:p>
        </p:txBody>
      </p:sp>
      <p:sp>
        <p:nvSpPr>
          <p:cNvPr id="4" name="Text Placeholder 3">
            <a:extLst>
              <a:ext uri="{FF2B5EF4-FFF2-40B4-BE49-F238E27FC236}">
                <a16:creationId xmlns:a16="http://schemas.microsoft.com/office/drawing/2014/main" id="{0AE715BF-96BD-45E0-883D-ADFDC7671980}"/>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Tablet related issues</a:t>
            </a:r>
            <a:endParaRPr lang="en-US" sz="2000" dirty="0"/>
          </a:p>
        </p:txBody>
      </p:sp>
      <p:graphicFrame>
        <p:nvGraphicFramePr>
          <p:cNvPr id="5" name="Content Placeholder 4">
            <a:extLst>
              <a:ext uri="{FF2B5EF4-FFF2-40B4-BE49-F238E27FC236}">
                <a16:creationId xmlns:a16="http://schemas.microsoft.com/office/drawing/2014/main" id="{00000000-0008-0000-1400-000002000000}"/>
              </a:ext>
            </a:extLst>
          </p:cNvPr>
          <p:cNvGraphicFramePr>
            <a:graphicFrameLocks noGrp="1"/>
          </p:cNvGraphicFramePr>
          <p:nvPr>
            <p:ph idx="1"/>
            <p:extLst>
              <p:ext uri="{D42A27DB-BD31-4B8C-83A1-F6EECF244321}">
                <p14:modId xmlns:p14="http://schemas.microsoft.com/office/powerpoint/2010/main" val="3601648554"/>
              </p:ext>
            </p:extLst>
          </p:nvPr>
        </p:nvGraphicFramePr>
        <p:xfrm>
          <a:off x="3867150" y="2332139"/>
          <a:ext cx="7374098" cy="348402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0B40FFFF-BE39-423F-A257-25E4DF542037}"/>
              </a:ext>
            </a:extLst>
          </p:cNvPr>
          <p:cNvPicPr>
            <a:picLocks noChangeAspect="1"/>
          </p:cNvPicPr>
          <p:nvPr/>
        </p:nvPicPr>
        <p:blipFill>
          <a:blip r:embed="rId3"/>
          <a:stretch>
            <a:fillRect/>
          </a:stretch>
        </p:blipFill>
        <p:spPr>
          <a:xfrm>
            <a:off x="3867149" y="1136968"/>
            <a:ext cx="7471411" cy="765266"/>
          </a:xfrm>
          <a:prstGeom prst="rect">
            <a:avLst/>
          </a:prstGeom>
        </p:spPr>
      </p:pic>
      <p:sp>
        <p:nvSpPr>
          <p:cNvPr id="8" name="Rectangle 7">
            <a:extLst>
              <a:ext uri="{FF2B5EF4-FFF2-40B4-BE49-F238E27FC236}">
                <a16:creationId xmlns:a16="http://schemas.microsoft.com/office/drawing/2014/main" id="{CA0EF816-8228-4C9F-9A54-92C2414C9BA1}"/>
              </a:ext>
            </a:extLst>
          </p:cNvPr>
          <p:cNvSpPr/>
          <p:nvPr/>
        </p:nvSpPr>
        <p:spPr>
          <a:xfrm>
            <a:off x="10284351" y="5816166"/>
            <a:ext cx="1511952"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25 - Teachers'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3330512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7765A-F39C-4AE2-896E-C3EA6A6535F4}"/>
              </a:ext>
            </a:extLst>
          </p:cNvPr>
          <p:cNvSpPr>
            <a:spLocks noGrp="1"/>
          </p:cNvSpPr>
          <p:nvPr>
            <p:ph type="title"/>
          </p:nvPr>
        </p:nvSpPr>
        <p:spPr/>
        <p:txBody>
          <a:bodyPr/>
          <a:lstStyle/>
          <a:p>
            <a:r>
              <a:rPr lang="en-GB" dirty="0"/>
              <a:t>Survey</a:t>
            </a:r>
            <a:br>
              <a:rPr lang="en-GB" dirty="0"/>
            </a:br>
            <a:r>
              <a:rPr lang="en-GB" dirty="0"/>
              <a:t>results</a:t>
            </a:r>
            <a:endParaRPr lang="en-US" dirty="0"/>
          </a:p>
        </p:txBody>
      </p:sp>
      <p:sp>
        <p:nvSpPr>
          <p:cNvPr id="4" name="Text Placeholder 3">
            <a:extLst>
              <a:ext uri="{FF2B5EF4-FFF2-40B4-BE49-F238E27FC236}">
                <a16:creationId xmlns:a16="http://schemas.microsoft.com/office/drawing/2014/main" id="{FEF7154E-41D0-436A-9714-2A17E876033F}"/>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Tablet related issues</a:t>
            </a:r>
            <a:endParaRPr lang="en-US" sz="2000" dirty="0"/>
          </a:p>
        </p:txBody>
      </p:sp>
      <p:graphicFrame>
        <p:nvGraphicFramePr>
          <p:cNvPr id="5" name="Content Placeholder 4">
            <a:extLst>
              <a:ext uri="{FF2B5EF4-FFF2-40B4-BE49-F238E27FC236}">
                <a16:creationId xmlns:a16="http://schemas.microsoft.com/office/drawing/2014/main" id="{00000000-0008-0000-1500-000002000000}"/>
              </a:ext>
            </a:extLst>
          </p:cNvPr>
          <p:cNvGraphicFramePr>
            <a:graphicFrameLocks noGrp="1"/>
          </p:cNvGraphicFramePr>
          <p:nvPr>
            <p:ph idx="1"/>
            <p:extLst>
              <p:ext uri="{D42A27DB-BD31-4B8C-83A1-F6EECF244321}">
                <p14:modId xmlns:p14="http://schemas.microsoft.com/office/powerpoint/2010/main" val="2098328815"/>
              </p:ext>
            </p:extLst>
          </p:nvPr>
        </p:nvGraphicFramePr>
        <p:xfrm>
          <a:off x="3867150" y="2332139"/>
          <a:ext cx="7352538" cy="348402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a:extLst>
              <a:ext uri="{FF2B5EF4-FFF2-40B4-BE49-F238E27FC236}">
                <a16:creationId xmlns:a16="http://schemas.microsoft.com/office/drawing/2014/main" id="{EEEED139-DA3E-4F66-93D2-24F3216C9704}"/>
              </a:ext>
            </a:extLst>
          </p:cNvPr>
          <p:cNvPicPr>
            <a:picLocks noChangeAspect="1"/>
          </p:cNvPicPr>
          <p:nvPr/>
        </p:nvPicPr>
        <p:blipFill>
          <a:blip r:embed="rId3"/>
          <a:stretch>
            <a:fillRect/>
          </a:stretch>
        </p:blipFill>
        <p:spPr>
          <a:xfrm>
            <a:off x="3867150" y="914400"/>
            <a:ext cx="7352538" cy="1125389"/>
          </a:xfrm>
          <a:prstGeom prst="rect">
            <a:avLst/>
          </a:prstGeom>
        </p:spPr>
      </p:pic>
      <p:sp>
        <p:nvSpPr>
          <p:cNvPr id="7" name="Rectangle 6">
            <a:extLst>
              <a:ext uri="{FF2B5EF4-FFF2-40B4-BE49-F238E27FC236}">
                <a16:creationId xmlns:a16="http://schemas.microsoft.com/office/drawing/2014/main" id="{A708BA37-1C6E-4DEC-B048-7D2F1C705DB3}"/>
              </a:ext>
            </a:extLst>
          </p:cNvPr>
          <p:cNvSpPr/>
          <p:nvPr/>
        </p:nvSpPr>
        <p:spPr>
          <a:xfrm>
            <a:off x="10284351" y="5816166"/>
            <a:ext cx="1511952"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26 - Teachers'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23372040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2B22-2C79-43E2-9FAF-2870CD7EBECC}"/>
              </a:ext>
            </a:extLst>
          </p:cNvPr>
          <p:cNvSpPr>
            <a:spLocks noGrp="1"/>
          </p:cNvSpPr>
          <p:nvPr>
            <p:ph type="title"/>
          </p:nvPr>
        </p:nvSpPr>
        <p:spPr/>
        <p:txBody>
          <a:bodyPr/>
          <a:lstStyle/>
          <a:p>
            <a:r>
              <a:rPr lang="en-GB" dirty="0"/>
              <a:t>Survey</a:t>
            </a:r>
            <a:br>
              <a:rPr lang="en-GB" dirty="0"/>
            </a:br>
            <a:r>
              <a:rPr lang="en-GB" dirty="0"/>
              <a:t>results</a:t>
            </a:r>
            <a:endParaRPr lang="en-US" dirty="0"/>
          </a:p>
        </p:txBody>
      </p:sp>
      <p:pic>
        <p:nvPicPr>
          <p:cNvPr id="8" name="Content Placeholder 7">
            <a:extLst>
              <a:ext uri="{FF2B5EF4-FFF2-40B4-BE49-F238E27FC236}">
                <a16:creationId xmlns:a16="http://schemas.microsoft.com/office/drawing/2014/main" id="{DA1FAB3E-7F1D-435C-88A5-B9FA5F94D32A}"/>
              </a:ext>
            </a:extLst>
          </p:cNvPr>
          <p:cNvPicPr>
            <a:picLocks noGrp="1" noChangeAspect="1"/>
          </p:cNvPicPr>
          <p:nvPr>
            <p:ph idx="1"/>
          </p:nvPr>
        </p:nvPicPr>
        <p:blipFill>
          <a:blip r:embed="rId2"/>
          <a:stretch>
            <a:fillRect/>
          </a:stretch>
        </p:blipFill>
        <p:spPr>
          <a:xfrm>
            <a:off x="3633980" y="2458796"/>
            <a:ext cx="5467350" cy="3324225"/>
          </a:xfrm>
          <a:prstGeom prst="rect">
            <a:avLst/>
          </a:prstGeom>
        </p:spPr>
      </p:pic>
      <p:sp>
        <p:nvSpPr>
          <p:cNvPr id="4" name="Text Placeholder 3">
            <a:extLst>
              <a:ext uri="{FF2B5EF4-FFF2-40B4-BE49-F238E27FC236}">
                <a16:creationId xmlns:a16="http://schemas.microsoft.com/office/drawing/2014/main" id="{7CB80852-2439-4A61-8586-0B4DF790C2C3}"/>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Support concerns</a:t>
            </a:r>
            <a:endParaRPr lang="en-US" sz="2000" dirty="0"/>
          </a:p>
        </p:txBody>
      </p:sp>
      <p:sp>
        <p:nvSpPr>
          <p:cNvPr id="10" name="Oval 9">
            <a:extLst>
              <a:ext uri="{FF2B5EF4-FFF2-40B4-BE49-F238E27FC236}">
                <a16:creationId xmlns:a16="http://schemas.microsoft.com/office/drawing/2014/main" id="{F0C1E980-AABB-40F5-BF4F-F79DD077EBA2}"/>
              </a:ext>
            </a:extLst>
          </p:cNvPr>
          <p:cNvSpPr/>
          <p:nvPr/>
        </p:nvSpPr>
        <p:spPr>
          <a:xfrm>
            <a:off x="9644638" y="2164359"/>
            <a:ext cx="1613388" cy="1585519"/>
          </a:xfrm>
          <a:prstGeom prst="ellips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FD399F3-3795-40A7-B9A9-707139ECC9B5}"/>
              </a:ext>
            </a:extLst>
          </p:cNvPr>
          <p:cNvSpPr txBox="1"/>
          <p:nvPr/>
        </p:nvSpPr>
        <p:spPr>
          <a:xfrm>
            <a:off x="9940954" y="2458796"/>
            <a:ext cx="1015068" cy="907941"/>
          </a:xfrm>
          <a:prstGeom prst="rect">
            <a:avLst/>
          </a:prstGeom>
          <a:noFill/>
        </p:spPr>
        <p:txBody>
          <a:bodyPr wrap="square" rtlCol="0">
            <a:spAutoFit/>
          </a:bodyPr>
          <a:lstStyle/>
          <a:p>
            <a:pPr algn="ctr"/>
            <a:r>
              <a:rPr lang="en-GB" sz="2000" dirty="0">
                <a:solidFill>
                  <a:schemeClr val="bg1"/>
                </a:solidFill>
              </a:rPr>
              <a:t>71.2% </a:t>
            </a:r>
            <a:r>
              <a:rPr lang="en-GB" sz="1100" dirty="0">
                <a:solidFill>
                  <a:schemeClr val="bg1"/>
                </a:solidFill>
              </a:rPr>
              <a:t>Teachers have requested this service</a:t>
            </a:r>
            <a:endParaRPr lang="en-US" sz="1100" dirty="0">
              <a:solidFill>
                <a:schemeClr val="bg1"/>
              </a:solidFill>
            </a:endParaRPr>
          </a:p>
        </p:txBody>
      </p:sp>
      <p:pic>
        <p:nvPicPr>
          <p:cNvPr id="7" name="Picture 6">
            <a:extLst>
              <a:ext uri="{FF2B5EF4-FFF2-40B4-BE49-F238E27FC236}">
                <a16:creationId xmlns:a16="http://schemas.microsoft.com/office/drawing/2014/main" id="{AFFA999D-10B2-494D-89CD-34CB60BD14A5}"/>
              </a:ext>
            </a:extLst>
          </p:cNvPr>
          <p:cNvPicPr>
            <a:picLocks noChangeAspect="1"/>
          </p:cNvPicPr>
          <p:nvPr/>
        </p:nvPicPr>
        <p:blipFill>
          <a:blip r:embed="rId3"/>
          <a:stretch>
            <a:fillRect/>
          </a:stretch>
        </p:blipFill>
        <p:spPr>
          <a:xfrm>
            <a:off x="6888484" y="5466448"/>
            <a:ext cx="3562847" cy="295316"/>
          </a:xfrm>
          <a:prstGeom prst="rect">
            <a:avLst/>
          </a:prstGeom>
        </p:spPr>
      </p:pic>
      <p:sp>
        <p:nvSpPr>
          <p:cNvPr id="9" name="Rectangle 8">
            <a:extLst>
              <a:ext uri="{FF2B5EF4-FFF2-40B4-BE49-F238E27FC236}">
                <a16:creationId xmlns:a16="http://schemas.microsoft.com/office/drawing/2014/main" id="{0003F45F-B146-45BD-9211-CEFA5E0B389B}"/>
              </a:ext>
            </a:extLst>
          </p:cNvPr>
          <p:cNvSpPr/>
          <p:nvPr/>
        </p:nvSpPr>
        <p:spPr>
          <a:xfrm>
            <a:off x="4355331" y="1143000"/>
            <a:ext cx="6096000" cy="923330"/>
          </a:xfrm>
          <a:prstGeom prst="rect">
            <a:avLst/>
          </a:prstGeom>
        </p:spPr>
        <p:txBody>
          <a:bodyPr>
            <a:spAutoFit/>
          </a:bodyPr>
          <a:lstStyle/>
          <a:p>
            <a:pPr algn="ctr"/>
            <a:r>
              <a:rPr lang="en-US" dirty="0">
                <a:solidFill>
                  <a:schemeClr val="tx1">
                    <a:lumMod val="65000"/>
                    <a:lumOff val="35000"/>
                  </a:schemeClr>
                </a:solidFill>
              </a:rPr>
              <a:t>Have you ever asked for MEDE (incl. Digital Literacy) support, and if yes, how often is this service available</a:t>
            </a:r>
          </a:p>
          <a:p>
            <a:pPr algn="ctr"/>
            <a:r>
              <a:rPr lang="en-US" dirty="0">
                <a:solidFill>
                  <a:schemeClr val="tx1">
                    <a:lumMod val="65000"/>
                    <a:lumOff val="35000"/>
                  </a:schemeClr>
                </a:solidFill>
              </a:rPr>
              <a:t>(frequency of visits)?</a:t>
            </a:r>
          </a:p>
        </p:txBody>
      </p:sp>
      <p:sp>
        <p:nvSpPr>
          <p:cNvPr id="12" name="Rectangle 11">
            <a:extLst>
              <a:ext uri="{FF2B5EF4-FFF2-40B4-BE49-F238E27FC236}">
                <a16:creationId xmlns:a16="http://schemas.microsoft.com/office/drawing/2014/main" id="{4386C49A-CA40-4BE5-BB4D-A68D4AD2826E}"/>
              </a:ext>
            </a:extLst>
          </p:cNvPr>
          <p:cNvSpPr/>
          <p:nvPr/>
        </p:nvSpPr>
        <p:spPr>
          <a:xfrm>
            <a:off x="10284351" y="5816166"/>
            <a:ext cx="1511952"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21 - Teachers'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2004130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1C9C5-92AB-4ABF-926D-1CA4D4FEB15C}"/>
              </a:ext>
            </a:extLst>
          </p:cNvPr>
          <p:cNvSpPr>
            <a:spLocks noGrp="1"/>
          </p:cNvSpPr>
          <p:nvPr>
            <p:ph type="title"/>
          </p:nvPr>
        </p:nvSpPr>
        <p:spPr/>
        <p:txBody>
          <a:bodyPr/>
          <a:lstStyle/>
          <a:p>
            <a:r>
              <a:rPr lang="en-GB" dirty="0"/>
              <a:t>Survey</a:t>
            </a:r>
            <a:br>
              <a:rPr lang="en-GB" dirty="0"/>
            </a:br>
            <a:r>
              <a:rPr lang="en-GB" dirty="0"/>
              <a:t>results</a:t>
            </a:r>
            <a:endParaRPr lang="en-US" dirty="0"/>
          </a:p>
        </p:txBody>
      </p:sp>
      <p:sp>
        <p:nvSpPr>
          <p:cNvPr id="4" name="Text Placeholder 3">
            <a:extLst>
              <a:ext uri="{FF2B5EF4-FFF2-40B4-BE49-F238E27FC236}">
                <a16:creationId xmlns:a16="http://schemas.microsoft.com/office/drawing/2014/main" id="{4CBC5812-A761-4F16-A484-FD89D27E313C}"/>
              </a:ext>
            </a:extLst>
          </p:cNvPr>
          <p:cNvSpPr>
            <a:spLocks noGrp="1"/>
          </p:cNvSpPr>
          <p:nvPr>
            <p:ph type="body" sz="half" idx="2"/>
          </p:nvPr>
        </p:nvSpPr>
        <p:spPr/>
        <p:txBody>
          <a:bodyPr/>
          <a:lstStyle/>
          <a:p>
            <a:pPr lvl="0" algn="r">
              <a:buClr>
                <a:srgbClr val="40BAD2"/>
              </a:buClr>
            </a:pPr>
            <a:endParaRPr lang="en-GB" sz="2000" dirty="0"/>
          </a:p>
          <a:p>
            <a:pPr lvl="0" algn="r">
              <a:buClr>
                <a:srgbClr val="40BAD2"/>
              </a:buClr>
            </a:pPr>
            <a:r>
              <a:rPr lang="en-GB" sz="2000" dirty="0"/>
              <a:t>Overall views and perceptions</a:t>
            </a:r>
            <a:endParaRPr lang="en-US" sz="2000" dirty="0"/>
          </a:p>
        </p:txBody>
      </p:sp>
      <p:graphicFrame>
        <p:nvGraphicFramePr>
          <p:cNvPr id="11" name="Content Placeholder 10">
            <a:extLst>
              <a:ext uri="{FF2B5EF4-FFF2-40B4-BE49-F238E27FC236}">
                <a16:creationId xmlns:a16="http://schemas.microsoft.com/office/drawing/2014/main" id="{00000000-0008-0000-1600-000002000000}"/>
              </a:ext>
            </a:extLst>
          </p:cNvPr>
          <p:cNvGraphicFramePr>
            <a:graphicFrameLocks noGrp="1"/>
          </p:cNvGraphicFramePr>
          <p:nvPr>
            <p:ph idx="1"/>
            <p:extLst>
              <p:ext uri="{D42A27DB-BD31-4B8C-83A1-F6EECF244321}">
                <p14:modId xmlns:p14="http://schemas.microsoft.com/office/powerpoint/2010/main" val="1125831868"/>
              </p:ext>
            </p:extLst>
          </p:nvPr>
        </p:nvGraphicFramePr>
        <p:xfrm>
          <a:off x="3867150" y="868363"/>
          <a:ext cx="7315200" cy="1891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809B6B85-16C1-4AAB-A344-CF51A42C31CE}"/>
              </a:ext>
            </a:extLst>
          </p:cNvPr>
          <p:cNvGraphicFramePr/>
          <p:nvPr>
            <p:extLst>
              <p:ext uri="{D42A27DB-BD31-4B8C-83A1-F6EECF244321}">
                <p14:modId xmlns:p14="http://schemas.microsoft.com/office/powerpoint/2010/main" val="836310286"/>
              </p:ext>
            </p:extLst>
          </p:nvPr>
        </p:nvGraphicFramePr>
        <p:xfrm>
          <a:off x="3867151" y="3331032"/>
          <a:ext cx="7315200" cy="248513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333465D1-C1F5-4E2C-86EA-EEB1747D6382}"/>
              </a:ext>
            </a:extLst>
          </p:cNvPr>
          <p:cNvSpPr/>
          <p:nvPr/>
        </p:nvSpPr>
        <p:spPr>
          <a:xfrm>
            <a:off x="9747455" y="5816166"/>
            <a:ext cx="2074607"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29 - Teachers’ &amp; Parents’ surveys </a:t>
            </a:r>
            <a:endParaRPr lang="en-US" sz="900" dirty="0">
              <a:solidFill>
                <a:schemeClr val="tx1">
                  <a:lumMod val="65000"/>
                  <a:lumOff val="35000"/>
                </a:schemeClr>
              </a:solidFill>
            </a:endParaRPr>
          </a:p>
        </p:txBody>
      </p:sp>
      <p:sp>
        <p:nvSpPr>
          <p:cNvPr id="8" name="Rectangle 7">
            <a:extLst>
              <a:ext uri="{FF2B5EF4-FFF2-40B4-BE49-F238E27FC236}">
                <a16:creationId xmlns:a16="http://schemas.microsoft.com/office/drawing/2014/main" id="{066698FB-7941-4555-89AB-6A0E5312B2E2}"/>
              </a:ext>
            </a:extLst>
          </p:cNvPr>
          <p:cNvSpPr/>
          <p:nvPr/>
        </p:nvSpPr>
        <p:spPr>
          <a:xfrm>
            <a:off x="10310110" y="2930089"/>
            <a:ext cx="1511952" cy="230832"/>
          </a:xfrm>
          <a:prstGeom prst="rect">
            <a:avLst/>
          </a:prstGeom>
        </p:spPr>
        <p:txBody>
          <a:bodyPr wrap="none">
            <a:spAutoFit/>
          </a:bodyPr>
          <a:lstStyle/>
          <a:p>
            <a:r>
              <a:rPr lang="en-GB" sz="900" dirty="0">
                <a:solidFill>
                  <a:schemeClr val="tx1">
                    <a:lumMod val="65000"/>
                    <a:lumOff val="35000"/>
                  </a:schemeClr>
                </a:solidFill>
                <a:latin typeface="Calibri" panose="020F0502020204030204" pitchFamily="34" charset="0"/>
                <a:ea typeface="Calibri" panose="020F0502020204030204" pitchFamily="34" charset="0"/>
                <a:cs typeface="Arial" panose="020B0604020202020204" pitchFamily="34" charset="0"/>
              </a:rPr>
              <a:t>Figure 28 - Teachers' survey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74472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484508-D42F-4887-87FD-074F32637156}"/>
              </a:ext>
            </a:extLst>
          </p:cNvPr>
          <p:cNvSpPr>
            <a:spLocks noGrp="1"/>
          </p:cNvSpPr>
          <p:nvPr>
            <p:ph type="title"/>
          </p:nvPr>
        </p:nvSpPr>
        <p:spPr>
          <a:xfrm>
            <a:off x="494260" y="1683144"/>
            <a:ext cx="2774922" cy="3491712"/>
          </a:xfrm>
        </p:spPr>
        <p:txBody>
          <a:bodyPr>
            <a:normAutofit/>
          </a:bodyPr>
          <a:lstStyle/>
          <a:p>
            <a:r>
              <a:rPr lang="en-GB" dirty="0"/>
              <a:t>Audit Scope &amp; Objectives</a:t>
            </a:r>
          </a:p>
        </p:txBody>
      </p:sp>
      <p:sp>
        <p:nvSpPr>
          <p:cNvPr id="3" name="Content Placeholder 2">
            <a:extLst>
              <a:ext uri="{FF2B5EF4-FFF2-40B4-BE49-F238E27FC236}">
                <a16:creationId xmlns:a16="http://schemas.microsoft.com/office/drawing/2014/main" id="{CCFF5E48-5AD5-4AD1-B47F-AA6220D23F22}"/>
              </a:ext>
            </a:extLst>
          </p:cNvPr>
          <p:cNvSpPr>
            <a:spLocks noGrp="1"/>
          </p:cNvSpPr>
          <p:nvPr>
            <p:ph idx="1"/>
          </p:nvPr>
        </p:nvSpPr>
        <p:spPr>
          <a:xfrm>
            <a:off x="4361606" y="1338470"/>
            <a:ext cx="6627377" cy="4253947"/>
          </a:xfrm>
        </p:spPr>
        <p:txBody>
          <a:bodyPr>
            <a:normAutofit/>
          </a:bodyPr>
          <a:lstStyle/>
          <a:p>
            <a:r>
              <a:rPr lang="en-GB" dirty="0"/>
              <a:t>To analyse the effective use of tablets in State &amp; non-State Primary schools:</a:t>
            </a:r>
          </a:p>
          <a:p>
            <a:pPr marL="0" indent="0">
              <a:buNone/>
            </a:pPr>
            <a:endParaRPr lang="en-GB" dirty="0"/>
          </a:p>
          <a:p>
            <a:pPr lvl="1" algn="just"/>
            <a:r>
              <a:rPr lang="en-GB" dirty="0"/>
              <a:t>Review the implementation of the One-tablet-per-Child (OTPC) project in these schools between the scholastic years 2016/2017 and 2018/2019</a:t>
            </a:r>
          </a:p>
          <a:p>
            <a:pPr lvl="1" algn="just"/>
            <a:r>
              <a:rPr lang="en-GB" dirty="0"/>
              <a:t>The use of tablets by the students in class &amp; at home</a:t>
            </a:r>
          </a:p>
          <a:p>
            <a:pPr lvl="1" algn="just"/>
            <a:r>
              <a:rPr lang="en-GB" dirty="0"/>
              <a:t>The digital content available for the tablets</a:t>
            </a:r>
          </a:p>
          <a:p>
            <a:pPr lvl="1" algn="just"/>
            <a:r>
              <a:rPr lang="en-GB" dirty="0"/>
              <a:t>The level of training offered to educators</a:t>
            </a:r>
          </a:p>
          <a:p>
            <a:pPr lvl="1" algn="just"/>
            <a:r>
              <a:rPr lang="en-GB" dirty="0"/>
              <a:t>The support provided by the Directorate for Digital Literacy and Transversal Skills (DDLTS) and the contractor</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02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672751B-5206-4B00-8A59-8EC50E23F481}"/>
              </a:ext>
            </a:extLst>
          </p:cNvPr>
          <p:cNvSpPr>
            <a:spLocks noGrp="1"/>
          </p:cNvSpPr>
          <p:nvPr>
            <p:ph type="title"/>
          </p:nvPr>
        </p:nvSpPr>
        <p:spPr>
          <a:xfrm>
            <a:off x="692712" y="4688715"/>
            <a:ext cx="10210862" cy="1065690"/>
          </a:xfrm>
        </p:spPr>
        <p:txBody>
          <a:bodyPr vert="horz" lIns="91440" tIns="45720" rIns="91440" bIns="45720" rtlCol="0" anchor="b">
            <a:normAutofit/>
          </a:bodyPr>
          <a:lstStyle/>
          <a:p>
            <a:r>
              <a:rPr lang="en-US" spc="-100" dirty="0"/>
              <a:t>Setting the context …</a:t>
            </a:r>
          </a:p>
        </p:txBody>
      </p:sp>
      <p:pic>
        <p:nvPicPr>
          <p:cNvPr id="1026" name="Picture 2" descr="Image result for Digital Education Action Plan">
            <a:extLst>
              <a:ext uri="{FF2B5EF4-FFF2-40B4-BE49-F238E27FC236}">
                <a16:creationId xmlns:a16="http://schemas.microsoft.com/office/drawing/2014/main" id="{885DBD3F-5217-4750-A160-D68352EE11E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33867" y="864749"/>
            <a:ext cx="3033436" cy="25505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1E53CC6-4072-4E63-9079-7B10C60216F8}"/>
              </a:ext>
            </a:extLst>
          </p:cNvPr>
          <p:cNvPicPr>
            <a:picLocks noChangeAspect="1"/>
          </p:cNvPicPr>
          <p:nvPr/>
        </p:nvPicPr>
        <p:blipFill>
          <a:blip r:embed="rId3"/>
          <a:stretch>
            <a:fillRect/>
          </a:stretch>
        </p:blipFill>
        <p:spPr>
          <a:xfrm>
            <a:off x="4310409" y="1325910"/>
            <a:ext cx="3738826" cy="2103089"/>
          </a:xfrm>
          <a:prstGeom prst="rect">
            <a:avLst/>
          </a:prstGeom>
        </p:spPr>
      </p:pic>
      <p:pic>
        <p:nvPicPr>
          <p:cNvPr id="4" name="Content Placeholder 3">
            <a:extLst>
              <a:ext uri="{FF2B5EF4-FFF2-40B4-BE49-F238E27FC236}">
                <a16:creationId xmlns:a16="http://schemas.microsoft.com/office/drawing/2014/main" id="{21E4E5BC-6DE3-42C1-800F-372C364F6A9E}"/>
              </a:ext>
            </a:extLst>
          </p:cNvPr>
          <p:cNvPicPr>
            <a:picLocks noGrp="1" noChangeAspect="1"/>
          </p:cNvPicPr>
          <p:nvPr>
            <p:ph idx="1"/>
          </p:nvPr>
        </p:nvPicPr>
        <p:blipFill>
          <a:blip r:embed="rId4"/>
          <a:stretch>
            <a:fillRect/>
          </a:stretch>
        </p:blipFill>
        <p:spPr>
          <a:xfrm>
            <a:off x="493871" y="1946205"/>
            <a:ext cx="3331906" cy="1088311"/>
          </a:xfrm>
          <a:prstGeom prst="rect">
            <a:avLst/>
          </a:prstGeom>
        </p:spPr>
      </p:pic>
    </p:spTree>
    <p:extLst>
      <p:ext uri="{BB962C8B-B14F-4D97-AF65-F5344CB8AC3E}">
        <p14:creationId xmlns:p14="http://schemas.microsoft.com/office/powerpoint/2010/main" val="1559821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3"/>
            <a:ext cx="7052486"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687738-6279-4D75-8293-F51878B4FC67}"/>
              </a:ext>
            </a:extLst>
          </p:cNvPr>
          <p:cNvSpPr>
            <a:spLocks noGrp="1"/>
          </p:cNvSpPr>
          <p:nvPr>
            <p:ph type="title"/>
          </p:nvPr>
        </p:nvSpPr>
        <p:spPr>
          <a:xfrm>
            <a:off x="289248" y="1123838"/>
            <a:ext cx="6451110" cy="915978"/>
          </a:xfrm>
        </p:spPr>
        <p:txBody>
          <a:bodyPr>
            <a:normAutofit/>
          </a:bodyPr>
          <a:lstStyle/>
          <a:p>
            <a:r>
              <a:rPr lang="en-GB" dirty="0"/>
              <a:t>OTPC Pilot Project </a:t>
            </a:r>
          </a:p>
        </p:txBody>
      </p:sp>
      <p:sp>
        <p:nvSpPr>
          <p:cNvPr id="3" name="Content Placeholder 2">
            <a:extLst>
              <a:ext uri="{FF2B5EF4-FFF2-40B4-BE49-F238E27FC236}">
                <a16:creationId xmlns:a16="http://schemas.microsoft.com/office/drawing/2014/main" id="{8C47EC02-9A58-4350-9F4B-52E1C8BE4E57}"/>
              </a:ext>
            </a:extLst>
          </p:cNvPr>
          <p:cNvSpPr>
            <a:spLocks noGrp="1"/>
          </p:cNvSpPr>
          <p:nvPr>
            <p:ph idx="1"/>
          </p:nvPr>
        </p:nvSpPr>
        <p:spPr>
          <a:xfrm>
            <a:off x="289248" y="2039816"/>
            <a:ext cx="6451109" cy="3745165"/>
          </a:xfrm>
        </p:spPr>
        <p:txBody>
          <a:bodyPr anchor="t">
            <a:normAutofit/>
          </a:bodyPr>
          <a:lstStyle/>
          <a:p>
            <a:pPr marL="57150" indent="-285750" algn="just">
              <a:buClr>
                <a:schemeClr val="bg1"/>
              </a:buClr>
              <a:buFont typeface="Wingdings" panose="05000000000000000000" pitchFamily="2" charset="2"/>
              <a:buChar char="v"/>
            </a:pPr>
            <a:r>
              <a:rPr lang="en-GB" sz="1700" dirty="0">
                <a:solidFill>
                  <a:srgbClr val="FFFFFF"/>
                </a:solidFill>
              </a:rPr>
              <a:t>Launched in 2014.</a:t>
            </a:r>
          </a:p>
          <a:p>
            <a:pPr marL="57150" indent="-285750" algn="just">
              <a:buClr>
                <a:schemeClr val="bg1"/>
              </a:buClr>
              <a:buFont typeface="Wingdings" panose="05000000000000000000" pitchFamily="2" charset="2"/>
              <a:buChar char="v"/>
            </a:pPr>
            <a:r>
              <a:rPr lang="en-GB" sz="1700" dirty="0">
                <a:solidFill>
                  <a:srgbClr val="FFFFFF"/>
                </a:solidFill>
              </a:rPr>
              <a:t>An expression of interest was published for interested parties from the private sector to offer their solutions for evaluation – in total 13 applicants from the private sector submitted their interests in this pilot study.</a:t>
            </a:r>
          </a:p>
          <a:p>
            <a:pPr algn="just">
              <a:buClr>
                <a:schemeClr val="bg1"/>
              </a:buClr>
              <a:buFont typeface="Wingdings" panose="05000000000000000000" pitchFamily="2" charset="2"/>
              <a:buChar char="v"/>
            </a:pPr>
            <a:r>
              <a:rPr lang="en-GB" sz="1700" dirty="0">
                <a:solidFill>
                  <a:schemeClr val="tx1"/>
                </a:solidFill>
              </a:rPr>
              <a:t>   </a:t>
            </a:r>
            <a:r>
              <a:rPr lang="en-GB" sz="1700" dirty="0">
                <a:solidFill>
                  <a:schemeClr val="bg1"/>
                </a:solidFill>
              </a:rPr>
              <a:t>Pilot project was divided into two phases:</a:t>
            </a:r>
          </a:p>
          <a:p>
            <a:pPr marL="560070" lvl="2" indent="-285750" algn="just">
              <a:buClr>
                <a:schemeClr val="bg1"/>
              </a:buClr>
              <a:buFont typeface="Courier New" panose="02070309020205020404" pitchFamily="49" charset="0"/>
              <a:buChar char="o"/>
            </a:pPr>
            <a:r>
              <a:rPr lang="en-GB" sz="1700" dirty="0">
                <a:solidFill>
                  <a:schemeClr val="bg1"/>
                </a:solidFill>
              </a:rPr>
              <a:t>March 2014 – educators were given the opportunity to try out different tablets in schools.</a:t>
            </a:r>
          </a:p>
          <a:p>
            <a:pPr marL="560070" lvl="2" indent="-285750" algn="just">
              <a:buClr>
                <a:schemeClr val="bg1"/>
              </a:buClr>
              <a:buFont typeface="Courier New" panose="02070309020205020404" pitchFamily="49" charset="0"/>
              <a:buChar char="o"/>
            </a:pPr>
            <a:r>
              <a:rPr lang="en-GB" sz="1700" dirty="0">
                <a:solidFill>
                  <a:schemeClr val="bg1"/>
                </a:solidFill>
              </a:rPr>
              <a:t>October 2014 – a number of students from a selected number of State and non-State Primary Schools were also given the opportunity to utilise the tablets in class.</a:t>
            </a:r>
          </a:p>
          <a:p>
            <a:pPr marL="0" indent="0" algn="just">
              <a:buClr>
                <a:schemeClr val="bg1"/>
              </a:buClr>
              <a:buNone/>
            </a:pPr>
            <a:endParaRPr lang="en-GB" sz="1700" dirty="0">
              <a:solidFill>
                <a:srgbClr val="FFFFFF"/>
              </a:solidFill>
            </a:endParaRPr>
          </a:p>
        </p:txBody>
      </p:sp>
      <p:pic>
        <p:nvPicPr>
          <p:cNvPr id="2050" name="Picture 2" descr="Image result for one tablet per child scheme">
            <a:extLst>
              <a:ext uri="{FF2B5EF4-FFF2-40B4-BE49-F238E27FC236}">
                <a16:creationId xmlns:a16="http://schemas.microsoft.com/office/drawing/2014/main" id="{2B6514FC-D6DB-4DA0-A1BF-0F5E02AFA4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41734" y="1897864"/>
            <a:ext cx="4162001" cy="313842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5291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A5356A-3538-4907-94A4-C8E424ED6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A751B43-BCEE-4BC8-B138-B3BB87C180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1"/>
            <a:ext cx="3708400"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E38E06B2-E909-42FA-B55C-D283CAF66EE4}"/>
              </a:ext>
            </a:extLst>
          </p:cNvPr>
          <p:cNvSpPr>
            <a:spLocks noGrp="1"/>
          </p:cNvSpPr>
          <p:nvPr>
            <p:ph idx="1"/>
          </p:nvPr>
        </p:nvSpPr>
        <p:spPr>
          <a:xfrm>
            <a:off x="3869268" y="758952"/>
            <a:ext cx="7616950" cy="5330952"/>
          </a:xfrm>
        </p:spPr>
        <p:txBody>
          <a:bodyPr anchor="ctr">
            <a:normAutofit/>
          </a:bodyPr>
          <a:lstStyle/>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endParaRPr lang="en-GB" sz="1700" dirty="0">
              <a:solidFill>
                <a:schemeClr val="tx1"/>
              </a:solidFill>
            </a:endParaRPr>
          </a:p>
          <a:p>
            <a:pPr marL="102870" lvl="1" indent="-285750" algn="just">
              <a:buFont typeface="Wingdings" panose="05000000000000000000" pitchFamily="2" charset="2"/>
              <a:buChar char="v"/>
            </a:pPr>
            <a:r>
              <a:rPr lang="en-GB" sz="1700" dirty="0">
                <a:solidFill>
                  <a:schemeClr val="tx1"/>
                </a:solidFill>
              </a:rPr>
              <a:t>In total, 22 class teachers, 21 Learning Support Educators (LSEs) and 335 students coming from 14 State Primary schools, 3 Church schools and 3 Independent schools participated in this pilot study.</a:t>
            </a:r>
          </a:p>
          <a:p>
            <a:pPr marL="102870" lvl="1" indent="-285750" algn="just">
              <a:buFont typeface="Wingdings" panose="05000000000000000000" pitchFamily="2" charset="2"/>
              <a:buChar char="v"/>
            </a:pPr>
            <a:r>
              <a:rPr lang="en-GB" sz="1700" dirty="0">
                <a:solidFill>
                  <a:schemeClr val="tx1"/>
                </a:solidFill>
              </a:rPr>
              <a:t>Most of the participating classes were from Year 4, although a few Year 3 and Year 5 classes were also involved to widen the scope for evaluation</a:t>
            </a:r>
            <a:endParaRPr lang="en-GB" dirty="0">
              <a:solidFill>
                <a:schemeClr val="tx1"/>
              </a:solidFill>
            </a:endParaRPr>
          </a:p>
        </p:txBody>
      </p:sp>
      <p:sp>
        <p:nvSpPr>
          <p:cNvPr id="12" name="Rectangle 11">
            <a:extLst>
              <a:ext uri="{FF2B5EF4-FFF2-40B4-BE49-F238E27FC236}">
                <a16:creationId xmlns:a16="http://schemas.microsoft.com/office/drawing/2014/main" id="{288B4A48-8749-414E-ACEB-62F9B1D4F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758951"/>
            <a:ext cx="384048" cy="3687687"/>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FF73465-2DBE-4D7B-B54D-18CA38D81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572000"/>
            <a:ext cx="3708398" cy="1517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A5A17C8-1CD9-40A8-B61D-CCC2B885E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07952" y="4572000"/>
            <a:ext cx="384048" cy="1517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EE2425E-1C17-4E0F-B822-FB515D4E4B4C}"/>
              </a:ext>
            </a:extLst>
          </p:cNvPr>
          <p:cNvPicPr>
            <a:picLocks noChangeAspect="1"/>
          </p:cNvPicPr>
          <p:nvPr/>
        </p:nvPicPr>
        <p:blipFill>
          <a:blip r:embed="rId2"/>
          <a:stretch>
            <a:fillRect/>
          </a:stretch>
        </p:blipFill>
        <p:spPr>
          <a:xfrm>
            <a:off x="-2" y="1405009"/>
            <a:ext cx="3686175" cy="2447925"/>
          </a:xfrm>
          <a:prstGeom prst="rect">
            <a:avLst/>
          </a:prstGeom>
        </p:spPr>
      </p:pic>
      <p:pic>
        <p:nvPicPr>
          <p:cNvPr id="5" name="Picture 4">
            <a:extLst>
              <a:ext uri="{FF2B5EF4-FFF2-40B4-BE49-F238E27FC236}">
                <a16:creationId xmlns:a16="http://schemas.microsoft.com/office/drawing/2014/main" id="{9BC60619-362F-44CC-A704-375DE2C64D53}"/>
              </a:ext>
            </a:extLst>
          </p:cNvPr>
          <p:cNvPicPr>
            <a:picLocks noChangeAspect="1"/>
          </p:cNvPicPr>
          <p:nvPr/>
        </p:nvPicPr>
        <p:blipFill>
          <a:blip r:embed="rId3"/>
          <a:stretch>
            <a:fillRect/>
          </a:stretch>
        </p:blipFill>
        <p:spPr>
          <a:xfrm>
            <a:off x="4030134" y="481084"/>
            <a:ext cx="7456084" cy="3965554"/>
          </a:xfrm>
          <a:prstGeom prst="rect">
            <a:avLst/>
          </a:prstGeom>
        </p:spPr>
      </p:pic>
    </p:spTree>
    <p:extLst>
      <p:ext uri="{BB962C8B-B14F-4D97-AF65-F5344CB8AC3E}">
        <p14:creationId xmlns:p14="http://schemas.microsoft.com/office/powerpoint/2010/main" val="239526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0692EDF6-CD2F-4709-B9B6-05D55259CA6A}"/>
              </a:ext>
            </a:extLst>
          </p:cNvPr>
          <p:cNvSpPr>
            <a:spLocks noGrp="1"/>
          </p:cNvSpPr>
          <p:nvPr>
            <p:ph type="title"/>
          </p:nvPr>
        </p:nvSpPr>
        <p:spPr>
          <a:xfrm>
            <a:off x="1600754" y="1087374"/>
            <a:ext cx="8983489" cy="1000978"/>
          </a:xfrm>
        </p:spPr>
        <p:txBody>
          <a:bodyPr>
            <a:normAutofit/>
          </a:bodyPr>
          <a:lstStyle/>
          <a:p>
            <a:r>
              <a:rPr lang="en-GB" sz="3300" dirty="0"/>
              <a:t>National Roll-out of Tablets in State, Church and Independent Primary Schools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Picture 4">
            <a:extLst>
              <a:ext uri="{FF2B5EF4-FFF2-40B4-BE49-F238E27FC236}">
                <a16:creationId xmlns:a16="http://schemas.microsoft.com/office/drawing/2014/main" id="{825B3B78-99C4-4803-BB14-F4F8553CE002}"/>
              </a:ext>
            </a:extLst>
          </p:cNvPr>
          <p:cNvPicPr>
            <a:picLocks noChangeAspect="1"/>
          </p:cNvPicPr>
          <p:nvPr/>
        </p:nvPicPr>
        <p:blipFill>
          <a:blip r:embed="rId2"/>
          <a:stretch>
            <a:fillRect/>
          </a:stretch>
        </p:blipFill>
        <p:spPr>
          <a:xfrm>
            <a:off x="1279019" y="2508503"/>
            <a:ext cx="9744075" cy="3581400"/>
          </a:xfrm>
          <a:prstGeom prst="rect">
            <a:avLst/>
          </a:prstGeom>
        </p:spPr>
      </p:pic>
    </p:spTree>
    <p:extLst>
      <p:ext uri="{BB962C8B-B14F-4D97-AF65-F5344CB8AC3E}">
        <p14:creationId xmlns:p14="http://schemas.microsoft.com/office/powerpoint/2010/main" val="2876781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79D4E-4D7F-4D6B-A94E-D0CD696DF2C5}"/>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t>Audit Methodology</a:t>
            </a:r>
          </a:p>
        </p:txBody>
      </p:sp>
      <p:graphicFrame>
        <p:nvGraphicFramePr>
          <p:cNvPr id="58" name="TextBox 2">
            <a:extLst>
              <a:ext uri="{FF2B5EF4-FFF2-40B4-BE49-F238E27FC236}">
                <a16:creationId xmlns:a16="http://schemas.microsoft.com/office/drawing/2014/main" id="{860A59A4-AF25-46D4-BAB8-F8B62005F86E}"/>
              </a:ext>
            </a:extLst>
          </p:cNvPr>
          <p:cNvGraphicFramePr/>
          <p:nvPr>
            <p:extLst>
              <p:ext uri="{D42A27DB-BD31-4B8C-83A1-F6EECF244321}">
                <p14:modId xmlns:p14="http://schemas.microsoft.com/office/powerpoint/2010/main" val="193256410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6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BC512124-0D13-4ED9-80B7-52AE15B6B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one tablet per child scheme">
            <a:extLst>
              <a:ext uri="{FF2B5EF4-FFF2-40B4-BE49-F238E27FC236}">
                <a16:creationId xmlns:a16="http://schemas.microsoft.com/office/drawing/2014/main" id="{B15E776E-0930-4D01-A729-8124ADD809C0}"/>
              </a:ext>
            </a:extLst>
          </p:cNvPr>
          <p:cNvPicPr>
            <a:picLocks noGrp="1" noChangeAspect="1" noChangeArrowheads="1"/>
          </p:cNvPicPr>
          <p:nvPr>
            <p:ph idx="1"/>
          </p:nvPr>
        </p:nvPicPr>
        <p:blipFill rotWithShape="1">
          <a:blip r:embed="rId2">
            <a:alphaModFix amt="35000"/>
            <a:extLst>
              <a:ext uri="{28A0092B-C50C-407E-A947-70E740481C1C}">
                <a14:useLocalDpi xmlns:a14="http://schemas.microsoft.com/office/drawing/2010/main" val="0"/>
              </a:ext>
            </a:extLst>
          </a:blip>
          <a:srcRect b="1573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56EA8F4-4139-40A0-9E9B-FA455FCA890F}"/>
              </a:ext>
            </a:extLst>
          </p:cNvPr>
          <p:cNvSpPr>
            <a:spLocks noGrp="1"/>
          </p:cNvSpPr>
          <p:nvPr>
            <p:ph type="title"/>
          </p:nvPr>
        </p:nvSpPr>
        <p:spPr>
          <a:xfrm>
            <a:off x="913209" y="2840736"/>
            <a:ext cx="7315200" cy="3255264"/>
          </a:xfrm>
        </p:spPr>
        <p:txBody>
          <a:bodyPr vert="horz" lIns="91440" tIns="45720" rIns="91440" bIns="45720" rtlCol="0" anchor="b">
            <a:normAutofit/>
          </a:bodyPr>
          <a:lstStyle/>
          <a:p>
            <a:r>
              <a:rPr lang="en-US" sz="5900" spc="-100" dirty="0">
                <a:solidFill>
                  <a:schemeClr val="tx1"/>
                </a:solidFill>
              </a:rPr>
              <a:t>OTPC Scheme</a:t>
            </a:r>
          </a:p>
        </p:txBody>
      </p:sp>
    </p:spTree>
    <p:extLst>
      <p:ext uri="{BB962C8B-B14F-4D97-AF65-F5344CB8AC3E}">
        <p14:creationId xmlns:p14="http://schemas.microsoft.com/office/powerpoint/2010/main" val="7365874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1065</Words>
  <Application>Microsoft Office PowerPoint</Application>
  <PresentationFormat>Widescreen</PresentationFormat>
  <Paragraphs>141</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Calibri</vt:lpstr>
      <vt:lpstr>Corbel</vt:lpstr>
      <vt:lpstr>Courier New</vt:lpstr>
      <vt:lpstr>Wingdings</vt:lpstr>
      <vt:lpstr>Wingdings 2</vt:lpstr>
      <vt:lpstr>Frame</vt:lpstr>
      <vt:lpstr>The effective use of tablets in State, Church &amp; Independent Primary Schools</vt:lpstr>
      <vt:lpstr>Introduction</vt:lpstr>
      <vt:lpstr>Audit Scope &amp; Objectives</vt:lpstr>
      <vt:lpstr>Setting the context …</vt:lpstr>
      <vt:lpstr>OTPC Pilot Project </vt:lpstr>
      <vt:lpstr>PowerPoint Presentation</vt:lpstr>
      <vt:lpstr>National Roll-out of Tablets in State, Church and Independent Primary Schools</vt:lpstr>
      <vt:lpstr>Audit Methodology</vt:lpstr>
      <vt:lpstr>OTPC Scheme</vt:lpstr>
      <vt:lpstr>Distribution of tablets</vt:lpstr>
      <vt:lpstr>Hardware inventory</vt:lpstr>
      <vt:lpstr>PowerPoint Presentation</vt:lpstr>
      <vt:lpstr>PowerPoint Presentation</vt:lpstr>
      <vt:lpstr>Analysis of Surveys</vt:lpstr>
      <vt:lpstr>Survey methodology</vt:lpstr>
      <vt:lpstr>Survey design</vt:lpstr>
      <vt:lpstr>Survey respondents</vt:lpstr>
      <vt:lpstr>Survey highlights</vt:lpstr>
      <vt:lpstr>Survey results</vt:lpstr>
      <vt:lpstr>Survey results</vt:lpstr>
      <vt:lpstr>Survey results</vt:lpstr>
      <vt:lpstr>Survey results</vt:lpstr>
      <vt:lpstr>Survey results</vt:lpstr>
      <vt:lpstr>Survey results</vt:lpstr>
      <vt:lpstr>Survey results</vt:lpstr>
      <vt:lpstr>Survey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effective use of tablets in State, Church &amp; Independent Primary Schools</dc:title>
  <dc:creator>Robert Micallef</dc:creator>
  <cp:lastModifiedBy>Simon Camilleri</cp:lastModifiedBy>
  <cp:revision>102</cp:revision>
  <dcterms:created xsi:type="dcterms:W3CDTF">2019-10-10T10:47:33Z</dcterms:created>
  <dcterms:modified xsi:type="dcterms:W3CDTF">2019-10-22T09:24:01Z</dcterms:modified>
</cp:coreProperties>
</file>