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309" r:id="rId3"/>
    <p:sldId id="317" r:id="rId4"/>
    <p:sldId id="331" r:id="rId5"/>
    <p:sldId id="332" r:id="rId6"/>
    <p:sldId id="351" r:id="rId7"/>
    <p:sldId id="274" r:id="rId8"/>
    <p:sldId id="257" r:id="rId9"/>
    <p:sldId id="258" r:id="rId10"/>
    <p:sldId id="260" r:id="rId11"/>
    <p:sldId id="261" r:id="rId12"/>
    <p:sldId id="264" r:id="rId13"/>
    <p:sldId id="268" r:id="rId14"/>
    <p:sldId id="269" r:id="rId15"/>
    <p:sldId id="272" r:id="rId16"/>
    <p:sldId id="275" r:id="rId17"/>
    <p:sldId id="271" r:id="rId18"/>
    <p:sldId id="277" r:id="rId19"/>
    <p:sldId id="308" r:id="rId20"/>
    <p:sldId id="303" r:id="rId21"/>
    <p:sldId id="299" r:id="rId22"/>
    <p:sldId id="302" r:id="rId23"/>
    <p:sldId id="353" r:id="rId24"/>
    <p:sldId id="283" r:id="rId25"/>
    <p:sldId id="284" r:id="rId26"/>
    <p:sldId id="354" r:id="rId27"/>
    <p:sldId id="356" r:id="rId28"/>
    <p:sldId id="357" r:id="rId29"/>
    <p:sldId id="358" r:id="rId30"/>
    <p:sldId id="318" r:id="rId31"/>
    <p:sldId id="319" r:id="rId32"/>
    <p:sldId id="321" r:id="rId33"/>
    <p:sldId id="322" r:id="rId34"/>
    <p:sldId id="323" r:id="rId35"/>
    <p:sldId id="324" r:id="rId36"/>
    <p:sldId id="320" r:id="rId37"/>
    <p:sldId id="325" r:id="rId38"/>
    <p:sldId id="329"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B2B2B2"/>
    <a:srgbClr val="808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89130" autoAdjust="0"/>
  </p:normalViewPr>
  <p:slideViewPr>
    <p:cSldViewPr>
      <p:cViewPr varScale="1">
        <p:scale>
          <a:sx n="101" d="100"/>
          <a:sy n="101" d="100"/>
        </p:scale>
        <p:origin x="198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16506-F702-48DF-8F9C-6422F7CDCEBD}" type="datetimeFigureOut">
              <a:rPr lang="en-GB" smtClean="0"/>
              <a:pPr/>
              <a:t>07/10/2019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F555C-5E59-4464-AEAB-E66F6E5D2AE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Height of Embassy is 15m</a:t>
            </a:r>
          </a:p>
        </p:txBody>
      </p:sp>
      <p:sp>
        <p:nvSpPr>
          <p:cNvPr id="4" name="Slide Number Placeholder 3"/>
          <p:cNvSpPr>
            <a:spLocks noGrp="1"/>
          </p:cNvSpPr>
          <p:nvPr>
            <p:ph type="sldNum" sz="quarter" idx="10"/>
          </p:nvPr>
        </p:nvSpPr>
        <p:spPr/>
        <p:txBody>
          <a:bodyPr/>
          <a:lstStyle/>
          <a:p>
            <a:fld id="{DE7F555C-5E59-4464-AEAB-E66F6E5D2AEC}" type="slidenum">
              <a:rPr lang="en-GB" smtClean="0"/>
              <a:pPr/>
              <a:t>10</a:t>
            </a:fld>
            <a:endParaRPr lang="en-GB"/>
          </a:p>
        </p:txBody>
      </p:sp>
    </p:spTree>
    <p:extLst>
      <p:ext uri="{BB962C8B-B14F-4D97-AF65-F5344CB8AC3E}">
        <p14:creationId xmlns:p14="http://schemas.microsoft.com/office/powerpoint/2010/main" val="424693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Which</a:t>
            </a:r>
            <a:r>
              <a:rPr lang="en-GB" baseline="0" dirty="0"/>
              <a:t> exactly is 4c – take Use Classes Order</a:t>
            </a:r>
            <a:endParaRPr lang="en-GB" dirty="0"/>
          </a:p>
        </p:txBody>
      </p:sp>
      <p:sp>
        <p:nvSpPr>
          <p:cNvPr id="4" name="Slide Number Placeholder 3"/>
          <p:cNvSpPr>
            <a:spLocks noGrp="1"/>
          </p:cNvSpPr>
          <p:nvPr>
            <p:ph type="sldNum" sz="quarter" idx="10"/>
          </p:nvPr>
        </p:nvSpPr>
        <p:spPr/>
        <p:txBody>
          <a:bodyPr/>
          <a:lstStyle/>
          <a:p>
            <a:fld id="{DE7F555C-5E59-4464-AEAB-E66F6E5D2AEC}" type="slidenum">
              <a:rPr lang="en-GB" smtClean="0"/>
              <a:pPr/>
              <a:t>12</a:t>
            </a:fld>
            <a:endParaRPr lang="en-GB"/>
          </a:p>
        </p:txBody>
      </p:sp>
    </p:spTree>
    <p:extLst>
      <p:ext uri="{BB962C8B-B14F-4D97-AF65-F5344CB8AC3E}">
        <p14:creationId xmlns:p14="http://schemas.microsoft.com/office/powerpoint/2010/main" val="299637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F555C-5E59-4464-AEAB-E66F6E5D2AEC}" type="slidenum">
              <a:rPr lang="en-GB" smtClean="0"/>
              <a:pPr/>
              <a:t>13</a:t>
            </a:fld>
            <a:endParaRPr lang="en-GB"/>
          </a:p>
        </p:txBody>
      </p:sp>
    </p:spTree>
    <p:extLst>
      <p:ext uri="{BB962C8B-B14F-4D97-AF65-F5344CB8AC3E}">
        <p14:creationId xmlns:p14="http://schemas.microsoft.com/office/powerpoint/2010/main" val="364099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Height </a:t>
            </a:r>
            <a:r>
              <a:rPr lang="en-GB" baseline="0" dirty="0"/>
              <a:t>of Embassy is 18m</a:t>
            </a:r>
            <a:endParaRPr lang="en-GB" dirty="0"/>
          </a:p>
        </p:txBody>
      </p:sp>
      <p:sp>
        <p:nvSpPr>
          <p:cNvPr id="4" name="Slide Number Placeholder 3"/>
          <p:cNvSpPr>
            <a:spLocks noGrp="1"/>
          </p:cNvSpPr>
          <p:nvPr>
            <p:ph type="sldNum" sz="quarter" idx="10"/>
          </p:nvPr>
        </p:nvSpPr>
        <p:spPr/>
        <p:txBody>
          <a:bodyPr/>
          <a:lstStyle/>
          <a:p>
            <a:fld id="{DE7F555C-5E59-4464-AEAB-E66F6E5D2AEC}" type="slidenum">
              <a:rPr lang="en-GB" smtClean="0"/>
              <a:pPr/>
              <a:t>14</a:t>
            </a:fld>
            <a:endParaRPr lang="en-GB"/>
          </a:p>
        </p:txBody>
      </p:sp>
    </p:spTree>
    <p:extLst>
      <p:ext uri="{BB962C8B-B14F-4D97-AF65-F5344CB8AC3E}">
        <p14:creationId xmlns:p14="http://schemas.microsoft.com/office/powerpoint/2010/main" val="422526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46032-CF2E-4CE5-BB2B-B4B9F932FC0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7B46032-CF2E-4CE5-BB2B-B4B9F932FC03}"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37B46032-CF2E-4CE5-BB2B-B4B9F932FC03}"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3D7B94F-B325-4630-96DE-544A996DBCC3}" type="datetimeFigureOut">
              <a:rPr lang="en-GB" smtClean="0"/>
              <a:pPr/>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46032-CF2E-4CE5-BB2B-B4B9F932FC03}"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7B46032-CF2E-4CE5-BB2B-B4B9F932FC03}"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37B46032-CF2E-4CE5-BB2B-B4B9F932FC0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7B46032-CF2E-4CE5-BB2B-B4B9F932FC0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3D7B94F-B325-4630-96DE-544A996DBCC3}" type="datetimeFigureOut">
              <a:rPr lang="en-GB" smtClean="0"/>
              <a:pPr/>
              <a:t>07/10/2019</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7B46032-CF2E-4CE5-BB2B-B4B9F932FC03}"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3D7B94F-B325-4630-96DE-544A996DBCC3}" type="datetimeFigureOut">
              <a:rPr lang="en-GB" smtClean="0"/>
              <a:pPr/>
              <a:t>07/10/2019</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3D7B94F-B325-4630-96DE-544A996DBCC3}" type="datetimeFigureOut">
              <a:rPr lang="en-GB" smtClean="0"/>
              <a:pPr/>
              <a:t>07/10/2019</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7B46032-CF2E-4CE5-BB2B-B4B9F932FC03}"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nwlp.taqali@pa.org.m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16560"/>
            <a:ext cx="6400800" cy="2472680"/>
          </a:xfrm>
        </p:spPr>
        <p:txBody>
          <a:bodyPr anchor="ctr">
            <a:normAutofit/>
          </a:bodyPr>
          <a:lstStyle/>
          <a:p>
            <a:pPr>
              <a:lnSpc>
                <a:spcPct val="220000"/>
              </a:lnSpc>
            </a:pPr>
            <a:r>
              <a:rPr lang="en-GB" dirty="0"/>
              <a:t>Policy objectives</a:t>
            </a:r>
          </a:p>
          <a:p>
            <a:pPr>
              <a:lnSpc>
                <a:spcPct val="220000"/>
              </a:lnSpc>
            </a:pPr>
            <a:r>
              <a:rPr lang="en-GB" dirty="0"/>
              <a:t>Site analysis</a:t>
            </a:r>
          </a:p>
          <a:p>
            <a:pPr>
              <a:lnSpc>
                <a:spcPct val="220000"/>
              </a:lnSpc>
            </a:pPr>
            <a:r>
              <a:rPr lang="en-GB" dirty="0"/>
              <a:t>Proposed policy</a:t>
            </a:r>
          </a:p>
          <a:p>
            <a:pPr>
              <a:lnSpc>
                <a:spcPct val="220000"/>
              </a:lnSpc>
            </a:pPr>
            <a:r>
              <a:rPr lang="en-GB" dirty="0"/>
              <a:t>Phase 1 representations</a:t>
            </a:r>
          </a:p>
        </p:txBody>
      </p:sp>
      <p:sp>
        <p:nvSpPr>
          <p:cNvPr id="2" name="Title 1"/>
          <p:cNvSpPr>
            <a:spLocks noGrp="1"/>
          </p:cNvSpPr>
          <p:nvPr>
            <p:ph type="ctrTitle"/>
          </p:nvPr>
        </p:nvSpPr>
        <p:spPr>
          <a:xfrm>
            <a:off x="251520" y="381000"/>
            <a:ext cx="8568952" cy="1752600"/>
          </a:xfrm>
        </p:spPr>
        <p:txBody>
          <a:bodyPr anchor="ctr">
            <a:normAutofit/>
          </a:bodyPr>
          <a:lstStyle/>
          <a:p>
            <a:pPr>
              <a:spcBef>
                <a:spcPts val="1800"/>
              </a:spcBef>
            </a:pPr>
            <a:r>
              <a:rPr lang="en-GB" sz="3200" dirty="0">
                <a:solidFill>
                  <a:schemeClr val="accent5"/>
                </a:solidFill>
              </a:rPr>
              <a:t>Ta’ Qali Action Plan Partial Review</a:t>
            </a:r>
            <a:br>
              <a:rPr lang="en-GB" sz="3200" dirty="0">
                <a:solidFill>
                  <a:schemeClr val="accent5"/>
                </a:solidFill>
              </a:rPr>
            </a:br>
            <a:r>
              <a:rPr lang="en-GB" sz="1800" dirty="0">
                <a:solidFill>
                  <a:schemeClr val="accent5"/>
                </a:solidFill>
              </a:rPr>
              <a:t>  </a:t>
            </a:r>
            <a:br>
              <a:rPr lang="en-GB" sz="3200" dirty="0">
                <a:solidFill>
                  <a:schemeClr val="accent5"/>
                </a:solidFill>
              </a:rPr>
            </a:br>
            <a:r>
              <a:rPr lang="en-GB" sz="2000" dirty="0">
                <a:solidFill>
                  <a:schemeClr val="accent5"/>
                </a:solidFill>
              </a:rPr>
              <a:t>Presentation to the Environment and Development Planning Committee</a:t>
            </a:r>
            <a:endParaRPr lang="en-GB" sz="3200" dirty="0">
              <a:solidFill>
                <a:schemeClr val="accent5"/>
              </a:solidFill>
            </a:endParaRPr>
          </a:p>
        </p:txBody>
      </p:sp>
      <p:sp>
        <p:nvSpPr>
          <p:cNvPr id="4" name="TextBox 3">
            <a:extLst>
              <a:ext uri="{FF2B5EF4-FFF2-40B4-BE49-F238E27FC236}">
                <a16:creationId xmlns:a16="http://schemas.microsoft.com/office/drawing/2014/main" id="{7BAA557B-802E-4AEB-A960-973CFACCDABF}"/>
              </a:ext>
            </a:extLst>
          </p:cNvPr>
          <p:cNvSpPr txBox="1"/>
          <p:nvPr/>
        </p:nvSpPr>
        <p:spPr>
          <a:xfrm>
            <a:off x="2843808" y="6372036"/>
            <a:ext cx="3646636" cy="338554"/>
          </a:xfrm>
          <a:prstGeom prst="rect">
            <a:avLst/>
          </a:prstGeom>
          <a:noFill/>
        </p:spPr>
        <p:txBody>
          <a:bodyPr wrap="square" rtlCol="0">
            <a:spAutoFit/>
          </a:bodyPr>
          <a:lstStyle/>
          <a:p>
            <a:pPr algn="ctr"/>
            <a:r>
              <a:rPr lang="en-GB" sz="1600" dirty="0"/>
              <a:t>9</a:t>
            </a:r>
            <a:r>
              <a:rPr lang="en-GB" sz="1600" baseline="30000" dirty="0"/>
              <a:t>th</a:t>
            </a:r>
            <a:r>
              <a:rPr lang="en-GB" sz="1600" dirty="0"/>
              <a:t> October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2400" dirty="0">
                <a:solidFill>
                  <a:schemeClr val="accent6"/>
                </a:solidFill>
              </a:rPr>
              <a:t>Dr. Alfred Gera De Petri on behalf of </a:t>
            </a:r>
            <a:r>
              <a:rPr lang="en-GB" sz="2400" dirty="0" err="1">
                <a:solidFill>
                  <a:schemeClr val="accent6"/>
                </a:solidFill>
              </a:rPr>
              <a:t>Testaferrata</a:t>
            </a:r>
            <a:r>
              <a:rPr lang="en-GB" sz="2400" dirty="0">
                <a:solidFill>
                  <a:schemeClr val="accent6"/>
                </a:solidFill>
              </a:rPr>
              <a:t> </a:t>
            </a:r>
            <a:r>
              <a:rPr lang="en-GB" sz="2400" dirty="0" err="1">
                <a:solidFill>
                  <a:schemeClr val="accent6"/>
                </a:solidFill>
              </a:rPr>
              <a:t>Bonici</a:t>
            </a:r>
            <a:r>
              <a:rPr lang="en-GB" sz="2400" dirty="0">
                <a:solidFill>
                  <a:schemeClr val="accent6"/>
                </a:solidFill>
              </a:rPr>
              <a:t> Ltd</a:t>
            </a:r>
          </a:p>
        </p:txBody>
      </p:sp>
      <p:sp>
        <p:nvSpPr>
          <p:cNvPr id="3" name="Content Placeholder 2"/>
          <p:cNvSpPr>
            <a:spLocks noGrp="1"/>
          </p:cNvSpPr>
          <p:nvPr>
            <p:ph sz="quarter" idx="1"/>
          </p:nvPr>
        </p:nvSpPr>
        <p:spPr/>
        <p:txBody>
          <a:bodyPr>
            <a:noAutofit/>
          </a:bodyPr>
          <a:lstStyle/>
          <a:p>
            <a:pPr>
              <a:spcBef>
                <a:spcPts val="1800"/>
              </a:spcBef>
            </a:pPr>
            <a:r>
              <a:rPr lang="en-GB" sz="1800" dirty="0">
                <a:latin typeface="Calibri Light" pitchFamily="34" charset="0"/>
                <a:cs typeface="Calibri Light" pitchFamily="34" charset="0"/>
              </a:rPr>
              <a:t>In favour of the designation of area NWTQ 32 into a commercial area</a:t>
            </a:r>
          </a:p>
          <a:p>
            <a:pPr>
              <a:spcBef>
                <a:spcPts val="1800"/>
              </a:spcBef>
            </a:pPr>
            <a:r>
              <a:rPr lang="en-GB" sz="1800" dirty="0">
                <a:latin typeface="Calibri Light" pitchFamily="34" charset="0"/>
                <a:cs typeface="Calibri Light" pitchFamily="34" charset="0"/>
              </a:rPr>
              <a:t>Class 6A (Storage and Distribution) is to be retained in consideration that Category F is highly complementary with Category D </a:t>
            </a:r>
          </a:p>
          <a:p>
            <a:pPr>
              <a:spcBef>
                <a:spcPts val="1800"/>
              </a:spcBef>
            </a:pPr>
            <a:r>
              <a:rPr lang="en-GB" sz="1800" dirty="0">
                <a:latin typeface="Calibri Light" pitchFamily="34" charset="0"/>
                <a:cs typeface="Calibri Light" pitchFamily="34" charset="0"/>
              </a:rPr>
              <a:t>Agree that the height of the periphery facing the embassy </a:t>
            </a:r>
            <a:r>
              <a:rPr lang="en-US" sz="1800" dirty="0">
                <a:latin typeface="Calibri Light" pitchFamily="34" charset="0"/>
                <a:cs typeface="Calibri Light" pitchFamily="34" charset="0"/>
              </a:rPr>
              <a:t> (the </a:t>
            </a:r>
            <a:r>
              <a:rPr lang="en-US" sz="1800" dirty="0" err="1">
                <a:latin typeface="Calibri Light" pitchFamily="34" charset="0"/>
                <a:cs typeface="Calibri Light" pitchFamily="34" charset="0"/>
              </a:rPr>
              <a:t>Triq</a:t>
            </a:r>
            <a:r>
              <a:rPr lang="en-US" sz="1800" dirty="0">
                <a:latin typeface="Calibri Light" pitchFamily="34" charset="0"/>
                <a:cs typeface="Calibri Light" pitchFamily="34" charset="0"/>
              </a:rPr>
              <a:t> l-</a:t>
            </a:r>
            <a:r>
              <a:rPr lang="en-US" sz="1800" dirty="0" err="1">
                <a:latin typeface="Calibri Light" pitchFamily="34" charset="0"/>
                <a:cs typeface="Calibri Light" pitchFamily="34" charset="0"/>
              </a:rPr>
              <a:t>Idwart</a:t>
            </a:r>
            <a:r>
              <a:rPr lang="en-US" sz="1800" dirty="0">
                <a:latin typeface="Calibri Light" pitchFamily="34" charset="0"/>
                <a:cs typeface="Calibri Light" pitchFamily="34" charset="0"/>
              </a:rPr>
              <a:t> side) </a:t>
            </a:r>
            <a:r>
              <a:rPr lang="en-GB" sz="1800" dirty="0">
                <a:latin typeface="Calibri Light" pitchFamily="34" charset="0"/>
                <a:cs typeface="Calibri Light" pitchFamily="34" charset="0"/>
              </a:rPr>
              <a:t>should be as high as the embassy i.e. 15m stepping up to 17.5m </a:t>
            </a:r>
          </a:p>
          <a:p>
            <a:pPr>
              <a:spcBef>
                <a:spcPts val="1800"/>
              </a:spcBef>
            </a:pPr>
            <a:r>
              <a:rPr lang="en-GB" sz="1800" dirty="0">
                <a:latin typeface="Calibri Light" pitchFamily="34" charset="0"/>
                <a:cs typeface="Calibri Light" pitchFamily="34" charset="0"/>
              </a:rPr>
              <a:t>Some buildings in the area facing Mdina were approved with only one course over highest roof and reaching the height of 10m (prior to the coming of force of DC2016);  </a:t>
            </a:r>
          </a:p>
          <a:p>
            <a:pPr lvl="2">
              <a:spcBef>
                <a:spcPts val="1800"/>
              </a:spcBef>
              <a:buFont typeface="Calibri Light" pitchFamily="34" charset="0"/>
              <a:buChar char="⁻"/>
            </a:pPr>
            <a:r>
              <a:rPr lang="en-GB" sz="1800" dirty="0">
                <a:solidFill>
                  <a:schemeClr val="tx2"/>
                </a:solidFill>
                <a:latin typeface="Calibri Light" pitchFamily="34" charset="0"/>
                <a:cs typeface="Calibri Light" pitchFamily="34" charset="0"/>
              </a:rPr>
              <a:t>The minimum height limitation should therefore be 11m including the parapet wall, </a:t>
            </a:r>
            <a:r>
              <a:rPr lang="en-US" sz="1800" dirty="0">
                <a:solidFill>
                  <a:schemeClr val="tx2"/>
                </a:solidFill>
                <a:latin typeface="Calibri Light" pitchFamily="34" charset="0"/>
                <a:cs typeface="Calibri Light" pitchFamily="34" charset="0"/>
              </a:rPr>
              <a:t>with the stepping up to the 17.5m as proposed </a:t>
            </a:r>
            <a:br>
              <a:rPr lang="en-GB" sz="700" dirty="0"/>
            </a:br>
            <a:r>
              <a:rPr lang="en-GB" sz="700" dirty="0"/>
              <a:t> </a:t>
            </a:r>
            <a:br>
              <a:rPr lang="en-GB" sz="700" dirty="0"/>
            </a:br>
            <a:br>
              <a:rPr lang="en-GB" sz="700" dirty="0"/>
            </a:br>
            <a:br>
              <a:rPr lang="en-GB" sz="600" dirty="0"/>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dirty="0">
                <a:latin typeface="Calibri Light" pitchFamily="34" charset="0"/>
                <a:cs typeface="Calibri Light" pitchFamily="34" charset="0"/>
              </a:rPr>
            </a:br>
            <a:endParaRPr lang="en-GB" dirty="0">
              <a:latin typeface="Calibri Light" pitchFamily="34" charset="0"/>
              <a:cs typeface="Calibri Light" pitchFamily="34" charset="0"/>
            </a:endParaRPr>
          </a:p>
        </p:txBody>
      </p:sp>
      <p:sp>
        <p:nvSpPr>
          <p:cNvPr id="4" name="TextBox 3"/>
          <p:cNvSpPr txBox="1"/>
          <p:nvPr/>
        </p:nvSpPr>
        <p:spPr>
          <a:xfrm>
            <a:off x="2987824" y="6381328"/>
            <a:ext cx="3168352" cy="338554"/>
          </a:xfrm>
          <a:prstGeom prst="rect">
            <a:avLst/>
          </a:prstGeom>
          <a:noFill/>
        </p:spPr>
        <p:txBody>
          <a:bodyPr wrap="square" rtlCol="0" anchor="ctr">
            <a:spAutoFit/>
          </a:bodyPr>
          <a:lstStyle/>
          <a:p>
            <a:pPr algn="ctr"/>
            <a:r>
              <a:rPr lang="en-GB" sz="1600" b="1" dirty="0">
                <a:solidFill>
                  <a:schemeClr val="bg1"/>
                </a:solidFill>
              </a:rPr>
              <a:t>TAQ002 and TAQ004</a:t>
            </a:r>
          </a:p>
        </p:txBody>
      </p:sp>
    </p:spTree>
    <p:extLst>
      <p:ext uri="{BB962C8B-B14F-4D97-AF65-F5344CB8AC3E}">
        <p14:creationId xmlns:p14="http://schemas.microsoft.com/office/powerpoint/2010/main" val="92372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2400" dirty="0" err="1">
                <a:solidFill>
                  <a:schemeClr val="accent6"/>
                </a:solidFill>
              </a:rPr>
              <a:t>Perit</a:t>
            </a:r>
            <a:r>
              <a:rPr lang="en-GB" sz="2400" dirty="0">
                <a:solidFill>
                  <a:schemeClr val="accent6"/>
                </a:solidFill>
              </a:rPr>
              <a:t> Joseph C. </a:t>
            </a:r>
            <a:r>
              <a:rPr lang="en-GB" sz="2400" dirty="0" err="1">
                <a:solidFill>
                  <a:schemeClr val="accent6"/>
                </a:solidFill>
              </a:rPr>
              <a:t>Grech</a:t>
            </a:r>
            <a:r>
              <a:rPr lang="en-GB" sz="2400" dirty="0">
                <a:solidFill>
                  <a:schemeClr val="accent6"/>
                </a:solidFill>
              </a:rPr>
              <a:t> obo owners of adjacent site</a:t>
            </a:r>
          </a:p>
        </p:txBody>
      </p:sp>
      <p:sp>
        <p:nvSpPr>
          <p:cNvPr id="3" name="Content Placeholder 2"/>
          <p:cNvSpPr>
            <a:spLocks noGrp="1"/>
          </p:cNvSpPr>
          <p:nvPr>
            <p:ph sz="quarter" idx="1"/>
          </p:nvPr>
        </p:nvSpPr>
        <p:spPr>
          <a:xfrm>
            <a:off x="301752" y="1527048"/>
            <a:ext cx="4270248" cy="4782272"/>
          </a:xfrm>
        </p:spPr>
        <p:txBody>
          <a:bodyPr>
            <a:noAutofit/>
          </a:bodyPr>
          <a:lstStyle/>
          <a:p>
            <a:pPr>
              <a:spcBef>
                <a:spcPts val="1800"/>
              </a:spcBef>
            </a:pPr>
            <a:r>
              <a:rPr lang="en-GB" sz="1800" dirty="0">
                <a:latin typeface="Calibri Light" pitchFamily="34" charset="0"/>
                <a:cs typeface="Calibri Light" pitchFamily="34" charset="0"/>
              </a:rPr>
              <a:t>It is a missed opportunity to focus on minor changes to the designation of the policy site (1) rather than rationalising planning parameters on a much larger extent of potentially developable land (2)</a:t>
            </a:r>
          </a:p>
          <a:p>
            <a:pPr>
              <a:spcBef>
                <a:spcPts val="1800"/>
              </a:spcBef>
            </a:pPr>
            <a:r>
              <a:rPr lang="en-GB" sz="1800" dirty="0">
                <a:latin typeface="Calibri Light" pitchFamily="34" charset="0"/>
                <a:cs typeface="Calibri Light" pitchFamily="34" charset="0"/>
              </a:rPr>
              <a:t>This will extend the provision of large retail/warehouse units onto a much larger and manageable commercial enclave</a:t>
            </a:r>
          </a:p>
          <a:p>
            <a:pPr>
              <a:spcBef>
                <a:spcPts val="1800"/>
              </a:spcBef>
            </a:pPr>
            <a:r>
              <a:rPr lang="en-GB" sz="1800" dirty="0">
                <a:latin typeface="Calibri Light" pitchFamily="34" charset="0"/>
                <a:cs typeface="Calibri Light" pitchFamily="34" charset="0"/>
              </a:rPr>
              <a:t>The extension will justify the development of a new access route (yellow dotted line), junction upgrading (blue circles) and a landscape buffer (green shading)</a:t>
            </a:r>
          </a:p>
          <a:p>
            <a:pPr>
              <a:spcBef>
                <a:spcPts val="1800"/>
              </a:spcBef>
            </a:pPr>
            <a:br>
              <a:rPr lang="en-GB" sz="700" dirty="0"/>
            </a:br>
            <a:r>
              <a:rPr lang="en-GB" sz="700" dirty="0"/>
              <a:t> </a:t>
            </a:r>
            <a:br>
              <a:rPr lang="en-GB" sz="700" dirty="0"/>
            </a:br>
            <a:br>
              <a:rPr lang="en-GB" sz="700" dirty="0"/>
            </a:br>
            <a:br>
              <a:rPr lang="en-GB" sz="600" dirty="0"/>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sz="600" dirty="0">
                <a:latin typeface="Calibri Light" pitchFamily="34" charset="0"/>
                <a:cs typeface="Calibri Light" pitchFamily="34" charset="0"/>
              </a:rPr>
            </a:br>
            <a:br>
              <a:rPr lang="en-GB" dirty="0">
                <a:latin typeface="Calibri Light" pitchFamily="34" charset="0"/>
                <a:cs typeface="Calibri Light" pitchFamily="34" charset="0"/>
              </a:rPr>
            </a:br>
            <a:endParaRPr lang="en-GB" dirty="0">
              <a:latin typeface="Calibri Light" pitchFamily="34" charset="0"/>
              <a:cs typeface="Calibri Light" pitchFamily="34" charset="0"/>
            </a:endParaRPr>
          </a:p>
        </p:txBody>
      </p:sp>
      <p:sp>
        <p:nvSpPr>
          <p:cNvPr id="6" name="TextBox 5"/>
          <p:cNvSpPr txBox="1"/>
          <p:nvPr/>
        </p:nvSpPr>
        <p:spPr>
          <a:xfrm>
            <a:off x="3059832" y="6381328"/>
            <a:ext cx="3024336" cy="338554"/>
          </a:xfrm>
          <a:prstGeom prst="rect">
            <a:avLst/>
          </a:prstGeom>
          <a:noFill/>
        </p:spPr>
        <p:txBody>
          <a:bodyPr wrap="square" rtlCol="0" anchor="ctr">
            <a:spAutoFit/>
          </a:bodyPr>
          <a:lstStyle/>
          <a:p>
            <a:pPr algn="ctr"/>
            <a:r>
              <a:rPr lang="en-GB" sz="1600" b="1" dirty="0">
                <a:solidFill>
                  <a:schemeClr val="bg1"/>
                </a:solidFill>
              </a:rPr>
              <a:t>TAQ003 and TAQ005</a:t>
            </a:r>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2040" y="1700808"/>
            <a:ext cx="3788792" cy="3672408"/>
          </a:xfrm>
          <a:prstGeom prst="rect">
            <a:avLst/>
          </a:prstGeom>
          <a:noFill/>
          <a:ln w="9525">
            <a:solidFill>
              <a:schemeClr val="tx2"/>
            </a:solidFill>
            <a:miter lim="800000"/>
            <a:headEnd/>
            <a:tailEnd/>
          </a:ln>
        </p:spPr>
      </p:pic>
      <p:sp>
        <p:nvSpPr>
          <p:cNvPr id="11" name="TextBox 10"/>
          <p:cNvSpPr txBox="1"/>
          <p:nvPr/>
        </p:nvSpPr>
        <p:spPr>
          <a:xfrm>
            <a:off x="7164288" y="3212976"/>
            <a:ext cx="413896" cy="584775"/>
          </a:xfrm>
          <a:prstGeom prst="rect">
            <a:avLst/>
          </a:prstGeom>
          <a:noFill/>
        </p:spPr>
        <p:txBody>
          <a:bodyPr wrap="none" rtlCol="0">
            <a:spAutoFit/>
          </a:bodyPr>
          <a:lstStyle/>
          <a:p>
            <a:r>
              <a:rPr lang="en-GB" sz="3200" b="1" dirty="0">
                <a:ln>
                  <a:solidFill>
                    <a:schemeClr val="tx2"/>
                  </a:solidFill>
                </a:ln>
                <a:solidFill>
                  <a:schemeClr val="bg1"/>
                </a:solidFill>
                <a:latin typeface="Arial Unicode MS" pitchFamily="34" charset="-128"/>
                <a:ea typeface="Arial Unicode MS" pitchFamily="34" charset="-128"/>
                <a:cs typeface="Arial Unicode MS" pitchFamily="34" charset="-128"/>
              </a:rPr>
              <a:t>1</a:t>
            </a:r>
          </a:p>
        </p:txBody>
      </p:sp>
      <p:sp>
        <p:nvSpPr>
          <p:cNvPr id="12" name="TextBox 11"/>
          <p:cNvSpPr txBox="1"/>
          <p:nvPr/>
        </p:nvSpPr>
        <p:spPr>
          <a:xfrm>
            <a:off x="5940152" y="3573016"/>
            <a:ext cx="413896" cy="584775"/>
          </a:xfrm>
          <a:prstGeom prst="rect">
            <a:avLst/>
          </a:prstGeom>
          <a:noFill/>
        </p:spPr>
        <p:txBody>
          <a:bodyPr wrap="none" rtlCol="0">
            <a:spAutoFit/>
          </a:bodyPr>
          <a:lstStyle/>
          <a:p>
            <a:r>
              <a:rPr lang="en-GB" sz="3200" b="1" dirty="0">
                <a:ln>
                  <a:solidFill>
                    <a:schemeClr val="tx2"/>
                  </a:solidFill>
                </a:ln>
                <a:solidFill>
                  <a:schemeClr val="bg1"/>
                </a:solidFill>
                <a:latin typeface="Arial Unicode MS" pitchFamily="34" charset="-128"/>
                <a:ea typeface="Arial Unicode MS" pitchFamily="34" charset="-128"/>
                <a:cs typeface="Arial Unicode MS" pitchFamily="34" charset="-128"/>
              </a:rPr>
              <a:t>2</a:t>
            </a:r>
          </a:p>
        </p:txBody>
      </p:sp>
    </p:spTree>
    <p:extLst>
      <p:ext uri="{BB962C8B-B14F-4D97-AF65-F5344CB8AC3E}">
        <p14:creationId xmlns:p14="http://schemas.microsoft.com/office/powerpoint/2010/main" val="188771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chor="ctr">
            <a:normAutofit/>
          </a:bodyPr>
          <a:lstStyle/>
          <a:p>
            <a:r>
              <a:rPr lang="en-GB" sz="2400" dirty="0" err="1">
                <a:solidFill>
                  <a:schemeClr val="accent6"/>
                </a:solidFill>
              </a:rPr>
              <a:t>Perit</a:t>
            </a:r>
            <a:r>
              <a:rPr lang="en-GB" sz="2400" dirty="0">
                <a:solidFill>
                  <a:schemeClr val="accent6"/>
                </a:solidFill>
              </a:rPr>
              <a:t> George </a:t>
            </a:r>
            <a:r>
              <a:rPr lang="en-GB" sz="2400" dirty="0" err="1">
                <a:solidFill>
                  <a:schemeClr val="accent6"/>
                </a:solidFill>
              </a:rPr>
              <a:t>Tonna</a:t>
            </a:r>
            <a:r>
              <a:rPr lang="en-GB" sz="2400" dirty="0">
                <a:solidFill>
                  <a:schemeClr val="accent6"/>
                </a:solidFill>
              </a:rPr>
              <a:t> obo Nectar Ltd.</a:t>
            </a:r>
          </a:p>
        </p:txBody>
      </p:sp>
      <p:sp>
        <p:nvSpPr>
          <p:cNvPr id="3" name="Content Placeholder 2"/>
          <p:cNvSpPr>
            <a:spLocks noGrp="1"/>
          </p:cNvSpPr>
          <p:nvPr>
            <p:ph sz="quarter" idx="1"/>
          </p:nvPr>
        </p:nvSpPr>
        <p:spPr>
          <a:xfrm>
            <a:off x="301752" y="1484784"/>
            <a:ext cx="8503920" cy="4926288"/>
          </a:xfrm>
        </p:spPr>
        <p:txBody>
          <a:bodyPr>
            <a:noAutofit/>
          </a:bodyPr>
          <a:lstStyle/>
          <a:p>
            <a:pPr>
              <a:spcBef>
                <a:spcPts val="1800"/>
              </a:spcBef>
            </a:pPr>
            <a:r>
              <a:rPr lang="en-GB" sz="1800" dirty="0">
                <a:latin typeface="Calibri Light" pitchFamily="34" charset="0"/>
                <a:cs typeface="Calibri Light" pitchFamily="34" charset="0"/>
              </a:rPr>
              <a:t>The objectives are agreeable in principle </a:t>
            </a:r>
          </a:p>
          <a:p>
            <a:pPr>
              <a:spcBef>
                <a:spcPts val="1800"/>
              </a:spcBef>
            </a:pPr>
            <a:r>
              <a:rPr lang="en-GB" sz="1800" dirty="0">
                <a:latin typeface="Calibri Light" pitchFamily="34" charset="0"/>
                <a:cs typeface="Calibri Light" pitchFamily="34" charset="0"/>
              </a:rPr>
              <a:t>Disagree with a blanket prohibition of the extension to all the current uses, since these are compatible with the new designation of the area</a:t>
            </a:r>
          </a:p>
          <a:p>
            <a:pPr>
              <a:spcBef>
                <a:spcPts val="600"/>
              </a:spcBef>
            </a:pPr>
            <a:r>
              <a:rPr lang="en-GB" sz="1800" dirty="0">
                <a:latin typeface="Calibri Light" pitchFamily="34" charset="0"/>
                <a:cs typeface="Calibri Light" pitchFamily="34" charset="0"/>
              </a:rPr>
              <a:t>Appropriate use Classes include </a:t>
            </a:r>
          </a:p>
          <a:p>
            <a:pPr lvl="1">
              <a:spcBef>
                <a:spcPts val="600"/>
              </a:spcBef>
              <a:buSzPct val="50000"/>
            </a:pPr>
            <a:r>
              <a:rPr lang="en-GB" sz="1800" b="1" dirty="0">
                <a:latin typeface="Calibri Light" pitchFamily="34" charset="0"/>
                <a:cs typeface="Calibri Light" pitchFamily="34" charset="0"/>
              </a:rPr>
              <a:t>Class 2A (</a:t>
            </a:r>
            <a:r>
              <a:rPr lang="en-GB" sz="1800" b="1" dirty="0" err="1">
                <a:latin typeface="Calibri Light" pitchFamily="34" charset="0"/>
                <a:cs typeface="Calibri Light" pitchFamily="34" charset="0"/>
              </a:rPr>
              <a:t>b,c</a:t>
            </a:r>
            <a:r>
              <a:rPr lang="en-GB" sz="1800" b="1" dirty="0">
                <a:latin typeface="Calibri Light" pitchFamily="34" charset="0"/>
                <a:cs typeface="Calibri Light" pitchFamily="34" charset="0"/>
              </a:rPr>
              <a:t> and d) </a:t>
            </a:r>
            <a:r>
              <a:rPr lang="en-GB" sz="1800" dirty="0">
                <a:latin typeface="Calibri Light" pitchFamily="34" charset="0"/>
                <a:cs typeface="Calibri Light" pitchFamily="34" charset="0"/>
              </a:rPr>
              <a:t>– Hospital or nursing home, medical clinic, clinic for medical professionals, </a:t>
            </a:r>
            <a:r>
              <a:rPr lang="en-GB" sz="1800" b="1" dirty="0">
                <a:latin typeface="Calibri Light" pitchFamily="34" charset="0"/>
                <a:cs typeface="Calibri Light" pitchFamily="34" charset="0"/>
              </a:rPr>
              <a:t>Class 2C </a:t>
            </a:r>
            <a:r>
              <a:rPr lang="en-GB" sz="1800" dirty="0">
                <a:latin typeface="Calibri Light" pitchFamily="34" charset="0"/>
                <a:cs typeface="Calibri Light" pitchFamily="34" charset="0"/>
              </a:rPr>
              <a:t>- Education; </a:t>
            </a:r>
          </a:p>
          <a:p>
            <a:pPr lvl="1">
              <a:spcBef>
                <a:spcPts val="600"/>
              </a:spcBef>
              <a:buSzPct val="50000"/>
            </a:pPr>
            <a:r>
              <a:rPr lang="en-GB" sz="1800" b="1" dirty="0">
                <a:latin typeface="Calibri Light" pitchFamily="34" charset="0"/>
                <a:cs typeface="Calibri Light" pitchFamily="34" charset="0"/>
              </a:rPr>
              <a:t>Class 3A (d) </a:t>
            </a:r>
            <a:r>
              <a:rPr lang="en-GB" sz="1800" dirty="0">
                <a:latin typeface="Calibri Light" pitchFamily="34" charset="0"/>
                <a:cs typeface="Calibri Light" pitchFamily="34" charset="0"/>
              </a:rPr>
              <a:t>- Hostel, </a:t>
            </a:r>
            <a:r>
              <a:rPr lang="en-GB" sz="1800" b="1" dirty="0">
                <a:latin typeface="Calibri Light" pitchFamily="34" charset="0"/>
                <a:cs typeface="Calibri Light" pitchFamily="34" charset="0"/>
              </a:rPr>
              <a:t>Class 3C </a:t>
            </a:r>
            <a:r>
              <a:rPr lang="en-GB" sz="1800" dirty="0">
                <a:latin typeface="Calibri Light" pitchFamily="34" charset="0"/>
                <a:cs typeface="Calibri Light" pitchFamily="34" charset="0"/>
              </a:rPr>
              <a:t>– Assembly and Leisure; </a:t>
            </a:r>
          </a:p>
          <a:p>
            <a:pPr lvl="1">
              <a:spcBef>
                <a:spcPts val="600"/>
              </a:spcBef>
              <a:buSzPct val="50000"/>
            </a:pPr>
            <a:r>
              <a:rPr lang="en-GB" sz="1800" b="1" dirty="0">
                <a:latin typeface="Calibri Light" pitchFamily="34" charset="0"/>
                <a:cs typeface="Calibri Light" pitchFamily="34" charset="0"/>
              </a:rPr>
              <a:t>Class 5A </a:t>
            </a:r>
            <a:r>
              <a:rPr lang="en-GB" sz="1800" dirty="0">
                <a:latin typeface="Calibri Light" pitchFamily="34" charset="0"/>
                <a:cs typeface="Calibri Light" pitchFamily="34" charset="0"/>
              </a:rPr>
              <a:t>– Light industry; </a:t>
            </a:r>
          </a:p>
          <a:p>
            <a:pPr lvl="1">
              <a:spcBef>
                <a:spcPts val="600"/>
              </a:spcBef>
              <a:buSzPct val="50000"/>
            </a:pPr>
            <a:r>
              <a:rPr lang="en-GB" sz="1800" b="1" dirty="0">
                <a:latin typeface="Calibri Light" pitchFamily="34" charset="0"/>
                <a:cs typeface="Calibri Light" pitchFamily="34" charset="0"/>
              </a:rPr>
              <a:t>Category F </a:t>
            </a:r>
            <a:r>
              <a:rPr lang="en-GB" sz="1800" dirty="0">
                <a:latin typeface="Calibri Light" pitchFamily="34" charset="0"/>
                <a:cs typeface="Calibri Light" pitchFamily="34" charset="0"/>
              </a:rPr>
              <a:t>– Storage and boathouse uses; and</a:t>
            </a:r>
          </a:p>
          <a:p>
            <a:pPr lvl="1">
              <a:spcBef>
                <a:spcPts val="600"/>
              </a:spcBef>
              <a:buSzPct val="50000"/>
            </a:pPr>
            <a:r>
              <a:rPr lang="en-GB" sz="1800" b="1" dirty="0">
                <a:latin typeface="Calibri Light" pitchFamily="34" charset="0"/>
                <a:cs typeface="Calibri Light" pitchFamily="34" charset="0"/>
              </a:rPr>
              <a:t>Article 4 a, b, c, d, o, r, s and u </a:t>
            </a:r>
            <a:r>
              <a:rPr lang="en-GB" sz="1800" dirty="0">
                <a:latin typeface="Calibri Light" pitchFamily="34" charset="0"/>
                <a:cs typeface="Calibri Light" pitchFamily="34" charset="0"/>
              </a:rPr>
              <a:t>– Amusement arcade, recreation centre or funfair; fuel station; public service garage; conference centre; sale of motor vehicles; supermarkets; and bingo halls, casinos, gaming shops, betting shops and lotto offices respectively.</a:t>
            </a:r>
          </a:p>
          <a:p>
            <a:pPr lvl="1">
              <a:spcBef>
                <a:spcPts val="1200"/>
              </a:spcBef>
              <a:buSzPct val="50000"/>
              <a:buNone/>
            </a:pPr>
            <a:r>
              <a:rPr lang="en-GB" sz="1800" dirty="0">
                <a:latin typeface="Calibri Light" pitchFamily="34" charset="0"/>
                <a:cs typeface="Calibri Light" pitchFamily="34" charset="0"/>
              </a:rPr>
              <a:t>	</a:t>
            </a:r>
            <a:r>
              <a:rPr lang="en-GB" sz="1800" b="1" dirty="0">
                <a:latin typeface="Calibri Light" pitchFamily="34" charset="0"/>
                <a:cs typeface="Calibri Light" pitchFamily="34" charset="0"/>
              </a:rPr>
              <a:t>NB: </a:t>
            </a:r>
            <a:r>
              <a:rPr lang="en-GB" sz="1800" dirty="0">
                <a:latin typeface="Calibri Light" pitchFamily="34" charset="0"/>
                <a:cs typeface="Calibri Light" pitchFamily="34" charset="0"/>
              </a:rPr>
              <a:t>Article 4c is not included in TAQ008</a:t>
            </a:r>
          </a:p>
          <a:p>
            <a:pPr lvl="1"/>
            <a:endParaRPr lang="en-GB" sz="1800" dirty="0"/>
          </a:p>
        </p:txBody>
      </p:sp>
      <p:sp>
        <p:nvSpPr>
          <p:cNvPr id="4" name="TextBox 3"/>
          <p:cNvSpPr txBox="1"/>
          <p:nvPr/>
        </p:nvSpPr>
        <p:spPr>
          <a:xfrm>
            <a:off x="3167844" y="6381328"/>
            <a:ext cx="2808312" cy="338554"/>
          </a:xfrm>
          <a:prstGeom prst="rect">
            <a:avLst/>
          </a:prstGeom>
          <a:noFill/>
        </p:spPr>
        <p:txBody>
          <a:bodyPr wrap="square" rtlCol="0" anchor="ctr">
            <a:spAutoFit/>
          </a:bodyPr>
          <a:lstStyle/>
          <a:p>
            <a:pPr algn="ctr"/>
            <a:r>
              <a:rPr lang="en-GB" sz="1600" b="1" dirty="0">
                <a:solidFill>
                  <a:schemeClr val="bg1"/>
                </a:solidFill>
              </a:rPr>
              <a:t>TAQ006 and TAQ008</a:t>
            </a:r>
          </a:p>
        </p:txBody>
      </p:sp>
    </p:spTree>
    <p:extLst>
      <p:ext uri="{BB962C8B-B14F-4D97-AF65-F5344CB8AC3E}">
        <p14:creationId xmlns:p14="http://schemas.microsoft.com/office/powerpoint/2010/main" val="62623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chor="ctr">
            <a:normAutofit/>
          </a:bodyPr>
          <a:lstStyle/>
          <a:p>
            <a:r>
              <a:rPr lang="en-GB" sz="2000" dirty="0" err="1">
                <a:solidFill>
                  <a:schemeClr val="accent6"/>
                </a:solidFill>
              </a:rPr>
              <a:t>Perit</a:t>
            </a:r>
            <a:r>
              <a:rPr lang="en-GB" sz="2000" dirty="0">
                <a:solidFill>
                  <a:schemeClr val="accent6"/>
                </a:solidFill>
              </a:rPr>
              <a:t> Sebastian </a:t>
            </a:r>
            <a:r>
              <a:rPr lang="en-GB" sz="2000" dirty="0" err="1">
                <a:solidFill>
                  <a:schemeClr val="accent6"/>
                </a:solidFill>
              </a:rPr>
              <a:t>Grima</a:t>
            </a:r>
            <a:r>
              <a:rPr lang="en-GB" sz="2000" dirty="0">
                <a:solidFill>
                  <a:schemeClr val="accent6"/>
                </a:solidFill>
              </a:rPr>
              <a:t> (</a:t>
            </a:r>
            <a:r>
              <a:rPr lang="en-GB" sz="2000" dirty="0" err="1">
                <a:solidFill>
                  <a:schemeClr val="accent6"/>
                </a:solidFill>
              </a:rPr>
              <a:t>Raniolo</a:t>
            </a:r>
            <a:r>
              <a:rPr lang="en-GB" sz="2000" dirty="0">
                <a:solidFill>
                  <a:schemeClr val="accent6"/>
                </a:solidFill>
              </a:rPr>
              <a:t> &amp; Associates Ltd.) </a:t>
            </a:r>
            <a:br>
              <a:rPr lang="en-GB" sz="2000" dirty="0">
                <a:solidFill>
                  <a:schemeClr val="accent6"/>
                </a:solidFill>
              </a:rPr>
            </a:br>
            <a:r>
              <a:rPr lang="en-GB" sz="2000" dirty="0">
                <a:solidFill>
                  <a:schemeClr val="accent6"/>
                </a:solidFill>
              </a:rPr>
              <a:t>obo </a:t>
            </a:r>
            <a:r>
              <a:rPr lang="en-GB" sz="2000" dirty="0" err="1">
                <a:solidFill>
                  <a:schemeClr val="accent6"/>
                </a:solidFill>
              </a:rPr>
              <a:t>Mafimex</a:t>
            </a:r>
            <a:r>
              <a:rPr lang="en-GB" sz="2000" dirty="0">
                <a:solidFill>
                  <a:schemeClr val="accent6"/>
                </a:solidFill>
              </a:rPr>
              <a:t> Ltd.</a:t>
            </a:r>
          </a:p>
        </p:txBody>
      </p:sp>
      <p:sp>
        <p:nvSpPr>
          <p:cNvPr id="3" name="Content Placeholder 2"/>
          <p:cNvSpPr>
            <a:spLocks noGrp="1"/>
          </p:cNvSpPr>
          <p:nvPr>
            <p:ph sz="quarter" idx="1"/>
          </p:nvPr>
        </p:nvSpPr>
        <p:spPr/>
        <p:txBody>
          <a:bodyPr/>
          <a:lstStyle/>
          <a:p>
            <a:pPr>
              <a:spcBef>
                <a:spcPts val="1800"/>
              </a:spcBef>
            </a:pPr>
            <a:r>
              <a:rPr lang="en-GB" sz="1800" dirty="0">
                <a:latin typeface="Calibri Light" pitchFamily="34" charset="0"/>
                <a:cs typeface="Calibri Light" pitchFamily="34" charset="0"/>
              </a:rPr>
              <a:t>Agreement that the height limitation for the site is 17.5m since:</a:t>
            </a:r>
          </a:p>
          <a:p>
            <a:pPr lvl="1">
              <a:spcBef>
                <a:spcPts val="1800"/>
              </a:spcBef>
              <a:buSzPct val="50000"/>
            </a:pPr>
            <a:r>
              <a:rPr lang="en-GB" sz="1800" dirty="0">
                <a:latin typeface="Calibri Light" pitchFamily="34" charset="0"/>
                <a:cs typeface="Calibri Light" pitchFamily="34" charset="0"/>
              </a:rPr>
              <a:t>The site in caption will be lower than the maximum height of the existing embassy</a:t>
            </a:r>
          </a:p>
          <a:p>
            <a:pPr lvl="1">
              <a:spcBef>
                <a:spcPts val="1800"/>
              </a:spcBef>
              <a:buSzPct val="50000"/>
            </a:pPr>
            <a:r>
              <a:rPr lang="en-GB" sz="1800" dirty="0">
                <a:latin typeface="Calibri Light" pitchFamily="34" charset="0"/>
                <a:cs typeface="Calibri Light" pitchFamily="34" charset="0"/>
              </a:rPr>
              <a:t>The site in caption is at a considerable distance from the recreational areas</a:t>
            </a:r>
          </a:p>
          <a:p>
            <a:pPr lvl="1">
              <a:spcBef>
                <a:spcPts val="1800"/>
              </a:spcBef>
              <a:buSzPct val="50000"/>
            </a:pPr>
            <a:r>
              <a:rPr lang="en-GB" sz="1800" dirty="0">
                <a:latin typeface="Calibri Light" pitchFamily="34" charset="0"/>
                <a:cs typeface="Calibri Light" pitchFamily="34" charset="0"/>
              </a:rPr>
              <a:t>Any development below 17.5m on this site will be the cause of blank party walls </a:t>
            </a:r>
            <a:br>
              <a:rPr lang="en-GB" sz="1300" dirty="0"/>
            </a:br>
            <a:endParaRPr lang="en-GB" dirty="0"/>
          </a:p>
        </p:txBody>
      </p:sp>
      <p:sp>
        <p:nvSpPr>
          <p:cNvPr id="4" name="TextBox 3"/>
          <p:cNvSpPr txBox="1"/>
          <p:nvPr/>
        </p:nvSpPr>
        <p:spPr>
          <a:xfrm>
            <a:off x="3419872" y="6381328"/>
            <a:ext cx="2304256" cy="338554"/>
          </a:xfrm>
          <a:prstGeom prst="rect">
            <a:avLst/>
          </a:prstGeom>
          <a:noFill/>
        </p:spPr>
        <p:txBody>
          <a:bodyPr wrap="square" rtlCol="0" anchor="ctr">
            <a:spAutoFit/>
          </a:bodyPr>
          <a:lstStyle/>
          <a:p>
            <a:pPr algn="ctr"/>
            <a:r>
              <a:rPr lang="en-GB" sz="1600" b="1" dirty="0">
                <a:solidFill>
                  <a:schemeClr val="bg1"/>
                </a:solidFill>
              </a:rPr>
              <a:t>TAQ007</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2650" y="3573016"/>
            <a:ext cx="4918700" cy="2664296"/>
          </a:xfrm>
          <a:prstGeom prst="rect">
            <a:avLst/>
          </a:prstGeom>
          <a:noFill/>
          <a:ln w="9525">
            <a:noFill/>
            <a:miter lim="800000"/>
            <a:headEnd/>
            <a:tailEnd/>
          </a:ln>
        </p:spPr>
      </p:pic>
    </p:spTree>
    <p:extLst>
      <p:ext uri="{BB962C8B-B14F-4D97-AF65-F5344CB8AC3E}">
        <p14:creationId xmlns:p14="http://schemas.microsoft.com/office/powerpoint/2010/main" val="311666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179511" y="188640"/>
            <a:ext cx="8798477" cy="6120680"/>
          </a:xfrm>
          <a:prstGeom prst="rect">
            <a:avLst/>
          </a:prstGeom>
          <a:noFill/>
          <a:ln w="9525">
            <a:noFill/>
            <a:miter lim="800000"/>
            <a:headEnd/>
            <a:tailEnd/>
          </a:ln>
        </p:spPr>
      </p:pic>
      <p:sp>
        <p:nvSpPr>
          <p:cNvPr id="5" name="TextBox 4"/>
          <p:cNvSpPr txBox="1"/>
          <p:nvPr/>
        </p:nvSpPr>
        <p:spPr>
          <a:xfrm>
            <a:off x="3419872" y="6381328"/>
            <a:ext cx="2304256" cy="338554"/>
          </a:xfrm>
          <a:prstGeom prst="rect">
            <a:avLst/>
          </a:prstGeom>
          <a:noFill/>
        </p:spPr>
        <p:txBody>
          <a:bodyPr wrap="square" rtlCol="0" anchor="ctr">
            <a:spAutoFit/>
          </a:bodyPr>
          <a:lstStyle/>
          <a:p>
            <a:pPr algn="ctr"/>
            <a:r>
              <a:rPr lang="en-GB" sz="1600" b="1" dirty="0">
                <a:solidFill>
                  <a:schemeClr val="bg1"/>
                </a:solidFill>
              </a:rPr>
              <a:t>TAQ007</a:t>
            </a:r>
          </a:p>
        </p:txBody>
      </p:sp>
    </p:spTree>
    <p:extLst>
      <p:ext uri="{BB962C8B-B14F-4D97-AF65-F5344CB8AC3E}">
        <p14:creationId xmlns:p14="http://schemas.microsoft.com/office/powerpoint/2010/main" val="363687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chor="ctr">
            <a:normAutofit/>
          </a:bodyPr>
          <a:lstStyle/>
          <a:p>
            <a:r>
              <a:rPr lang="en-GB" sz="2400" dirty="0">
                <a:solidFill>
                  <a:schemeClr val="accent6"/>
                </a:solidFill>
              </a:rPr>
              <a:t>Environment and Resources Authority</a:t>
            </a:r>
          </a:p>
        </p:txBody>
      </p:sp>
      <p:sp>
        <p:nvSpPr>
          <p:cNvPr id="3" name="Content Placeholder 2"/>
          <p:cNvSpPr>
            <a:spLocks noGrp="1"/>
          </p:cNvSpPr>
          <p:nvPr>
            <p:ph sz="quarter" idx="1"/>
          </p:nvPr>
        </p:nvSpPr>
        <p:spPr/>
        <p:txBody>
          <a:bodyPr>
            <a:noAutofit/>
          </a:bodyPr>
          <a:lstStyle/>
          <a:p>
            <a:pPr>
              <a:spcBef>
                <a:spcPts val="1800"/>
              </a:spcBef>
            </a:pPr>
            <a:r>
              <a:rPr lang="en-GB" sz="1800" dirty="0">
                <a:latin typeface="Calibri Light" pitchFamily="34" charset="0"/>
                <a:cs typeface="Calibri Light" pitchFamily="34" charset="0"/>
              </a:rPr>
              <a:t>The increase in the building height will multiply the site’s capacity, possibly resulting in environmental impacts due to increased traffic and pressure on infrastructure</a:t>
            </a:r>
          </a:p>
          <a:p>
            <a:pPr>
              <a:spcBef>
                <a:spcPts val="1800"/>
              </a:spcBef>
            </a:pPr>
            <a:r>
              <a:rPr lang="en-GB" sz="1800" dirty="0">
                <a:latin typeface="Calibri Light" pitchFamily="34" charset="0"/>
                <a:cs typeface="Calibri Light" pitchFamily="34" charset="0"/>
              </a:rPr>
              <a:t>This area should remain to cater for uses that cannot be easily accommodated in other commercial areas, to limit pressure for industrial development in ODZ</a:t>
            </a:r>
          </a:p>
          <a:p>
            <a:pPr>
              <a:spcBef>
                <a:spcPts val="1800"/>
              </a:spcBef>
            </a:pPr>
            <a:r>
              <a:rPr lang="en-GB" sz="1800" dirty="0">
                <a:latin typeface="Calibri Light" pitchFamily="34" charset="0"/>
                <a:cs typeface="Calibri Light" pitchFamily="34" charset="0"/>
              </a:rPr>
              <a:t>All future development and related interventions should be confined within the existing boundary of the designated Industrial Area</a:t>
            </a:r>
          </a:p>
          <a:p>
            <a:pPr>
              <a:spcBef>
                <a:spcPts val="1800"/>
              </a:spcBef>
            </a:pPr>
            <a:r>
              <a:rPr lang="en-GB" sz="1800" dirty="0">
                <a:latin typeface="Calibri Light" pitchFamily="34" charset="0"/>
                <a:cs typeface="Calibri Light" pitchFamily="34" charset="0"/>
              </a:rPr>
              <a:t>Any required infrastructure should be factored into the advance planning of the site and located within the boundary of the designated area </a:t>
            </a:r>
          </a:p>
          <a:p>
            <a:pPr>
              <a:spcBef>
                <a:spcPts val="1800"/>
              </a:spcBef>
            </a:pPr>
            <a:r>
              <a:rPr lang="en-GB" sz="1800" dirty="0">
                <a:latin typeface="Calibri Light" pitchFamily="34" charset="0"/>
                <a:cs typeface="Calibri Light" pitchFamily="34" charset="0"/>
              </a:rPr>
              <a:t>The design of buildings and space should minimize potential visual impacts on long distance views, the rural character and other popular recreational areas at Ta’ Qali </a:t>
            </a:r>
          </a:p>
          <a:p>
            <a:pPr>
              <a:spcBef>
                <a:spcPts val="1800"/>
              </a:spcBef>
            </a:pPr>
            <a:r>
              <a:rPr lang="en-GB" sz="1800" dirty="0">
                <a:latin typeface="Calibri Light" pitchFamily="34" charset="0"/>
                <a:cs typeface="Calibri Light" pitchFamily="34" charset="0"/>
              </a:rPr>
              <a:t>Development projects should make provision for the allocation of sufficient space for</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the implementation of adequate soft landscaping and green spaces within the site </a:t>
            </a:r>
            <a:br>
              <a:rPr lang="en-GB" sz="1100" dirty="0"/>
            </a:br>
            <a:r>
              <a:rPr lang="en-GB" sz="1100" dirty="0"/>
              <a:t> </a:t>
            </a:r>
            <a:br>
              <a:rPr lang="en-GB" sz="1600" dirty="0"/>
            </a:br>
            <a:r>
              <a:rPr lang="en-GB" sz="1800" dirty="0"/>
              <a:t>  </a:t>
            </a:r>
            <a:br>
              <a:rPr lang="en-GB" sz="1800" dirty="0"/>
            </a:br>
            <a:r>
              <a:rPr lang="en-GB" sz="1800" dirty="0"/>
              <a:t> </a:t>
            </a:r>
            <a:br>
              <a:rPr lang="en-GB" sz="1800" dirty="0"/>
            </a:br>
            <a:r>
              <a:rPr lang="en-GB" sz="1800" dirty="0"/>
              <a:t> </a:t>
            </a:r>
            <a:br>
              <a:rPr lang="en-GB" sz="1800" dirty="0"/>
            </a:br>
            <a:r>
              <a:rPr lang="en-GB" sz="1800" dirty="0"/>
              <a:t> </a:t>
            </a:r>
            <a:br>
              <a:rPr lang="en-GB" sz="1800" dirty="0"/>
            </a:br>
            <a:r>
              <a:rPr lang="en-GB" sz="1800" dirty="0"/>
              <a:t> </a:t>
            </a:r>
            <a:br>
              <a:rPr lang="en-GB" sz="1800" dirty="0"/>
            </a:br>
            <a:r>
              <a:rPr lang="en-GB" sz="1800" dirty="0"/>
              <a:t> </a:t>
            </a:r>
            <a:br>
              <a:rPr lang="en-GB" sz="1800" dirty="0"/>
            </a:br>
            <a:endParaRPr lang="en-GB" dirty="0"/>
          </a:p>
        </p:txBody>
      </p:sp>
      <p:sp>
        <p:nvSpPr>
          <p:cNvPr id="5" name="TextBox 4"/>
          <p:cNvSpPr txBox="1"/>
          <p:nvPr/>
        </p:nvSpPr>
        <p:spPr>
          <a:xfrm>
            <a:off x="3059832" y="6381328"/>
            <a:ext cx="3024336" cy="338554"/>
          </a:xfrm>
          <a:prstGeom prst="rect">
            <a:avLst/>
          </a:prstGeom>
          <a:noFill/>
        </p:spPr>
        <p:txBody>
          <a:bodyPr wrap="square" rtlCol="0" anchor="ctr">
            <a:spAutoFit/>
          </a:bodyPr>
          <a:lstStyle/>
          <a:p>
            <a:pPr algn="ctr"/>
            <a:r>
              <a:rPr lang="en-GB" sz="1600" b="1" dirty="0">
                <a:solidFill>
                  <a:schemeClr val="bg1"/>
                </a:solidFill>
              </a:rPr>
              <a:t>TAQ009</a:t>
            </a:r>
            <a:endParaRPr lang="en-GB" sz="1600" dirty="0">
              <a:solidFill>
                <a:schemeClr val="bg1"/>
              </a:solidFill>
            </a:endParaRPr>
          </a:p>
        </p:txBody>
      </p:sp>
    </p:spTree>
    <p:extLst>
      <p:ext uri="{BB962C8B-B14F-4D97-AF65-F5344CB8AC3E}">
        <p14:creationId xmlns:p14="http://schemas.microsoft.com/office/powerpoint/2010/main" val="285684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chor="ctr">
            <a:normAutofit/>
          </a:bodyPr>
          <a:lstStyle/>
          <a:p>
            <a:r>
              <a:rPr lang="en-GB" sz="2400" dirty="0">
                <a:solidFill>
                  <a:schemeClr val="accent6"/>
                </a:solidFill>
              </a:rPr>
              <a:t>Environment &amp; Resources Authority</a:t>
            </a:r>
          </a:p>
        </p:txBody>
      </p:sp>
      <p:sp>
        <p:nvSpPr>
          <p:cNvPr id="3" name="Content Placeholder 2"/>
          <p:cNvSpPr>
            <a:spLocks noGrp="1"/>
          </p:cNvSpPr>
          <p:nvPr>
            <p:ph sz="quarter" idx="1"/>
          </p:nvPr>
        </p:nvSpPr>
        <p:spPr/>
        <p:txBody>
          <a:bodyPr>
            <a:noAutofit/>
          </a:bodyPr>
          <a:lstStyle/>
          <a:p>
            <a:pPr>
              <a:spcBef>
                <a:spcPts val="1800"/>
              </a:spcBef>
            </a:pPr>
            <a:r>
              <a:rPr lang="en-GB" sz="1800" dirty="0">
                <a:latin typeface="Calibri Light" pitchFamily="34" charset="0"/>
                <a:cs typeface="Calibri Light" pitchFamily="34" charset="0"/>
              </a:rPr>
              <a:t>Development should not be a source of light pollution and should be subject to related conditions as specified</a:t>
            </a:r>
          </a:p>
          <a:p>
            <a:pPr>
              <a:spcBef>
                <a:spcPts val="1800"/>
              </a:spcBef>
            </a:pPr>
            <a:r>
              <a:rPr lang="en-GB" sz="1800" dirty="0">
                <a:latin typeface="Calibri Light" pitchFamily="34" charset="0"/>
                <a:cs typeface="Calibri Light" pitchFamily="34" charset="0"/>
              </a:rPr>
              <a:t>Roads and pavements should incorporate facilities whereby all services and ancillary</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infrastructure are located underground without overhead infrastructure </a:t>
            </a:r>
          </a:p>
          <a:p>
            <a:pPr>
              <a:spcBef>
                <a:spcPts val="1800"/>
              </a:spcBef>
            </a:pPr>
            <a:r>
              <a:rPr lang="en-GB" sz="1800" dirty="0">
                <a:latin typeface="Calibri Light" pitchFamily="34" charset="0"/>
                <a:cs typeface="Calibri Light" pitchFamily="34" charset="0"/>
              </a:rPr>
              <a:t>Unmitigated urban runoff should not be discharged directly onto surrounding fields or watercourses</a:t>
            </a:r>
          </a:p>
          <a:p>
            <a:pPr>
              <a:spcBef>
                <a:spcPts val="1800"/>
              </a:spcBef>
            </a:pPr>
            <a:r>
              <a:rPr lang="en-GB" sz="1800" dirty="0">
                <a:latin typeface="Calibri Light" pitchFamily="34" charset="0"/>
                <a:cs typeface="Calibri Light" pitchFamily="34" charset="0"/>
              </a:rPr>
              <a:t>Development should not result in any intended or unintended discharge of surface</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water</a:t>
            </a:r>
          </a:p>
          <a:p>
            <a:pPr>
              <a:spcBef>
                <a:spcPts val="1800"/>
              </a:spcBef>
            </a:pPr>
            <a:r>
              <a:rPr lang="en-GB" sz="1800" dirty="0">
                <a:latin typeface="Calibri Light" pitchFamily="34" charset="0"/>
                <a:cs typeface="Calibri Light" pitchFamily="34" charset="0"/>
              </a:rPr>
              <a:t>Cycling parking and cycling infrastructure should be provided within the designated area and should be factored into the advance planning of the site  </a:t>
            </a:r>
          </a:p>
          <a:p>
            <a:pPr>
              <a:spcBef>
                <a:spcPts val="1800"/>
              </a:spcBef>
            </a:pPr>
            <a:r>
              <a:rPr lang="en-GB" sz="1800" dirty="0">
                <a:latin typeface="Calibri Light" pitchFamily="34" charset="0"/>
                <a:cs typeface="Calibri Light" pitchFamily="34" charset="0"/>
              </a:rPr>
              <a:t>Uncontaminated, inert material resulting from development should either  be used or be transported in accordance with the relevant waste management regulations</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 </a:t>
            </a:r>
            <a:br>
              <a:rPr lang="en-GB" sz="1800" dirty="0">
                <a:latin typeface="Calibri Light" pitchFamily="34" charset="0"/>
                <a:cs typeface="Calibri Light" pitchFamily="34" charset="0"/>
              </a:rPr>
            </a:br>
            <a:endParaRPr lang="en-GB" sz="1800" dirty="0">
              <a:latin typeface="Calibri Light" pitchFamily="34" charset="0"/>
              <a:cs typeface="Calibri Light" pitchFamily="34" charset="0"/>
            </a:endParaRPr>
          </a:p>
        </p:txBody>
      </p:sp>
      <p:sp>
        <p:nvSpPr>
          <p:cNvPr id="5" name="TextBox 4"/>
          <p:cNvSpPr txBox="1"/>
          <p:nvPr/>
        </p:nvSpPr>
        <p:spPr>
          <a:xfrm>
            <a:off x="3059832" y="6381328"/>
            <a:ext cx="3024336" cy="338554"/>
          </a:xfrm>
          <a:prstGeom prst="rect">
            <a:avLst/>
          </a:prstGeom>
          <a:noFill/>
        </p:spPr>
        <p:txBody>
          <a:bodyPr wrap="square" rtlCol="0" anchor="ctr">
            <a:spAutoFit/>
          </a:bodyPr>
          <a:lstStyle/>
          <a:p>
            <a:pPr algn="ctr"/>
            <a:r>
              <a:rPr lang="en-GB" sz="1600" b="1" dirty="0">
                <a:solidFill>
                  <a:schemeClr val="bg1"/>
                </a:solidFill>
              </a:rPr>
              <a:t>TAQ009</a:t>
            </a:r>
            <a:endParaRPr lang="en-GB" sz="1600" dirty="0">
              <a:solidFill>
                <a:schemeClr val="bg1"/>
              </a:solidFill>
            </a:endParaRPr>
          </a:p>
        </p:txBody>
      </p:sp>
    </p:spTree>
    <p:extLst>
      <p:ext uri="{BB962C8B-B14F-4D97-AF65-F5344CB8AC3E}">
        <p14:creationId xmlns:p14="http://schemas.microsoft.com/office/powerpoint/2010/main" val="400794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chor="ctr">
            <a:normAutofit/>
          </a:bodyPr>
          <a:lstStyle/>
          <a:p>
            <a:r>
              <a:rPr lang="en-GB" sz="2400" dirty="0" err="1">
                <a:solidFill>
                  <a:schemeClr val="accent6"/>
                </a:solidFill>
              </a:rPr>
              <a:t>Perit</a:t>
            </a:r>
            <a:r>
              <a:rPr lang="en-GB" sz="2400" dirty="0">
                <a:solidFill>
                  <a:schemeClr val="accent6"/>
                </a:solidFill>
              </a:rPr>
              <a:t> George </a:t>
            </a:r>
            <a:r>
              <a:rPr lang="en-GB" sz="2400" dirty="0" err="1">
                <a:solidFill>
                  <a:schemeClr val="accent6"/>
                </a:solidFill>
              </a:rPr>
              <a:t>Tonna</a:t>
            </a:r>
            <a:r>
              <a:rPr lang="en-GB" sz="2400" dirty="0">
                <a:solidFill>
                  <a:schemeClr val="accent6"/>
                </a:solidFill>
              </a:rPr>
              <a:t> obo Attard Bros. Co. Ltd.</a:t>
            </a:r>
          </a:p>
        </p:txBody>
      </p:sp>
      <p:sp>
        <p:nvSpPr>
          <p:cNvPr id="5" name="TextBox 4"/>
          <p:cNvSpPr txBox="1"/>
          <p:nvPr/>
        </p:nvSpPr>
        <p:spPr>
          <a:xfrm>
            <a:off x="2555776" y="6381328"/>
            <a:ext cx="4248472" cy="338554"/>
          </a:xfrm>
          <a:prstGeom prst="rect">
            <a:avLst/>
          </a:prstGeom>
          <a:noFill/>
        </p:spPr>
        <p:txBody>
          <a:bodyPr wrap="square" rtlCol="0" anchor="ctr">
            <a:spAutoFit/>
          </a:bodyPr>
          <a:lstStyle/>
          <a:p>
            <a:pPr algn="ctr"/>
            <a:r>
              <a:rPr lang="en-GB" sz="1600" b="1" dirty="0">
                <a:solidFill>
                  <a:schemeClr val="bg1"/>
                </a:solidFill>
              </a:rPr>
              <a:t>TAQ010  </a:t>
            </a:r>
            <a:r>
              <a:rPr lang="en-GB" sz="1600" dirty="0">
                <a:solidFill>
                  <a:schemeClr val="bg1"/>
                </a:solidFill>
              </a:rPr>
              <a:t>(similar to TAQ006 and TAQ008)</a:t>
            </a:r>
          </a:p>
        </p:txBody>
      </p:sp>
      <p:sp>
        <p:nvSpPr>
          <p:cNvPr id="8" name="Content Placeholder 2"/>
          <p:cNvSpPr>
            <a:spLocks noGrp="1"/>
          </p:cNvSpPr>
          <p:nvPr>
            <p:ph sz="quarter" idx="1"/>
          </p:nvPr>
        </p:nvSpPr>
        <p:spPr>
          <a:xfrm>
            <a:off x="301752" y="1737320"/>
            <a:ext cx="8503920" cy="4572000"/>
          </a:xfrm>
        </p:spPr>
        <p:txBody>
          <a:bodyPr>
            <a:normAutofit/>
          </a:bodyPr>
          <a:lstStyle/>
          <a:p>
            <a:pPr>
              <a:spcBef>
                <a:spcPts val="1800"/>
              </a:spcBef>
            </a:pPr>
            <a:r>
              <a:rPr lang="en-GB" sz="1800" dirty="0">
                <a:latin typeface="Calibri Light" pitchFamily="34" charset="0"/>
                <a:cs typeface="Calibri Light" pitchFamily="34" charset="0"/>
              </a:rPr>
              <a:t>The objectives are agreeable in principle </a:t>
            </a:r>
          </a:p>
          <a:p>
            <a:pPr>
              <a:spcBef>
                <a:spcPts val="1800"/>
              </a:spcBef>
            </a:pPr>
            <a:r>
              <a:rPr lang="en-GB" sz="1800" dirty="0">
                <a:latin typeface="Calibri Light" pitchFamily="34" charset="0"/>
                <a:cs typeface="Calibri Light" pitchFamily="34" charset="0"/>
              </a:rPr>
              <a:t>Disagree with a blanket prohibition of the extension to all the current uses, since these are compatible with the new designation of the area</a:t>
            </a:r>
          </a:p>
          <a:p>
            <a:pPr>
              <a:spcBef>
                <a:spcPts val="1800"/>
              </a:spcBef>
            </a:pPr>
            <a:r>
              <a:rPr lang="en-GB" sz="1800" dirty="0">
                <a:latin typeface="Calibri Light" pitchFamily="34" charset="0"/>
                <a:cs typeface="Calibri Light" pitchFamily="34" charset="0"/>
              </a:rPr>
              <a:t>Appropriate use Classes include </a:t>
            </a:r>
          </a:p>
          <a:p>
            <a:pPr lvl="1">
              <a:spcBef>
                <a:spcPts val="1800"/>
              </a:spcBef>
              <a:buSzPct val="50000"/>
            </a:pPr>
            <a:r>
              <a:rPr lang="en-GB" sz="1700" b="1" dirty="0">
                <a:latin typeface="Calibri Light" pitchFamily="34" charset="0"/>
                <a:cs typeface="Calibri Light" pitchFamily="34" charset="0"/>
              </a:rPr>
              <a:t>Class 2A (</a:t>
            </a:r>
            <a:r>
              <a:rPr lang="en-GB" sz="1700" b="1" dirty="0" err="1">
                <a:latin typeface="Calibri Light" pitchFamily="34" charset="0"/>
                <a:cs typeface="Calibri Light" pitchFamily="34" charset="0"/>
              </a:rPr>
              <a:t>b,c</a:t>
            </a:r>
            <a:r>
              <a:rPr lang="en-GB" sz="1700" b="1" dirty="0">
                <a:latin typeface="Calibri Light" pitchFamily="34" charset="0"/>
                <a:cs typeface="Calibri Light" pitchFamily="34" charset="0"/>
              </a:rPr>
              <a:t> and d) </a:t>
            </a:r>
            <a:r>
              <a:rPr lang="en-GB" sz="1700" dirty="0">
                <a:latin typeface="Calibri Light" pitchFamily="34" charset="0"/>
                <a:cs typeface="Calibri Light" pitchFamily="34" charset="0"/>
              </a:rPr>
              <a:t>– Hospital or nursing home, medical clinic, clinic for medical professionals, </a:t>
            </a:r>
            <a:r>
              <a:rPr lang="en-GB" sz="1700" b="1" dirty="0">
                <a:latin typeface="Calibri Light" pitchFamily="34" charset="0"/>
                <a:cs typeface="Calibri Light" pitchFamily="34" charset="0"/>
              </a:rPr>
              <a:t>Class 2C </a:t>
            </a:r>
            <a:r>
              <a:rPr lang="en-GB" sz="1700" dirty="0">
                <a:latin typeface="Calibri Light" pitchFamily="34" charset="0"/>
                <a:cs typeface="Calibri Light" pitchFamily="34" charset="0"/>
              </a:rPr>
              <a:t>- Education; </a:t>
            </a:r>
          </a:p>
          <a:p>
            <a:pPr lvl="1">
              <a:spcBef>
                <a:spcPts val="1200"/>
              </a:spcBef>
              <a:buSzPct val="50000"/>
            </a:pPr>
            <a:r>
              <a:rPr lang="en-GB" sz="1700" b="1" dirty="0">
                <a:latin typeface="Calibri Light" pitchFamily="34" charset="0"/>
                <a:cs typeface="Calibri Light" pitchFamily="34" charset="0"/>
              </a:rPr>
              <a:t>Class 3A </a:t>
            </a:r>
            <a:r>
              <a:rPr lang="en-GB" sz="1700" dirty="0">
                <a:latin typeface="Calibri Light" pitchFamily="34" charset="0"/>
                <a:cs typeface="Calibri Light" pitchFamily="34" charset="0"/>
              </a:rPr>
              <a:t>– Guest houses, </a:t>
            </a:r>
            <a:r>
              <a:rPr lang="en-GB" sz="1700" i="1" dirty="0" err="1">
                <a:latin typeface="Calibri Light" pitchFamily="34" charset="0"/>
                <a:cs typeface="Calibri Light" pitchFamily="34" charset="0"/>
              </a:rPr>
              <a:t>palazzini</a:t>
            </a:r>
            <a:r>
              <a:rPr lang="en-GB" sz="1700" dirty="0">
                <a:latin typeface="Calibri Light" pitchFamily="34" charset="0"/>
                <a:cs typeface="Calibri Light" pitchFamily="34" charset="0"/>
              </a:rPr>
              <a:t>, boutique tourism accommodation, hostel, </a:t>
            </a:r>
            <a:r>
              <a:rPr lang="en-GB" sz="1700" b="1" dirty="0">
                <a:latin typeface="Calibri Light" pitchFamily="34" charset="0"/>
                <a:cs typeface="Calibri Light" pitchFamily="34" charset="0"/>
              </a:rPr>
              <a:t>Class 3C </a:t>
            </a:r>
            <a:r>
              <a:rPr lang="en-GB" sz="1700" dirty="0">
                <a:latin typeface="Calibri Light" pitchFamily="34" charset="0"/>
                <a:cs typeface="Calibri Light" pitchFamily="34" charset="0"/>
              </a:rPr>
              <a:t>– Assembly and Leisure; </a:t>
            </a:r>
          </a:p>
          <a:p>
            <a:pPr lvl="1">
              <a:spcBef>
                <a:spcPts val="1200"/>
              </a:spcBef>
              <a:buSzPct val="50000"/>
            </a:pPr>
            <a:r>
              <a:rPr lang="en-GB" sz="1700" b="1" dirty="0">
                <a:solidFill>
                  <a:schemeClr val="tx2"/>
                </a:solidFill>
                <a:latin typeface="Calibri Light" pitchFamily="34" charset="0"/>
                <a:cs typeface="Calibri Light" pitchFamily="34" charset="0"/>
              </a:rPr>
              <a:t>Article</a:t>
            </a:r>
            <a:r>
              <a:rPr lang="en-GB" sz="1700" dirty="0">
                <a:latin typeface="Calibri Light" pitchFamily="34" charset="0"/>
                <a:cs typeface="Calibri Light" pitchFamily="34" charset="0"/>
              </a:rPr>
              <a:t> </a:t>
            </a:r>
            <a:r>
              <a:rPr lang="en-GB" sz="1700" b="1" dirty="0">
                <a:latin typeface="Calibri Light" pitchFamily="34" charset="0"/>
                <a:cs typeface="Calibri Light" pitchFamily="34" charset="0"/>
              </a:rPr>
              <a:t>4 o, s and u </a:t>
            </a:r>
            <a:r>
              <a:rPr lang="en-GB" sz="1700" dirty="0">
                <a:latin typeface="Calibri Light" pitchFamily="34" charset="0"/>
                <a:cs typeface="Calibri Light" pitchFamily="34" charset="0"/>
              </a:rPr>
              <a:t>- conference centre; supermarkets; and bingo halls, casinos, gaming shops, betting shops and lotto offices respectively</a:t>
            </a:r>
          </a:p>
          <a:p>
            <a:pPr lvl="1"/>
            <a:endParaRPr lang="en-GB" dirty="0"/>
          </a:p>
        </p:txBody>
      </p:sp>
    </p:spTree>
    <p:extLst>
      <p:ext uri="{BB962C8B-B14F-4D97-AF65-F5344CB8AC3E}">
        <p14:creationId xmlns:p14="http://schemas.microsoft.com/office/powerpoint/2010/main" val="358344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2400" dirty="0"/>
              <a:t>Existing building heights</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9698" y="1556792"/>
            <a:ext cx="8814494" cy="4824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4" name="Picture 3" descr="C:\Users\wmifs\Downloads\20190111_091328.jpg"/>
          <p:cNvPicPr>
            <a:picLocks noChangeAspect="1" noChangeArrowheads="1"/>
          </p:cNvPicPr>
          <p:nvPr/>
        </p:nvPicPr>
        <p:blipFill rotWithShape="1">
          <a:blip r:embed="rId2" cstate="screen">
            <a:lum bright="-20000"/>
            <a:extLst>
              <a:ext uri="{28A0092B-C50C-407E-A947-70E740481C1C}">
                <a14:useLocalDpi xmlns:a14="http://schemas.microsoft.com/office/drawing/2010/main"/>
              </a:ext>
            </a:extLst>
          </a:blip>
          <a:srcRect/>
          <a:stretch/>
        </p:blipFill>
        <p:spPr bwMode="auto">
          <a:xfrm>
            <a:off x="218752" y="2213980"/>
            <a:ext cx="4280760" cy="3231244"/>
          </a:xfrm>
          <a:prstGeom prst="rect">
            <a:avLst/>
          </a:prstGeom>
          <a:noFill/>
        </p:spPr>
      </p:pic>
      <p:sp>
        <p:nvSpPr>
          <p:cNvPr id="2" name="Title 1"/>
          <p:cNvSpPr>
            <a:spLocks noGrp="1"/>
          </p:cNvSpPr>
          <p:nvPr>
            <p:ph type="title"/>
          </p:nvPr>
        </p:nvSpPr>
        <p:spPr/>
        <p:txBody>
          <a:bodyPr anchor="ctr">
            <a:normAutofit/>
          </a:bodyPr>
          <a:lstStyle/>
          <a:p>
            <a:r>
              <a:rPr lang="en-GB" sz="2400" dirty="0"/>
              <a:t>View of Mdina from two locations within site</a:t>
            </a:r>
          </a:p>
        </p:txBody>
      </p:sp>
      <p:pic>
        <p:nvPicPr>
          <p:cNvPr id="3" name="Picture 4" descr="C:\Users\wmifs\Downloads\20190111_091638.jpg"/>
          <p:cNvPicPr>
            <a:picLocks noChangeAspect="1" noChangeArrowheads="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4644488" y="2205224"/>
            <a:ext cx="4320000" cy="324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1800" b="1" spc="300" dirty="0">
                <a:solidFill>
                  <a:schemeClr val="tx2"/>
                </a:solidFill>
              </a:rPr>
              <a:t>SITE BOUNDARY</a:t>
            </a:r>
          </a:p>
        </p:txBody>
      </p:sp>
      <p:pic>
        <p:nvPicPr>
          <p:cNvPr id="102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30826"/>
            <a:ext cx="8640960" cy="4778494"/>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2051720" y="2140803"/>
            <a:ext cx="6840760" cy="431253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a:t>Aerial view of the Embassy of the United States</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1645080"/>
            <a:ext cx="8784976" cy="473624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1030" name="Picture 6" descr="C:\Users\wmifs\Downloads\20190111_091826.jpg"/>
          <p:cNvPicPr>
            <a:picLocks noChangeAspect="1" noChangeArrowheads="1"/>
          </p:cNvPicPr>
          <p:nvPr/>
        </p:nvPicPr>
        <p:blipFill>
          <a:blip r:embed="rId2" cstate="screen">
            <a:lum bright="-20000"/>
            <a:extLst>
              <a:ext uri="{28A0092B-C50C-407E-A947-70E740481C1C}">
                <a14:useLocalDpi xmlns:a14="http://schemas.microsoft.com/office/drawing/2010/main"/>
              </a:ext>
            </a:extLst>
          </a:blip>
          <a:srcRect/>
          <a:stretch>
            <a:fillRect/>
          </a:stretch>
        </p:blipFill>
        <p:spPr bwMode="auto">
          <a:xfrm rot="5400000">
            <a:off x="4500552" y="1844744"/>
            <a:ext cx="4607872" cy="4320000"/>
          </a:xfrm>
          <a:prstGeom prst="rect">
            <a:avLst/>
          </a:prstGeom>
          <a:noFill/>
        </p:spPr>
      </p:pic>
      <p:pic>
        <p:nvPicPr>
          <p:cNvPr id="19" name="Picture 5" descr="C:\Users\wmifs\Downloads\20190111_091711.jpg"/>
          <p:cNvPicPr>
            <a:picLocks noChangeAspect="1" noChangeArrowheads="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179512" y="1700808"/>
            <a:ext cx="4320480" cy="4608512"/>
          </a:xfrm>
          <a:prstGeom prst="rect">
            <a:avLst/>
          </a:prstGeom>
          <a:noFill/>
        </p:spPr>
      </p:pic>
      <p:sp>
        <p:nvSpPr>
          <p:cNvPr id="20" name="Title 1"/>
          <p:cNvSpPr>
            <a:spLocks noGrp="1"/>
          </p:cNvSpPr>
          <p:nvPr>
            <p:ph type="title"/>
          </p:nvPr>
        </p:nvSpPr>
        <p:spPr>
          <a:xfrm>
            <a:off x="301752" y="228600"/>
            <a:ext cx="8534400" cy="758952"/>
          </a:xfrm>
        </p:spPr>
        <p:txBody>
          <a:bodyPr anchor="ctr">
            <a:normAutofit/>
          </a:bodyPr>
          <a:lstStyle/>
          <a:p>
            <a:r>
              <a:rPr lang="en-GB" sz="2400" dirty="0"/>
              <a:t>View of Embassy from two locations within site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a:t>Path along southern boundary of the site</a:t>
            </a:r>
          </a:p>
        </p:txBody>
      </p:sp>
      <p:pic>
        <p:nvPicPr>
          <p:cNvPr id="3" name="Picture 8" descr="C:\Users\wmifs\Downloads\20190111_08492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2421248"/>
            <a:ext cx="4320000" cy="3240000"/>
          </a:xfrm>
          <a:prstGeom prst="rect">
            <a:avLst/>
          </a:prstGeom>
          <a:noFill/>
        </p:spPr>
      </p:pic>
      <p:pic>
        <p:nvPicPr>
          <p:cNvPr id="4" name="Picture 9" descr="C:\Users\wmifs\Downloads\20190111_0853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4488" y="2421248"/>
            <a:ext cx="4320000" cy="324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rmAutofit/>
          </a:bodyPr>
          <a:lstStyle/>
          <a:p>
            <a:r>
              <a:rPr lang="en-GB" sz="2400" dirty="0"/>
              <a:t>EXISTING policy</a:t>
            </a:r>
          </a:p>
        </p:txBody>
      </p:sp>
    </p:spTree>
    <p:extLst>
      <p:ext uri="{BB962C8B-B14F-4D97-AF65-F5344CB8AC3E}">
        <p14:creationId xmlns:p14="http://schemas.microsoft.com/office/powerpoint/2010/main" val="179871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b="0" dirty="0"/>
              <a:t>Existing Policy Context</a:t>
            </a:r>
          </a:p>
        </p:txBody>
      </p:sp>
      <p:sp>
        <p:nvSpPr>
          <p:cNvPr id="3" name="Text Placeholder 2"/>
          <p:cNvSpPr>
            <a:spLocks noGrp="1"/>
          </p:cNvSpPr>
          <p:nvPr>
            <p:ph type="body" idx="1"/>
          </p:nvPr>
        </p:nvSpPr>
        <p:spPr>
          <a:xfrm>
            <a:off x="572918" y="1340768"/>
            <a:ext cx="2486914" cy="1008112"/>
          </a:xfrm>
        </p:spPr>
        <p:txBody>
          <a:bodyPr>
            <a:normAutofit/>
          </a:bodyPr>
          <a:lstStyle/>
          <a:p>
            <a:r>
              <a:rPr lang="en-GB" sz="1800" dirty="0">
                <a:solidFill>
                  <a:schemeClr val="tx1"/>
                </a:solidFill>
              </a:rPr>
              <a:t>NWTQ 32</a:t>
            </a:r>
          </a:p>
        </p:txBody>
      </p:sp>
      <p:sp>
        <p:nvSpPr>
          <p:cNvPr id="4" name="Content Placeholder 3"/>
          <p:cNvSpPr>
            <a:spLocks noGrp="1"/>
          </p:cNvSpPr>
          <p:nvPr>
            <p:ph sz="quarter" idx="2"/>
          </p:nvPr>
        </p:nvSpPr>
        <p:spPr>
          <a:xfrm>
            <a:off x="179512" y="2471383"/>
            <a:ext cx="4248472" cy="3818404"/>
          </a:xfrm>
        </p:spPr>
        <p:txBody>
          <a:bodyPr>
            <a:noAutofit/>
          </a:bodyPr>
          <a:lstStyle/>
          <a:p>
            <a:pPr algn="just">
              <a:lnSpc>
                <a:spcPct val="150000"/>
              </a:lnSpc>
            </a:pPr>
            <a:r>
              <a:rPr lang="en-GB" sz="1600" dirty="0">
                <a:latin typeface="Calibri Light" pitchFamily="34" charset="0"/>
                <a:cs typeface="Calibri Light" pitchFamily="34" charset="0"/>
              </a:rPr>
              <a:t>Within Policy Area NWTQ 32 of the Action Plan, permission will only be given for development proposals falling within Class 11 Business and Light Industry, Class 12, General Industrial, and Class 17 Storage and Distribution, as defined by the Development Planning (Use Classes) Order 1994</a:t>
            </a:r>
          </a:p>
        </p:txBody>
      </p:sp>
      <p:sp>
        <p:nvSpPr>
          <p:cNvPr id="9" name="Rectangle 8"/>
          <p:cNvSpPr/>
          <p:nvPr/>
        </p:nvSpPr>
        <p:spPr>
          <a:xfrm>
            <a:off x="4211960" y="2523088"/>
            <a:ext cx="4608512" cy="3816429"/>
          </a:xfrm>
          <a:prstGeom prst="rect">
            <a:avLst/>
          </a:prstGeom>
        </p:spPr>
        <p:txBody>
          <a:bodyPr wrap="square">
            <a:spAutoFit/>
          </a:bodyPr>
          <a:lstStyle/>
          <a:p>
            <a:pPr lvl="1" algn="just">
              <a:spcBef>
                <a:spcPts val="1200"/>
              </a:spcBef>
              <a:buNone/>
            </a:pPr>
            <a:r>
              <a:rPr lang="en-GB" sz="1600" dirty="0">
                <a:latin typeface="Calibri Light" pitchFamily="34" charset="0"/>
                <a:cs typeface="Calibri Light" pitchFamily="34" charset="0"/>
              </a:rPr>
              <a:t>Priority will be given to non-confirming uses currently within the National Recreation Centre identified for relocation </a:t>
            </a:r>
          </a:p>
          <a:p>
            <a:pPr lvl="1" algn="just">
              <a:spcBef>
                <a:spcPts val="1200"/>
              </a:spcBef>
              <a:buNone/>
            </a:pPr>
            <a:r>
              <a:rPr lang="en-GB" sz="1600" dirty="0">
                <a:latin typeface="Calibri Light" pitchFamily="34" charset="0"/>
                <a:cs typeface="Calibri Light" pitchFamily="34" charset="0"/>
              </a:rPr>
              <a:t>Adequate access &amp; off-street parking is provided </a:t>
            </a:r>
          </a:p>
          <a:p>
            <a:pPr lvl="1" algn="just">
              <a:spcBef>
                <a:spcPts val="1200"/>
              </a:spcBef>
              <a:buNone/>
            </a:pPr>
            <a:r>
              <a:rPr lang="en-GB" sz="1600" dirty="0">
                <a:latin typeface="Calibri Light" pitchFamily="34" charset="0"/>
                <a:cs typeface="Calibri Light" pitchFamily="34" charset="0"/>
              </a:rPr>
              <a:t>The proposal would not result in a significant build up of traffic</a:t>
            </a:r>
          </a:p>
          <a:p>
            <a:pPr lvl="1" algn="just">
              <a:spcBef>
                <a:spcPts val="1200"/>
              </a:spcBef>
              <a:buNone/>
            </a:pPr>
            <a:r>
              <a:rPr lang="en-GB" sz="1600" dirty="0">
                <a:latin typeface="Calibri Light" pitchFamily="34" charset="0"/>
                <a:cs typeface="Calibri Light" pitchFamily="34" charset="0"/>
              </a:rPr>
              <a:t>Noise and visual intrusion is minimised</a:t>
            </a:r>
          </a:p>
          <a:p>
            <a:pPr lvl="1" algn="just">
              <a:spcBef>
                <a:spcPts val="1200"/>
              </a:spcBef>
              <a:buNone/>
            </a:pPr>
            <a:r>
              <a:rPr lang="en-GB" sz="1600" dirty="0">
                <a:latin typeface="Calibri Light" pitchFamily="34" charset="0"/>
                <a:cs typeface="Calibri Light" pitchFamily="34" charset="0"/>
              </a:rPr>
              <a:t>The development does not exceed a height of 8m</a:t>
            </a:r>
          </a:p>
          <a:p>
            <a:pPr lvl="1" algn="just">
              <a:spcBef>
                <a:spcPts val="1200"/>
              </a:spcBef>
              <a:buNone/>
            </a:pPr>
            <a:r>
              <a:rPr lang="en-GB" sz="1600" dirty="0">
                <a:latin typeface="Calibri Light" pitchFamily="34" charset="0"/>
                <a:cs typeface="Calibri Light" pitchFamily="34" charset="0"/>
              </a:rPr>
              <a:t>A landscape scheme and a programme for implementation and maintenance are submitted and approved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b="0" dirty="0"/>
              <a:t>Existing Policy Context</a:t>
            </a:r>
          </a:p>
        </p:txBody>
      </p:sp>
      <p:sp>
        <p:nvSpPr>
          <p:cNvPr id="5" name="Text Placeholder 4"/>
          <p:cNvSpPr>
            <a:spLocks noGrp="1"/>
          </p:cNvSpPr>
          <p:nvPr>
            <p:ph type="body" sz="half" idx="3"/>
          </p:nvPr>
        </p:nvSpPr>
        <p:spPr>
          <a:xfrm>
            <a:off x="539552" y="1421468"/>
            <a:ext cx="2016224" cy="927412"/>
          </a:xfrm>
        </p:spPr>
        <p:txBody>
          <a:bodyPr>
            <a:normAutofit/>
          </a:bodyPr>
          <a:lstStyle/>
          <a:p>
            <a:r>
              <a:rPr lang="en-GB" sz="1800" dirty="0">
                <a:solidFill>
                  <a:schemeClr val="tx1"/>
                </a:solidFill>
              </a:rPr>
              <a:t>NWTQ 33</a:t>
            </a:r>
          </a:p>
        </p:txBody>
      </p:sp>
      <p:sp>
        <p:nvSpPr>
          <p:cNvPr id="6" name="Content Placeholder 5"/>
          <p:cNvSpPr>
            <a:spLocks noGrp="1"/>
          </p:cNvSpPr>
          <p:nvPr>
            <p:ph sz="quarter" idx="4"/>
          </p:nvPr>
        </p:nvSpPr>
        <p:spPr>
          <a:xfrm>
            <a:off x="251520" y="2420888"/>
            <a:ext cx="4104456" cy="3024336"/>
          </a:xfrm>
        </p:spPr>
        <p:txBody>
          <a:bodyPr>
            <a:normAutofit/>
          </a:bodyPr>
          <a:lstStyle/>
          <a:p>
            <a:pPr algn="just">
              <a:lnSpc>
                <a:spcPct val="150000"/>
              </a:lnSpc>
            </a:pPr>
            <a:r>
              <a:rPr lang="en-GB" sz="1600" dirty="0">
                <a:latin typeface="Calibri Light" pitchFamily="34" charset="0"/>
                <a:cs typeface="Calibri Light" pitchFamily="34" charset="0"/>
              </a:rPr>
              <a:t>No new development will be permitted within Policy Area NWTQ 33. The zone will be safeguarded to provide organised car parking and turning facilities for vehicles associated with adjacent uses. The area should be enhanced through the removal of stored materials and a landscaping scheme to improve its general appearance.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7E31-5BAA-4C5C-B1B0-DAC25D1A32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A01F484-C7DF-4EC5-A918-23FF079181EF}"/>
              </a:ext>
            </a:extLst>
          </p:cNvPr>
          <p:cNvSpPr>
            <a:spLocks noGrp="1"/>
          </p:cNvSpPr>
          <p:nvPr>
            <p:ph sz="quarter" idx="1"/>
          </p:nvPr>
        </p:nvSpPr>
        <p:spPr/>
        <p:txBody>
          <a:bodyPr/>
          <a:lstStyle/>
          <a:p>
            <a:endParaRPr lang="en-GB"/>
          </a:p>
        </p:txBody>
      </p:sp>
      <p:pic>
        <p:nvPicPr>
          <p:cNvPr id="4" name="Picture 3">
            <a:extLst>
              <a:ext uri="{FF2B5EF4-FFF2-40B4-BE49-F238E27FC236}">
                <a16:creationId xmlns:a16="http://schemas.microsoft.com/office/drawing/2014/main" id="{D035FE15-B86C-4759-8D08-00533FC5E65D}"/>
              </a:ext>
            </a:extLst>
          </p:cNvPr>
          <p:cNvPicPr>
            <a:picLocks noChangeAspect="1"/>
          </p:cNvPicPr>
          <p:nvPr/>
        </p:nvPicPr>
        <p:blipFill>
          <a:blip r:embed="rId2"/>
          <a:stretch>
            <a:fillRect/>
          </a:stretch>
        </p:blipFill>
        <p:spPr>
          <a:xfrm>
            <a:off x="107504" y="116632"/>
            <a:ext cx="8945296" cy="6372000"/>
          </a:xfrm>
          <a:prstGeom prst="rect">
            <a:avLst/>
          </a:prstGeom>
        </p:spPr>
      </p:pic>
    </p:spTree>
    <p:extLst>
      <p:ext uri="{BB962C8B-B14F-4D97-AF65-F5344CB8AC3E}">
        <p14:creationId xmlns:p14="http://schemas.microsoft.com/office/powerpoint/2010/main" val="290308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E0A1-CA3B-4E24-B6F2-D320A8EA29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651776-D301-42F0-BBED-C2E7E36FF52B}"/>
              </a:ext>
            </a:extLst>
          </p:cNvPr>
          <p:cNvSpPr>
            <a:spLocks noGrp="1"/>
          </p:cNvSpPr>
          <p:nvPr>
            <p:ph sz="quarter" idx="1"/>
          </p:nvPr>
        </p:nvSpPr>
        <p:spPr/>
        <p:txBody>
          <a:bodyPr/>
          <a:lstStyle/>
          <a:p>
            <a:endParaRPr lang="en-GB"/>
          </a:p>
        </p:txBody>
      </p:sp>
      <p:pic>
        <p:nvPicPr>
          <p:cNvPr id="4" name="Picture 3">
            <a:extLst>
              <a:ext uri="{FF2B5EF4-FFF2-40B4-BE49-F238E27FC236}">
                <a16:creationId xmlns:a16="http://schemas.microsoft.com/office/drawing/2014/main" id="{2587D35A-48C7-4748-BAEA-7B6C2FE0F289}"/>
              </a:ext>
            </a:extLst>
          </p:cNvPr>
          <p:cNvPicPr>
            <a:picLocks noChangeAspect="1"/>
          </p:cNvPicPr>
          <p:nvPr/>
        </p:nvPicPr>
        <p:blipFill>
          <a:blip r:embed="rId2"/>
          <a:stretch>
            <a:fillRect/>
          </a:stretch>
        </p:blipFill>
        <p:spPr>
          <a:xfrm>
            <a:off x="35496" y="117368"/>
            <a:ext cx="4559920" cy="6624000"/>
          </a:xfrm>
          <a:prstGeom prst="rect">
            <a:avLst/>
          </a:prstGeom>
        </p:spPr>
      </p:pic>
      <p:pic>
        <p:nvPicPr>
          <p:cNvPr id="5" name="Picture 4">
            <a:extLst>
              <a:ext uri="{FF2B5EF4-FFF2-40B4-BE49-F238E27FC236}">
                <a16:creationId xmlns:a16="http://schemas.microsoft.com/office/drawing/2014/main" id="{1DB30954-DA98-439F-B558-A814E115DA91}"/>
              </a:ext>
            </a:extLst>
          </p:cNvPr>
          <p:cNvPicPr>
            <a:picLocks noChangeAspect="1"/>
          </p:cNvPicPr>
          <p:nvPr/>
        </p:nvPicPr>
        <p:blipFill>
          <a:blip r:embed="rId3"/>
          <a:stretch>
            <a:fillRect/>
          </a:stretch>
        </p:blipFill>
        <p:spPr>
          <a:xfrm>
            <a:off x="4572000" y="81368"/>
            <a:ext cx="4506840" cy="6660000"/>
          </a:xfrm>
          <a:prstGeom prst="rect">
            <a:avLst/>
          </a:prstGeom>
        </p:spPr>
      </p:pic>
    </p:spTree>
    <p:extLst>
      <p:ext uri="{BB962C8B-B14F-4D97-AF65-F5344CB8AC3E}">
        <p14:creationId xmlns:p14="http://schemas.microsoft.com/office/powerpoint/2010/main" val="2085952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323528" y="260648"/>
            <a:ext cx="8496944" cy="720080"/>
          </a:xfrm>
          <a:prstGeom prst="rect">
            <a:avLst/>
          </a:prstGeom>
        </p:spPr>
        <p:txBody>
          <a:bodyPr vert="horz" anchor="ctr">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GB" b="1" spc="300" dirty="0"/>
              <a:t>NUMBER OF PERMITS GRANTED OVER TIME </a:t>
            </a:r>
          </a:p>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GB" b="1" spc="300" dirty="0"/>
              <a:t>(BY PREDOMINANT USE)</a:t>
            </a:r>
            <a:endParaRPr kumimoji="0" lang="en-GB" b="1" i="0" u="none" strike="noStrike" kern="1200" cap="none" spc="300" normalizeH="0" baseline="0" noProof="0" dirty="0">
              <a:ln>
                <a:noFill/>
              </a:ln>
              <a:solidFill>
                <a:schemeClr val="tx1"/>
              </a:solidFill>
              <a:effectLst/>
              <a:uLnTx/>
              <a:uFillTx/>
              <a:latin typeface="+mn-lt"/>
              <a:ea typeface="+mn-ea"/>
              <a:cs typeface="+mn-cs"/>
            </a:endParaRPr>
          </a:p>
        </p:txBody>
      </p:sp>
      <p:graphicFrame>
        <p:nvGraphicFramePr>
          <p:cNvPr id="2" name="Table 2">
            <a:extLst>
              <a:ext uri="{FF2B5EF4-FFF2-40B4-BE49-F238E27FC236}">
                <a16:creationId xmlns:a16="http://schemas.microsoft.com/office/drawing/2014/main" id="{6A32C034-010A-47B0-BC1A-14CED002848A}"/>
              </a:ext>
            </a:extLst>
          </p:cNvPr>
          <p:cNvGraphicFramePr>
            <a:graphicFrameLocks noGrp="1"/>
          </p:cNvGraphicFramePr>
          <p:nvPr/>
        </p:nvGraphicFramePr>
        <p:xfrm>
          <a:off x="611560" y="2183196"/>
          <a:ext cx="7848870" cy="2973996"/>
        </p:xfrm>
        <a:graphic>
          <a:graphicData uri="http://schemas.openxmlformats.org/drawingml/2006/table">
            <a:tbl>
              <a:tblPr firstRow="1" bandRow="1">
                <a:tableStyleId>{5C22544A-7EE6-4342-B048-85BDC9FD1C3A}</a:tableStyleId>
              </a:tblPr>
              <a:tblGrid>
                <a:gridCol w="1569774">
                  <a:extLst>
                    <a:ext uri="{9D8B030D-6E8A-4147-A177-3AD203B41FA5}">
                      <a16:colId xmlns:a16="http://schemas.microsoft.com/office/drawing/2014/main" val="2466161630"/>
                    </a:ext>
                  </a:extLst>
                </a:gridCol>
                <a:gridCol w="1569774">
                  <a:extLst>
                    <a:ext uri="{9D8B030D-6E8A-4147-A177-3AD203B41FA5}">
                      <a16:colId xmlns:a16="http://schemas.microsoft.com/office/drawing/2014/main" val="1548323799"/>
                    </a:ext>
                  </a:extLst>
                </a:gridCol>
                <a:gridCol w="1569774">
                  <a:extLst>
                    <a:ext uri="{9D8B030D-6E8A-4147-A177-3AD203B41FA5}">
                      <a16:colId xmlns:a16="http://schemas.microsoft.com/office/drawing/2014/main" val="450040989"/>
                    </a:ext>
                  </a:extLst>
                </a:gridCol>
                <a:gridCol w="1569774">
                  <a:extLst>
                    <a:ext uri="{9D8B030D-6E8A-4147-A177-3AD203B41FA5}">
                      <a16:colId xmlns:a16="http://schemas.microsoft.com/office/drawing/2014/main" val="1028502915"/>
                    </a:ext>
                  </a:extLst>
                </a:gridCol>
                <a:gridCol w="1569774">
                  <a:extLst>
                    <a:ext uri="{9D8B030D-6E8A-4147-A177-3AD203B41FA5}">
                      <a16:colId xmlns:a16="http://schemas.microsoft.com/office/drawing/2014/main" val="2516156367"/>
                    </a:ext>
                  </a:extLst>
                </a:gridCol>
              </a:tblGrid>
              <a:tr h="648072">
                <a:tc>
                  <a:txBody>
                    <a:bodyPr/>
                    <a:lstStyle/>
                    <a:p>
                      <a:pPr algn="ctr" fontAlgn="ctr"/>
                      <a:r>
                        <a:rPr lang="en-US" sz="1600" b="1" i="0" u="none" strike="noStrike" dirty="0">
                          <a:solidFill>
                            <a:srgbClr val="000000"/>
                          </a:solidFill>
                          <a:effectLst/>
                          <a:latin typeface="Calibri" panose="020F0502020204030204" pitchFamily="34" charset="0"/>
                        </a:rPr>
                        <a:t>Decision Year</a:t>
                      </a:r>
                    </a:p>
                  </a:txBody>
                  <a:tcPr marL="0" marR="0" marT="0" marB="0" anchor="ctr"/>
                </a:tc>
                <a:tc>
                  <a:txBody>
                    <a:bodyPr/>
                    <a:lstStyle/>
                    <a:p>
                      <a:pPr algn="ctr" fontAlgn="ctr"/>
                      <a:r>
                        <a:rPr lang="en-US" sz="1600" b="1" i="0" u="none" strike="noStrike">
                          <a:solidFill>
                            <a:srgbClr val="000000"/>
                          </a:solidFill>
                          <a:effectLst/>
                          <a:latin typeface="MS Sans Serif"/>
                        </a:rPr>
                        <a:t>Office</a:t>
                      </a:r>
                    </a:p>
                  </a:txBody>
                  <a:tcPr marL="0" marR="0" marT="0" marB="0" anchor="ctr"/>
                </a:tc>
                <a:tc>
                  <a:txBody>
                    <a:bodyPr/>
                    <a:lstStyle/>
                    <a:p>
                      <a:pPr algn="ctr" fontAlgn="ctr"/>
                      <a:r>
                        <a:rPr lang="en-US" sz="1600" b="1" i="0" u="none" strike="noStrike">
                          <a:solidFill>
                            <a:srgbClr val="000000"/>
                          </a:solidFill>
                          <a:effectLst/>
                          <a:latin typeface="MS Sans Serif"/>
                        </a:rPr>
                        <a:t>Retail</a:t>
                      </a:r>
                    </a:p>
                  </a:txBody>
                  <a:tcPr marL="0" marR="0" marT="0" marB="0" anchor="ctr"/>
                </a:tc>
                <a:tc>
                  <a:txBody>
                    <a:bodyPr/>
                    <a:lstStyle/>
                    <a:p>
                      <a:pPr algn="ctr" fontAlgn="ctr"/>
                      <a:r>
                        <a:rPr lang="en-US" sz="1600" b="1" i="0" u="none" strike="noStrike" dirty="0">
                          <a:solidFill>
                            <a:srgbClr val="000000"/>
                          </a:solidFill>
                          <a:effectLst/>
                          <a:latin typeface="MS Sans Serif"/>
                        </a:rPr>
                        <a:t>Industrial</a:t>
                      </a:r>
                    </a:p>
                  </a:txBody>
                  <a:tcPr marL="0" marR="0" marT="0" marB="0" anchor="ctr"/>
                </a:tc>
                <a:tc>
                  <a:txBody>
                    <a:bodyPr/>
                    <a:lstStyle/>
                    <a:p>
                      <a:pPr algn="ctr" fontAlgn="ctr"/>
                      <a:r>
                        <a:rPr lang="en-US" sz="1600" b="1" i="0" u="none" strike="noStrike" dirty="0">
                          <a:solidFill>
                            <a:srgbClr val="000000"/>
                          </a:solidFill>
                          <a:effectLst/>
                          <a:latin typeface="MS Sans Serif"/>
                        </a:rPr>
                        <a:t>Warehousing</a:t>
                      </a:r>
                    </a:p>
                  </a:txBody>
                  <a:tcPr marL="0" marR="0" marT="0" marB="0" anchor="ctr"/>
                </a:tc>
                <a:extLst>
                  <a:ext uri="{0D108BD9-81ED-4DB2-BD59-A6C34878D82A}">
                    <a16:rowId xmlns:a16="http://schemas.microsoft.com/office/drawing/2014/main" val="2556705090"/>
                  </a:ext>
                </a:extLst>
              </a:tr>
              <a:tr h="387654">
                <a:tc>
                  <a:txBody>
                    <a:bodyPr/>
                    <a:lstStyle/>
                    <a:p>
                      <a:pPr algn="ctr" fontAlgn="ctr"/>
                      <a:r>
                        <a:rPr lang="en-US" sz="1600" b="1" i="0" u="none" strike="noStrike" dirty="0">
                          <a:solidFill>
                            <a:srgbClr val="000000"/>
                          </a:solidFill>
                          <a:effectLst/>
                          <a:latin typeface="Calibri" panose="020F0502020204030204" pitchFamily="34" charset="0"/>
                        </a:rPr>
                        <a:t>2008</a:t>
                      </a: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13455827"/>
                  </a:ext>
                </a:extLst>
              </a:tr>
              <a:tr h="387654">
                <a:tc>
                  <a:txBody>
                    <a:bodyPr/>
                    <a:lstStyle/>
                    <a:p>
                      <a:pPr algn="ctr" fontAlgn="ctr"/>
                      <a:r>
                        <a:rPr lang="en-US" sz="1600" b="1" i="0" u="none" strike="noStrike" dirty="0">
                          <a:solidFill>
                            <a:srgbClr val="000000"/>
                          </a:solidFill>
                          <a:effectLst/>
                          <a:latin typeface="Calibri" panose="020F0502020204030204" pitchFamily="34" charset="0"/>
                        </a:rPr>
                        <a:t>2009</a:t>
                      </a: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1926101060"/>
                  </a:ext>
                </a:extLst>
              </a:tr>
              <a:tr h="387654">
                <a:tc>
                  <a:txBody>
                    <a:bodyPr/>
                    <a:lstStyle/>
                    <a:p>
                      <a:pPr algn="ctr" fontAlgn="ctr"/>
                      <a:r>
                        <a:rPr lang="en-US" sz="1600" b="1" i="0" u="none" strike="noStrike" dirty="0">
                          <a:solidFill>
                            <a:srgbClr val="000000"/>
                          </a:solidFill>
                          <a:effectLst/>
                          <a:latin typeface="Calibri" panose="020F0502020204030204" pitchFamily="34" charset="0"/>
                        </a:rPr>
                        <a:t>2010</a:t>
                      </a:r>
                    </a:p>
                  </a:txBody>
                  <a:tcPr marL="0" marR="0" marT="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3835337586"/>
                  </a:ext>
                </a:extLst>
              </a:tr>
              <a:tr h="387654">
                <a:tc>
                  <a:txBody>
                    <a:bodyPr/>
                    <a:lstStyle/>
                    <a:p>
                      <a:pPr algn="ctr" fontAlgn="ctr"/>
                      <a:r>
                        <a:rPr lang="en-US" sz="1600" b="1" i="0" u="none" strike="noStrike" dirty="0">
                          <a:solidFill>
                            <a:srgbClr val="000000"/>
                          </a:solidFill>
                          <a:effectLst/>
                          <a:latin typeface="Calibri" panose="020F0502020204030204" pitchFamily="34" charset="0"/>
                        </a:rPr>
                        <a:t>2013</a:t>
                      </a:r>
                    </a:p>
                  </a:txBody>
                  <a:tcPr marL="0" marR="0" marT="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2827236341"/>
                  </a:ext>
                </a:extLst>
              </a:tr>
              <a:tr h="387654">
                <a:tc>
                  <a:txBody>
                    <a:bodyPr/>
                    <a:lstStyle/>
                    <a:p>
                      <a:pPr algn="ctr" fontAlgn="ctr"/>
                      <a:r>
                        <a:rPr lang="en-US" sz="1600" b="1" i="0" u="none" strike="noStrike" dirty="0">
                          <a:solidFill>
                            <a:srgbClr val="000000"/>
                          </a:solidFill>
                          <a:effectLst/>
                          <a:latin typeface="Calibri" panose="020F0502020204030204" pitchFamily="34" charset="0"/>
                        </a:rPr>
                        <a:t>2015</a:t>
                      </a:r>
                    </a:p>
                  </a:txBody>
                  <a:tcPr marL="0" marR="0" marT="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tc>
                <a:extLst>
                  <a:ext uri="{0D108BD9-81ED-4DB2-BD59-A6C34878D82A}">
                    <a16:rowId xmlns:a16="http://schemas.microsoft.com/office/drawing/2014/main" val="2354574177"/>
                  </a:ext>
                </a:extLst>
              </a:tr>
              <a:tr h="387654">
                <a:tc>
                  <a:txBody>
                    <a:bodyPr/>
                    <a:lstStyle/>
                    <a:p>
                      <a:pPr algn="ctr" fontAlgn="ctr"/>
                      <a:r>
                        <a:rPr lang="en-US" sz="1600" b="1" i="0" u="none" strike="noStrike" dirty="0">
                          <a:solidFill>
                            <a:srgbClr val="000000"/>
                          </a:solidFill>
                          <a:effectLst/>
                          <a:latin typeface="Calibri" panose="020F0502020204030204" pitchFamily="34" charset="0"/>
                        </a:rPr>
                        <a:t>2017</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1</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tc>
                <a:extLst>
                  <a:ext uri="{0D108BD9-81ED-4DB2-BD59-A6C34878D82A}">
                    <a16:rowId xmlns:a16="http://schemas.microsoft.com/office/drawing/2014/main" val="800082505"/>
                  </a:ext>
                </a:extLst>
              </a:tr>
            </a:tbl>
          </a:graphicData>
        </a:graphic>
      </p:graphicFrame>
      <p:sp>
        <p:nvSpPr>
          <p:cNvPr id="4" name="TextBox 3">
            <a:extLst>
              <a:ext uri="{FF2B5EF4-FFF2-40B4-BE49-F238E27FC236}">
                <a16:creationId xmlns:a16="http://schemas.microsoft.com/office/drawing/2014/main" id="{BD99BC77-EDE0-494F-9DAA-5CDFC8DA8D18}"/>
              </a:ext>
            </a:extLst>
          </p:cNvPr>
          <p:cNvSpPr txBox="1"/>
          <p:nvPr/>
        </p:nvSpPr>
        <p:spPr>
          <a:xfrm>
            <a:off x="611560" y="5805264"/>
            <a:ext cx="7209025" cy="338554"/>
          </a:xfrm>
          <a:prstGeom prst="rect">
            <a:avLst/>
          </a:prstGeom>
          <a:noFill/>
        </p:spPr>
        <p:txBody>
          <a:bodyPr wrap="none" rtlCol="0">
            <a:spAutoFit/>
          </a:bodyPr>
          <a:lstStyle/>
          <a:p>
            <a:r>
              <a:rPr lang="en-US" sz="1600" dirty="0"/>
              <a:t>NB: Permits constituting renewals of previous permits have not been included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8BC6-E20E-46E0-A280-D3F8F7A5FAF1}"/>
              </a:ext>
            </a:extLst>
          </p:cNvPr>
          <p:cNvSpPr>
            <a:spLocks noGrp="1"/>
          </p:cNvSpPr>
          <p:nvPr>
            <p:ph type="title"/>
          </p:nvPr>
        </p:nvSpPr>
        <p:spPr/>
        <p:txBody>
          <a:bodyPr anchor="ctr">
            <a:normAutofit/>
          </a:bodyPr>
          <a:lstStyle/>
          <a:p>
            <a:r>
              <a:rPr lang="en-US" sz="1800" b="1" spc="300" dirty="0">
                <a:solidFill>
                  <a:schemeClr val="tx1"/>
                </a:solidFill>
                <a:latin typeface="+mn-lt"/>
              </a:rPr>
              <a:t>PERMITTED FLOORSPACE BY USE-TYPE</a:t>
            </a:r>
          </a:p>
        </p:txBody>
      </p:sp>
      <p:graphicFrame>
        <p:nvGraphicFramePr>
          <p:cNvPr id="8" name="Table 8">
            <a:extLst>
              <a:ext uri="{FF2B5EF4-FFF2-40B4-BE49-F238E27FC236}">
                <a16:creationId xmlns:a16="http://schemas.microsoft.com/office/drawing/2014/main" id="{7C73E263-9ACF-4B71-A49D-4004EE19DB3B}"/>
              </a:ext>
            </a:extLst>
          </p:cNvPr>
          <p:cNvGraphicFramePr>
            <a:graphicFrameLocks noGrp="1"/>
          </p:cNvGraphicFramePr>
          <p:nvPr>
            <p:ph sz="quarter" idx="1"/>
          </p:nvPr>
        </p:nvGraphicFramePr>
        <p:xfrm>
          <a:off x="305220" y="1772816"/>
          <a:ext cx="8514582" cy="3960440"/>
        </p:xfrm>
        <a:graphic>
          <a:graphicData uri="http://schemas.openxmlformats.org/drawingml/2006/table">
            <a:tbl>
              <a:tblPr firstRow="1" bandRow="1">
                <a:tableStyleId>{5C22544A-7EE6-4342-B048-85BDC9FD1C3A}</a:tableStyleId>
              </a:tblPr>
              <a:tblGrid>
                <a:gridCol w="1419097">
                  <a:extLst>
                    <a:ext uri="{9D8B030D-6E8A-4147-A177-3AD203B41FA5}">
                      <a16:colId xmlns:a16="http://schemas.microsoft.com/office/drawing/2014/main" val="1713973887"/>
                    </a:ext>
                  </a:extLst>
                </a:gridCol>
                <a:gridCol w="1419097">
                  <a:extLst>
                    <a:ext uri="{9D8B030D-6E8A-4147-A177-3AD203B41FA5}">
                      <a16:colId xmlns:a16="http://schemas.microsoft.com/office/drawing/2014/main" val="2516454525"/>
                    </a:ext>
                  </a:extLst>
                </a:gridCol>
                <a:gridCol w="1419097">
                  <a:extLst>
                    <a:ext uri="{9D8B030D-6E8A-4147-A177-3AD203B41FA5}">
                      <a16:colId xmlns:a16="http://schemas.microsoft.com/office/drawing/2014/main" val="4213337534"/>
                    </a:ext>
                  </a:extLst>
                </a:gridCol>
                <a:gridCol w="1419097">
                  <a:extLst>
                    <a:ext uri="{9D8B030D-6E8A-4147-A177-3AD203B41FA5}">
                      <a16:colId xmlns:a16="http://schemas.microsoft.com/office/drawing/2014/main" val="3703612962"/>
                    </a:ext>
                  </a:extLst>
                </a:gridCol>
                <a:gridCol w="1419097">
                  <a:extLst>
                    <a:ext uri="{9D8B030D-6E8A-4147-A177-3AD203B41FA5}">
                      <a16:colId xmlns:a16="http://schemas.microsoft.com/office/drawing/2014/main" val="83952362"/>
                    </a:ext>
                  </a:extLst>
                </a:gridCol>
                <a:gridCol w="1419097">
                  <a:extLst>
                    <a:ext uri="{9D8B030D-6E8A-4147-A177-3AD203B41FA5}">
                      <a16:colId xmlns:a16="http://schemas.microsoft.com/office/drawing/2014/main" val="3661008186"/>
                    </a:ext>
                  </a:extLst>
                </a:gridCol>
              </a:tblGrid>
              <a:tr h="495055">
                <a:tc>
                  <a:txBody>
                    <a:bodyPr/>
                    <a:lstStyle/>
                    <a:p>
                      <a:pPr algn="ctr" fontAlgn="ctr"/>
                      <a:r>
                        <a:rPr lang="en-US" sz="1600" b="1" i="0" u="none" strike="noStrike" dirty="0">
                          <a:solidFill>
                            <a:srgbClr val="000000"/>
                          </a:solidFill>
                          <a:effectLst/>
                          <a:latin typeface="Calibri" panose="020F0502020204030204" pitchFamily="34" charset="0"/>
                        </a:rPr>
                        <a:t>Decision Year</a:t>
                      </a:r>
                    </a:p>
                  </a:txBody>
                  <a:tcPr marL="0" marR="0" marT="0" marB="0" anchor="ctr"/>
                </a:tc>
                <a:tc>
                  <a:txBody>
                    <a:bodyPr/>
                    <a:lstStyle/>
                    <a:p>
                      <a:pPr algn="ctr" fontAlgn="ctr"/>
                      <a:r>
                        <a:rPr lang="en-US" sz="1600" b="1" i="0" u="none" strike="noStrike" dirty="0">
                          <a:solidFill>
                            <a:srgbClr val="000000"/>
                          </a:solidFill>
                          <a:effectLst/>
                          <a:latin typeface="MS Sans Serif"/>
                        </a:rPr>
                        <a:t>Office</a:t>
                      </a:r>
                    </a:p>
                  </a:txBody>
                  <a:tcPr marL="0" marR="0" marT="0" marB="0" anchor="ctr"/>
                </a:tc>
                <a:tc>
                  <a:txBody>
                    <a:bodyPr/>
                    <a:lstStyle/>
                    <a:p>
                      <a:pPr algn="ctr" fontAlgn="ctr"/>
                      <a:r>
                        <a:rPr lang="en-US" sz="1600" b="1" i="0" u="none" strike="noStrike">
                          <a:solidFill>
                            <a:srgbClr val="000000"/>
                          </a:solidFill>
                          <a:effectLst/>
                          <a:latin typeface="MS Sans Serif"/>
                        </a:rPr>
                        <a:t>Retail</a:t>
                      </a:r>
                    </a:p>
                  </a:txBody>
                  <a:tcPr marL="0" marR="0" marT="0" marB="0" anchor="ctr"/>
                </a:tc>
                <a:tc>
                  <a:txBody>
                    <a:bodyPr/>
                    <a:lstStyle/>
                    <a:p>
                      <a:pPr algn="ctr" fontAlgn="ctr"/>
                      <a:r>
                        <a:rPr lang="en-US" sz="1600" b="1" i="0" u="none" strike="noStrike">
                          <a:solidFill>
                            <a:srgbClr val="000000"/>
                          </a:solidFill>
                          <a:effectLst/>
                          <a:latin typeface="MS Sans Serif"/>
                        </a:rPr>
                        <a:t>Food &amp; Drink</a:t>
                      </a:r>
                    </a:p>
                  </a:txBody>
                  <a:tcPr marL="0" marR="0" marT="0" marB="0" anchor="ctr"/>
                </a:tc>
                <a:tc>
                  <a:txBody>
                    <a:bodyPr/>
                    <a:lstStyle/>
                    <a:p>
                      <a:pPr algn="ctr" fontAlgn="ctr"/>
                      <a:r>
                        <a:rPr lang="en-US" sz="1600" b="1" i="0" u="none" strike="noStrike">
                          <a:solidFill>
                            <a:srgbClr val="000000"/>
                          </a:solidFill>
                          <a:effectLst/>
                          <a:latin typeface="MS Sans Serif"/>
                        </a:rPr>
                        <a:t>Industrial</a:t>
                      </a:r>
                    </a:p>
                  </a:txBody>
                  <a:tcPr marL="0" marR="0" marT="0" marB="0" anchor="ctr"/>
                </a:tc>
                <a:tc>
                  <a:txBody>
                    <a:bodyPr/>
                    <a:lstStyle/>
                    <a:p>
                      <a:pPr algn="ctr" fontAlgn="ctr"/>
                      <a:r>
                        <a:rPr lang="en-US" sz="1600" b="1" i="0" u="none" strike="noStrike">
                          <a:solidFill>
                            <a:srgbClr val="000000"/>
                          </a:solidFill>
                          <a:effectLst/>
                          <a:latin typeface="MS Sans Serif"/>
                        </a:rPr>
                        <a:t>Warehouse</a:t>
                      </a:r>
                    </a:p>
                  </a:txBody>
                  <a:tcPr marL="0" marR="0" marT="0" marB="0" anchor="ctr"/>
                </a:tc>
                <a:extLst>
                  <a:ext uri="{0D108BD9-81ED-4DB2-BD59-A6C34878D82A}">
                    <a16:rowId xmlns:a16="http://schemas.microsoft.com/office/drawing/2014/main" val="967400452"/>
                  </a:ext>
                </a:extLst>
              </a:tr>
              <a:tr h="495055">
                <a:tc>
                  <a:txBody>
                    <a:bodyPr/>
                    <a:lstStyle/>
                    <a:p>
                      <a:pPr algn="ctr" fontAlgn="ctr"/>
                      <a:r>
                        <a:rPr lang="en-US" sz="1600" b="1" i="0" u="none" strike="noStrike" dirty="0">
                          <a:solidFill>
                            <a:srgbClr val="000000"/>
                          </a:solidFill>
                          <a:effectLst/>
                          <a:latin typeface="Calibri" panose="020F0502020204030204" pitchFamily="34" charset="0"/>
                        </a:rPr>
                        <a:t>2008</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88</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1255</a:t>
                      </a:r>
                    </a:p>
                  </a:txBody>
                  <a:tcPr marL="0" marR="0" marT="0" marB="0" anchor="ctr"/>
                </a:tc>
                <a:extLst>
                  <a:ext uri="{0D108BD9-81ED-4DB2-BD59-A6C34878D82A}">
                    <a16:rowId xmlns:a16="http://schemas.microsoft.com/office/drawing/2014/main" val="1574417870"/>
                  </a:ext>
                </a:extLst>
              </a:tr>
              <a:tr h="495055">
                <a:tc>
                  <a:txBody>
                    <a:bodyPr/>
                    <a:lstStyle/>
                    <a:p>
                      <a:pPr algn="ctr" fontAlgn="ctr"/>
                      <a:r>
                        <a:rPr lang="en-US" sz="1600" b="1" i="0" u="none" strike="noStrike" dirty="0">
                          <a:solidFill>
                            <a:srgbClr val="000000"/>
                          </a:solidFill>
                          <a:effectLst/>
                          <a:latin typeface="Calibri" panose="020F0502020204030204" pitchFamily="34" charset="0"/>
                        </a:rPr>
                        <a:t>2009</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119</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4614</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1518</a:t>
                      </a:r>
                    </a:p>
                  </a:txBody>
                  <a:tcPr marL="0" marR="0" marT="0" marB="0" anchor="ctr"/>
                </a:tc>
                <a:extLst>
                  <a:ext uri="{0D108BD9-81ED-4DB2-BD59-A6C34878D82A}">
                    <a16:rowId xmlns:a16="http://schemas.microsoft.com/office/drawing/2014/main" val="3447094185"/>
                  </a:ext>
                </a:extLst>
              </a:tr>
              <a:tr h="495055">
                <a:tc>
                  <a:txBody>
                    <a:bodyPr/>
                    <a:lstStyle/>
                    <a:p>
                      <a:pPr algn="ctr" fontAlgn="ctr"/>
                      <a:r>
                        <a:rPr lang="en-US" sz="1600" b="1" i="0" u="none" strike="noStrike" dirty="0">
                          <a:solidFill>
                            <a:srgbClr val="000000"/>
                          </a:solidFill>
                          <a:effectLst/>
                          <a:latin typeface="Calibri" panose="020F0502020204030204" pitchFamily="34" charset="0"/>
                        </a:rPr>
                        <a:t>2010</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184</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64</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64</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1160</a:t>
                      </a:r>
                    </a:p>
                  </a:txBody>
                  <a:tcPr marL="0" marR="0" marT="0" marB="0" anchor="ctr"/>
                </a:tc>
                <a:extLst>
                  <a:ext uri="{0D108BD9-81ED-4DB2-BD59-A6C34878D82A}">
                    <a16:rowId xmlns:a16="http://schemas.microsoft.com/office/drawing/2014/main" val="2808719967"/>
                  </a:ext>
                </a:extLst>
              </a:tr>
              <a:tr h="495055">
                <a:tc>
                  <a:txBody>
                    <a:bodyPr/>
                    <a:lstStyle/>
                    <a:p>
                      <a:pPr algn="ctr" fontAlgn="ctr"/>
                      <a:r>
                        <a:rPr lang="en-US" sz="1600" b="1" i="0" u="none" strike="noStrike" dirty="0">
                          <a:solidFill>
                            <a:srgbClr val="000000"/>
                          </a:solidFill>
                          <a:effectLst/>
                          <a:latin typeface="Calibri" panose="020F0502020204030204" pitchFamily="34" charset="0"/>
                        </a:rPr>
                        <a:t>2013</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418</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825</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75</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3875</a:t>
                      </a:r>
                    </a:p>
                  </a:txBody>
                  <a:tcPr marL="0" marR="0" marT="0" marB="0" anchor="ctr"/>
                </a:tc>
                <a:extLst>
                  <a:ext uri="{0D108BD9-81ED-4DB2-BD59-A6C34878D82A}">
                    <a16:rowId xmlns:a16="http://schemas.microsoft.com/office/drawing/2014/main" val="3548836280"/>
                  </a:ext>
                </a:extLst>
              </a:tr>
              <a:tr h="495055">
                <a:tc>
                  <a:txBody>
                    <a:bodyPr/>
                    <a:lstStyle/>
                    <a:p>
                      <a:pPr algn="ctr" fontAlgn="ctr"/>
                      <a:r>
                        <a:rPr lang="en-US" sz="1600" b="1" i="0" u="none" strike="noStrike" dirty="0">
                          <a:solidFill>
                            <a:srgbClr val="000000"/>
                          </a:solidFill>
                          <a:effectLst/>
                          <a:latin typeface="Calibri" panose="020F0502020204030204" pitchFamily="34" charset="0"/>
                        </a:rPr>
                        <a:t>2015</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208</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1161</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31</a:t>
                      </a:r>
                    </a:p>
                  </a:txBody>
                  <a:tcPr marL="0" marR="0" marT="0" marB="0" anchor="ctr"/>
                </a:tc>
                <a:extLst>
                  <a:ext uri="{0D108BD9-81ED-4DB2-BD59-A6C34878D82A}">
                    <a16:rowId xmlns:a16="http://schemas.microsoft.com/office/drawing/2014/main" val="3967444041"/>
                  </a:ext>
                </a:extLst>
              </a:tr>
              <a:tr h="495055">
                <a:tc>
                  <a:txBody>
                    <a:bodyPr/>
                    <a:lstStyle/>
                    <a:p>
                      <a:pPr algn="ctr" fontAlgn="ctr"/>
                      <a:r>
                        <a:rPr lang="en-US" sz="1600" b="1" i="0" u="none" strike="noStrike" dirty="0">
                          <a:solidFill>
                            <a:srgbClr val="000000"/>
                          </a:solidFill>
                          <a:effectLst/>
                          <a:latin typeface="Calibri" panose="020F0502020204030204" pitchFamily="34" charset="0"/>
                        </a:rPr>
                        <a:t>2017</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849</a:t>
                      </a:r>
                    </a:p>
                  </a:txBody>
                  <a:tcPr marL="0" marR="0" marT="0"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149</a:t>
                      </a:r>
                    </a:p>
                  </a:txBody>
                  <a:tcPr marL="0" marR="0" marT="0" marB="0" anchor="ctr"/>
                </a:tc>
                <a:extLst>
                  <a:ext uri="{0D108BD9-81ED-4DB2-BD59-A6C34878D82A}">
                    <a16:rowId xmlns:a16="http://schemas.microsoft.com/office/drawing/2014/main" val="2059078961"/>
                  </a:ext>
                </a:extLst>
              </a:tr>
              <a:tr h="495055">
                <a:tc>
                  <a:txBody>
                    <a:bodyPr/>
                    <a:lstStyle/>
                    <a:p>
                      <a:pPr algn="ctr" fontAlgn="ctr"/>
                      <a:r>
                        <a:rPr lang="en-US" sz="1600" b="0" i="0" u="none" strike="noStrike"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Total</a:t>
                      </a:r>
                    </a:p>
                  </a:txBody>
                  <a:tcPr marL="0" marR="0" marT="0" marB="0" anchor="ctr">
                    <a:solidFill>
                      <a:schemeClr val="accent1"/>
                    </a:solidFill>
                  </a:tcPr>
                </a:tc>
                <a:tc>
                  <a:txBody>
                    <a:bodyPr/>
                    <a:lstStyle/>
                    <a:p>
                      <a:pPr algn="ctr" fontAlgn="ctr"/>
                      <a:r>
                        <a:rPr lang="en-US" sz="1600" b="1" i="0" u="none" strike="noStrike" dirty="0">
                          <a:solidFill>
                            <a:srgbClr val="000000"/>
                          </a:solidFill>
                          <a:effectLst/>
                          <a:latin typeface="Calibri" panose="020F0502020204030204" pitchFamily="34" charset="0"/>
                        </a:rPr>
                        <a:t>1778</a:t>
                      </a:r>
                    </a:p>
                  </a:txBody>
                  <a:tcPr marL="0" marR="0" marT="0" marB="0" anchor="ctr">
                    <a:solidFill>
                      <a:schemeClr val="accent1"/>
                    </a:solidFill>
                  </a:tcPr>
                </a:tc>
                <a:tc>
                  <a:txBody>
                    <a:bodyPr/>
                    <a:lstStyle/>
                    <a:p>
                      <a:pPr algn="ctr" fontAlgn="ctr"/>
                      <a:r>
                        <a:rPr lang="en-US" sz="1600" b="1" i="0" u="none" strike="noStrike" dirty="0">
                          <a:solidFill>
                            <a:srgbClr val="000000"/>
                          </a:solidFill>
                          <a:effectLst/>
                          <a:latin typeface="Calibri" panose="020F0502020204030204" pitchFamily="34" charset="0"/>
                        </a:rPr>
                        <a:t>2138</a:t>
                      </a:r>
                    </a:p>
                  </a:txBody>
                  <a:tcPr marL="0" marR="0" marT="0" marB="0" anchor="ctr">
                    <a:solidFill>
                      <a:schemeClr val="accent1"/>
                    </a:solidFill>
                  </a:tcPr>
                </a:tc>
                <a:tc>
                  <a:txBody>
                    <a:bodyPr/>
                    <a:lstStyle/>
                    <a:p>
                      <a:pPr algn="ctr" fontAlgn="ctr"/>
                      <a:r>
                        <a:rPr lang="en-US" sz="1600" b="1" i="0" u="none" strike="noStrike" dirty="0">
                          <a:solidFill>
                            <a:srgbClr val="000000"/>
                          </a:solidFill>
                          <a:effectLst/>
                          <a:latin typeface="Calibri" panose="020F0502020204030204" pitchFamily="34" charset="0"/>
                        </a:rPr>
                        <a:t>0</a:t>
                      </a:r>
                    </a:p>
                  </a:txBody>
                  <a:tcPr marL="0" marR="0" marT="0" marB="0" anchor="ctr">
                    <a:solidFill>
                      <a:schemeClr val="accent1"/>
                    </a:solidFill>
                  </a:tcPr>
                </a:tc>
                <a:tc>
                  <a:txBody>
                    <a:bodyPr/>
                    <a:lstStyle/>
                    <a:p>
                      <a:pPr algn="ctr" fontAlgn="ctr"/>
                      <a:r>
                        <a:rPr lang="en-US" sz="1600" b="1" i="0" u="none" strike="noStrike" dirty="0">
                          <a:solidFill>
                            <a:srgbClr val="000000"/>
                          </a:solidFill>
                          <a:effectLst/>
                          <a:latin typeface="Calibri" panose="020F0502020204030204" pitchFamily="34" charset="0"/>
                        </a:rPr>
                        <a:t>4753</a:t>
                      </a:r>
                    </a:p>
                  </a:txBody>
                  <a:tcPr marL="0" marR="0" marT="0" marB="0" anchor="ctr">
                    <a:solidFill>
                      <a:schemeClr val="accent1"/>
                    </a:solidFill>
                  </a:tcPr>
                </a:tc>
                <a:tc>
                  <a:txBody>
                    <a:bodyPr/>
                    <a:lstStyle/>
                    <a:p>
                      <a:pPr algn="ctr" fontAlgn="ctr"/>
                      <a:r>
                        <a:rPr lang="en-US" sz="1600" b="1" i="0" u="none" strike="noStrike" dirty="0">
                          <a:solidFill>
                            <a:srgbClr val="000000"/>
                          </a:solidFill>
                          <a:effectLst/>
                          <a:latin typeface="Calibri" panose="020F0502020204030204" pitchFamily="34" charset="0"/>
                        </a:rPr>
                        <a:t>7988</a:t>
                      </a:r>
                    </a:p>
                  </a:txBody>
                  <a:tcPr marL="0" marR="0" marT="0" marB="0" anchor="ctr">
                    <a:solidFill>
                      <a:schemeClr val="accent1"/>
                    </a:solidFill>
                  </a:tcPr>
                </a:tc>
                <a:extLst>
                  <a:ext uri="{0D108BD9-81ED-4DB2-BD59-A6C34878D82A}">
                    <a16:rowId xmlns:a16="http://schemas.microsoft.com/office/drawing/2014/main" val="578088403"/>
                  </a:ext>
                </a:extLst>
              </a:tr>
            </a:tbl>
          </a:graphicData>
        </a:graphic>
      </p:graphicFrame>
      <p:sp>
        <p:nvSpPr>
          <p:cNvPr id="10" name="TextBox 9">
            <a:extLst>
              <a:ext uri="{FF2B5EF4-FFF2-40B4-BE49-F238E27FC236}">
                <a16:creationId xmlns:a16="http://schemas.microsoft.com/office/drawing/2014/main" id="{F772BCEA-6E63-46B8-8835-DEFB95B6FC8A}"/>
              </a:ext>
            </a:extLst>
          </p:cNvPr>
          <p:cNvSpPr txBox="1"/>
          <p:nvPr/>
        </p:nvSpPr>
        <p:spPr>
          <a:xfrm>
            <a:off x="323528" y="5898758"/>
            <a:ext cx="7209025" cy="338554"/>
          </a:xfrm>
          <a:prstGeom prst="rect">
            <a:avLst/>
          </a:prstGeom>
          <a:noFill/>
        </p:spPr>
        <p:txBody>
          <a:bodyPr wrap="none" rtlCol="0">
            <a:spAutoFit/>
          </a:bodyPr>
          <a:lstStyle/>
          <a:p>
            <a:r>
              <a:rPr lang="en-US" sz="1600" dirty="0"/>
              <a:t>NB: Permits constituting renewals of previous permits have not been included</a:t>
            </a:r>
          </a:p>
        </p:txBody>
      </p:sp>
    </p:spTree>
    <p:extLst>
      <p:ext uri="{BB962C8B-B14F-4D97-AF65-F5344CB8AC3E}">
        <p14:creationId xmlns:p14="http://schemas.microsoft.com/office/powerpoint/2010/main" val="245699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rmAutofit/>
          </a:bodyPr>
          <a:lstStyle/>
          <a:p>
            <a:r>
              <a:rPr lang="en-GB" sz="2400" dirty="0"/>
              <a:t>Policy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rmAutofit/>
          </a:bodyPr>
          <a:lstStyle/>
          <a:p>
            <a:r>
              <a:rPr lang="en-GB" sz="2400" dirty="0"/>
              <a:t>Proposed policy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Autofit/>
          </a:bodyPr>
          <a:lstStyle/>
          <a:p>
            <a:pPr marL="273050" indent="-6350" algn="just" fontAlgn="base" hangingPunct="0">
              <a:buNone/>
            </a:pPr>
            <a:endParaRPr lang="en-GB" sz="800" dirty="0">
              <a:latin typeface="Calibri Light" pitchFamily="34" charset="0"/>
              <a:cs typeface="Calibri Light" pitchFamily="34" charset="0"/>
            </a:endParaRPr>
          </a:p>
          <a:p>
            <a:pPr marL="273050" indent="-6350" algn="just" fontAlgn="base" hangingPunct="0">
              <a:buNone/>
            </a:pPr>
            <a:r>
              <a:rPr lang="en-GB" sz="800" dirty="0">
                <a:latin typeface="Calibri Light" pitchFamily="34" charset="0"/>
                <a:cs typeface="Calibri Light" pitchFamily="34" charset="0"/>
              </a:rPr>
              <a:t>    </a:t>
            </a:r>
          </a:p>
          <a:p>
            <a:pPr marL="273050" indent="-6350" algn="just" fontAlgn="base" hangingPunct="0">
              <a:buNone/>
            </a:pPr>
            <a:r>
              <a:rPr lang="en-GB" sz="1800" b="1" u="sng" dirty="0">
                <a:latin typeface="Calibri Light" pitchFamily="34" charset="0"/>
                <a:cs typeface="Calibri Light" pitchFamily="34" charset="0"/>
              </a:rPr>
              <a:t>Acceptable Land Uses</a:t>
            </a:r>
            <a:endParaRPr lang="en-GB" sz="1800" b="1" dirty="0">
              <a:latin typeface="Calibri Light" pitchFamily="34" charset="0"/>
              <a:cs typeface="Calibri Light" pitchFamily="34" charset="0"/>
            </a:endParaRPr>
          </a:p>
          <a:p>
            <a:pPr marL="273050" indent="-6350" algn="just" fontAlgn="base" hangingPunct="0">
              <a:buNone/>
            </a:pPr>
            <a:endParaRPr lang="en-GB" sz="1800" dirty="0">
              <a:latin typeface="Calibri Light" pitchFamily="34" charset="0"/>
              <a:cs typeface="Calibri Light" pitchFamily="34" charset="0"/>
            </a:endParaRPr>
          </a:p>
          <a:p>
            <a:pPr marL="273050" indent="-6350" algn="just" fontAlgn="base" hangingPunct="0">
              <a:buNone/>
            </a:pPr>
            <a:r>
              <a:rPr lang="en-GB" sz="1800" dirty="0">
                <a:latin typeface="Calibri Light" pitchFamily="34" charset="0"/>
                <a:cs typeface="Calibri Light" pitchFamily="34" charset="0"/>
              </a:rPr>
              <a:t>The following land-uses falling within the Use Classes Order (SL552.15) will be considered favourably:</a:t>
            </a:r>
          </a:p>
          <a:p>
            <a:pPr marL="273050" indent="-6350" algn="just" fontAlgn="base" hangingPunct="0">
              <a:buNone/>
            </a:pPr>
            <a:r>
              <a:rPr lang="en-GB" sz="800" dirty="0">
                <a:latin typeface="Calibri Light" pitchFamily="34" charset="0"/>
                <a:cs typeface="Calibri Light" pitchFamily="34" charset="0"/>
              </a:rPr>
              <a:t>  </a:t>
            </a:r>
          </a:p>
          <a:p>
            <a:pPr marL="273050" lvl="0" indent="-6350" algn="just" fontAlgn="base" hangingPunct="0">
              <a:buNone/>
            </a:pPr>
            <a:r>
              <a:rPr lang="en-GB" sz="1800" dirty="0">
                <a:latin typeface="Calibri Light" pitchFamily="34" charset="0"/>
                <a:cs typeface="Calibri Light" pitchFamily="34" charset="0"/>
              </a:rPr>
              <a:t>Article 4 (s)supermarkets;</a:t>
            </a:r>
          </a:p>
          <a:p>
            <a:pPr marL="273050" lvl="0" indent="-6350" algn="just" fontAlgn="base" hangingPunct="0">
              <a:buNone/>
            </a:pPr>
            <a:r>
              <a:rPr lang="en-GB" sz="1800" dirty="0">
                <a:latin typeface="Calibri Light" pitchFamily="34" charset="0"/>
                <a:cs typeface="Calibri Light" pitchFamily="34" charset="0"/>
              </a:rPr>
              <a:t>Category B: Class 2A (c) medical clinic, Class 2C education;</a:t>
            </a:r>
          </a:p>
          <a:p>
            <a:pPr marL="273050" lvl="0" indent="-6350" algn="just" fontAlgn="base" hangingPunct="0">
              <a:buNone/>
            </a:pPr>
            <a:r>
              <a:rPr lang="en-GB" sz="1800" dirty="0">
                <a:latin typeface="Calibri Light" pitchFamily="34" charset="0"/>
                <a:cs typeface="Calibri Light" pitchFamily="34" charset="0"/>
              </a:rPr>
              <a:t>Category D: Class 4A offices, Class 4B retail, Class 4C and Class 4D food and drink; and</a:t>
            </a:r>
          </a:p>
          <a:p>
            <a:pPr marL="273050" lvl="0" indent="-6350" algn="just" fontAlgn="base" hangingPunct="0">
              <a:buNone/>
            </a:pPr>
            <a:r>
              <a:rPr lang="en-GB" sz="1800" dirty="0">
                <a:latin typeface="Calibri Light" pitchFamily="34" charset="0"/>
                <a:cs typeface="Calibri Light" pitchFamily="34" charset="0"/>
              </a:rPr>
              <a:t>Category F: Class 6A storage and distribution </a:t>
            </a:r>
          </a:p>
          <a:p>
            <a:pPr marL="273050" lvl="0" indent="-6350" algn="just" fontAlgn="base" hangingPunct="0">
              <a:buNone/>
            </a:pPr>
            <a:r>
              <a:rPr lang="en-GB" sz="800" dirty="0">
                <a:latin typeface="Calibri Light" pitchFamily="34" charset="0"/>
                <a:cs typeface="Calibri Light" pitchFamily="34" charset="0"/>
              </a:rPr>
              <a:t>     </a:t>
            </a:r>
          </a:p>
          <a:p>
            <a:pPr marL="273050" indent="-6350" algn="just" fontAlgn="base" hangingPunct="0">
              <a:buNone/>
            </a:pPr>
            <a:r>
              <a:rPr lang="en-GB" sz="1800" dirty="0">
                <a:latin typeface="Calibri Light" pitchFamily="34" charset="0"/>
                <a:cs typeface="Calibri Light" pitchFamily="34" charset="0"/>
              </a:rPr>
              <a:t>The intensification of existing uses which do not fall within the list identified by this policy will not be permitted. </a:t>
            </a:r>
          </a:p>
        </p:txBody>
      </p:sp>
      <p:sp>
        <p:nvSpPr>
          <p:cNvPr id="6" name="Title 1"/>
          <p:cNvSpPr>
            <a:spLocks noGrp="1"/>
          </p:cNvSpPr>
          <p:nvPr>
            <p:ph type="title"/>
          </p:nvPr>
        </p:nvSpPr>
        <p:spPr>
          <a:xfrm>
            <a:off x="179512" y="228600"/>
            <a:ext cx="8784976" cy="758952"/>
          </a:xfrm>
        </p:spPr>
        <p:txBody>
          <a:bodyPr anchor="ctr">
            <a:noAutofit/>
          </a:bodyPr>
          <a:lstStyle/>
          <a:p>
            <a:r>
              <a:rPr lang="en-GB" sz="2400" dirty="0">
                <a:solidFill>
                  <a:schemeClr val="accent6"/>
                </a:solidFill>
              </a:rPr>
              <a:t>NWTQ 32   	 		         Ta’ Qali Commercial Area</a:t>
            </a:r>
            <a:endParaRPr lang="en-GB" sz="3600" dirty="0">
              <a:solidFill>
                <a:schemeClr val="accent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1844824"/>
            <a:ext cx="4126232" cy="4572000"/>
          </a:xfrm>
        </p:spPr>
        <p:txBody>
          <a:bodyPr>
            <a:noAutofit/>
          </a:bodyPr>
          <a:lstStyle/>
          <a:p>
            <a:pPr marL="273050" indent="-6350" fontAlgn="base" hangingPunct="0">
              <a:buNone/>
            </a:pPr>
            <a:r>
              <a:rPr lang="en-GB" sz="1800" b="1" u="sng" dirty="0">
                <a:latin typeface="Calibri Light" pitchFamily="34" charset="0"/>
                <a:cs typeface="Calibri Light" pitchFamily="34" charset="0"/>
              </a:rPr>
              <a:t>Urban Design</a:t>
            </a:r>
            <a:endParaRPr lang="en-GB" sz="1800" b="1" dirty="0">
              <a:latin typeface="Calibri Light" pitchFamily="34" charset="0"/>
              <a:cs typeface="Calibri Light" pitchFamily="34" charset="0"/>
            </a:endParaRPr>
          </a:p>
          <a:p>
            <a:pPr marL="273050" indent="-6350" fontAlgn="base" hangingPunct="0">
              <a:buNone/>
            </a:pPr>
            <a:r>
              <a:rPr lang="en-GB" sz="1800" dirty="0">
                <a:latin typeface="Calibri Light" pitchFamily="34" charset="0"/>
                <a:cs typeface="Calibri Light" pitchFamily="34" charset="0"/>
              </a:rPr>
              <a:t> </a:t>
            </a:r>
          </a:p>
          <a:p>
            <a:pPr marL="273050" indent="-6350" fontAlgn="base" hangingPunct="0">
              <a:buNone/>
            </a:pPr>
            <a:r>
              <a:rPr lang="en-GB" sz="1800" b="1" i="1" dirty="0">
                <a:latin typeface="Calibri Light" pitchFamily="34" charset="0"/>
                <a:cs typeface="Calibri Light" pitchFamily="34" charset="0"/>
              </a:rPr>
              <a:t>Building Heights</a:t>
            </a:r>
            <a:endParaRPr lang="en-GB" sz="1800" b="1" dirty="0">
              <a:latin typeface="Calibri Light" pitchFamily="34" charset="0"/>
              <a:cs typeface="Calibri Light" pitchFamily="34" charset="0"/>
            </a:endParaRPr>
          </a:p>
          <a:p>
            <a:pPr marL="273050" indent="-6350" fontAlgn="base" hangingPunct="0">
              <a:spcBef>
                <a:spcPts val="1200"/>
              </a:spcBef>
              <a:buNone/>
            </a:pPr>
            <a:r>
              <a:rPr lang="en-GB" sz="1800" dirty="0">
                <a:latin typeface="Calibri Light" pitchFamily="34" charset="0"/>
                <a:cs typeface="Calibri Light" pitchFamily="34" charset="0"/>
              </a:rPr>
              <a:t>Development on the perimeter of the Policy Area facing the ODZ shall have a facade height of 8m. </a:t>
            </a:r>
          </a:p>
          <a:p>
            <a:pPr marL="273050" indent="-6350" fontAlgn="base" hangingPunct="0">
              <a:spcBef>
                <a:spcPts val="1200"/>
              </a:spcBef>
              <a:buNone/>
            </a:pPr>
            <a:r>
              <a:rPr lang="en-GB" sz="1800" dirty="0">
                <a:latin typeface="Calibri Light" pitchFamily="34" charset="0"/>
                <a:cs typeface="Calibri Light" pitchFamily="34" charset="0"/>
              </a:rPr>
              <a:t>Development on the perimeter of the Policy Area facing the embassy and the carpark shall have a facade height of 11m.  </a:t>
            </a:r>
          </a:p>
          <a:p>
            <a:pPr marL="273050" indent="-6350" fontAlgn="base" hangingPunct="0">
              <a:spcBef>
                <a:spcPts val="1200"/>
              </a:spcBef>
              <a:buNone/>
            </a:pPr>
            <a:r>
              <a:rPr lang="en-GB" sz="1800" dirty="0">
                <a:latin typeface="Calibri Light" pitchFamily="34" charset="0"/>
                <a:cs typeface="Calibri Light" pitchFamily="34" charset="0"/>
              </a:rPr>
              <a:t>The overall height for all the Policy Area shall be 17.5m and shall be subject to a Visual Impact Assessment  </a:t>
            </a:r>
          </a:p>
        </p:txBody>
      </p:sp>
      <p:sp>
        <p:nvSpPr>
          <p:cNvPr id="7" name="Title 1"/>
          <p:cNvSpPr>
            <a:spLocks noGrp="1"/>
          </p:cNvSpPr>
          <p:nvPr>
            <p:ph type="title"/>
          </p:nvPr>
        </p:nvSpPr>
        <p:spPr>
          <a:xfrm>
            <a:off x="179512" y="228600"/>
            <a:ext cx="8784976" cy="758952"/>
          </a:xfrm>
        </p:spPr>
        <p:txBody>
          <a:bodyPr anchor="ctr">
            <a:noAutofit/>
          </a:bodyPr>
          <a:lstStyle/>
          <a:p>
            <a:r>
              <a:rPr lang="en-GB" sz="2400" dirty="0">
                <a:solidFill>
                  <a:schemeClr val="accent6"/>
                </a:solidFill>
              </a:rPr>
              <a:t>NWTQ 32   	 		         Ta’ Qali Commercial Area</a:t>
            </a:r>
            <a:endParaRPr lang="en-GB" sz="3600" dirty="0">
              <a:solidFill>
                <a:schemeClr val="accent6"/>
              </a:solidFill>
            </a:endParaRPr>
          </a:p>
        </p:txBody>
      </p:sp>
      <p:pic>
        <p:nvPicPr>
          <p:cNvPr id="6" name="Picture 2">
            <a:extLst>
              <a:ext uri="{FF2B5EF4-FFF2-40B4-BE49-F238E27FC236}">
                <a16:creationId xmlns:a16="http://schemas.microsoft.com/office/drawing/2014/main" id="{535BCC50-ED49-40EC-9816-0342D251287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2132856"/>
            <a:ext cx="3960440" cy="381642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1484784"/>
            <a:ext cx="8503920" cy="4572000"/>
          </a:xfrm>
        </p:spPr>
        <p:txBody>
          <a:bodyPr>
            <a:noAutofit/>
          </a:bodyPr>
          <a:lstStyle/>
          <a:p>
            <a:pPr marL="273050" indent="-6350" algn="just" fontAlgn="base" hangingPunct="0">
              <a:buNone/>
            </a:pPr>
            <a:r>
              <a:rPr lang="en-GB" sz="1800" b="1" i="1" dirty="0">
                <a:latin typeface="Calibri Light" pitchFamily="34" charset="0"/>
                <a:cs typeface="Calibri Light" pitchFamily="34" charset="0"/>
              </a:rPr>
              <a:t>Site layout and architectural treatment</a:t>
            </a:r>
            <a:endParaRPr lang="en-GB" sz="1800" b="1" dirty="0">
              <a:latin typeface="Calibri Light" pitchFamily="34" charset="0"/>
              <a:cs typeface="Calibri Light" pitchFamily="34" charset="0"/>
            </a:endParaRPr>
          </a:p>
          <a:p>
            <a:pPr marL="273050" indent="-6350" algn="just" fontAlgn="base" hangingPunct="0">
              <a:spcBef>
                <a:spcPts val="1200"/>
              </a:spcBef>
              <a:buNone/>
            </a:pPr>
            <a:r>
              <a:rPr lang="en-GB" sz="1800" dirty="0">
                <a:latin typeface="Calibri Light" pitchFamily="34" charset="0"/>
                <a:cs typeface="Calibri Light" pitchFamily="34" charset="0"/>
              </a:rPr>
              <a:t>Site fragmentation which inhibits a balance in terms of built up to open space ratio will not be supported </a:t>
            </a:r>
          </a:p>
          <a:p>
            <a:pPr marL="273050" indent="-6350" algn="just" fontAlgn="base" hangingPunct="0">
              <a:spcBef>
                <a:spcPts val="1200"/>
              </a:spcBef>
              <a:buNone/>
            </a:pPr>
            <a:r>
              <a:rPr lang="en-GB" sz="1800" dirty="0">
                <a:latin typeface="Calibri Light" pitchFamily="34" charset="0"/>
                <a:cs typeface="Calibri Light" pitchFamily="34" charset="0"/>
              </a:rPr>
              <a:t>Blank party walls arising from new development shall not be permitted </a:t>
            </a:r>
          </a:p>
          <a:p>
            <a:pPr marL="273050" indent="-6350" algn="just" fontAlgn="base" hangingPunct="0">
              <a:spcBef>
                <a:spcPts val="1200"/>
              </a:spcBef>
              <a:buNone/>
            </a:pPr>
            <a:r>
              <a:rPr lang="en-GB" sz="1800" dirty="0">
                <a:latin typeface="Calibri Light" pitchFamily="34" charset="0"/>
                <a:cs typeface="Calibri Light" pitchFamily="34" charset="0"/>
              </a:rPr>
              <a:t>Details of any buildings are not to create visual elements which are not in keeping with the Area of High Landscape Value surrounding the site; and are to feature in the Visual Impact Assessment for the development.</a:t>
            </a:r>
          </a:p>
          <a:p>
            <a:pPr marL="273050" indent="-6350" algn="just" fontAlgn="base" hangingPunct="0">
              <a:spcBef>
                <a:spcPts val="3000"/>
              </a:spcBef>
              <a:buNone/>
            </a:pPr>
            <a:r>
              <a:rPr lang="en-GB" sz="1800" b="1" i="1" dirty="0">
                <a:latin typeface="Calibri Light" pitchFamily="34" charset="0"/>
                <a:cs typeface="Calibri Light" pitchFamily="34" charset="0"/>
              </a:rPr>
              <a:t>Landscaping</a:t>
            </a:r>
          </a:p>
          <a:p>
            <a:pPr marL="273050" indent="-6350" algn="just" fontAlgn="base" hangingPunct="0">
              <a:spcBef>
                <a:spcPts val="1200"/>
              </a:spcBef>
              <a:buNone/>
            </a:pPr>
            <a:r>
              <a:rPr lang="en-GB" sz="1800" dirty="0">
                <a:latin typeface="Calibri Light" pitchFamily="34" charset="0"/>
                <a:cs typeface="Calibri Light" pitchFamily="34" charset="0"/>
              </a:rPr>
              <a:t>A landscape buffer, consisting of green belt and a perimeter road, with a minimum width of 13m is to be incorporated along the southern and western perimeter of the Policy Area.</a:t>
            </a:r>
          </a:p>
          <a:p>
            <a:pPr marL="273050" indent="-6350" algn="just" fontAlgn="base" hangingPunct="0">
              <a:spcBef>
                <a:spcPts val="1200"/>
              </a:spcBef>
              <a:buNone/>
            </a:pPr>
            <a:r>
              <a:rPr lang="en-GB" sz="1800" dirty="0">
                <a:latin typeface="Calibri Light" pitchFamily="34" charset="0"/>
                <a:cs typeface="Calibri Light" pitchFamily="34" charset="0"/>
              </a:rPr>
              <a:t>A hard and soft landscaping scheme is to be submitted and must include a programme for implementation and maintenance of the scheme. </a:t>
            </a:r>
          </a:p>
          <a:p>
            <a:pPr marL="273050" indent="-6350" algn="just" fontAlgn="base" hangingPunct="0">
              <a:buNone/>
            </a:pPr>
            <a:r>
              <a:rPr lang="en-GB" sz="800" dirty="0">
                <a:latin typeface="Calibri Light" pitchFamily="34" charset="0"/>
                <a:cs typeface="Calibri Light" pitchFamily="34" charset="0"/>
              </a:rPr>
              <a:t> </a:t>
            </a:r>
          </a:p>
        </p:txBody>
      </p:sp>
      <p:sp>
        <p:nvSpPr>
          <p:cNvPr id="7" name="Title 1"/>
          <p:cNvSpPr>
            <a:spLocks noGrp="1"/>
          </p:cNvSpPr>
          <p:nvPr>
            <p:ph type="title"/>
          </p:nvPr>
        </p:nvSpPr>
        <p:spPr>
          <a:xfrm>
            <a:off x="179512" y="228600"/>
            <a:ext cx="8784976" cy="758952"/>
          </a:xfrm>
        </p:spPr>
        <p:txBody>
          <a:bodyPr anchor="ctr">
            <a:noAutofit/>
          </a:bodyPr>
          <a:lstStyle/>
          <a:p>
            <a:r>
              <a:rPr lang="en-GB" sz="2400" dirty="0">
                <a:solidFill>
                  <a:schemeClr val="accent6"/>
                </a:solidFill>
              </a:rPr>
              <a:t>NWTQ 32   	 		         Ta’ Qali Commercial Area</a:t>
            </a:r>
            <a:endParaRPr lang="en-GB" sz="3600" dirty="0">
              <a:solidFill>
                <a:schemeClr val="accent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1484784"/>
            <a:ext cx="8503920" cy="4572000"/>
          </a:xfrm>
        </p:spPr>
        <p:txBody>
          <a:bodyPr>
            <a:noAutofit/>
          </a:bodyPr>
          <a:lstStyle/>
          <a:p>
            <a:pPr marL="273050" indent="-6350" algn="just" fontAlgn="base" hangingPunct="0">
              <a:buNone/>
            </a:pPr>
            <a:r>
              <a:rPr lang="en-GB" sz="1800" b="1" u="sng" dirty="0">
                <a:latin typeface="Calibri Light" pitchFamily="34" charset="0"/>
                <a:cs typeface="Calibri Light" pitchFamily="34" charset="0"/>
              </a:rPr>
              <a:t>Transport</a:t>
            </a:r>
            <a:endParaRPr lang="en-GB" sz="1800" b="1" dirty="0">
              <a:latin typeface="Calibri Light" pitchFamily="34" charset="0"/>
              <a:cs typeface="Calibri Light" pitchFamily="34" charset="0"/>
            </a:endParaRPr>
          </a:p>
          <a:p>
            <a:pPr marL="273050" indent="-6350" algn="just" fontAlgn="base" hangingPunct="0">
              <a:spcBef>
                <a:spcPts val="1200"/>
              </a:spcBef>
              <a:buNone/>
            </a:pPr>
            <a:r>
              <a:rPr lang="en-GB" sz="1800" dirty="0">
                <a:latin typeface="Calibri Light" pitchFamily="34" charset="0"/>
                <a:cs typeface="Calibri Light" pitchFamily="34" charset="0"/>
              </a:rPr>
              <a:t>Redevelopment is to provide for the continuation of the incomplete road within the southern boundary of Policy Area perimeter (Triq l-Idwart) towards the western boundary of the Policy Area perimeter, incorporated within the landscape buffer. </a:t>
            </a:r>
          </a:p>
          <a:p>
            <a:pPr marL="273050" indent="-6350" algn="just" fontAlgn="base" hangingPunct="0">
              <a:spcBef>
                <a:spcPts val="1200"/>
              </a:spcBef>
              <a:buNone/>
            </a:pPr>
            <a:r>
              <a:rPr lang="en-GB" sz="1800" dirty="0">
                <a:latin typeface="Calibri Light" pitchFamily="34" charset="0"/>
                <a:cs typeface="Calibri Light" pitchFamily="34" charset="0"/>
              </a:rPr>
              <a:t>Any road widening to accommodate the road should be strictly within the policy area boundary. </a:t>
            </a:r>
          </a:p>
          <a:p>
            <a:pPr marL="273050" indent="-6350" algn="just" fontAlgn="base" hangingPunct="0">
              <a:spcBef>
                <a:spcPts val="1200"/>
              </a:spcBef>
              <a:buNone/>
            </a:pPr>
            <a:r>
              <a:rPr lang="en-GB" sz="1800" dirty="0">
                <a:latin typeface="Calibri Light" pitchFamily="34" charset="0"/>
                <a:cs typeface="Calibri Light" pitchFamily="34" charset="0"/>
              </a:rPr>
              <a:t>Adequate access and off-street parking shall be provided in accordance with the applicable parking standards. </a:t>
            </a:r>
          </a:p>
          <a:p>
            <a:pPr marL="273050" indent="-6350" algn="just" fontAlgn="base" hangingPunct="0">
              <a:spcBef>
                <a:spcPts val="3000"/>
              </a:spcBef>
              <a:buNone/>
            </a:pPr>
            <a:r>
              <a:rPr lang="en-GB" sz="1800" b="1" u="sng" dirty="0">
                <a:latin typeface="Calibri Light" pitchFamily="34" charset="0"/>
                <a:cs typeface="Calibri Light" pitchFamily="34" charset="0"/>
              </a:rPr>
              <a:t>Sustainability</a:t>
            </a:r>
            <a:endParaRPr lang="en-GB" sz="1800" b="1" dirty="0">
              <a:latin typeface="Calibri Light" pitchFamily="34" charset="0"/>
              <a:cs typeface="Calibri Light" pitchFamily="34" charset="0"/>
            </a:endParaRPr>
          </a:p>
          <a:p>
            <a:pPr marL="273050" indent="-6350" algn="just" fontAlgn="base" hangingPunct="0">
              <a:spcBef>
                <a:spcPts val="1200"/>
              </a:spcBef>
              <a:buNone/>
            </a:pPr>
            <a:r>
              <a:rPr lang="en-GB" sz="1800" dirty="0">
                <a:latin typeface="Calibri Light" pitchFamily="34" charset="0"/>
                <a:cs typeface="Calibri Light" pitchFamily="34" charset="0"/>
              </a:rPr>
              <a:t>The introduction of Green Infrastructure measures is strongly encouraged.</a:t>
            </a:r>
          </a:p>
          <a:p>
            <a:pPr marL="273050" indent="-6350" algn="just" fontAlgn="base" hangingPunct="0">
              <a:spcBef>
                <a:spcPts val="1200"/>
              </a:spcBef>
              <a:buNone/>
            </a:pPr>
            <a:r>
              <a:rPr lang="en-GB" sz="1800" dirty="0">
                <a:latin typeface="Calibri Light" pitchFamily="34" charset="0"/>
                <a:cs typeface="Calibri Light" pitchFamily="34" charset="0"/>
              </a:rPr>
              <a:t>Matters such as the use of sustainable building materials, design which allows for passive environmental control and the integration of carbon-reduction measures during daily use of the buildings are to be favourably considered. </a:t>
            </a:r>
          </a:p>
          <a:p>
            <a:pPr marL="273050" indent="-6350" algn="just" fontAlgn="base" hangingPunct="0">
              <a:spcBef>
                <a:spcPts val="1200"/>
              </a:spcBef>
              <a:buNone/>
            </a:pPr>
            <a:endParaRPr lang="en-GB" sz="1800" dirty="0">
              <a:latin typeface="Calibri Light" pitchFamily="34" charset="0"/>
              <a:cs typeface="Calibri Light" pitchFamily="34" charset="0"/>
            </a:endParaRPr>
          </a:p>
          <a:p>
            <a:pPr marL="273050" indent="-6350" algn="just" fontAlgn="base" hangingPunct="0">
              <a:buNone/>
            </a:pPr>
            <a:endParaRPr lang="en-GB" sz="1800" dirty="0">
              <a:latin typeface="Calibri Light" pitchFamily="34" charset="0"/>
              <a:cs typeface="Calibri Light" pitchFamily="34" charset="0"/>
            </a:endParaRPr>
          </a:p>
        </p:txBody>
      </p:sp>
      <p:sp>
        <p:nvSpPr>
          <p:cNvPr id="7" name="Title 1"/>
          <p:cNvSpPr>
            <a:spLocks noGrp="1"/>
          </p:cNvSpPr>
          <p:nvPr>
            <p:ph type="title"/>
          </p:nvPr>
        </p:nvSpPr>
        <p:spPr>
          <a:xfrm>
            <a:off x="179512" y="228600"/>
            <a:ext cx="8784976" cy="758952"/>
          </a:xfrm>
        </p:spPr>
        <p:txBody>
          <a:bodyPr anchor="ctr">
            <a:noAutofit/>
          </a:bodyPr>
          <a:lstStyle/>
          <a:p>
            <a:r>
              <a:rPr lang="en-GB" sz="2400" dirty="0">
                <a:solidFill>
                  <a:schemeClr val="accent6"/>
                </a:solidFill>
              </a:rPr>
              <a:t>NWTQ 32   	 		         Ta’ Qali Commercial Area</a:t>
            </a:r>
            <a:endParaRPr lang="en-GB" sz="3600" dirty="0">
              <a:solidFill>
                <a:schemeClr val="accent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251520" y="1953344"/>
            <a:ext cx="8503920" cy="4572000"/>
          </a:xfrm>
        </p:spPr>
        <p:txBody>
          <a:bodyPr>
            <a:noAutofit/>
          </a:bodyPr>
          <a:lstStyle/>
          <a:p>
            <a:pPr marL="273050" indent="-6350" algn="just" fontAlgn="base" hangingPunct="0">
              <a:buNone/>
            </a:pPr>
            <a:r>
              <a:rPr lang="en-GB" sz="1800" dirty="0">
                <a:latin typeface="Calibri Light" pitchFamily="34" charset="0"/>
                <a:cs typeface="Calibri Light" pitchFamily="34" charset="0"/>
              </a:rPr>
              <a:t> </a:t>
            </a:r>
          </a:p>
          <a:p>
            <a:pPr marL="273050" indent="-6350" algn="just">
              <a:buNone/>
            </a:pPr>
            <a:r>
              <a:rPr lang="en-GB" sz="1800" b="1" u="sng" dirty="0">
                <a:latin typeface="Calibri Light" pitchFamily="34" charset="0"/>
                <a:cs typeface="Calibri Light" pitchFamily="34" charset="0"/>
              </a:rPr>
              <a:t>Planning Gain</a:t>
            </a:r>
            <a:endParaRPr lang="en-GB" sz="1800" b="1" dirty="0">
              <a:latin typeface="Calibri Light" pitchFamily="34" charset="0"/>
              <a:cs typeface="Calibri Light" pitchFamily="34" charset="0"/>
            </a:endParaRPr>
          </a:p>
          <a:p>
            <a:pPr marL="273050" indent="-6350" algn="just" fontAlgn="base" hangingPunct="0">
              <a:buNone/>
            </a:pPr>
            <a:endParaRPr lang="en-GB" sz="1800" dirty="0">
              <a:latin typeface="Calibri Light" pitchFamily="34" charset="0"/>
              <a:cs typeface="Calibri Light" pitchFamily="34" charset="0"/>
            </a:endParaRPr>
          </a:p>
          <a:p>
            <a:pPr marL="273050" indent="-6350" algn="just" fontAlgn="base" hangingPunct="0">
              <a:buNone/>
            </a:pPr>
            <a:r>
              <a:rPr lang="en-GB" sz="1800" dirty="0">
                <a:latin typeface="Calibri Light" pitchFamily="34" charset="0"/>
                <a:cs typeface="Calibri Light" pitchFamily="34" charset="0"/>
              </a:rPr>
              <a:t>A planning gain contribution of Euro 25 per sqm of new gross developable floorspace (GDF) permitted within the Policy Area is to be made towards the provision or upgrading of recreational facilities and other environmental initiatives within the Ta’ Qali National Park.  </a:t>
            </a:r>
          </a:p>
          <a:p>
            <a:pPr algn="just"/>
            <a:endParaRPr lang="en-GB" sz="1800" dirty="0">
              <a:latin typeface="Calibri Light" pitchFamily="34" charset="0"/>
              <a:cs typeface="Calibri Light" pitchFamily="34" charset="0"/>
            </a:endParaRPr>
          </a:p>
        </p:txBody>
      </p:sp>
      <p:sp>
        <p:nvSpPr>
          <p:cNvPr id="7" name="Title 1"/>
          <p:cNvSpPr>
            <a:spLocks noGrp="1"/>
          </p:cNvSpPr>
          <p:nvPr>
            <p:ph type="title"/>
          </p:nvPr>
        </p:nvSpPr>
        <p:spPr>
          <a:xfrm>
            <a:off x="179512" y="228600"/>
            <a:ext cx="8784976" cy="758952"/>
          </a:xfrm>
        </p:spPr>
        <p:txBody>
          <a:bodyPr anchor="ctr">
            <a:noAutofit/>
          </a:bodyPr>
          <a:lstStyle/>
          <a:p>
            <a:r>
              <a:rPr lang="en-GB" sz="2400" dirty="0">
                <a:solidFill>
                  <a:schemeClr val="accent6"/>
                </a:solidFill>
              </a:rPr>
              <a:t>NWTQ 32   	 		         Ta’ Qali Commercial Area</a:t>
            </a:r>
            <a:endParaRPr lang="en-GB" sz="3600" dirty="0">
              <a:solidFill>
                <a:schemeClr val="accent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784976" cy="758952"/>
          </a:xfrm>
        </p:spPr>
        <p:txBody>
          <a:bodyPr anchor="ctr">
            <a:normAutofit/>
          </a:bodyPr>
          <a:lstStyle/>
          <a:p>
            <a:r>
              <a:rPr lang="en-GB" sz="2400" dirty="0">
                <a:solidFill>
                  <a:schemeClr val="accent6"/>
                </a:solidFill>
              </a:rPr>
              <a:t>NWTQ 33		 		         	                 Parking</a:t>
            </a:r>
            <a:endParaRPr lang="en-GB" sz="3600" dirty="0">
              <a:solidFill>
                <a:schemeClr val="accent6"/>
              </a:solidFill>
            </a:endParaRPr>
          </a:p>
        </p:txBody>
      </p:sp>
      <p:sp>
        <p:nvSpPr>
          <p:cNvPr id="3" name="Content Placeholder 2"/>
          <p:cNvSpPr>
            <a:spLocks noGrp="1"/>
          </p:cNvSpPr>
          <p:nvPr>
            <p:ph sz="quarter" idx="1"/>
          </p:nvPr>
        </p:nvSpPr>
        <p:spPr/>
        <p:txBody>
          <a:bodyPr>
            <a:normAutofit/>
          </a:bodyPr>
          <a:lstStyle/>
          <a:p>
            <a:pPr marL="273050" indent="-6350" algn="just">
              <a:buNone/>
            </a:pPr>
            <a:r>
              <a:rPr lang="en-GB" sz="1800" dirty="0">
                <a:latin typeface="Calibri Light" pitchFamily="34" charset="0"/>
                <a:cs typeface="Calibri Light" pitchFamily="34" charset="0"/>
              </a:rPr>
              <a:t> </a:t>
            </a:r>
          </a:p>
          <a:p>
            <a:pPr marL="273050" indent="-6350" algn="just">
              <a:buNone/>
            </a:pPr>
            <a:r>
              <a:rPr lang="en-GB" sz="1800" dirty="0">
                <a:latin typeface="Calibri Light" pitchFamily="34" charset="0"/>
                <a:cs typeface="Calibri Light" pitchFamily="34" charset="0"/>
              </a:rPr>
              <a:t>The area covered by this policy is to be reserved for organised car parking and access for vehicles associated with the adjacent commercial uses, improved by means of a soft landscaping scheme to mitigate the appearance and amenity on the site. No new development will be permitted in the area identified for this parking in Policy Map A.</a:t>
            </a:r>
          </a:p>
          <a:p>
            <a:pPr algn="just">
              <a:lnSpc>
                <a:spcPct val="150000"/>
              </a:lnSpc>
            </a:pPr>
            <a:endParaRPr lang="en-GB" sz="1800" dirty="0">
              <a:latin typeface="Calibri Light" pitchFamily="34" charset="0"/>
              <a:cs typeface="Calibri Light"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D91226-B6FA-40C6-9B39-EC92F4A77CAA}"/>
              </a:ext>
            </a:extLst>
          </p:cNvPr>
          <p:cNvPicPr/>
          <p:nvPr/>
        </p:nvPicPr>
        <p:blipFill>
          <a:blip r:embed="rId2" cstate="screen">
            <a:extLst>
              <a:ext uri="{28A0092B-C50C-407E-A947-70E740481C1C}">
                <a14:useLocalDpi xmlns:a14="http://schemas.microsoft.com/office/drawing/2010/main"/>
              </a:ext>
            </a:extLst>
          </a:blip>
          <a:srcRect l="3140" t="2740" r="2090" b="2740"/>
          <a:stretch>
            <a:fillRect/>
          </a:stretch>
        </p:blipFill>
        <p:spPr bwMode="auto">
          <a:xfrm>
            <a:off x="107504" y="116632"/>
            <a:ext cx="8928992" cy="629733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a:t>Way Forward</a:t>
            </a:r>
          </a:p>
        </p:txBody>
      </p:sp>
      <p:sp>
        <p:nvSpPr>
          <p:cNvPr id="5" name="Content Placeholder 4">
            <a:extLst>
              <a:ext uri="{FF2B5EF4-FFF2-40B4-BE49-F238E27FC236}">
                <a16:creationId xmlns:a16="http://schemas.microsoft.com/office/drawing/2014/main" id="{5413CE1A-6714-4DF3-AC6E-E253497C0153}"/>
              </a:ext>
            </a:extLst>
          </p:cNvPr>
          <p:cNvSpPr>
            <a:spLocks noGrp="1"/>
          </p:cNvSpPr>
          <p:nvPr>
            <p:ph sz="quarter" idx="1"/>
          </p:nvPr>
        </p:nvSpPr>
        <p:spPr/>
        <p:txBody>
          <a:bodyPr>
            <a:normAutofit/>
          </a:bodyPr>
          <a:lstStyle/>
          <a:p>
            <a:endParaRPr lang="en-GB" sz="2000" dirty="0"/>
          </a:p>
          <a:p>
            <a:endParaRPr lang="en-GB" sz="2000" dirty="0"/>
          </a:p>
          <a:p>
            <a:r>
              <a:rPr lang="en-GB" sz="2000" dirty="0"/>
              <a:t>Submissions on the proposed review are to be received by Friday 25</a:t>
            </a:r>
            <a:r>
              <a:rPr lang="en-GB" sz="2000" baseline="30000" dirty="0"/>
              <a:t>th</a:t>
            </a:r>
            <a:r>
              <a:rPr lang="en-GB" sz="2000" dirty="0"/>
              <a:t> October 2019</a:t>
            </a:r>
          </a:p>
          <a:p>
            <a:endParaRPr lang="en-GB" sz="2000" dirty="0"/>
          </a:p>
          <a:p>
            <a:r>
              <a:rPr lang="en-GB" sz="2000" dirty="0">
                <a:hlinkClick r:id="rId2">
                  <a:extLst>
                    <a:ext uri="{A12FA001-AC4F-418D-AE19-62706E023703}">
                      <ahyp:hlinkClr xmlns:ahyp="http://schemas.microsoft.com/office/drawing/2018/hyperlinkcolor" val="tx"/>
                    </a:ext>
                  </a:extLst>
                </a:hlinkClick>
              </a:rPr>
              <a:t>nwlp.taqali@pa.org.mt</a:t>
            </a:r>
            <a:endParaRPr lang="en-GB"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GB" sz="2400" spc="300" dirty="0">
                <a:latin typeface="+mn-lt"/>
              </a:rPr>
              <a:t>- END OF PRESENTATION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nchor="ctr">
            <a:normAutofit/>
          </a:bodyPr>
          <a:lstStyle/>
          <a:p>
            <a:r>
              <a:rPr lang="en-GB" sz="2400" dirty="0"/>
              <a:t>Objectives for the Partial Action Plan Review</a:t>
            </a:r>
          </a:p>
        </p:txBody>
      </p:sp>
      <p:sp>
        <p:nvSpPr>
          <p:cNvPr id="3" name="Content Placeholder 2"/>
          <p:cNvSpPr>
            <a:spLocks noGrp="1"/>
          </p:cNvSpPr>
          <p:nvPr>
            <p:ph idx="1"/>
          </p:nvPr>
        </p:nvSpPr>
        <p:spPr>
          <a:xfrm>
            <a:off x="323528" y="1556792"/>
            <a:ext cx="8229600" cy="5330064"/>
          </a:xfrm>
        </p:spPr>
        <p:txBody>
          <a:bodyPr>
            <a:noAutofit/>
          </a:bodyPr>
          <a:lstStyle/>
          <a:p>
            <a:pPr>
              <a:spcBef>
                <a:spcPts val="1200"/>
              </a:spcBef>
            </a:pPr>
            <a:r>
              <a:rPr lang="en-GB" sz="1800" dirty="0">
                <a:latin typeface="Calibri Light" pitchFamily="34" charset="0"/>
                <a:cs typeface="Calibri Light" pitchFamily="34" charset="0"/>
              </a:rPr>
              <a:t>To designate the site currently covered by policy NWTQ 32 of the Ta’ Qali Action Plan into a Commercial Area;</a:t>
            </a:r>
          </a:p>
          <a:p>
            <a:pPr>
              <a:spcBef>
                <a:spcPts val="1200"/>
              </a:spcBef>
            </a:pPr>
            <a:r>
              <a:rPr lang="en-GB" sz="1800" dirty="0">
                <a:latin typeface="Calibri Light" pitchFamily="34" charset="0"/>
                <a:cs typeface="Calibri Light" pitchFamily="34" charset="0"/>
              </a:rPr>
              <a:t>To ensure that the designation of policy NWTQ 33 as a parking area is retained and a requirement for landscaping included; </a:t>
            </a:r>
          </a:p>
          <a:p>
            <a:pPr>
              <a:spcBef>
                <a:spcPts val="1200"/>
              </a:spcBef>
            </a:pPr>
            <a:r>
              <a:rPr lang="en-GB" sz="1800" dirty="0">
                <a:latin typeface="Calibri Light" pitchFamily="34" charset="0"/>
                <a:cs typeface="Calibri Light" pitchFamily="34" charset="0"/>
              </a:rPr>
              <a:t>To replace the currently allowable land uses with those allowed by Category D of the Use Classes Order (SL552.15) and prohibit any further intensification of the current uses;</a:t>
            </a:r>
          </a:p>
          <a:p>
            <a:pPr>
              <a:spcBef>
                <a:spcPts val="1200"/>
              </a:spcBef>
            </a:pPr>
            <a:r>
              <a:rPr lang="en-GB" sz="1800" dirty="0">
                <a:latin typeface="Calibri Light" pitchFamily="34" charset="0"/>
                <a:cs typeface="Calibri Light" pitchFamily="34" charset="0"/>
              </a:rPr>
              <a:t>To formulate a development framework which seeks to mitigate any adverse impacts from the re-designation of the site provided that the overall height of buildings shall not exceed 17.5m and shall be terraced to the heights of the existing embassy for buildings located on the perimeter of the site facing the same embassy.  Upper recess shall also be taken into consideration when planning the opposite side facing Mdina.  In this area (facing Mdina), heights of buildings contiguous/first in line to the ODZ area shall be kept as stipulated in the Ta’ Qali Action Plan 2000 policies with a stepping effect to 17.5m;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a:spcBef>
                <a:spcPts val="1200"/>
              </a:spcBef>
            </a:pPr>
            <a:r>
              <a:rPr lang="en-GB" sz="1800" dirty="0">
                <a:latin typeface="Calibri Light" pitchFamily="34" charset="0"/>
                <a:cs typeface="Calibri Light" pitchFamily="34" charset="0"/>
              </a:rPr>
              <a:t>To amend or delete all other provisions in the current policies which are deemed to run counter to the overall objectives set out in (a) to (c) above; and</a:t>
            </a:r>
          </a:p>
          <a:p>
            <a:pPr>
              <a:spcBef>
                <a:spcPts val="1200"/>
              </a:spcBef>
            </a:pPr>
            <a:r>
              <a:rPr lang="en-GB" sz="1800" dirty="0">
                <a:latin typeface="Calibri Light" pitchFamily="34" charset="0"/>
                <a:cs typeface="Calibri Light" pitchFamily="34" charset="0"/>
              </a:rPr>
              <a:t>Additional blank party walls are not accepted.</a:t>
            </a:r>
          </a:p>
          <a:p>
            <a:endParaRPr lang="en-GB" sz="1800" dirty="0">
              <a:latin typeface="Calibri Light" pitchFamily="34" charset="0"/>
              <a:cs typeface="Calibri Light" pitchFamily="34" charset="0"/>
            </a:endParaRPr>
          </a:p>
          <a:p>
            <a:r>
              <a:rPr lang="en-GB" sz="1800" dirty="0">
                <a:latin typeface="Calibri Light" pitchFamily="34" charset="0"/>
                <a:cs typeface="Calibri Light" pitchFamily="34" charset="0"/>
              </a:rPr>
              <a:t>Following public submissions during the consultation on the Government Objectives, the Minister acceded to public requests to include the following uses or allow intensification thereof, in conjunction to the Category D uses previously listed:</a:t>
            </a:r>
          </a:p>
          <a:p>
            <a:pPr lvl="2"/>
            <a:r>
              <a:rPr lang="en-US" sz="1800" dirty="0">
                <a:latin typeface="Calibri Light" pitchFamily="34" charset="0"/>
                <a:cs typeface="Calibri Light" pitchFamily="34" charset="0"/>
              </a:rPr>
              <a:t>Article 4 (s) supermarkets;</a:t>
            </a:r>
            <a:endParaRPr lang="en-GB" sz="1800" dirty="0">
              <a:latin typeface="Calibri Light" pitchFamily="34" charset="0"/>
              <a:cs typeface="Calibri Light" pitchFamily="34" charset="0"/>
            </a:endParaRPr>
          </a:p>
          <a:p>
            <a:pPr lvl="2"/>
            <a:r>
              <a:rPr lang="en-US" sz="1800" dirty="0">
                <a:latin typeface="Calibri Light" pitchFamily="34" charset="0"/>
                <a:cs typeface="Calibri Light" pitchFamily="34" charset="0"/>
              </a:rPr>
              <a:t>Category B: Class 2A (c) medical clinic, Class 2C education;</a:t>
            </a:r>
            <a:endParaRPr lang="en-GB" sz="1800" dirty="0">
              <a:latin typeface="Calibri Light" pitchFamily="34" charset="0"/>
              <a:cs typeface="Calibri Light" pitchFamily="34" charset="0"/>
            </a:endParaRPr>
          </a:p>
          <a:p>
            <a:pPr lvl="2"/>
            <a:r>
              <a:rPr lang="en-US" sz="1800" dirty="0">
                <a:latin typeface="Calibri Light" pitchFamily="34" charset="0"/>
                <a:cs typeface="Calibri Light" pitchFamily="34" charset="0"/>
              </a:rPr>
              <a:t>Category F: Class 6A storage and distribution.</a:t>
            </a:r>
            <a:endParaRPr lang="en-GB" sz="1800" dirty="0">
              <a:latin typeface="Calibri Light" pitchFamily="34" charset="0"/>
              <a:cs typeface="Calibri Light" pitchFamily="34" charset="0"/>
            </a:endParaRPr>
          </a:p>
          <a:p>
            <a:pPr marL="266700" indent="0">
              <a:buNone/>
            </a:pPr>
            <a:r>
              <a:rPr lang="en-GB" sz="1800" dirty="0">
                <a:latin typeface="Calibri Light" pitchFamily="34" charset="0"/>
                <a:cs typeface="Calibri Light" pitchFamily="34" charset="0"/>
              </a:rPr>
              <a:t>as these additional uses were deemed compatible with the long-term goal of creating a commercial area on this site.</a:t>
            </a:r>
          </a:p>
          <a:p>
            <a:endParaRPr lang="en-GB" sz="1800" dirty="0">
              <a:latin typeface="Calibri Light" pitchFamily="34" charset="0"/>
              <a:cs typeface="Calibri Light" pitchFamily="34" charset="0"/>
            </a:endParaRPr>
          </a:p>
        </p:txBody>
      </p:sp>
      <p:sp>
        <p:nvSpPr>
          <p:cNvPr id="4" name="Title 1">
            <a:extLst>
              <a:ext uri="{FF2B5EF4-FFF2-40B4-BE49-F238E27FC236}">
                <a16:creationId xmlns:a16="http://schemas.microsoft.com/office/drawing/2014/main" id="{0A6697A6-C88B-4693-83B5-C6FB2EE954F5}"/>
              </a:ext>
            </a:extLst>
          </p:cNvPr>
          <p:cNvSpPr>
            <a:spLocks noGrp="1"/>
          </p:cNvSpPr>
          <p:nvPr>
            <p:ph type="title"/>
          </p:nvPr>
        </p:nvSpPr>
        <p:spPr>
          <a:xfrm>
            <a:off x="457200" y="188640"/>
            <a:ext cx="8229600" cy="1080120"/>
          </a:xfrm>
        </p:spPr>
        <p:txBody>
          <a:bodyPr anchor="ctr">
            <a:normAutofit/>
          </a:bodyPr>
          <a:lstStyle/>
          <a:p>
            <a:r>
              <a:rPr lang="en-GB" sz="2400" dirty="0"/>
              <a:t>Objectives for the Partial Action Plan Review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rmAutofit/>
          </a:bodyPr>
          <a:lstStyle/>
          <a:p>
            <a:pPr>
              <a:lnSpc>
                <a:spcPct val="150000"/>
              </a:lnSpc>
            </a:pPr>
            <a:r>
              <a:rPr lang="en-GB" sz="2400" dirty="0">
                <a:solidFill>
                  <a:schemeClr val="accent6"/>
                </a:solidFill>
              </a:rPr>
              <a:t>Phase 1 Representations</a:t>
            </a:r>
            <a:endParaRPr lang="en-GB" sz="2400" dirty="0"/>
          </a:p>
        </p:txBody>
      </p:sp>
    </p:spTree>
    <p:extLst>
      <p:ext uri="{BB962C8B-B14F-4D97-AF65-F5344CB8AC3E}">
        <p14:creationId xmlns:p14="http://schemas.microsoft.com/office/powerpoint/2010/main" val="323212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a:solidFill>
                  <a:schemeClr val="accent6"/>
                </a:solidFill>
              </a:rPr>
              <a:t>Phase 1 Representations</a:t>
            </a:r>
          </a:p>
        </p:txBody>
      </p:sp>
      <p:graphicFrame>
        <p:nvGraphicFramePr>
          <p:cNvPr id="4" name="Content Placeholder 3"/>
          <p:cNvGraphicFramePr>
            <a:graphicFrameLocks noGrp="1"/>
          </p:cNvGraphicFramePr>
          <p:nvPr>
            <p:ph sz="quarter" idx="1"/>
          </p:nvPr>
        </p:nvGraphicFramePr>
        <p:xfrm>
          <a:off x="251520" y="1844824"/>
          <a:ext cx="8518847" cy="4282698"/>
        </p:xfrm>
        <a:graphic>
          <a:graphicData uri="http://schemas.openxmlformats.org/drawingml/2006/table">
            <a:tbl>
              <a:tblPr firstRow="1" bandRow="1">
                <a:tableStyleId>{5C22544A-7EE6-4342-B048-85BDC9FD1C3A}</a:tableStyleId>
              </a:tblPr>
              <a:tblGrid>
                <a:gridCol w="189411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449161">
                <a:tc>
                  <a:txBody>
                    <a:bodyPr/>
                    <a:lstStyle/>
                    <a:p>
                      <a:r>
                        <a:rPr lang="en-GB" sz="1600" b="0" dirty="0">
                          <a:solidFill>
                            <a:schemeClr val="tx1"/>
                          </a:solidFill>
                        </a:rPr>
                        <a:t>Rep. No.</a:t>
                      </a:r>
                    </a:p>
                  </a:txBody>
                  <a:tcPr anchor="ctr"/>
                </a:tc>
                <a:tc>
                  <a:txBody>
                    <a:bodyPr/>
                    <a:lstStyle/>
                    <a:p>
                      <a:r>
                        <a:rPr lang="en-GB" sz="1600" b="0" dirty="0">
                          <a:solidFill>
                            <a:schemeClr val="tx1"/>
                          </a:solidFill>
                        </a:rPr>
                        <a:t>Author</a:t>
                      </a:r>
                    </a:p>
                  </a:txBody>
                  <a:tcPr anchor="ctr"/>
                </a:tc>
                <a:extLst>
                  <a:ext uri="{0D108BD9-81ED-4DB2-BD59-A6C34878D82A}">
                    <a16:rowId xmlns:a16="http://schemas.microsoft.com/office/drawing/2014/main" val="10000"/>
                  </a:ext>
                </a:extLst>
              </a:tr>
              <a:tr h="449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TAQ001</a:t>
                      </a:r>
                    </a:p>
                  </a:txBody>
                  <a:tcPr anchor="ctr"/>
                </a:tc>
                <a:tc>
                  <a:txBody>
                    <a:bodyPr/>
                    <a:lstStyle/>
                    <a:p>
                      <a:r>
                        <a:rPr lang="en-GB" sz="1600" dirty="0" err="1">
                          <a:latin typeface="Calibri Light" pitchFamily="34" charset="0"/>
                          <a:cs typeface="Calibri Light" pitchFamily="34" charset="0"/>
                        </a:rPr>
                        <a:t>Flimkien</a:t>
                      </a:r>
                      <a:r>
                        <a:rPr lang="en-GB" sz="1600" dirty="0">
                          <a:latin typeface="Calibri Light" pitchFamily="34" charset="0"/>
                          <a:cs typeface="Calibri Light" pitchFamily="34" charset="0"/>
                        </a:rPr>
                        <a:t> </a:t>
                      </a:r>
                      <a:r>
                        <a:rPr lang="en-GB" sz="1600" dirty="0" err="1">
                          <a:latin typeface="Calibri Light" pitchFamily="34" charset="0"/>
                          <a:cs typeface="Calibri Light" pitchFamily="34" charset="0"/>
                        </a:rPr>
                        <a:t>ghal</a:t>
                      </a:r>
                      <a:r>
                        <a:rPr lang="en-GB" sz="1600" dirty="0">
                          <a:latin typeface="Calibri Light" pitchFamily="34" charset="0"/>
                          <a:cs typeface="Calibri Light" pitchFamily="34" charset="0"/>
                        </a:rPr>
                        <a:t> </a:t>
                      </a:r>
                      <a:r>
                        <a:rPr lang="en-GB" sz="1600" dirty="0" err="1">
                          <a:latin typeface="Calibri Light" pitchFamily="34" charset="0"/>
                          <a:cs typeface="Calibri Light" pitchFamily="34" charset="0"/>
                        </a:rPr>
                        <a:t>Ambjent</a:t>
                      </a:r>
                      <a:r>
                        <a:rPr lang="en-GB" sz="1600" dirty="0">
                          <a:latin typeface="Calibri Light" pitchFamily="34" charset="0"/>
                          <a:cs typeface="Calibri Light" pitchFamily="34" charset="0"/>
                        </a:rPr>
                        <a:t> </a:t>
                      </a:r>
                      <a:r>
                        <a:rPr lang="en-GB" sz="1600" dirty="0" err="1">
                          <a:latin typeface="Calibri Light" pitchFamily="34" charset="0"/>
                          <a:cs typeface="Calibri Light" pitchFamily="34" charset="0"/>
                        </a:rPr>
                        <a:t>Ahjar</a:t>
                      </a:r>
                      <a:r>
                        <a:rPr lang="en-GB" sz="1600" dirty="0">
                          <a:latin typeface="Calibri Light" pitchFamily="34" charset="0"/>
                          <a:cs typeface="Calibri Light" pitchFamily="34" charset="0"/>
                        </a:rPr>
                        <a:t> </a:t>
                      </a:r>
                    </a:p>
                  </a:txBody>
                  <a:tcPr anchor="ctr"/>
                </a:tc>
                <a:extLst>
                  <a:ext uri="{0D108BD9-81ED-4DB2-BD59-A6C34878D82A}">
                    <a16:rowId xmlns:a16="http://schemas.microsoft.com/office/drawing/2014/main" val="10001"/>
                  </a:ext>
                </a:extLst>
              </a:tr>
              <a:tr h="701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TAQ002</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TAQ004</a:t>
                      </a:r>
                    </a:p>
                  </a:txBody>
                  <a:tcPr anchor="ctr"/>
                </a:tc>
                <a:tc>
                  <a:txBody>
                    <a:bodyPr/>
                    <a:lstStyle/>
                    <a:p>
                      <a:r>
                        <a:rPr lang="en-GB" sz="1600" dirty="0">
                          <a:solidFill>
                            <a:schemeClr val="tx1"/>
                          </a:solidFill>
                          <a:latin typeface="Calibri Light" pitchFamily="34" charset="0"/>
                          <a:cs typeface="Calibri Light" pitchFamily="34" charset="0"/>
                        </a:rPr>
                        <a:t>Dr. Andrea Gera De Petri </a:t>
                      </a:r>
                      <a:r>
                        <a:rPr lang="en-GB" sz="1600" dirty="0" err="1">
                          <a:solidFill>
                            <a:schemeClr val="tx1"/>
                          </a:solidFill>
                          <a:latin typeface="Calibri Light" pitchFamily="34" charset="0"/>
                          <a:cs typeface="Calibri Light" pitchFamily="34" charset="0"/>
                        </a:rPr>
                        <a:t>Testaferrata</a:t>
                      </a:r>
                      <a:r>
                        <a:rPr lang="en-GB" sz="1600" dirty="0">
                          <a:solidFill>
                            <a:schemeClr val="tx1"/>
                          </a:solidFill>
                          <a:latin typeface="Calibri Light" pitchFamily="34" charset="0"/>
                          <a:cs typeface="Calibri Light" pitchFamily="34" charset="0"/>
                        </a:rPr>
                        <a:t> on behalf of </a:t>
                      </a:r>
                      <a:r>
                        <a:rPr lang="en-GB" sz="1600" dirty="0" err="1">
                          <a:solidFill>
                            <a:schemeClr val="tx1"/>
                          </a:solidFill>
                          <a:latin typeface="Calibri Light" pitchFamily="34" charset="0"/>
                          <a:cs typeface="Calibri Light" pitchFamily="34" charset="0"/>
                        </a:rPr>
                        <a:t>Testaferrata</a:t>
                      </a:r>
                      <a:r>
                        <a:rPr lang="en-GB" sz="1600" dirty="0">
                          <a:solidFill>
                            <a:schemeClr val="tx1"/>
                          </a:solidFill>
                          <a:latin typeface="Calibri Light" pitchFamily="34" charset="0"/>
                          <a:cs typeface="Calibri Light" pitchFamily="34" charset="0"/>
                        </a:rPr>
                        <a:t> </a:t>
                      </a:r>
                      <a:r>
                        <a:rPr lang="en-GB" sz="1600" dirty="0" err="1">
                          <a:solidFill>
                            <a:schemeClr val="tx1"/>
                          </a:solidFill>
                          <a:latin typeface="Calibri Light" pitchFamily="34" charset="0"/>
                          <a:cs typeface="Calibri Light" pitchFamily="34" charset="0"/>
                        </a:rPr>
                        <a:t>Bonici</a:t>
                      </a:r>
                      <a:r>
                        <a:rPr lang="en-GB" sz="1600" dirty="0">
                          <a:solidFill>
                            <a:schemeClr val="tx1"/>
                          </a:solidFill>
                          <a:latin typeface="Calibri Light" pitchFamily="34" charset="0"/>
                          <a:cs typeface="Calibri Light" pitchFamily="34" charset="0"/>
                        </a:rPr>
                        <a:t> Ltd </a:t>
                      </a:r>
                    </a:p>
                  </a:txBody>
                  <a:tcPr anchor="ctr"/>
                </a:tc>
                <a:extLst>
                  <a:ext uri="{0D108BD9-81ED-4DB2-BD59-A6C34878D82A}">
                    <a16:rowId xmlns:a16="http://schemas.microsoft.com/office/drawing/2014/main" val="10002"/>
                  </a:ext>
                </a:extLst>
              </a:tr>
              <a:tr h="701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TAQ003</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TAQ005</a:t>
                      </a:r>
                    </a:p>
                  </a:txBody>
                  <a:tcPr anchor="ctr"/>
                </a:tc>
                <a:tc>
                  <a:txBody>
                    <a:bodyPr/>
                    <a:lstStyle/>
                    <a:p>
                      <a:r>
                        <a:rPr kumimoji="0" lang="en-GB" sz="1600" kern="1200" dirty="0" err="1">
                          <a:solidFill>
                            <a:schemeClr val="tx1"/>
                          </a:solidFill>
                          <a:latin typeface="Calibri Light" pitchFamily="34" charset="0"/>
                          <a:ea typeface="+mn-ea"/>
                          <a:cs typeface="Calibri Light" pitchFamily="34" charset="0"/>
                        </a:rPr>
                        <a:t>Perit</a:t>
                      </a:r>
                      <a:r>
                        <a:rPr kumimoji="0" lang="en-GB" sz="1600" kern="1200" dirty="0">
                          <a:solidFill>
                            <a:schemeClr val="tx1"/>
                          </a:solidFill>
                          <a:latin typeface="Calibri Light" pitchFamily="34" charset="0"/>
                          <a:ea typeface="+mn-ea"/>
                          <a:cs typeface="Calibri Light" pitchFamily="34" charset="0"/>
                        </a:rPr>
                        <a:t> Joseph C. </a:t>
                      </a:r>
                      <a:r>
                        <a:rPr kumimoji="0" lang="en-GB" sz="1600" kern="1200" dirty="0" err="1">
                          <a:solidFill>
                            <a:schemeClr val="tx1"/>
                          </a:solidFill>
                          <a:latin typeface="Calibri Light" pitchFamily="34" charset="0"/>
                          <a:ea typeface="+mn-ea"/>
                          <a:cs typeface="Calibri Light" pitchFamily="34" charset="0"/>
                        </a:rPr>
                        <a:t>Grech</a:t>
                      </a:r>
                      <a:r>
                        <a:rPr kumimoji="0" lang="en-GB" sz="1600" kern="1200" dirty="0">
                          <a:solidFill>
                            <a:schemeClr val="tx1"/>
                          </a:solidFill>
                          <a:latin typeface="Calibri Light" pitchFamily="34" charset="0"/>
                          <a:ea typeface="+mn-ea"/>
                          <a:cs typeface="Calibri Light" pitchFamily="34" charset="0"/>
                        </a:rPr>
                        <a:t> obo owners of adjacent site </a:t>
                      </a:r>
                    </a:p>
                  </a:txBody>
                  <a:tcPr anchor="ctr"/>
                </a:tc>
                <a:extLst>
                  <a:ext uri="{0D108BD9-81ED-4DB2-BD59-A6C34878D82A}">
                    <a16:rowId xmlns:a16="http://schemas.microsoft.com/office/drawing/2014/main" val="10003"/>
                  </a:ext>
                </a:extLst>
              </a:tr>
              <a:tr h="1083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TAQ006</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TAQ008</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TAQ010</a:t>
                      </a:r>
                    </a:p>
                  </a:txBody>
                  <a:tcPr anchor="ctr"/>
                </a:tc>
                <a:tc>
                  <a:txBody>
                    <a:bodyPr/>
                    <a:lstStyle/>
                    <a:p>
                      <a:r>
                        <a:rPr kumimoji="0" lang="en-GB" sz="1600" kern="1200" dirty="0" err="1">
                          <a:solidFill>
                            <a:schemeClr val="tx1"/>
                          </a:solidFill>
                          <a:latin typeface="Calibri Light" pitchFamily="34" charset="0"/>
                          <a:ea typeface="+mn-ea"/>
                          <a:cs typeface="Calibri Light" pitchFamily="34" charset="0"/>
                        </a:rPr>
                        <a:t>Perit</a:t>
                      </a:r>
                      <a:r>
                        <a:rPr kumimoji="0" lang="en-GB" sz="1600" kern="1200" dirty="0">
                          <a:solidFill>
                            <a:schemeClr val="tx1"/>
                          </a:solidFill>
                          <a:latin typeface="Calibri Light" pitchFamily="34" charset="0"/>
                          <a:ea typeface="+mn-ea"/>
                          <a:cs typeface="Calibri Light" pitchFamily="34" charset="0"/>
                        </a:rPr>
                        <a:t> George </a:t>
                      </a:r>
                      <a:r>
                        <a:rPr kumimoji="0" lang="en-GB" sz="1600" kern="1200" dirty="0" err="1">
                          <a:solidFill>
                            <a:schemeClr val="tx1"/>
                          </a:solidFill>
                          <a:latin typeface="Calibri Light" pitchFamily="34" charset="0"/>
                          <a:ea typeface="+mn-ea"/>
                          <a:cs typeface="Calibri Light" pitchFamily="34" charset="0"/>
                        </a:rPr>
                        <a:t>Tonna</a:t>
                      </a:r>
                      <a:r>
                        <a:rPr kumimoji="0" lang="en-GB" sz="1600" kern="1200" dirty="0">
                          <a:solidFill>
                            <a:schemeClr val="tx1"/>
                          </a:solidFill>
                          <a:latin typeface="Calibri Light" pitchFamily="34" charset="0"/>
                          <a:ea typeface="+mn-ea"/>
                          <a:cs typeface="Calibri Light" pitchFamily="34" charset="0"/>
                        </a:rPr>
                        <a:t> obo Nectar Ltd </a:t>
                      </a:r>
                    </a:p>
                    <a:p>
                      <a:r>
                        <a:rPr kumimoji="0" lang="en-GB" sz="1600" kern="1200" dirty="0" err="1">
                          <a:solidFill>
                            <a:schemeClr val="tx1"/>
                          </a:solidFill>
                          <a:latin typeface="Calibri Light" pitchFamily="34" charset="0"/>
                          <a:ea typeface="+mn-ea"/>
                          <a:cs typeface="Calibri Light" pitchFamily="34" charset="0"/>
                        </a:rPr>
                        <a:t>Perit</a:t>
                      </a:r>
                      <a:r>
                        <a:rPr kumimoji="0" lang="en-GB" sz="1600" kern="1200" dirty="0">
                          <a:solidFill>
                            <a:schemeClr val="tx1"/>
                          </a:solidFill>
                          <a:latin typeface="Calibri Light" pitchFamily="34" charset="0"/>
                          <a:ea typeface="+mn-ea"/>
                          <a:cs typeface="Calibri Light" pitchFamily="34" charset="0"/>
                        </a:rPr>
                        <a:t> George </a:t>
                      </a:r>
                      <a:r>
                        <a:rPr kumimoji="0" lang="en-GB" sz="1600" kern="1200" dirty="0" err="1">
                          <a:solidFill>
                            <a:schemeClr val="tx1"/>
                          </a:solidFill>
                          <a:latin typeface="Calibri Light" pitchFamily="34" charset="0"/>
                          <a:ea typeface="+mn-ea"/>
                          <a:cs typeface="Calibri Light" pitchFamily="34" charset="0"/>
                        </a:rPr>
                        <a:t>Tonna</a:t>
                      </a:r>
                      <a:r>
                        <a:rPr kumimoji="0" lang="en-GB" sz="1600" kern="1200" dirty="0">
                          <a:solidFill>
                            <a:schemeClr val="tx1"/>
                          </a:solidFill>
                          <a:latin typeface="Calibri Light" pitchFamily="34" charset="0"/>
                          <a:ea typeface="+mn-ea"/>
                          <a:cs typeface="Calibri Light" pitchFamily="34" charset="0"/>
                        </a:rPr>
                        <a:t> obo Nectar Ltd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err="1">
                          <a:solidFill>
                            <a:schemeClr val="tx1"/>
                          </a:solidFill>
                          <a:latin typeface="Calibri Light" pitchFamily="34" charset="0"/>
                          <a:ea typeface="+mn-ea"/>
                          <a:cs typeface="Calibri Light" pitchFamily="34" charset="0"/>
                        </a:rPr>
                        <a:t>Perit</a:t>
                      </a:r>
                      <a:r>
                        <a:rPr kumimoji="0" lang="en-GB" sz="1600" kern="1200" dirty="0">
                          <a:solidFill>
                            <a:schemeClr val="tx1"/>
                          </a:solidFill>
                          <a:latin typeface="Calibri Light" pitchFamily="34" charset="0"/>
                          <a:ea typeface="+mn-ea"/>
                          <a:cs typeface="Calibri Light" pitchFamily="34" charset="0"/>
                        </a:rPr>
                        <a:t> George </a:t>
                      </a:r>
                      <a:r>
                        <a:rPr kumimoji="0" lang="en-GB" sz="1600" kern="1200" dirty="0" err="1">
                          <a:solidFill>
                            <a:schemeClr val="tx1"/>
                          </a:solidFill>
                          <a:latin typeface="Calibri Light" pitchFamily="34" charset="0"/>
                          <a:ea typeface="+mn-ea"/>
                          <a:cs typeface="Calibri Light" pitchFamily="34" charset="0"/>
                        </a:rPr>
                        <a:t>Tonna</a:t>
                      </a:r>
                      <a:r>
                        <a:rPr kumimoji="0" lang="en-GB" sz="1600" kern="1200" dirty="0">
                          <a:solidFill>
                            <a:schemeClr val="tx1"/>
                          </a:solidFill>
                          <a:latin typeface="Calibri Light" pitchFamily="34" charset="0"/>
                          <a:ea typeface="+mn-ea"/>
                          <a:cs typeface="Calibri Light" pitchFamily="34" charset="0"/>
                        </a:rPr>
                        <a:t> obo Attard Bros. Co Ltd </a:t>
                      </a:r>
                    </a:p>
                  </a:txBody>
                  <a:tcPr anchor="ctr"/>
                </a:tc>
                <a:extLst>
                  <a:ext uri="{0D108BD9-81ED-4DB2-BD59-A6C34878D82A}">
                    <a16:rowId xmlns:a16="http://schemas.microsoft.com/office/drawing/2014/main" val="10004"/>
                  </a:ext>
                </a:extLst>
              </a:tr>
              <a:tr h="449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Light" pitchFamily="34" charset="0"/>
                          <a:cs typeface="Calibri Light" pitchFamily="34" charset="0"/>
                        </a:rPr>
                        <a:t>Perit Sebastian Grima (</a:t>
                      </a:r>
                      <a:r>
                        <a:rPr lang="en-GB" sz="1600" dirty="0" err="1">
                          <a:latin typeface="Calibri Light" pitchFamily="34" charset="0"/>
                          <a:cs typeface="Calibri Light" pitchFamily="34" charset="0"/>
                        </a:rPr>
                        <a:t>Raniolo</a:t>
                      </a:r>
                      <a:r>
                        <a:rPr lang="en-GB" sz="1600" dirty="0">
                          <a:latin typeface="Calibri Light" pitchFamily="34" charset="0"/>
                          <a:cs typeface="Calibri Light" pitchFamily="34" charset="0"/>
                        </a:rPr>
                        <a:t> &amp; Associates Ltd) obo </a:t>
                      </a:r>
                      <a:r>
                        <a:rPr lang="en-GB" sz="1600" dirty="0" err="1">
                          <a:latin typeface="Calibri Light" pitchFamily="34" charset="0"/>
                          <a:cs typeface="Calibri Light" pitchFamily="34" charset="0"/>
                        </a:rPr>
                        <a:t>Mafimex</a:t>
                      </a:r>
                      <a:r>
                        <a:rPr lang="en-GB" sz="1600" dirty="0">
                          <a:latin typeface="Calibri Light" pitchFamily="34" charset="0"/>
                          <a:cs typeface="Calibri Light" pitchFamily="34" charset="0"/>
                        </a:rPr>
                        <a:t> Ltd</a:t>
                      </a:r>
                    </a:p>
                  </a:txBody>
                  <a:tcPr anchor="ctr"/>
                </a:tc>
                <a:extLst>
                  <a:ext uri="{0D108BD9-81ED-4DB2-BD59-A6C34878D82A}">
                    <a16:rowId xmlns:a16="http://schemas.microsoft.com/office/drawing/2014/main" val="10005"/>
                  </a:ext>
                </a:extLst>
              </a:tr>
              <a:tr h="449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TAQ009</a:t>
                      </a:r>
                    </a:p>
                  </a:txBody>
                  <a:tcPr anchor="ctr"/>
                </a:tc>
                <a:tc>
                  <a:txBody>
                    <a:bodyPr/>
                    <a:lstStyle/>
                    <a:p>
                      <a:r>
                        <a:rPr lang="en-GB" sz="1600" dirty="0">
                          <a:latin typeface="Calibri Light" pitchFamily="34" charset="0"/>
                          <a:cs typeface="Calibri Light" pitchFamily="34" charset="0"/>
                        </a:rPr>
                        <a:t>Alexander </a:t>
                      </a:r>
                      <a:r>
                        <a:rPr lang="en-GB" sz="1600" dirty="0" err="1">
                          <a:latin typeface="Calibri Light" pitchFamily="34" charset="0"/>
                          <a:cs typeface="Calibri Light" pitchFamily="34" charset="0"/>
                        </a:rPr>
                        <a:t>Bonanno</a:t>
                      </a:r>
                      <a:r>
                        <a:rPr lang="en-GB" sz="1600" dirty="0">
                          <a:latin typeface="Calibri Light" pitchFamily="34" charset="0"/>
                          <a:cs typeface="Calibri Light" pitchFamily="34" charset="0"/>
                        </a:rPr>
                        <a:t> obo ERA</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152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err="1">
                <a:solidFill>
                  <a:schemeClr val="accent6"/>
                </a:solidFill>
              </a:rPr>
              <a:t>Flimkien</a:t>
            </a:r>
            <a:r>
              <a:rPr lang="en-GB" sz="2400" dirty="0">
                <a:solidFill>
                  <a:schemeClr val="accent6"/>
                </a:solidFill>
              </a:rPr>
              <a:t> </a:t>
            </a:r>
            <a:r>
              <a:rPr lang="en-GB" sz="2400" dirty="0" err="1">
                <a:solidFill>
                  <a:schemeClr val="accent6"/>
                </a:solidFill>
              </a:rPr>
              <a:t>għal</a:t>
            </a:r>
            <a:r>
              <a:rPr lang="en-GB" sz="2400" dirty="0">
                <a:solidFill>
                  <a:schemeClr val="accent6"/>
                </a:solidFill>
              </a:rPr>
              <a:t> </a:t>
            </a:r>
            <a:r>
              <a:rPr lang="en-GB" sz="2400" dirty="0" err="1">
                <a:solidFill>
                  <a:schemeClr val="accent6"/>
                </a:solidFill>
              </a:rPr>
              <a:t>Ambjent</a:t>
            </a:r>
            <a:r>
              <a:rPr lang="en-GB" sz="2400" dirty="0">
                <a:solidFill>
                  <a:schemeClr val="accent6"/>
                </a:solidFill>
              </a:rPr>
              <a:t> </a:t>
            </a:r>
            <a:r>
              <a:rPr lang="en-GB" sz="2400" dirty="0" err="1">
                <a:solidFill>
                  <a:schemeClr val="accent6"/>
                </a:solidFill>
              </a:rPr>
              <a:t>Aħjar</a:t>
            </a:r>
            <a:r>
              <a:rPr lang="en-GB" sz="2400" dirty="0">
                <a:solidFill>
                  <a:schemeClr val="accent6"/>
                </a:solidFill>
              </a:rPr>
              <a:t> (FAA)</a:t>
            </a:r>
          </a:p>
        </p:txBody>
      </p:sp>
      <p:sp>
        <p:nvSpPr>
          <p:cNvPr id="3" name="Content Placeholder 2"/>
          <p:cNvSpPr>
            <a:spLocks noGrp="1"/>
          </p:cNvSpPr>
          <p:nvPr>
            <p:ph sz="quarter" idx="1"/>
          </p:nvPr>
        </p:nvSpPr>
        <p:spPr/>
        <p:txBody>
          <a:bodyPr>
            <a:noAutofit/>
          </a:bodyPr>
          <a:lstStyle/>
          <a:p>
            <a:pPr>
              <a:spcBef>
                <a:spcPts val="1800"/>
              </a:spcBef>
            </a:pPr>
            <a:r>
              <a:rPr lang="en-GB" sz="1800" dirty="0">
                <a:latin typeface="Calibri Light" pitchFamily="34" charset="0"/>
                <a:cs typeface="Calibri Light" pitchFamily="34" charset="0"/>
              </a:rPr>
              <a:t>Enabling of further development to an extent which cannot be considered to benefit the general public in any way </a:t>
            </a:r>
          </a:p>
          <a:p>
            <a:pPr>
              <a:spcBef>
                <a:spcPts val="1200"/>
              </a:spcBef>
            </a:pPr>
            <a:r>
              <a:rPr lang="en-GB" sz="1800" dirty="0">
                <a:latin typeface="Calibri Light" pitchFamily="34" charset="0"/>
                <a:cs typeface="Calibri Light" pitchFamily="34" charset="0"/>
              </a:rPr>
              <a:t>It is not necessary or desirable for Class D uses to be located outside of the urban area</a:t>
            </a:r>
          </a:p>
          <a:p>
            <a:pPr>
              <a:spcBef>
                <a:spcPts val="1200"/>
              </a:spcBef>
            </a:pPr>
            <a:r>
              <a:rPr lang="en-GB" sz="1800" dirty="0">
                <a:latin typeface="Calibri Light" pitchFamily="34" charset="0"/>
                <a:cs typeface="Calibri Light" pitchFamily="34" charset="0"/>
              </a:rPr>
              <a:t>Proposal results in a reduction of land available for industry in turn necessitating the conversion of further sites in the rural areas for such use </a:t>
            </a:r>
          </a:p>
          <a:p>
            <a:pPr>
              <a:spcBef>
                <a:spcPts val="1200"/>
              </a:spcBef>
            </a:pPr>
            <a:r>
              <a:rPr lang="en-GB" sz="1800" dirty="0">
                <a:latin typeface="Calibri Light" pitchFamily="34" charset="0"/>
                <a:cs typeface="Calibri Light" pitchFamily="34" charset="0"/>
              </a:rPr>
              <a:t>Questionable as to how to allow for the sustainable management of the area given that large extents of the site are already committed to industrial use </a:t>
            </a:r>
          </a:p>
          <a:p>
            <a:pPr>
              <a:spcBef>
                <a:spcPts val="1200"/>
              </a:spcBef>
            </a:pPr>
            <a:r>
              <a:rPr lang="en-GB" sz="1800" dirty="0">
                <a:latin typeface="Calibri Light" pitchFamily="34" charset="0"/>
                <a:cs typeface="Calibri Light" pitchFamily="34" charset="0"/>
              </a:rPr>
              <a:t>Any increases to the current height are being deemed excessive and unnecessary in view of the Area of High Landscape Value </a:t>
            </a:r>
          </a:p>
          <a:p>
            <a:pPr>
              <a:spcBef>
                <a:spcPts val="1200"/>
              </a:spcBef>
            </a:pPr>
            <a:r>
              <a:rPr lang="en-GB" sz="1800" dirty="0">
                <a:latin typeface="Calibri Light" pitchFamily="34" charset="0"/>
                <a:cs typeface="Calibri Light" pitchFamily="34" charset="0"/>
              </a:rPr>
              <a:t>Any development proposed along its perimeter should be adequately set back from the site boundary by at least the width of one carriageway such that the building has fenestrated facades on all fronts </a:t>
            </a:r>
            <a:br>
              <a:rPr lang="en-GB" sz="1800" dirty="0">
                <a:latin typeface="Calibri Light" pitchFamily="34" charset="0"/>
                <a:cs typeface="Calibri Light" pitchFamily="34" charset="0"/>
              </a:rPr>
            </a:br>
            <a:br>
              <a:rPr lang="en-GB" sz="1800" dirty="0">
                <a:latin typeface="Calibri Light" pitchFamily="34" charset="0"/>
                <a:cs typeface="Calibri Light" pitchFamily="34" charset="0"/>
              </a:rPr>
            </a:br>
            <a:br>
              <a:rPr lang="en-GB" dirty="0">
                <a:latin typeface="Calibri Light" pitchFamily="34" charset="0"/>
                <a:cs typeface="Calibri Light" pitchFamily="34" charset="0"/>
              </a:rPr>
            </a:br>
            <a:endParaRPr lang="en-GB" dirty="0">
              <a:latin typeface="Calibri Light" pitchFamily="34" charset="0"/>
              <a:cs typeface="Calibri Light" pitchFamily="34" charset="0"/>
            </a:endParaRPr>
          </a:p>
        </p:txBody>
      </p:sp>
      <p:sp>
        <p:nvSpPr>
          <p:cNvPr id="6" name="TextBox 5"/>
          <p:cNvSpPr txBox="1"/>
          <p:nvPr/>
        </p:nvSpPr>
        <p:spPr>
          <a:xfrm>
            <a:off x="3419872" y="6381328"/>
            <a:ext cx="2304256" cy="338554"/>
          </a:xfrm>
          <a:prstGeom prst="rect">
            <a:avLst/>
          </a:prstGeom>
          <a:noFill/>
        </p:spPr>
        <p:txBody>
          <a:bodyPr wrap="square" rtlCol="0" anchor="ctr">
            <a:spAutoFit/>
          </a:bodyPr>
          <a:lstStyle/>
          <a:p>
            <a:pPr algn="ctr"/>
            <a:r>
              <a:rPr lang="en-GB" sz="1600" b="1" dirty="0">
                <a:solidFill>
                  <a:schemeClr val="bg1"/>
                </a:solidFill>
              </a:rPr>
              <a:t>TAQ001</a:t>
            </a:r>
          </a:p>
        </p:txBody>
      </p:sp>
    </p:spTree>
    <p:extLst>
      <p:ext uri="{BB962C8B-B14F-4D97-AF65-F5344CB8AC3E}">
        <p14:creationId xmlns:p14="http://schemas.microsoft.com/office/powerpoint/2010/main" val="388542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err="1">
                <a:solidFill>
                  <a:schemeClr val="accent6"/>
                </a:solidFill>
              </a:rPr>
              <a:t>Flimkien</a:t>
            </a:r>
            <a:r>
              <a:rPr lang="en-GB" sz="2400" dirty="0">
                <a:solidFill>
                  <a:schemeClr val="accent6"/>
                </a:solidFill>
              </a:rPr>
              <a:t> </a:t>
            </a:r>
            <a:r>
              <a:rPr lang="en-GB" sz="2400" dirty="0" err="1">
                <a:solidFill>
                  <a:schemeClr val="accent6"/>
                </a:solidFill>
              </a:rPr>
              <a:t>għal</a:t>
            </a:r>
            <a:r>
              <a:rPr lang="en-GB" sz="2400" dirty="0">
                <a:solidFill>
                  <a:schemeClr val="accent6"/>
                </a:solidFill>
              </a:rPr>
              <a:t> </a:t>
            </a:r>
            <a:r>
              <a:rPr lang="en-GB" sz="2400" dirty="0" err="1">
                <a:solidFill>
                  <a:schemeClr val="accent6"/>
                </a:solidFill>
              </a:rPr>
              <a:t>Ambjent</a:t>
            </a:r>
            <a:r>
              <a:rPr lang="en-GB" sz="2400" dirty="0">
                <a:solidFill>
                  <a:schemeClr val="accent6"/>
                </a:solidFill>
              </a:rPr>
              <a:t> </a:t>
            </a:r>
            <a:r>
              <a:rPr lang="en-GB" sz="2400" dirty="0" err="1">
                <a:solidFill>
                  <a:schemeClr val="accent6"/>
                </a:solidFill>
              </a:rPr>
              <a:t>Aħjar</a:t>
            </a:r>
            <a:r>
              <a:rPr lang="en-GB" sz="2400" dirty="0">
                <a:solidFill>
                  <a:schemeClr val="accent6"/>
                </a:solidFill>
              </a:rPr>
              <a:t> (FAA)</a:t>
            </a:r>
          </a:p>
        </p:txBody>
      </p:sp>
      <p:sp>
        <p:nvSpPr>
          <p:cNvPr id="3" name="Content Placeholder 2"/>
          <p:cNvSpPr>
            <a:spLocks noGrp="1"/>
          </p:cNvSpPr>
          <p:nvPr>
            <p:ph sz="quarter" idx="1"/>
          </p:nvPr>
        </p:nvSpPr>
        <p:spPr/>
        <p:txBody>
          <a:bodyPr>
            <a:noAutofit/>
          </a:bodyPr>
          <a:lstStyle/>
          <a:p>
            <a:pPr>
              <a:spcBef>
                <a:spcPts val="1800"/>
              </a:spcBef>
            </a:pPr>
            <a:r>
              <a:rPr lang="en-GB" sz="1800" dirty="0">
                <a:latin typeface="Calibri Light" pitchFamily="34" charset="0"/>
                <a:cs typeface="Calibri Light" pitchFamily="34" charset="0"/>
              </a:rPr>
              <a:t>The change in use, increase in floor area and volume and overall increase in density and</a:t>
            </a:r>
            <a:br>
              <a:rPr lang="en-GB" sz="1800" dirty="0">
                <a:latin typeface="Calibri Light" pitchFamily="34" charset="0"/>
                <a:cs typeface="Calibri Light" pitchFamily="34" charset="0"/>
              </a:rPr>
            </a:br>
            <a:r>
              <a:rPr lang="en-GB" sz="1800" dirty="0">
                <a:latin typeface="Calibri Light" pitchFamily="34" charset="0"/>
                <a:cs typeface="Calibri Light" pitchFamily="34" charset="0"/>
              </a:rPr>
              <a:t>users would necessitate an S.E.A. </a:t>
            </a:r>
          </a:p>
          <a:p>
            <a:pPr>
              <a:spcBef>
                <a:spcPts val="1800"/>
              </a:spcBef>
            </a:pPr>
            <a:r>
              <a:rPr lang="en-GB" sz="1800" dirty="0">
                <a:latin typeface="Calibri Light" pitchFamily="34" charset="0"/>
                <a:cs typeface="Calibri Light" pitchFamily="34" charset="0"/>
              </a:rPr>
              <a:t>The area is not well linked to public transport services and limitation of nearby junctions to cope with increased trips and traffic loads </a:t>
            </a:r>
          </a:p>
          <a:p>
            <a:pPr>
              <a:spcBef>
                <a:spcPts val="1800"/>
              </a:spcBef>
            </a:pPr>
            <a:r>
              <a:rPr lang="en-GB" sz="1800" dirty="0">
                <a:latin typeface="Calibri Light" pitchFamily="34" charset="0"/>
                <a:cs typeface="Calibri Light" pitchFamily="34" charset="0"/>
              </a:rPr>
              <a:t>The laws which are applicable to other overarching contexts cannot be revised – on a piecemeal basis –because of this proposal </a:t>
            </a:r>
          </a:p>
          <a:p>
            <a:pPr>
              <a:spcBef>
                <a:spcPts val="1800"/>
              </a:spcBef>
            </a:pPr>
            <a:r>
              <a:rPr lang="en-GB" sz="1800" dirty="0">
                <a:latin typeface="Calibri Light" pitchFamily="34" charset="0"/>
                <a:cs typeface="Calibri Light" pitchFamily="34" charset="0"/>
              </a:rPr>
              <a:t>The proposal is in breach of several provisions of SPED, namely: </a:t>
            </a:r>
          </a:p>
          <a:p>
            <a:pPr lvl="1">
              <a:spcBef>
                <a:spcPts val="1200"/>
              </a:spcBef>
              <a:buSzPct val="50000"/>
            </a:pPr>
            <a:r>
              <a:rPr lang="en-GB" sz="1800" dirty="0">
                <a:latin typeface="Calibri Light" pitchFamily="34" charset="0"/>
                <a:cs typeface="Calibri Light" pitchFamily="34" charset="0"/>
              </a:rPr>
              <a:t>Breach of the sequential approach listed in SPED </a:t>
            </a:r>
          </a:p>
          <a:p>
            <a:pPr lvl="1">
              <a:spcBef>
                <a:spcPts val="1200"/>
              </a:spcBef>
              <a:buSzPct val="50000"/>
            </a:pPr>
            <a:r>
              <a:rPr lang="en-GB" sz="1800" dirty="0">
                <a:latin typeface="Calibri Light" pitchFamily="34" charset="0"/>
                <a:cs typeface="Calibri Light" pitchFamily="34" charset="0"/>
              </a:rPr>
              <a:t>Breach of the directing of buildings towards the Urban Area, increasing green open space and the exploitation of rural areas by uses which are not legitimately necessary</a:t>
            </a:r>
          </a:p>
          <a:p>
            <a:pPr lvl="1">
              <a:spcBef>
                <a:spcPts val="1200"/>
              </a:spcBef>
              <a:buSzPct val="50000"/>
            </a:pPr>
            <a:r>
              <a:rPr lang="en-GB" sz="1800" dirty="0">
                <a:latin typeface="Calibri Light" pitchFamily="34" charset="0"/>
                <a:cs typeface="Calibri Light" pitchFamily="34" charset="0"/>
              </a:rPr>
              <a:t>Against enhancing the positive qualities of landscape in a Strategic Open Gap </a:t>
            </a:r>
            <a:br>
              <a:rPr lang="en-GB" sz="1400" dirty="0"/>
            </a:br>
            <a:r>
              <a:rPr lang="en-GB" sz="1400" dirty="0"/>
              <a:t> </a:t>
            </a:r>
            <a:br>
              <a:rPr lang="en-GB" sz="1400" dirty="0"/>
            </a:br>
            <a:br>
              <a:rPr lang="en-GB" sz="1400" dirty="0"/>
            </a:br>
            <a:br>
              <a:rPr lang="en-GB" sz="1300" dirty="0"/>
            </a:br>
            <a:br>
              <a:rPr lang="en-GB" sz="1300" dirty="0">
                <a:latin typeface="Calibri Light" pitchFamily="34" charset="0"/>
                <a:cs typeface="Calibri Light" pitchFamily="34" charset="0"/>
              </a:rPr>
            </a:br>
            <a:br>
              <a:rPr lang="en-GB" sz="1300" dirty="0">
                <a:latin typeface="Calibri Light" pitchFamily="34" charset="0"/>
                <a:cs typeface="Calibri Light" pitchFamily="34" charset="0"/>
              </a:rPr>
            </a:br>
            <a:br>
              <a:rPr lang="en-GB" sz="1300" dirty="0">
                <a:latin typeface="Calibri Light" pitchFamily="34" charset="0"/>
                <a:cs typeface="Calibri Light" pitchFamily="34" charset="0"/>
              </a:rPr>
            </a:br>
            <a:br>
              <a:rPr lang="en-GB" sz="1300" dirty="0">
                <a:latin typeface="Calibri Light" pitchFamily="34" charset="0"/>
                <a:cs typeface="Calibri Light" pitchFamily="34" charset="0"/>
              </a:rPr>
            </a:br>
            <a:br>
              <a:rPr lang="en-GB" sz="1300" dirty="0">
                <a:latin typeface="Calibri Light" pitchFamily="34" charset="0"/>
                <a:cs typeface="Calibri Light" pitchFamily="34" charset="0"/>
              </a:rPr>
            </a:br>
            <a:br>
              <a:rPr lang="en-GB" dirty="0">
                <a:latin typeface="Calibri Light" pitchFamily="34" charset="0"/>
                <a:cs typeface="Calibri Light" pitchFamily="34" charset="0"/>
              </a:rPr>
            </a:br>
            <a:endParaRPr lang="en-GB" dirty="0">
              <a:latin typeface="Calibri Light" pitchFamily="34" charset="0"/>
              <a:cs typeface="Calibri Light" pitchFamily="34" charset="0"/>
            </a:endParaRPr>
          </a:p>
        </p:txBody>
      </p:sp>
      <p:sp>
        <p:nvSpPr>
          <p:cNvPr id="4" name="TextBox 3"/>
          <p:cNvSpPr txBox="1"/>
          <p:nvPr/>
        </p:nvSpPr>
        <p:spPr>
          <a:xfrm>
            <a:off x="3419872" y="6381328"/>
            <a:ext cx="2304256" cy="338554"/>
          </a:xfrm>
          <a:prstGeom prst="rect">
            <a:avLst/>
          </a:prstGeom>
          <a:noFill/>
        </p:spPr>
        <p:txBody>
          <a:bodyPr wrap="square" rtlCol="0" anchor="ctr">
            <a:spAutoFit/>
          </a:bodyPr>
          <a:lstStyle/>
          <a:p>
            <a:pPr algn="ctr"/>
            <a:r>
              <a:rPr lang="en-GB" sz="1600" b="1" dirty="0">
                <a:solidFill>
                  <a:schemeClr val="bg1"/>
                </a:solidFill>
              </a:rPr>
              <a:t>TAQ001</a:t>
            </a:r>
          </a:p>
        </p:txBody>
      </p:sp>
    </p:spTree>
    <p:extLst>
      <p:ext uri="{BB962C8B-B14F-4D97-AF65-F5344CB8AC3E}">
        <p14:creationId xmlns:p14="http://schemas.microsoft.com/office/powerpoint/2010/main" val="26118459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2017</TotalTime>
  <Words>1934</Words>
  <Application>Microsoft Office PowerPoint</Application>
  <PresentationFormat>On-screen Show (4:3)</PresentationFormat>
  <Paragraphs>271</Paragraphs>
  <Slides>39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 Unicode MS</vt:lpstr>
      <vt:lpstr>Calibri</vt:lpstr>
      <vt:lpstr>Calibri Light</vt:lpstr>
      <vt:lpstr>Georgia</vt:lpstr>
      <vt:lpstr>MS Sans Serif</vt:lpstr>
      <vt:lpstr>Wingdings</vt:lpstr>
      <vt:lpstr>Wingdings 2</vt:lpstr>
      <vt:lpstr>Civic</vt:lpstr>
      <vt:lpstr>Ta’ Qali Action Plan Partial Review    Presentation to the Environment and Development Planning Committee</vt:lpstr>
      <vt:lpstr>SITE BOUNDARY</vt:lpstr>
      <vt:lpstr>PowerPoint Presentation</vt:lpstr>
      <vt:lpstr>Objectives for the Partial Action Plan Review</vt:lpstr>
      <vt:lpstr>Objectives for the Partial Action Plan Review</vt:lpstr>
      <vt:lpstr>PowerPoint Presentation</vt:lpstr>
      <vt:lpstr>Phase 1 Representations</vt:lpstr>
      <vt:lpstr>Flimkien għal Ambjent Aħjar (FAA)</vt:lpstr>
      <vt:lpstr>Flimkien għal Ambjent Aħjar (FAA)</vt:lpstr>
      <vt:lpstr>Dr. Alfred Gera De Petri on behalf of Testaferrata Bonici Ltd</vt:lpstr>
      <vt:lpstr>Perit Joseph C. Grech obo owners of adjacent site</vt:lpstr>
      <vt:lpstr>Perit George Tonna obo Nectar Ltd.</vt:lpstr>
      <vt:lpstr>Perit Sebastian Grima (Raniolo &amp; Associates Ltd.)  obo Mafimex Ltd.</vt:lpstr>
      <vt:lpstr>PowerPoint Presentation</vt:lpstr>
      <vt:lpstr>Environment and Resources Authority</vt:lpstr>
      <vt:lpstr>Environment &amp; Resources Authority</vt:lpstr>
      <vt:lpstr>Perit George Tonna obo Attard Bros. Co. Ltd.</vt:lpstr>
      <vt:lpstr>Existing building heights</vt:lpstr>
      <vt:lpstr>View of Mdina from two locations within site</vt:lpstr>
      <vt:lpstr>Aerial view of the Embassy of the United States</vt:lpstr>
      <vt:lpstr>View of Embassy from two locations within site</vt:lpstr>
      <vt:lpstr>Path along southern boundary of the site</vt:lpstr>
      <vt:lpstr>PowerPoint Presentation</vt:lpstr>
      <vt:lpstr>Existing Policy Context</vt:lpstr>
      <vt:lpstr>Existing Policy Context</vt:lpstr>
      <vt:lpstr>PowerPoint Presentation</vt:lpstr>
      <vt:lpstr>PowerPoint Presentation</vt:lpstr>
      <vt:lpstr>PowerPoint Presentation</vt:lpstr>
      <vt:lpstr>PERMITTED FLOORSPACE BY USE-TYPE</vt:lpstr>
      <vt:lpstr>PowerPoint Presentation</vt:lpstr>
      <vt:lpstr>NWTQ 32                Ta’ Qali Commercial Area</vt:lpstr>
      <vt:lpstr>NWTQ 32                Ta’ Qali Commercial Area</vt:lpstr>
      <vt:lpstr>NWTQ 32                Ta’ Qali Commercial Area</vt:lpstr>
      <vt:lpstr>NWTQ 32                Ta’ Qali Commercial Area</vt:lpstr>
      <vt:lpstr>NWTQ 32                Ta’ Qali Commercial Area</vt:lpstr>
      <vt:lpstr>NWTQ 33                                Parking</vt:lpstr>
      <vt:lpstr>PowerPoint Presentation</vt:lpstr>
      <vt:lpstr>Way Forward</vt:lpstr>
      <vt:lpstr>- END OF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Qali Partial Local Plan Review</dc:title>
  <dc:creator>wmifs</dc:creator>
  <cp:lastModifiedBy>Joseph Scalpello</cp:lastModifiedBy>
  <cp:revision>177</cp:revision>
  <dcterms:created xsi:type="dcterms:W3CDTF">2018-12-19T08:02:50Z</dcterms:created>
  <dcterms:modified xsi:type="dcterms:W3CDTF">2019-10-07T10:54:32Z</dcterms:modified>
</cp:coreProperties>
</file>