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sldIdLst>
    <p:sldId id="256" r:id="rId2"/>
    <p:sldId id="259" r:id="rId3"/>
    <p:sldId id="257"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pPr/>
              <a:t>8/31/2019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3783585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1160EA64-D806-43AC-9DF2-F8C432F32B4C}" type="datetimeFigureOut">
              <a:rPr lang="en-US" smtClean="0"/>
              <a:pPr/>
              <a:t>8/31/2019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100265340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pPr/>
              <a:t>8/31/2019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44587763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pPr/>
              <a:t>8/31/2019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51139089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pPr/>
              <a:t>8/31/2019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236178096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pPr/>
              <a:t>8/31/2019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137575276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pPr/>
              <a:t>8/31/2019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1336190786"/>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pPr/>
              <a:t>8/31/2019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4809460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pPr/>
              <a:t>8/31/2019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423034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pPr/>
              <a:t>8/31/2019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1109111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pPr/>
              <a:t>8/31/2019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2106893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pPr/>
              <a:t>8/31/2019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768122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pPr/>
              <a:t>8/31/2019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213489226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pPr/>
              <a:t>8/31/2019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2953234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pPr/>
              <a:t>8/31/2019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229778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pPr/>
              <a:t>8/31/2019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3785127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B0DB6-F5C7-45FB-8CF3-31B45F9C2DAC}" type="datetimeFigureOut">
              <a:rPr lang="en-US" smtClean="0"/>
              <a:pPr/>
              <a:t>8/31/2019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1297713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160EA64-D806-43AC-9DF2-F8C432F32B4C}" type="datetimeFigureOut">
              <a:rPr lang="en-US" smtClean="0"/>
              <a:pPr/>
              <a:t>8/31/2019</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xmlns="" val="4239615307"/>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5EB728-A08A-4DA9-A25B-18B0FDB23B27}"/>
              </a:ext>
            </a:extLst>
          </p:cNvPr>
          <p:cNvSpPr>
            <a:spLocks noGrp="1"/>
          </p:cNvSpPr>
          <p:nvPr>
            <p:ph type="ctrTitle"/>
          </p:nvPr>
        </p:nvSpPr>
        <p:spPr>
          <a:xfrm>
            <a:off x="482189" y="5314"/>
            <a:ext cx="8001000" cy="2971801"/>
          </a:xfrm>
        </p:spPr>
        <p:txBody>
          <a:bodyPr/>
          <a:lstStyle/>
          <a:p>
            <a:pPr algn="ctr"/>
            <a:r>
              <a:rPr lang="en-GB" dirty="0"/>
              <a:t>Fuel stations Policy</a:t>
            </a:r>
          </a:p>
        </p:txBody>
      </p:sp>
      <p:sp>
        <p:nvSpPr>
          <p:cNvPr id="3" name="Subtitle 2">
            <a:extLst>
              <a:ext uri="{FF2B5EF4-FFF2-40B4-BE49-F238E27FC236}">
                <a16:creationId xmlns:a16="http://schemas.microsoft.com/office/drawing/2014/main" xmlns="" id="{15BBD47B-0206-4A51-8D69-2FE92426A135}"/>
              </a:ext>
            </a:extLst>
          </p:cNvPr>
          <p:cNvSpPr>
            <a:spLocks noGrp="1"/>
          </p:cNvSpPr>
          <p:nvPr>
            <p:ph type="subTitle" idx="1"/>
          </p:nvPr>
        </p:nvSpPr>
        <p:spPr/>
        <p:txBody>
          <a:bodyPr/>
          <a:lstStyle/>
          <a:p>
            <a:pPr algn="ctr"/>
            <a:r>
              <a:rPr lang="en-GB" dirty="0"/>
              <a:t>August 2019</a:t>
            </a:r>
          </a:p>
        </p:txBody>
      </p:sp>
      <p:pic>
        <p:nvPicPr>
          <p:cNvPr id="4" name="Picture 2">
            <a:extLst>
              <a:ext uri="{FF2B5EF4-FFF2-40B4-BE49-F238E27FC236}">
                <a16:creationId xmlns:a16="http://schemas.microsoft.com/office/drawing/2014/main" xmlns="" id="{0BFE1914-D3A7-4044-986A-B031645C03F8}"/>
              </a:ext>
            </a:extLst>
          </p:cNvPr>
          <p:cNvPicPr>
            <a:picLocks noChangeAspect="1" noChangeArrowheads="1"/>
          </p:cNvPicPr>
          <p:nvPr/>
        </p:nvPicPr>
        <p:blipFill>
          <a:blip r:embed="rId2" cstate="print"/>
          <a:srcRect l="26215" t="29042" r="26112" b="32445"/>
          <a:stretch>
            <a:fillRect/>
          </a:stretch>
        </p:blipFill>
        <p:spPr bwMode="auto">
          <a:xfrm>
            <a:off x="2763193" y="5254019"/>
            <a:ext cx="2157410" cy="980641"/>
          </a:xfrm>
          <a:prstGeom prst="rect">
            <a:avLst/>
          </a:prstGeom>
          <a:noFill/>
          <a:ln w="9525">
            <a:noFill/>
            <a:miter lim="800000"/>
            <a:headEnd/>
            <a:tailEnd/>
          </a:ln>
        </p:spPr>
      </p:pic>
    </p:spTree>
    <p:extLst>
      <p:ext uri="{BB962C8B-B14F-4D97-AF65-F5344CB8AC3E}">
        <p14:creationId xmlns:p14="http://schemas.microsoft.com/office/powerpoint/2010/main" xmlns="" val="2416984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DD34C713-C36E-4B1F-8977-51D55EEB8A78}"/>
              </a:ext>
            </a:extLst>
          </p:cNvPr>
          <p:cNvSpPr>
            <a:spLocks noGrp="1"/>
          </p:cNvSpPr>
          <p:nvPr>
            <p:ph type="title"/>
          </p:nvPr>
        </p:nvSpPr>
        <p:spPr>
          <a:xfrm>
            <a:off x="684212" y="4349106"/>
            <a:ext cx="8534400" cy="1507067"/>
          </a:xfrm>
        </p:spPr>
        <p:txBody>
          <a:bodyPr/>
          <a:lstStyle/>
          <a:p>
            <a:r>
              <a:rPr lang="en-GB" dirty="0"/>
              <a:t>Relocated Petrol </a:t>
            </a:r>
            <a:r>
              <a:rPr lang="en-GB" dirty="0" err="1"/>
              <a:t>STations</a:t>
            </a:r>
            <a:endParaRPr lang="en-GB" dirty="0"/>
          </a:p>
        </p:txBody>
      </p:sp>
      <p:sp>
        <p:nvSpPr>
          <p:cNvPr id="3" name="Content Placeholder 2">
            <a:extLst>
              <a:ext uri="{FF2B5EF4-FFF2-40B4-BE49-F238E27FC236}">
                <a16:creationId xmlns:a16="http://schemas.microsoft.com/office/drawing/2014/main" xmlns="" id="{C2F63DEB-A5B3-457D-B40A-1CA3F0CF4D77}"/>
              </a:ext>
            </a:extLst>
          </p:cNvPr>
          <p:cNvSpPr>
            <a:spLocks noGrp="1"/>
          </p:cNvSpPr>
          <p:nvPr>
            <p:ph idx="1"/>
          </p:nvPr>
        </p:nvSpPr>
        <p:spPr/>
        <p:txBody>
          <a:bodyPr/>
          <a:lstStyle/>
          <a:p>
            <a:pPr lvl="1"/>
            <a:r>
              <a:rPr lang="en-GB" dirty="0"/>
              <a:t>Areas not to be considered are</a:t>
            </a:r>
          </a:p>
          <a:p>
            <a:pPr lvl="2"/>
            <a:r>
              <a:rPr lang="en-GB" dirty="0"/>
              <a:t>Good quality agricultural land</a:t>
            </a:r>
          </a:p>
          <a:p>
            <a:pPr lvl="2"/>
            <a:r>
              <a:rPr lang="en-GB" dirty="0"/>
              <a:t>Areas of High Landscape Sensitivity </a:t>
            </a:r>
          </a:p>
          <a:p>
            <a:pPr lvl="2"/>
            <a:r>
              <a:rPr lang="en-GB" dirty="0"/>
              <a:t>SACs and SPAs</a:t>
            </a:r>
          </a:p>
          <a:p>
            <a:pPr lvl="2"/>
            <a:r>
              <a:rPr lang="en-GB" dirty="0"/>
              <a:t>Site within 50 m from a listed or scheduled site </a:t>
            </a:r>
          </a:p>
          <a:p>
            <a:pPr lvl="2"/>
            <a:r>
              <a:rPr lang="en-GB" dirty="0"/>
              <a:t>Site within 20 m from edge of scheduled buffer zone</a:t>
            </a:r>
          </a:p>
          <a:p>
            <a:pPr lvl="2"/>
            <a:r>
              <a:rPr lang="en-GB" dirty="0"/>
              <a:t>Garigue or </a:t>
            </a:r>
            <a:r>
              <a:rPr lang="en-GB" dirty="0" err="1"/>
              <a:t>maquis</a:t>
            </a:r>
            <a:endParaRPr lang="en-GB" dirty="0"/>
          </a:p>
          <a:p>
            <a:pPr lvl="2"/>
            <a:r>
              <a:rPr lang="en-GB" dirty="0"/>
              <a:t>Designated water-course or valley system</a:t>
            </a:r>
          </a:p>
          <a:p>
            <a:endParaRPr lang="en-GB" dirty="0"/>
          </a:p>
        </p:txBody>
      </p:sp>
      <p:pic>
        <p:nvPicPr>
          <p:cNvPr id="5" name="Picture 2">
            <a:extLst>
              <a:ext uri="{FF2B5EF4-FFF2-40B4-BE49-F238E27FC236}">
                <a16:creationId xmlns:a16="http://schemas.microsoft.com/office/drawing/2014/main" xmlns="" id="{A1CCCEBB-400E-4959-B005-C84ECE1B2567}"/>
              </a:ext>
            </a:extLst>
          </p:cNvPr>
          <p:cNvPicPr>
            <a:picLocks noChangeAspect="1" noChangeArrowheads="1"/>
          </p:cNvPicPr>
          <p:nvPr/>
        </p:nvPicPr>
        <p:blipFill>
          <a:blip r:embed="rId2" cstate="print"/>
          <a:srcRect l="26215" t="29042" r="26112" b="32445"/>
          <a:stretch>
            <a:fillRect/>
          </a:stretch>
        </p:blipFill>
        <p:spPr bwMode="auto">
          <a:xfrm>
            <a:off x="343" y="5861827"/>
            <a:ext cx="2157410" cy="980641"/>
          </a:xfrm>
          <a:prstGeom prst="rect">
            <a:avLst/>
          </a:prstGeom>
          <a:noFill/>
          <a:ln w="9525">
            <a:noFill/>
            <a:miter lim="800000"/>
            <a:headEnd/>
            <a:tailEnd/>
          </a:ln>
        </p:spPr>
      </p:pic>
    </p:spTree>
    <p:extLst>
      <p:ext uri="{BB962C8B-B14F-4D97-AF65-F5344CB8AC3E}">
        <p14:creationId xmlns:p14="http://schemas.microsoft.com/office/powerpoint/2010/main" xmlns="" val="2203761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3C51C1AC-33DC-4AA8-B239-6B7412C7A9A5}"/>
              </a:ext>
            </a:extLst>
          </p:cNvPr>
          <p:cNvSpPr>
            <a:spLocks noGrp="1"/>
          </p:cNvSpPr>
          <p:nvPr>
            <p:ph type="title"/>
          </p:nvPr>
        </p:nvSpPr>
        <p:spPr>
          <a:xfrm>
            <a:off x="684212" y="4317214"/>
            <a:ext cx="8534400" cy="1507067"/>
          </a:xfrm>
        </p:spPr>
        <p:txBody>
          <a:bodyPr/>
          <a:lstStyle/>
          <a:p>
            <a:r>
              <a:rPr lang="en-GB" dirty="0"/>
              <a:t>Relocated Petrol </a:t>
            </a:r>
            <a:r>
              <a:rPr lang="en-GB" dirty="0" err="1"/>
              <a:t>STations</a:t>
            </a:r>
            <a:endParaRPr lang="en-GB" dirty="0"/>
          </a:p>
        </p:txBody>
      </p:sp>
      <p:sp>
        <p:nvSpPr>
          <p:cNvPr id="3" name="Content Placeholder 2">
            <a:extLst>
              <a:ext uri="{FF2B5EF4-FFF2-40B4-BE49-F238E27FC236}">
                <a16:creationId xmlns:a16="http://schemas.microsoft.com/office/drawing/2014/main" xmlns="" id="{E7311A09-5737-4DC8-8719-1D2212D611FC}"/>
              </a:ext>
            </a:extLst>
          </p:cNvPr>
          <p:cNvSpPr>
            <a:spLocks noGrp="1"/>
          </p:cNvSpPr>
          <p:nvPr>
            <p:ph idx="1"/>
          </p:nvPr>
        </p:nvSpPr>
        <p:spPr/>
        <p:txBody>
          <a:bodyPr>
            <a:normAutofit fontScale="92500" lnSpcReduction="20000"/>
          </a:bodyPr>
          <a:lstStyle/>
          <a:p>
            <a:pPr lvl="2"/>
            <a:r>
              <a:rPr lang="en-GB" dirty="0"/>
              <a:t>Designated Area Prone to Flooding</a:t>
            </a:r>
          </a:p>
          <a:p>
            <a:pPr lvl="2"/>
            <a:r>
              <a:rPr lang="en-GB" dirty="0"/>
              <a:t>Site whose perimeter lies within the 183 m from a fireworks factory complex</a:t>
            </a:r>
          </a:p>
          <a:p>
            <a:pPr lvl="2"/>
            <a:r>
              <a:rPr lang="en-GB" dirty="0"/>
              <a:t>Site lying on an escarpment, ridge edge or comparatively steep slope</a:t>
            </a:r>
          </a:p>
          <a:p>
            <a:pPr lvl="2"/>
            <a:r>
              <a:rPr lang="en-GB" dirty="0"/>
              <a:t>Site whose boundaries are closer than 15 m or more than 500 m from DZ</a:t>
            </a:r>
          </a:p>
          <a:p>
            <a:pPr lvl="1"/>
            <a:r>
              <a:rPr lang="en-GB" dirty="0"/>
              <a:t>Proposal should not impinge on areas protected for scenic value or landmark buildings and whose context deserves protection from visual intrusion</a:t>
            </a:r>
          </a:p>
          <a:p>
            <a:pPr lvl="1"/>
            <a:r>
              <a:rPr lang="en-GB" dirty="0"/>
              <a:t>Design considerations to minimise visual impact</a:t>
            </a:r>
          </a:p>
          <a:p>
            <a:pPr lvl="1"/>
            <a:r>
              <a:rPr lang="en-GB" dirty="0"/>
              <a:t>Subject to infrastructural services considerations</a:t>
            </a:r>
          </a:p>
          <a:p>
            <a:pPr lvl="1"/>
            <a:r>
              <a:rPr lang="en-GB" dirty="0"/>
              <a:t>Footprint not exceeding 3,000 </a:t>
            </a:r>
            <a:r>
              <a:rPr lang="en-GB" dirty="0" err="1"/>
              <a:t>sq</a:t>
            </a:r>
            <a:r>
              <a:rPr lang="en-GB" dirty="0"/>
              <a:t> m </a:t>
            </a:r>
          </a:p>
          <a:p>
            <a:pPr lvl="1"/>
            <a:r>
              <a:rPr lang="en-GB" dirty="0"/>
              <a:t>24 nozzles</a:t>
            </a:r>
          </a:p>
          <a:p>
            <a:pPr lvl="2"/>
            <a:endParaRPr lang="en-GB" dirty="0"/>
          </a:p>
        </p:txBody>
      </p:sp>
      <p:pic>
        <p:nvPicPr>
          <p:cNvPr id="5" name="Picture 2">
            <a:extLst>
              <a:ext uri="{FF2B5EF4-FFF2-40B4-BE49-F238E27FC236}">
                <a16:creationId xmlns:a16="http://schemas.microsoft.com/office/drawing/2014/main" xmlns="" id="{0B233562-8D76-4B86-9270-A6DBB3267C34}"/>
              </a:ext>
            </a:extLst>
          </p:cNvPr>
          <p:cNvPicPr>
            <a:picLocks noChangeAspect="1" noChangeArrowheads="1"/>
          </p:cNvPicPr>
          <p:nvPr/>
        </p:nvPicPr>
        <p:blipFill>
          <a:blip r:embed="rId2" cstate="print"/>
          <a:srcRect l="26215" t="29042" r="26112" b="32445"/>
          <a:stretch>
            <a:fillRect/>
          </a:stretch>
        </p:blipFill>
        <p:spPr bwMode="auto">
          <a:xfrm>
            <a:off x="21590" y="5852136"/>
            <a:ext cx="2157410" cy="980641"/>
          </a:xfrm>
          <a:prstGeom prst="rect">
            <a:avLst/>
          </a:prstGeom>
          <a:noFill/>
          <a:ln w="9525">
            <a:noFill/>
            <a:miter lim="800000"/>
            <a:headEnd/>
            <a:tailEnd/>
          </a:ln>
        </p:spPr>
      </p:pic>
    </p:spTree>
    <p:extLst>
      <p:ext uri="{BB962C8B-B14F-4D97-AF65-F5344CB8AC3E}">
        <p14:creationId xmlns:p14="http://schemas.microsoft.com/office/powerpoint/2010/main" xmlns="" val="2307844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8696EB-E118-449C-B0EC-2AAB6BB75F64}"/>
              </a:ext>
            </a:extLst>
          </p:cNvPr>
          <p:cNvSpPr>
            <a:spLocks noGrp="1"/>
          </p:cNvSpPr>
          <p:nvPr>
            <p:ph type="title"/>
          </p:nvPr>
        </p:nvSpPr>
        <p:spPr>
          <a:xfrm>
            <a:off x="684212" y="4317210"/>
            <a:ext cx="8534400" cy="1507067"/>
          </a:xfrm>
        </p:spPr>
        <p:txBody>
          <a:bodyPr/>
          <a:lstStyle/>
          <a:p>
            <a:r>
              <a:rPr lang="en-GB" dirty="0"/>
              <a:t>Common siting and other provisions</a:t>
            </a:r>
          </a:p>
        </p:txBody>
      </p:sp>
      <p:sp>
        <p:nvSpPr>
          <p:cNvPr id="3" name="Content Placeholder 2">
            <a:extLst>
              <a:ext uri="{FF2B5EF4-FFF2-40B4-BE49-F238E27FC236}">
                <a16:creationId xmlns:a16="http://schemas.microsoft.com/office/drawing/2014/main" xmlns="" id="{76862B84-FB38-4BE0-AAB1-FAD6F5B219A8}"/>
              </a:ext>
            </a:extLst>
          </p:cNvPr>
          <p:cNvSpPr>
            <a:spLocks noGrp="1"/>
          </p:cNvSpPr>
          <p:nvPr>
            <p:ph idx="1"/>
          </p:nvPr>
        </p:nvSpPr>
        <p:spPr/>
        <p:txBody>
          <a:bodyPr/>
          <a:lstStyle/>
          <a:p>
            <a:r>
              <a:rPr lang="en-GB" dirty="0"/>
              <a:t>Not located within 300 m from a groundwater source</a:t>
            </a:r>
          </a:p>
          <a:p>
            <a:r>
              <a:rPr lang="en-GB" dirty="0"/>
              <a:t>Appropriate setback from a Distributor or Arterial Road</a:t>
            </a:r>
          </a:p>
          <a:p>
            <a:r>
              <a:rPr lang="en-GB" dirty="0"/>
              <a:t>Sites posing traffic hazard are not acceptable</a:t>
            </a:r>
          </a:p>
          <a:p>
            <a:r>
              <a:rPr lang="en-GB" dirty="0"/>
              <a:t>Not within 500 m of existing fuel station </a:t>
            </a:r>
          </a:p>
          <a:p>
            <a:r>
              <a:rPr lang="en-GB" dirty="0"/>
              <a:t>Relocated petrol stations are subject to decommissioning provisions including planning permit and decontamination</a:t>
            </a:r>
          </a:p>
          <a:p>
            <a:r>
              <a:rPr lang="en-GB" dirty="0"/>
              <a:t>Access points not located on or close to major junction</a:t>
            </a:r>
          </a:p>
        </p:txBody>
      </p:sp>
      <p:pic>
        <p:nvPicPr>
          <p:cNvPr id="4" name="Picture 2">
            <a:extLst>
              <a:ext uri="{FF2B5EF4-FFF2-40B4-BE49-F238E27FC236}">
                <a16:creationId xmlns:a16="http://schemas.microsoft.com/office/drawing/2014/main" xmlns="" id="{31EE1692-47D5-4071-9FF9-22E963D534D2}"/>
              </a:ext>
            </a:extLst>
          </p:cNvPr>
          <p:cNvPicPr>
            <a:picLocks noChangeAspect="1" noChangeArrowheads="1"/>
          </p:cNvPicPr>
          <p:nvPr/>
        </p:nvPicPr>
        <p:blipFill>
          <a:blip r:embed="rId2" cstate="print"/>
          <a:srcRect l="26215" t="29042" r="26112" b="32445"/>
          <a:stretch>
            <a:fillRect/>
          </a:stretch>
        </p:blipFill>
        <p:spPr bwMode="auto">
          <a:xfrm>
            <a:off x="10965" y="5861827"/>
            <a:ext cx="2157410" cy="980641"/>
          </a:xfrm>
          <a:prstGeom prst="rect">
            <a:avLst/>
          </a:prstGeom>
          <a:noFill/>
          <a:ln w="9525">
            <a:noFill/>
            <a:miter lim="800000"/>
            <a:headEnd/>
            <a:tailEnd/>
          </a:ln>
        </p:spPr>
      </p:pic>
    </p:spTree>
    <p:extLst>
      <p:ext uri="{BB962C8B-B14F-4D97-AF65-F5344CB8AC3E}">
        <p14:creationId xmlns:p14="http://schemas.microsoft.com/office/powerpoint/2010/main" xmlns="" val="3760187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74E38D-81FD-43BB-9A43-3477B899A049}"/>
              </a:ext>
            </a:extLst>
          </p:cNvPr>
          <p:cNvSpPr>
            <a:spLocks noGrp="1"/>
          </p:cNvSpPr>
          <p:nvPr>
            <p:ph type="title"/>
          </p:nvPr>
        </p:nvSpPr>
        <p:spPr>
          <a:xfrm>
            <a:off x="2231136" y="2910451"/>
            <a:ext cx="7729728" cy="1188720"/>
          </a:xfrm>
        </p:spPr>
        <p:txBody>
          <a:bodyPr/>
          <a:lstStyle/>
          <a:p>
            <a:r>
              <a:rPr lang="en-GB" dirty="0"/>
              <a:t>Proposed policy</a:t>
            </a:r>
          </a:p>
        </p:txBody>
      </p:sp>
      <p:pic>
        <p:nvPicPr>
          <p:cNvPr id="3" name="Picture 2">
            <a:extLst>
              <a:ext uri="{FF2B5EF4-FFF2-40B4-BE49-F238E27FC236}">
                <a16:creationId xmlns:a16="http://schemas.microsoft.com/office/drawing/2014/main" xmlns="" id="{7D74A9CC-290B-4BFE-9746-24354EDBC2A5}"/>
              </a:ext>
            </a:extLst>
          </p:cNvPr>
          <p:cNvPicPr>
            <a:picLocks noChangeAspect="1" noChangeArrowheads="1"/>
          </p:cNvPicPr>
          <p:nvPr/>
        </p:nvPicPr>
        <p:blipFill>
          <a:blip r:embed="rId2" cstate="print"/>
          <a:srcRect l="26215" t="29042" r="26112" b="32445"/>
          <a:stretch>
            <a:fillRect/>
          </a:stretch>
        </p:blipFill>
        <p:spPr bwMode="auto">
          <a:xfrm>
            <a:off x="10965" y="5861827"/>
            <a:ext cx="2157410" cy="980641"/>
          </a:xfrm>
          <a:prstGeom prst="rect">
            <a:avLst/>
          </a:prstGeom>
          <a:noFill/>
          <a:ln w="9525">
            <a:noFill/>
            <a:miter lim="800000"/>
            <a:headEnd/>
            <a:tailEnd/>
          </a:ln>
        </p:spPr>
      </p:pic>
    </p:spTree>
    <p:extLst>
      <p:ext uri="{BB962C8B-B14F-4D97-AF65-F5344CB8AC3E}">
        <p14:creationId xmlns:p14="http://schemas.microsoft.com/office/powerpoint/2010/main" xmlns="" val="1618760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D652A6-68D1-42AB-96C3-CF890FD8884D}"/>
              </a:ext>
            </a:extLst>
          </p:cNvPr>
          <p:cNvSpPr>
            <a:spLocks noGrp="1"/>
          </p:cNvSpPr>
          <p:nvPr>
            <p:ph type="title"/>
          </p:nvPr>
        </p:nvSpPr>
        <p:spPr>
          <a:xfrm>
            <a:off x="684212" y="4349111"/>
            <a:ext cx="8534400" cy="1507067"/>
          </a:xfrm>
        </p:spPr>
        <p:txBody>
          <a:bodyPr/>
          <a:lstStyle/>
          <a:p>
            <a:r>
              <a:rPr lang="en-GB" dirty="0"/>
              <a:t>objectives</a:t>
            </a:r>
          </a:p>
        </p:txBody>
      </p:sp>
      <p:sp>
        <p:nvSpPr>
          <p:cNvPr id="3" name="Content Placeholder 2">
            <a:extLst>
              <a:ext uri="{FF2B5EF4-FFF2-40B4-BE49-F238E27FC236}">
                <a16:creationId xmlns:a16="http://schemas.microsoft.com/office/drawing/2014/main" xmlns="" id="{3B792702-318E-4FAE-A45C-2D1B2CDB1461}"/>
              </a:ext>
            </a:extLst>
          </p:cNvPr>
          <p:cNvSpPr>
            <a:spLocks noGrp="1"/>
          </p:cNvSpPr>
          <p:nvPr>
            <p:ph idx="1"/>
          </p:nvPr>
        </p:nvSpPr>
        <p:spPr/>
        <p:txBody>
          <a:bodyPr>
            <a:normAutofit fontScale="85000" lnSpcReduction="10000"/>
          </a:bodyPr>
          <a:lstStyle/>
          <a:p>
            <a:pPr lvl="0"/>
            <a:r>
              <a:rPr lang="en-US" dirty="0"/>
              <a:t>To highlight past, current and future trends in the development of fuel stations,</a:t>
            </a:r>
            <a:endParaRPr lang="en-GB" dirty="0"/>
          </a:p>
          <a:p>
            <a:pPr lvl="0"/>
            <a:r>
              <a:rPr lang="en-US" dirty="0"/>
              <a:t>To review the current situation in terms of the type (</a:t>
            </a:r>
            <a:r>
              <a:rPr lang="en-US" dirty="0" err="1"/>
              <a:t>kerbside</a:t>
            </a:r>
            <a:r>
              <a:rPr lang="en-US" dirty="0"/>
              <a:t> or non-</a:t>
            </a:r>
            <a:r>
              <a:rPr lang="en-US" dirty="0" err="1"/>
              <a:t>kerbside</a:t>
            </a:r>
            <a:r>
              <a:rPr lang="en-US" dirty="0"/>
              <a:t>, ancillary facilities), scale (footprint in square meters) and location (within the Development Zone or ODZ) of existing fuel stations,</a:t>
            </a:r>
            <a:endParaRPr lang="en-GB" dirty="0"/>
          </a:p>
          <a:p>
            <a:pPr lvl="0"/>
            <a:r>
              <a:rPr lang="en-US" dirty="0"/>
              <a:t>To review pending outline applications, full development applications and new submissions for fuel stations,</a:t>
            </a:r>
            <a:endParaRPr lang="en-GB" dirty="0"/>
          </a:p>
          <a:p>
            <a:pPr lvl="0"/>
            <a:r>
              <a:rPr lang="en-US" dirty="0"/>
              <a:t>To consult all related authorities,</a:t>
            </a:r>
            <a:endParaRPr lang="en-GB" dirty="0"/>
          </a:p>
          <a:p>
            <a:pPr lvl="0"/>
            <a:r>
              <a:rPr lang="en-US" dirty="0"/>
              <a:t>To prepare a revised policy framework which takes into account the recommendations by ERA, determine the type and scale of ancillary facilities, the distance between fuel stations which shall reflect current and future needs.</a:t>
            </a:r>
            <a:endParaRPr lang="en-GB" dirty="0"/>
          </a:p>
          <a:p>
            <a:endParaRPr lang="en-GB" dirty="0"/>
          </a:p>
        </p:txBody>
      </p:sp>
      <p:pic>
        <p:nvPicPr>
          <p:cNvPr id="6" name="Picture 2">
            <a:extLst>
              <a:ext uri="{FF2B5EF4-FFF2-40B4-BE49-F238E27FC236}">
                <a16:creationId xmlns:a16="http://schemas.microsoft.com/office/drawing/2014/main" xmlns="" id="{6BFFBA36-D7E7-4ECA-8F3C-51C1C42957C4}"/>
              </a:ext>
            </a:extLst>
          </p:cNvPr>
          <p:cNvPicPr>
            <a:picLocks noChangeAspect="1" noChangeArrowheads="1"/>
          </p:cNvPicPr>
          <p:nvPr/>
        </p:nvPicPr>
        <p:blipFill>
          <a:blip r:embed="rId2" cstate="print"/>
          <a:srcRect l="26215" t="29042" r="26112" b="32445"/>
          <a:stretch>
            <a:fillRect/>
          </a:stretch>
        </p:blipFill>
        <p:spPr bwMode="auto">
          <a:xfrm>
            <a:off x="10021" y="5877359"/>
            <a:ext cx="2157410" cy="980641"/>
          </a:xfrm>
          <a:prstGeom prst="rect">
            <a:avLst/>
          </a:prstGeom>
          <a:noFill/>
          <a:ln w="9525">
            <a:noFill/>
            <a:miter lim="800000"/>
            <a:headEnd/>
            <a:tailEnd/>
          </a:ln>
        </p:spPr>
      </p:pic>
    </p:spTree>
    <p:extLst>
      <p:ext uri="{BB962C8B-B14F-4D97-AF65-F5344CB8AC3E}">
        <p14:creationId xmlns:p14="http://schemas.microsoft.com/office/powerpoint/2010/main" xmlns="" val="320297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952B56-B99C-4227-966D-2DBA1F7A10D4}"/>
              </a:ext>
            </a:extLst>
          </p:cNvPr>
          <p:cNvSpPr>
            <a:spLocks noGrp="1"/>
          </p:cNvSpPr>
          <p:nvPr>
            <p:ph type="title"/>
          </p:nvPr>
        </p:nvSpPr>
        <p:spPr>
          <a:xfrm>
            <a:off x="684212" y="4349106"/>
            <a:ext cx="8534400" cy="1507067"/>
          </a:xfrm>
        </p:spPr>
        <p:txBody>
          <a:bodyPr/>
          <a:lstStyle/>
          <a:p>
            <a:r>
              <a:rPr lang="en-GB" dirty="0"/>
              <a:t>CONTEXT</a:t>
            </a:r>
          </a:p>
        </p:txBody>
      </p:sp>
      <p:sp>
        <p:nvSpPr>
          <p:cNvPr id="3" name="Content Placeholder 2">
            <a:extLst>
              <a:ext uri="{FF2B5EF4-FFF2-40B4-BE49-F238E27FC236}">
                <a16:creationId xmlns:a16="http://schemas.microsoft.com/office/drawing/2014/main" xmlns="" id="{15A39DB5-019A-43EA-B1A1-38DAB43D5D08}"/>
              </a:ext>
            </a:extLst>
          </p:cNvPr>
          <p:cNvSpPr>
            <a:spLocks noGrp="1"/>
          </p:cNvSpPr>
          <p:nvPr>
            <p:ph idx="1"/>
          </p:nvPr>
        </p:nvSpPr>
        <p:spPr/>
        <p:txBody>
          <a:bodyPr>
            <a:normAutofit/>
          </a:bodyPr>
          <a:lstStyle/>
          <a:p>
            <a:r>
              <a:rPr lang="en-GB" dirty="0"/>
              <a:t>Existing fuel stations operating within DZ are creating operational challenges such as</a:t>
            </a:r>
          </a:p>
          <a:p>
            <a:pPr lvl="1"/>
            <a:r>
              <a:rPr lang="en-GB" dirty="0"/>
              <a:t>Incompatibility with context</a:t>
            </a:r>
          </a:p>
          <a:p>
            <a:pPr lvl="1"/>
            <a:r>
              <a:rPr lang="en-GB" dirty="0"/>
              <a:t>Possible access and parking restrictions and issues</a:t>
            </a:r>
          </a:p>
          <a:p>
            <a:pPr lvl="1"/>
            <a:r>
              <a:rPr lang="en-GB" dirty="0"/>
              <a:t>Safety issues </a:t>
            </a:r>
          </a:p>
          <a:p>
            <a:pPr lvl="1"/>
            <a:r>
              <a:rPr lang="en-GB" dirty="0"/>
              <a:t>Severe limitations to upgrading </a:t>
            </a:r>
          </a:p>
          <a:p>
            <a:pPr lvl="1"/>
            <a:endParaRPr lang="en-GB" dirty="0"/>
          </a:p>
        </p:txBody>
      </p:sp>
      <p:pic>
        <p:nvPicPr>
          <p:cNvPr id="4" name="Picture 2">
            <a:extLst>
              <a:ext uri="{FF2B5EF4-FFF2-40B4-BE49-F238E27FC236}">
                <a16:creationId xmlns:a16="http://schemas.microsoft.com/office/drawing/2014/main" xmlns="" id="{77A5898A-EFBC-4076-9A9B-5AA08600BA73}"/>
              </a:ext>
            </a:extLst>
          </p:cNvPr>
          <p:cNvPicPr>
            <a:picLocks noChangeAspect="1" noChangeArrowheads="1"/>
          </p:cNvPicPr>
          <p:nvPr/>
        </p:nvPicPr>
        <p:blipFill>
          <a:blip r:embed="rId2" cstate="print"/>
          <a:srcRect l="26215" t="29042" r="26112" b="32445"/>
          <a:stretch>
            <a:fillRect/>
          </a:stretch>
        </p:blipFill>
        <p:spPr bwMode="auto">
          <a:xfrm>
            <a:off x="21600" y="5862769"/>
            <a:ext cx="2157410" cy="980641"/>
          </a:xfrm>
          <a:prstGeom prst="rect">
            <a:avLst/>
          </a:prstGeom>
          <a:noFill/>
          <a:ln w="9525">
            <a:noFill/>
            <a:miter lim="800000"/>
            <a:headEnd/>
            <a:tailEnd/>
          </a:ln>
        </p:spPr>
      </p:pic>
    </p:spTree>
    <p:extLst>
      <p:ext uri="{BB962C8B-B14F-4D97-AF65-F5344CB8AC3E}">
        <p14:creationId xmlns:p14="http://schemas.microsoft.com/office/powerpoint/2010/main" xmlns="" val="2066419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371C8F-F908-4040-A9A0-60862A58F117}"/>
              </a:ext>
            </a:extLst>
          </p:cNvPr>
          <p:cNvSpPr>
            <a:spLocks noGrp="1"/>
          </p:cNvSpPr>
          <p:nvPr>
            <p:ph type="title"/>
          </p:nvPr>
        </p:nvSpPr>
        <p:spPr>
          <a:xfrm>
            <a:off x="684212" y="4327846"/>
            <a:ext cx="8534400" cy="1507067"/>
          </a:xfrm>
        </p:spPr>
        <p:txBody>
          <a:bodyPr/>
          <a:lstStyle/>
          <a:p>
            <a:r>
              <a:rPr lang="en-GB" dirty="0"/>
              <a:t>Thrust of policy</a:t>
            </a:r>
          </a:p>
        </p:txBody>
      </p:sp>
      <p:sp>
        <p:nvSpPr>
          <p:cNvPr id="3" name="Content Placeholder 2">
            <a:extLst>
              <a:ext uri="{FF2B5EF4-FFF2-40B4-BE49-F238E27FC236}">
                <a16:creationId xmlns:a16="http://schemas.microsoft.com/office/drawing/2014/main" xmlns="" id="{3C8F9074-4B88-4D6E-80D7-166FE4AF12B7}"/>
              </a:ext>
            </a:extLst>
          </p:cNvPr>
          <p:cNvSpPr>
            <a:spLocks noGrp="1"/>
          </p:cNvSpPr>
          <p:nvPr>
            <p:ph idx="1"/>
          </p:nvPr>
        </p:nvSpPr>
        <p:spPr/>
        <p:txBody>
          <a:bodyPr/>
          <a:lstStyle/>
          <a:p>
            <a:pPr lvl="1"/>
            <a:r>
              <a:rPr lang="en-GB" dirty="0"/>
              <a:t>Existing fuel stations not subject to operational challenges are not eligible for relocation</a:t>
            </a:r>
          </a:p>
          <a:p>
            <a:pPr lvl="1"/>
            <a:r>
              <a:rPr lang="en-GB" dirty="0"/>
              <a:t>Existing fuel stations located partially or fully ODZ not eligible for relocation</a:t>
            </a:r>
          </a:p>
          <a:p>
            <a:pPr lvl="1"/>
            <a:r>
              <a:rPr lang="en-GB" dirty="0"/>
              <a:t>Redevelopment and change of use of existing petrol stations located partially or fully ODZ not eligible for relocation</a:t>
            </a:r>
          </a:p>
          <a:p>
            <a:endParaRPr lang="en-GB" dirty="0"/>
          </a:p>
        </p:txBody>
      </p:sp>
      <p:pic>
        <p:nvPicPr>
          <p:cNvPr id="4" name="Picture 2">
            <a:extLst>
              <a:ext uri="{FF2B5EF4-FFF2-40B4-BE49-F238E27FC236}">
                <a16:creationId xmlns:a16="http://schemas.microsoft.com/office/drawing/2014/main" xmlns="" id="{F0B4A6B9-2B5E-41D6-8B55-504A2049A231}"/>
              </a:ext>
            </a:extLst>
          </p:cNvPr>
          <p:cNvPicPr>
            <a:picLocks noChangeAspect="1" noChangeArrowheads="1"/>
          </p:cNvPicPr>
          <p:nvPr/>
        </p:nvPicPr>
        <p:blipFill>
          <a:blip r:embed="rId2" cstate="print"/>
          <a:srcRect l="26215" t="29042" r="26112" b="32445"/>
          <a:stretch>
            <a:fillRect/>
          </a:stretch>
        </p:blipFill>
        <p:spPr bwMode="auto">
          <a:xfrm>
            <a:off x="21600" y="5862769"/>
            <a:ext cx="2157410" cy="980641"/>
          </a:xfrm>
          <a:prstGeom prst="rect">
            <a:avLst/>
          </a:prstGeom>
          <a:noFill/>
          <a:ln w="9525">
            <a:noFill/>
            <a:miter lim="800000"/>
            <a:headEnd/>
            <a:tailEnd/>
          </a:ln>
        </p:spPr>
      </p:pic>
    </p:spTree>
    <p:extLst>
      <p:ext uri="{BB962C8B-B14F-4D97-AF65-F5344CB8AC3E}">
        <p14:creationId xmlns:p14="http://schemas.microsoft.com/office/powerpoint/2010/main" xmlns="" val="3781442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9C9E67-947C-4D7D-B5A2-6E74788FF09D}"/>
              </a:ext>
            </a:extLst>
          </p:cNvPr>
          <p:cNvSpPr>
            <a:spLocks noGrp="1"/>
          </p:cNvSpPr>
          <p:nvPr>
            <p:ph type="title"/>
          </p:nvPr>
        </p:nvSpPr>
        <p:spPr>
          <a:xfrm>
            <a:off x="684212" y="4349106"/>
            <a:ext cx="8534400" cy="1507067"/>
          </a:xfrm>
        </p:spPr>
        <p:txBody>
          <a:bodyPr/>
          <a:lstStyle/>
          <a:p>
            <a:r>
              <a:rPr lang="en-GB" dirty="0"/>
              <a:t>Policies</a:t>
            </a:r>
          </a:p>
        </p:txBody>
      </p:sp>
      <p:sp>
        <p:nvSpPr>
          <p:cNvPr id="3" name="Content Placeholder 2">
            <a:extLst>
              <a:ext uri="{FF2B5EF4-FFF2-40B4-BE49-F238E27FC236}">
                <a16:creationId xmlns:a16="http://schemas.microsoft.com/office/drawing/2014/main" xmlns="" id="{8980E6BD-AE1D-4E85-9D47-D1E369C90C05}"/>
              </a:ext>
            </a:extLst>
          </p:cNvPr>
          <p:cNvSpPr>
            <a:spLocks noGrp="1"/>
          </p:cNvSpPr>
          <p:nvPr>
            <p:ph idx="1"/>
          </p:nvPr>
        </p:nvSpPr>
        <p:spPr/>
        <p:txBody>
          <a:bodyPr>
            <a:normAutofit fontScale="92500" lnSpcReduction="20000"/>
          </a:bodyPr>
          <a:lstStyle/>
          <a:p>
            <a:r>
              <a:rPr lang="en-GB" dirty="0"/>
              <a:t>New Fuel Station shall be relocation of an existing fuel station only</a:t>
            </a:r>
          </a:p>
          <a:p>
            <a:r>
              <a:rPr lang="en-GB" dirty="0"/>
              <a:t>New Fuel Stations shall only be located in one of these locations and subject to environmental, neighbour compatibility, operational, infrastructural and safety considerations </a:t>
            </a:r>
          </a:p>
          <a:p>
            <a:pPr lvl="1"/>
            <a:r>
              <a:rPr lang="en-GB" dirty="0"/>
              <a:t>Designated Industrial Areas</a:t>
            </a:r>
          </a:p>
          <a:p>
            <a:pPr lvl="1"/>
            <a:r>
              <a:rPr lang="en-GB" dirty="0"/>
              <a:t>Small and Medium Enterprise Sites</a:t>
            </a:r>
          </a:p>
          <a:p>
            <a:pPr lvl="1"/>
            <a:r>
              <a:rPr lang="en-GB" dirty="0"/>
              <a:t>Areas of Containment</a:t>
            </a:r>
          </a:p>
          <a:p>
            <a:pPr lvl="1"/>
            <a:r>
              <a:rPr lang="en-GB" dirty="0"/>
              <a:t>Open Storage sites as per Open Storage Policy subject to consultation with competent authorities responsible for environment, health and safety</a:t>
            </a:r>
          </a:p>
          <a:p>
            <a:pPr lvl="1"/>
            <a:r>
              <a:rPr lang="en-GB" dirty="0"/>
              <a:t>Other areas designated for development in the local plan excluding RAs, RPAs, UCAs and where CPD, REWS and TM deem it safe</a:t>
            </a:r>
          </a:p>
        </p:txBody>
      </p:sp>
      <p:pic>
        <p:nvPicPr>
          <p:cNvPr id="4" name="Picture 2">
            <a:extLst>
              <a:ext uri="{FF2B5EF4-FFF2-40B4-BE49-F238E27FC236}">
                <a16:creationId xmlns:a16="http://schemas.microsoft.com/office/drawing/2014/main" xmlns="" id="{A76A48D2-F849-4781-AC4A-4179B37ADD58}"/>
              </a:ext>
            </a:extLst>
          </p:cNvPr>
          <p:cNvPicPr>
            <a:picLocks noChangeAspect="1" noChangeArrowheads="1"/>
          </p:cNvPicPr>
          <p:nvPr/>
        </p:nvPicPr>
        <p:blipFill>
          <a:blip r:embed="rId2" cstate="print"/>
          <a:srcRect l="26215" t="29042" r="26112" b="32445"/>
          <a:stretch>
            <a:fillRect/>
          </a:stretch>
        </p:blipFill>
        <p:spPr bwMode="auto">
          <a:xfrm>
            <a:off x="10973" y="5861827"/>
            <a:ext cx="2157410" cy="980641"/>
          </a:xfrm>
          <a:prstGeom prst="rect">
            <a:avLst/>
          </a:prstGeom>
          <a:noFill/>
          <a:ln w="9525">
            <a:noFill/>
            <a:miter lim="800000"/>
            <a:headEnd/>
            <a:tailEnd/>
          </a:ln>
        </p:spPr>
      </p:pic>
    </p:spTree>
    <p:extLst>
      <p:ext uri="{BB962C8B-B14F-4D97-AF65-F5344CB8AC3E}">
        <p14:creationId xmlns:p14="http://schemas.microsoft.com/office/powerpoint/2010/main" xmlns="" val="3603366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595612-B693-41BA-A5C7-A65D33EA3E36}"/>
              </a:ext>
            </a:extLst>
          </p:cNvPr>
          <p:cNvSpPr>
            <a:spLocks noGrp="1"/>
          </p:cNvSpPr>
          <p:nvPr>
            <p:ph type="title"/>
          </p:nvPr>
        </p:nvSpPr>
        <p:spPr>
          <a:xfrm>
            <a:off x="684212" y="4327845"/>
            <a:ext cx="8534400" cy="1507067"/>
          </a:xfrm>
        </p:spPr>
        <p:txBody>
          <a:bodyPr/>
          <a:lstStyle/>
          <a:p>
            <a:r>
              <a:rPr lang="en-GB" dirty="0"/>
              <a:t>policies</a:t>
            </a:r>
          </a:p>
        </p:txBody>
      </p:sp>
      <p:sp>
        <p:nvSpPr>
          <p:cNvPr id="3" name="Content Placeholder 2">
            <a:extLst>
              <a:ext uri="{FF2B5EF4-FFF2-40B4-BE49-F238E27FC236}">
                <a16:creationId xmlns:a16="http://schemas.microsoft.com/office/drawing/2014/main" xmlns="" id="{9AC1B3C6-CC47-4EAB-B6FC-6403D5D43D65}"/>
              </a:ext>
            </a:extLst>
          </p:cNvPr>
          <p:cNvSpPr>
            <a:spLocks noGrp="1"/>
          </p:cNvSpPr>
          <p:nvPr>
            <p:ph idx="1"/>
          </p:nvPr>
        </p:nvSpPr>
        <p:spPr/>
        <p:txBody>
          <a:bodyPr>
            <a:normAutofit fontScale="92500" lnSpcReduction="10000"/>
          </a:bodyPr>
          <a:lstStyle/>
          <a:p>
            <a:pPr lvl="1"/>
            <a:r>
              <a:rPr lang="en-GB" dirty="0"/>
              <a:t>Sites already occupied by permitted fuel stations that currently occupy over 1000 </a:t>
            </a:r>
            <a:r>
              <a:rPr lang="en-GB" dirty="0" err="1"/>
              <a:t>sq</a:t>
            </a:r>
            <a:r>
              <a:rPr lang="en-GB" dirty="0"/>
              <a:t> m of land and which will relocated to the ODZ shall occupy a maximum footprint of 1000 </a:t>
            </a:r>
            <a:r>
              <a:rPr lang="en-GB" dirty="0" err="1"/>
              <a:t>sq</a:t>
            </a:r>
            <a:r>
              <a:rPr lang="en-GB" dirty="0"/>
              <a:t> m. Any upgrades shall be limited to statutory and regulatory obligations, ancillary facilities and dispensing facilities for alternative fuels   - Sites within DZ have no footprint limit subject to neighbourhood safety and compatibility</a:t>
            </a:r>
          </a:p>
          <a:p>
            <a:pPr lvl="1"/>
            <a:r>
              <a:rPr lang="en-GB" dirty="0"/>
              <a:t>Any other permitted/legally established site ODZ pre 1978 </a:t>
            </a:r>
          </a:p>
          <a:p>
            <a:pPr lvl="2"/>
            <a:r>
              <a:rPr lang="en-GB" dirty="0"/>
              <a:t>not related to agriculture and/or animal husbandry, </a:t>
            </a:r>
          </a:p>
          <a:p>
            <a:pPr lvl="2"/>
            <a:r>
              <a:rPr lang="en-GB" dirty="0"/>
              <a:t>which results in a wider environmental benefit and </a:t>
            </a:r>
          </a:p>
          <a:p>
            <a:pPr lvl="2"/>
            <a:r>
              <a:rPr lang="en-GB" dirty="0"/>
              <a:t>is compatible with context of area. </a:t>
            </a:r>
          </a:p>
          <a:p>
            <a:pPr lvl="2"/>
            <a:r>
              <a:rPr lang="en-GB" dirty="0"/>
              <a:t>Total footprint shall not exceed legally committed footprint and not exceed 1000 </a:t>
            </a:r>
            <a:r>
              <a:rPr lang="en-GB" dirty="0" err="1"/>
              <a:t>sq</a:t>
            </a:r>
            <a:r>
              <a:rPr lang="en-GB" dirty="0"/>
              <a:t> m </a:t>
            </a:r>
          </a:p>
          <a:p>
            <a:pPr lvl="1"/>
            <a:endParaRPr lang="en-GB" dirty="0"/>
          </a:p>
        </p:txBody>
      </p:sp>
      <p:pic>
        <p:nvPicPr>
          <p:cNvPr id="4" name="Picture 2">
            <a:extLst>
              <a:ext uri="{FF2B5EF4-FFF2-40B4-BE49-F238E27FC236}">
                <a16:creationId xmlns:a16="http://schemas.microsoft.com/office/drawing/2014/main" xmlns="" id="{809C8A0E-FF4B-40CE-B037-A29CA06E99CB}"/>
              </a:ext>
            </a:extLst>
          </p:cNvPr>
          <p:cNvPicPr>
            <a:picLocks noChangeAspect="1" noChangeArrowheads="1"/>
          </p:cNvPicPr>
          <p:nvPr/>
        </p:nvPicPr>
        <p:blipFill>
          <a:blip r:embed="rId2" cstate="print"/>
          <a:srcRect l="26215" t="29042" r="26112" b="32445"/>
          <a:stretch>
            <a:fillRect/>
          </a:stretch>
        </p:blipFill>
        <p:spPr bwMode="auto">
          <a:xfrm>
            <a:off x="21596" y="5862769"/>
            <a:ext cx="2157410" cy="980641"/>
          </a:xfrm>
          <a:prstGeom prst="rect">
            <a:avLst/>
          </a:prstGeom>
          <a:noFill/>
          <a:ln w="9525">
            <a:noFill/>
            <a:miter lim="800000"/>
            <a:headEnd/>
            <a:tailEnd/>
          </a:ln>
        </p:spPr>
      </p:pic>
    </p:spTree>
    <p:extLst>
      <p:ext uri="{BB962C8B-B14F-4D97-AF65-F5344CB8AC3E}">
        <p14:creationId xmlns:p14="http://schemas.microsoft.com/office/powerpoint/2010/main" xmlns="" val="42201222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70E0C5-667C-4128-8146-EBDFAFDB9B30}"/>
              </a:ext>
            </a:extLst>
          </p:cNvPr>
          <p:cNvSpPr>
            <a:spLocks noGrp="1"/>
          </p:cNvSpPr>
          <p:nvPr>
            <p:ph type="title"/>
          </p:nvPr>
        </p:nvSpPr>
        <p:spPr>
          <a:xfrm>
            <a:off x="684212" y="4338476"/>
            <a:ext cx="8534400" cy="1507067"/>
          </a:xfrm>
        </p:spPr>
        <p:txBody>
          <a:bodyPr/>
          <a:lstStyle/>
          <a:p>
            <a:r>
              <a:rPr lang="en-GB" dirty="0"/>
              <a:t>policies</a:t>
            </a:r>
          </a:p>
        </p:txBody>
      </p:sp>
      <p:sp>
        <p:nvSpPr>
          <p:cNvPr id="3" name="Content Placeholder 2">
            <a:extLst>
              <a:ext uri="{FF2B5EF4-FFF2-40B4-BE49-F238E27FC236}">
                <a16:creationId xmlns:a16="http://schemas.microsoft.com/office/drawing/2014/main" xmlns="" id="{51E1C629-0099-40F5-A770-7B7C595FC792}"/>
              </a:ext>
            </a:extLst>
          </p:cNvPr>
          <p:cNvSpPr>
            <a:spLocks noGrp="1"/>
          </p:cNvSpPr>
          <p:nvPr>
            <p:ph idx="1"/>
          </p:nvPr>
        </p:nvSpPr>
        <p:spPr/>
        <p:txBody>
          <a:bodyPr>
            <a:normAutofit fontScale="92500" lnSpcReduction="10000"/>
          </a:bodyPr>
          <a:lstStyle/>
          <a:p>
            <a:r>
              <a:rPr lang="en-GB" dirty="0"/>
              <a:t>Proposed fuel station shall not be located on </a:t>
            </a:r>
          </a:p>
          <a:p>
            <a:pPr lvl="1"/>
            <a:r>
              <a:rPr lang="en-GB"/>
              <a:t>Agricultural land as defined by the AAC</a:t>
            </a:r>
          </a:p>
          <a:p>
            <a:pPr lvl="1"/>
            <a:r>
              <a:rPr lang="en-GB"/>
              <a:t>AHLV</a:t>
            </a:r>
          </a:p>
          <a:p>
            <a:pPr lvl="1"/>
            <a:r>
              <a:rPr lang="en-GB"/>
              <a:t>Sites, areas designated for nature and landscape conservation under EPA but not limited to SPAs, SACs, Tree Protection Areas etc.</a:t>
            </a:r>
          </a:p>
          <a:p>
            <a:pPr lvl="1"/>
            <a:r>
              <a:rPr lang="en-GB"/>
              <a:t>Scheduled sites or site within 100 m from a scheduled site or within 50 m from the edge of a scheduled buffer zone</a:t>
            </a:r>
          </a:p>
          <a:p>
            <a:pPr lvl="1"/>
            <a:r>
              <a:rPr lang="en-GB"/>
              <a:t>On or adjacent to woodland, garigue or maquis</a:t>
            </a:r>
          </a:p>
          <a:p>
            <a:pPr lvl="1"/>
            <a:r>
              <a:rPr lang="en-GB"/>
              <a:t>Watercourse and valley systems </a:t>
            </a:r>
          </a:p>
          <a:p>
            <a:pPr lvl="1"/>
            <a:r>
              <a:rPr lang="en-GB"/>
              <a:t>Designated area prone to flooding </a:t>
            </a:r>
          </a:p>
          <a:p>
            <a:pPr marL="228600" lvl="1" indent="0">
              <a:buNone/>
            </a:pPr>
            <a:endParaRPr lang="en-GB" dirty="0"/>
          </a:p>
        </p:txBody>
      </p:sp>
      <p:pic>
        <p:nvPicPr>
          <p:cNvPr id="4" name="Picture 2">
            <a:extLst>
              <a:ext uri="{FF2B5EF4-FFF2-40B4-BE49-F238E27FC236}">
                <a16:creationId xmlns:a16="http://schemas.microsoft.com/office/drawing/2014/main" xmlns="" id="{67D0A392-BEBA-474C-A55B-93B068A0F63E}"/>
              </a:ext>
            </a:extLst>
          </p:cNvPr>
          <p:cNvPicPr>
            <a:picLocks noChangeAspect="1" noChangeArrowheads="1"/>
          </p:cNvPicPr>
          <p:nvPr/>
        </p:nvPicPr>
        <p:blipFill>
          <a:blip r:embed="rId2" cstate="print"/>
          <a:srcRect l="26215" t="29042" r="26112" b="32445"/>
          <a:stretch>
            <a:fillRect/>
          </a:stretch>
        </p:blipFill>
        <p:spPr bwMode="auto">
          <a:xfrm>
            <a:off x="21600" y="5861827"/>
            <a:ext cx="2157410" cy="980641"/>
          </a:xfrm>
          <a:prstGeom prst="rect">
            <a:avLst/>
          </a:prstGeom>
          <a:noFill/>
          <a:ln w="9525">
            <a:noFill/>
            <a:miter lim="800000"/>
            <a:headEnd/>
            <a:tailEnd/>
          </a:ln>
        </p:spPr>
      </p:pic>
    </p:spTree>
    <p:extLst>
      <p:ext uri="{BB962C8B-B14F-4D97-AF65-F5344CB8AC3E}">
        <p14:creationId xmlns:p14="http://schemas.microsoft.com/office/powerpoint/2010/main" xmlns="" val="2314633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99E1BD-AE8C-417D-98B6-0620CF0DB4EC}"/>
              </a:ext>
            </a:extLst>
          </p:cNvPr>
          <p:cNvSpPr>
            <a:spLocks noGrp="1"/>
          </p:cNvSpPr>
          <p:nvPr>
            <p:ph type="title"/>
          </p:nvPr>
        </p:nvSpPr>
        <p:spPr>
          <a:xfrm>
            <a:off x="2231136" y="2740331"/>
            <a:ext cx="7729728" cy="1188720"/>
          </a:xfrm>
        </p:spPr>
        <p:txBody>
          <a:bodyPr/>
          <a:lstStyle/>
          <a:p>
            <a:r>
              <a:rPr lang="en-GB" dirty="0"/>
              <a:t>Current policy</a:t>
            </a:r>
          </a:p>
        </p:txBody>
      </p:sp>
      <p:pic>
        <p:nvPicPr>
          <p:cNvPr id="3" name="Picture 2">
            <a:extLst>
              <a:ext uri="{FF2B5EF4-FFF2-40B4-BE49-F238E27FC236}">
                <a16:creationId xmlns:a16="http://schemas.microsoft.com/office/drawing/2014/main" xmlns="" id="{02E58B1C-06AE-432A-9AD6-D1E85D09648D}"/>
              </a:ext>
            </a:extLst>
          </p:cNvPr>
          <p:cNvPicPr>
            <a:picLocks noChangeAspect="1" noChangeArrowheads="1"/>
          </p:cNvPicPr>
          <p:nvPr/>
        </p:nvPicPr>
        <p:blipFill>
          <a:blip r:embed="rId2" cstate="print"/>
          <a:srcRect l="26215" t="29042" r="26112" b="32445"/>
          <a:stretch>
            <a:fillRect/>
          </a:stretch>
        </p:blipFill>
        <p:spPr bwMode="auto">
          <a:xfrm>
            <a:off x="10967" y="5861827"/>
            <a:ext cx="2157410" cy="980641"/>
          </a:xfrm>
          <a:prstGeom prst="rect">
            <a:avLst/>
          </a:prstGeom>
          <a:noFill/>
          <a:ln w="9525">
            <a:noFill/>
            <a:miter lim="800000"/>
            <a:headEnd/>
            <a:tailEnd/>
          </a:ln>
        </p:spPr>
      </p:pic>
    </p:spTree>
    <p:extLst>
      <p:ext uri="{BB962C8B-B14F-4D97-AF65-F5344CB8AC3E}">
        <p14:creationId xmlns:p14="http://schemas.microsoft.com/office/powerpoint/2010/main" xmlns="" val="32139444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70E0C5-667C-4128-8146-EBDFAFDB9B30}"/>
              </a:ext>
            </a:extLst>
          </p:cNvPr>
          <p:cNvSpPr>
            <a:spLocks noGrp="1"/>
          </p:cNvSpPr>
          <p:nvPr>
            <p:ph type="title"/>
          </p:nvPr>
        </p:nvSpPr>
        <p:spPr>
          <a:xfrm>
            <a:off x="684212" y="4359742"/>
            <a:ext cx="8534400" cy="1507067"/>
          </a:xfrm>
        </p:spPr>
        <p:txBody>
          <a:bodyPr/>
          <a:lstStyle/>
          <a:p>
            <a:r>
              <a:rPr lang="en-GB" dirty="0"/>
              <a:t>policies</a:t>
            </a:r>
          </a:p>
        </p:txBody>
      </p:sp>
      <p:sp>
        <p:nvSpPr>
          <p:cNvPr id="3" name="Content Placeholder 2">
            <a:extLst>
              <a:ext uri="{FF2B5EF4-FFF2-40B4-BE49-F238E27FC236}">
                <a16:creationId xmlns:a16="http://schemas.microsoft.com/office/drawing/2014/main" xmlns="" id="{51E1C629-0099-40F5-A770-7B7C595FC792}"/>
              </a:ext>
            </a:extLst>
          </p:cNvPr>
          <p:cNvSpPr>
            <a:spLocks noGrp="1"/>
          </p:cNvSpPr>
          <p:nvPr>
            <p:ph idx="1"/>
          </p:nvPr>
        </p:nvSpPr>
        <p:spPr/>
        <p:txBody>
          <a:bodyPr>
            <a:normAutofit fontScale="92500" lnSpcReduction="20000"/>
          </a:bodyPr>
          <a:lstStyle/>
          <a:p>
            <a:r>
              <a:rPr lang="en-GB" dirty="0"/>
              <a:t>Proposed fuel station shall not be located on </a:t>
            </a:r>
          </a:p>
          <a:p>
            <a:pPr lvl="2"/>
            <a:r>
              <a:rPr lang="en-GB" dirty="0"/>
              <a:t>Site whose perimeter lies within the distance stipulated by law from a fireworks factory complex</a:t>
            </a:r>
          </a:p>
          <a:p>
            <a:pPr lvl="2"/>
            <a:r>
              <a:rPr lang="en-GB" dirty="0"/>
              <a:t>Site lying on an escarpment, ridge edge or a comparatively steep slope</a:t>
            </a:r>
          </a:p>
          <a:p>
            <a:pPr lvl="2"/>
            <a:r>
              <a:rPr lang="en-GB" dirty="0"/>
              <a:t>Areas of ecological importance and sites of scientific importance</a:t>
            </a:r>
          </a:p>
          <a:p>
            <a:pPr lvl="2"/>
            <a:r>
              <a:rPr lang="en-GB" dirty="0"/>
              <a:t>Rural/natural areas and protected by any law or policy</a:t>
            </a:r>
          </a:p>
          <a:p>
            <a:pPr lvl="2"/>
            <a:r>
              <a:rPr lang="en-GB" dirty="0"/>
              <a:t>Proposal should not impinge on areas protected for scenic value or landmark buildings and whose context deserves protection from visual intrusion</a:t>
            </a:r>
          </a:p>
          <a:p>
            <a:r>
              <a:rPr lang="en-GB" dirty="0"/>
              <a:t>Station shall be located at a minimum distance of 150 m from perimeter of any public institution or public space or places for vulnerable members of the public including but not limited to schools, hospitals, institutions, playgrounds, recreational areas, churches etc.</a:t>
            </a:r>
          </a:p>
          <a:p>
            <a:pPr marL="228600" lvl="1" indent="0">
              <a:buNone/>
            </a:pPr>
            <a:endParaRPr lang="en-GB" dirty="0"/>
          </a:p>
        </p:txBody>
      </p:sp>
      <p:pic>
        <p:nvPicPr>
          <p:cNvPr id="4" name="Picture 2">
            <a:extLst>
              <a:ext uri="{FF2B5EF4-FFF2-40B4-BE49-F238E27FC236}">
                <a16:creationId xmlns:a16="http://schemas.microsoft.com/office/drawing/2014/main" xmlns="" id="{5EF03501-FC48-4D17-B290-5BEB3AA443E8}"/>
              </a:ext>
            </a:extLst>
          </p:cNvPr>
          <p:cNvPicPr>
            <a:picLocks noChangeAspect="1" noChangeArrowheads="1"/>
          </p:cNvPicPr>
          <p:nvPr/>
        </p:nvPicPr>
        <p:blipFill>
          <a:blip r:embed="rId2" cstate="print"/>
          <a:srcRect l="26215" t="29042" r="26112" b="32445"/>
          <a:stretch>
            <a:fillRect/>
          </a:stretch>
        </p:blipFill>
        <p:spPr bwMode="auto">
          <a:xfrm>
            <a:off x="21600" y="5862769"/>
            <a:ext cx="2157410" cy="980641"/>
          </a:xfrm>
          <a:prstGeom prst="rect">
            <a:avLst/>
          </a:prstGeom>
          <a:noFill/>
          <a:ln w="9525">
            <a:noFill/>
            <a:miter lim="800000"/>
            <a:headEnd/>
            <a:tailEnd/>
          </a:ln>
        </p:spPr>
      </p:pic>
    </p:spTree>
    <p:extLst>
      <p:ext uri="{BB962C8B-B14F-4D97-AF65-F5344CB8AC3E}">
        <p14:creationId xmlns:p14="http://schemas.microsoft.com/office/powerpoint/2010/main" xmlns="" val="15779159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70E0C5-667C-4128-8146-EBDFAFDB9B30}"/>
              </a:ext>
            </a:extLst>
          </p:cNvPr>
          <p:cNvSpPr>
            <a:spLocks noGrp="1"/>
          </p:cNvSpPr>
          <p:nvPr>
            <p:ph type="title"/>
          </p:nvPr>
        </p:nvSpPr>
        <p:spPr>
          <a:xfrm>
            <a:off x="684212" y="4327854"/>
            <a:ext cx="8534400" cy="1507067"/>
          </a:xfrm>
        </p:spPr>
        <p:txBody>
          <a:bodyPr/>
          <a:lstStyle/>
          <a:p>
            <a:r>
              <a:rPr lang="en-GB" dirty="0"/>
              <a:t>policies</a:t>
            </a:r>
          </a:p>
        </p:txBody>
      </p:sp>
      <p:sp>
        <p:nvSpPr>
          <p:cNvPr id="3" name="Content Placeholder 2">
            <a:extLst>
              <a:ext uri="{FF2B5EF4-FFF2-40B4-BE49-F238E27FC236}">
                <a16:creationId xmlns:a16="http://schemas.microsoft.com/office/drawing/2014/main" xmlns="" id="{51E1C629-0099-40F5-A770-7B7C595FC792}"/>
              </a:ext>
            </a:extLst>
          </p:cNvPr>
          <p:cNvSpPr>
            <a:spLocks noGrp="1"/>
          </p:cNvSpPr>
          <p:nvPr>
            <p:ph idx="1"/>
          </p:nvPr>
        </p:nvSpPr>
        <p:spPr>
          <a:xfrm>
            <a:off x="684212" y="1015411"/>
            <a:ext cx="8534400" cy="3615267"/>
          </a:xfrm>
        </p:spPr>
        <p:txBody>
          <a:bodyPr>
            <a:normAutofit fontScale="92500" lnSpcReduction="20000"/>
          </a:bodyPr>
          <a:lstStyle/>
          <a:p>
            <a:r>
              <a:rPr lang="en-GB" dirty="0"/>
              <a:t>Not located within 300 m from a groundwater source used by WSC for abstraction of groundwater intended for human consumption</a:t>
            </a:r>
          </a:p>
          <a:p>
            <a:r>
              <a:rPr lang="en-GB" dirty="0"/>
              <a:t>Relocated fuel station shall have a footprint not exceeding 1000 sqm unless it lies within</a:t>
            </a:r>
          </a:p>
          <a:p>
            <a:pPr lvl="1"/>
            <a:r>
              <a:rPr lang="en-GB" dirty="0"/>
              <a:t> Designated Industrial Areas</a:t>
            </a:r>
          </a:p>
          <a:p>
            <a:pPr lvl="1"/>
            <a:r>
              <a:rPr lang="en-GB" dirty="0"/>
              <a:t>Small and Medium Enterprise Sites</a:t>
            </a:r>
          </a:p>
          <a:p>
            <a:pPr lvl="1"/>
            <a:r>
              <a:rPr lang="en-GB" dirty="0"/>
              <a:t>Areas of Containment</a:t>
            </a:r>
          </a:p>
          <a:p>
            <a:pPr lvl="1"/>
            <a:r>
              <a:rPr lang="en-GB" dirty="0"/>
              <a:t>Open Storage sites as per Open Storage Policy subject to consultation with competent authorities responsible for environment, health and safety</a:t>
            </a:r>
          </a:p>
          <a:p>
            <a:pPr lvl="1"/>
            <a:r>
              <a:rPr lang="en-GB" dirty="0"/>
              <a:t>Other areas designated for development in the local plan excluding RAs, RPAs, UCAs and where CPD, REWS and TM deem it safe</a:t>
            </a:r>
          </a:p>
          <a:p>
            <a:endParaRPr lang="en-GB" dirty="0"/>
          </a:p>
          <a:p>
            <a:endParaRPr lang="en-GB" dirty="0"/>
          </a:p>
          <a:p>
            <a:pPr marL="228600" lvl="1" indent="0">
              <a:buNone/>
            </a:pPr>
            <a:endParaRPr lang="en-GB" dirty="0"/>
          </a:p>
        </p:txBody>
      </p:sp>
      <p:pic>
        <p:nvPicPr>
          <p:cNvPr id="4" name="Picture 2">
            <a:extLst>
              <a:ext uri="{FF2B5EF4-FFF2-40B4-BE49-F238E27FC236}">
                <a16:creationId xmlns:a16="http://schemas.microsoft.com/office/drawing/2014/main" xmlns="" id="{ED854C75-7ADF-452B-857E-043782A1DA95}"/>
              </a:ext>
            </a:extLst>
          </p:cNvPr>
          <p:cNvPicPr>
            <a:picLocks noChangeAspect="1" noChangeArrowheads="1"/>
          </p:cNvPicPr>
          <p:nvPr/>
        </p:nvPicPr>
        <p:blipFill>
          <a:blip r:embed="rId2" cstate="print"/>
          <a:srcRect l="26215" t="29042" r="26112" b="32445"/>
          <a:stretch>
            <a:fillRect/>
          </a:stretch>
        </p:blipFill>
        <p:spPr bwMode="auto">
          <a:xfrm>
            <a:off x="10967" y="5861827"/>
            <a:ext cx="2157410" cy="980641"/>
          </a:xfrm>
          <a:prstGeom prst="rect">
            <a:avLst/>
          </a:prstGeom>
          <a:noFill/>
          <a:ln w="9525">
            <a:noFill/>
            <a:miter lim="800000"/>
            <a:headEnd/>
            <a:tailEnd/>
          </a:ln>
        </p:spPr>
      </p:pic>
    </p:spTree>
    <p:extLst>
      <p:ext uri="{BB962C8B-B14F-4D97-AF65-F5344CB8AC3E}">
        <p14:creationId xmlns:p14="http://schemas.microsoft.com/office/powerpoint/2010/main" xmlns="" val="3309372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7E9D8E-D924-4DD5-BC76-90DE15212943}"/>
              </a:ext>
            </a:extLst>
          </p:cNvPr>
          <p:cNvSpPr>
            <a:spLocks noGrp="1"/>
          </p:cNvSpPr>
          <p:nvPr>
            <p:ph type="title"/>
          </p:nvPr>
        </p:nvSpPr>
        <p:spPr>
          <a:xfrm>
            <a:off x="684212" y="4349103"/>
            <a:ext cx="8534400" cy="1507067"/>
          </a:xfrm>
        </p:spPr>
        <p:txBody>
          <a:bodyPr/>
          <a:lstStyle/>
          <a:p>
            <a:r>
              <a:rPr lang="en-GB" dirty="0"/>
              <a:t>policies</a:t>
            </a:r>
          </a:p>
        </p:txBody>
      </p:sp>
      <p:sp>
        <p:nvSpPr>
          <p:cNvPr id="3" name="Content Placeholder 2">
            <a:extLst>
              <a:ext uri="{FF2B5EF4-FFF2-40B4-BE49-F238E27FC236}">
                <a16:creationId xmlns:a16="http://schemas.microsoft.com/office/drawing/2014/main" xmlns="" id="{9ED252B1-165E-4990-8988-6A868966901C}"/>
              </a:ext>
            </a:extLst>
          </p:cNvPr>
          <p:cNvSpPr>
            <a:spLocks noGrp="1"/>
          </p:cNvSpPr>
          <p:nvPr>
            <p:ph idx="1"/>
          </p:nvPr>
        </p:nvSpPr>
        <p:spPr/>
        <p:txBody>
          <a:bodyPr>
            <a:normAutofit lnSpcReduction="10000"/>
          </a:bodyPr>
          <a:lstStyle/>
          <a:p>
            <a:r>
              <a:rPr lang="en-GB" dirty="0"/>
              <a:t>Height of resulting structure determined on a case by case basis with special attention to sites distant from designated development zones. In any case not to exceed 7 m. </a:t>
            </a:r>
          </a:p>
          <a:p>
            <a:r>
              <a:rPr lang="en-GB" dirty="0"/>
              <a:t>Innovative design considered on a case by case basis</a:t>
            </a:r>
          </a:p>
          <a:p>
            <a:r>
              <a:rPr lang="en-GB" dirty="0"/>
              <a:t>No constraint on overall number of nozzles provided it does not run counter to planning, environmental, transportation, civil protection, amenity or resource protection constraints. </a:t>
            </a:r>
          </a:p>
          <a:p>
            <a:r>
              <a:rPr lang="en-GB" dirty="0"/>
              <a:t>Unless safe construction and operation considerations dictate otherwise Fuel storage tanks and services shall be located underground with the exception of Autogas storage tanks</a:t>
            </a:r>
          </a:p>
          <a:p>
            <a:endParaRPr lang="en-GB" dirty="0"/>
          </a:p>
        </p:txBody>
      </p:sp>
      <p:pic>
        <p:nvPicPr>
          <p:cNvPr id="4" name="Picture 2">
            <a:extLst>
              <a:ext uri="{FF2B5EF4-FFF2-40B4-BE49-F238E27FC236}">
                <a16:creationId xmlns:a16="http://schemas.microsoft.com/office/drawing/2014/main" xmlns="" id="{C5E7094E-85E2-44E8-9007-E7AE73655681}"/>
              </a:ext>
            </a:extLst>
          </p:cNvPr>
          <p:cNvPicPr>
            <a:picLocks noChangeAspect="1" noChangeArrowheads="1"/>
          </p:cNvPicPr>
          <p:nvPr/>
        </p:nvPicPr>
        <p:blipFill>
          <a:blip r:embed="rId2" cstate="print"/>
          <a:srcRect l="26215" t="29042" r="26112" b="32445"/>
          <a:stretch>
            <a:fillRect/>
          </a:stretch>
        </p:blipFill>
        <p:spPr bwMode="auto">
          <a:xfrm>
            <a:off x="21597" y="5861827"/>
            <a:ext cx="2157410" cy="980641"/>
          </a:xfrm>
          <a:prstGeom prst="rect">
            <a:avLst/>
          </a:prstGeom>
          <a:noFill/>
          <a:ln w="9525">
            <a:noFill/>
            <a:miter lim="800000"/>
            <a:headEnd/>
            <a:tailEnd/>
          </a:ln>
        </p:spPr>
      </p:pic>
    </p:spTree>
    <p:extLst>
      <p:ext uri="{BB962C8B-B14F-4D97-AF65-F5344CB8AC3E}">
        <p14:creationId xmlns:p14="http://schemas.microsoft.com/office/powerpoint/2010/main" xmlns="" val="40135116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7E9D8E-D924-4DD5-BC76-90DE15212943}"/>
              </a:ext>
            </a:extLst>
          </p:cNvPr>
          <p:cNvSpPr>
            <a:spLocks noGrp="1"/>
          </p:cNvSpPr>
          <p:nvPr>
            <p:ph type="title"/>
          </p:nvPr>
        </p:nvSpPr>
        <p:spPr>
          <a:xfrm>
            <a:off x="684212" y="4349107"/>
            <a:ext cx="8534400" cy="1507067"/>
          </a:xfrm>
        </p:spPr>
        <p:txBody>
          <a:bodyPr/>
          <a:lstStyle/>
          <a:p>
            <a:r>
              <a:rPr lang="en-GB" dirty="0"/>
              <a:t>policies</a:t>
            </a:r>
          </a:p>
        </p:txBody>
      </p:sp>
      <p:sp>
        <p:nvSpPr>
          <p:cNvPr id="3" name="Content Placeholder 2">
            <a:extLst>
              <a:ext uri="{FF2B5EF4-FFF2-40B4-BE49-F238E27FC236}">
                <a16:creationId xmlns:a16="http://schemas.microsoft.com/office/drawing/2014/main" xmlns="" id="{9ED252B1-165E-4990-8988-6A868966901C}"/>
              </a:ext>
            </a:extLst>
          </p:cNvPr>
          <p:cNvSpPr>
            <a:spLocks noGrp="1"/>
          </p:cNvSpPr>
          <p:nvPr>
            <p:ph idx="1"/>
          </p:nvPr>
        </p:nvSpPr>
        <p:spPr/>
        <p:txBody>
          <a:bodyPr>
            <a:normAutofit lnSpcReduction="10000"/>
          </a:bodyPr>
          <a:lstStyle/>
          <a:p>
            <a:r>
              <a:rPr lang="en-GB" dirty="0"/>
              <a:t>Fast charging stations and sale of alternative fuels shall have an appropriate service area</a:t>
            </a:r>
          </a:p>
          <a:p>
            <a:r>
              <a:rPr lang="en-GB" dirty="0"/>
              <a:t>New stations shall be located on Ten-T core and comprehensive network and arterial and </a:t>
            </a:r>
            <a:r>
              <a:rPr lang="en-GB" dirty="0" err="1"/>
              <a:t>distributory</a:t>
            </a:r>
            <a:r>
              <a:rPr lang="en-GB" dirty="0"/>
              <a:t> road network</a:t>
            </a:r>
          </a:p>
          <a:p>
            <a:r>
              <a:rPr lang="en-GB" dirty="0"/>
              <a:t>Vehicular access, vehicle movement within service area and suitability of site subject to TM clearance</a:t>
            </a:r>
          </a:p>
          <a:p>
            <a:r>
              <a:rPr lang="en-GB" dirty="0"/>
              <a:t>ERA to be consulted on any  fuel station development application and to decide on applicability of EIA regs</a:t>
            </a:r>
          </a:p>
          <a:p>
            <a:r>
              <a:rPr lang="en-GB" dirty="0"/>
              <a:t>Fuel Stations subject to clearance from ERA, EWA, CPD, REWS and OHSA</a:t>
            </a:r>
          </a:p>
          <a:p>
            <a:endParaRPr lang="en-GB" dirty="0"/>
          </a:p>
        </p:txBody>
      </p:sp>
      <p:pic>
        <p:nvPicPr>
          <p:cNvPr id="4" name="Picture 2">
            <a:extLst>
              <a:ext uri="{FF2B5EF4-FFF2-40B4-BE49-F238E27FC236}">
                <a16:creationId xmlns:a16="http://schemas.microsoft.com/office/drawing/2014/main" xmlns="" id="{CC6E4FE5-4E23-4B66-B744-651DA1AC9BC9}"/>
              </a:ext>
            </a:extLst>
          </p:cNvPr>
          <p:cNvPicPr>
            <a:picLocks noChangeAspect="1" noChangeArrowheads="1"/>
          </p:cNvPicPr>
          <p:nvPr/>
        </p:nvPicPr>
        <p:blipFill>
          <a:blip r:embed="rId2" cstate="print"/>
          <a:srcRect l="26215" t="29042" r="26112" b="32445"/>
          <a:stretch>
            <a:fillRect/>
          </a:stretch>
        </p:blipFill>
        <p:spPr bwMode="auto">
          <a:xfrm>
            <a:off x="21595" y="5852136"/>
            <a:ext cx="2157410" cy="980641"/>
          </a:xfrm>
          <a:prstGeom prst="rect">
            <a:avLst/>
          </a:prstGeom>
          <a:noFill/>
          <a:ln w="9525">
            <a:noFill/>
            <a:miter lim="800000"/>
            <a:headEnd/>
            <a:tailEnd/>
          </a:ln>
        </p:spPr>
      </p:pic>
    </p:spTree>
    <p:extLst>
      <p:ext uri="{BB962C8B-B14F-4D97-AF65-F5344CB8AC3E}">
        <p14:creationId xmlns:p14="http://schemas.microsoft.com/office/powerpoint/2010/main" xmlns="" val="27237464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7E9D8E-D924-4DD5-BC76-90DE15212943}"/>
              </a:ext>
            </a:extLst>
          </p:cNvPr>
          <p:cNvSpPr>
            <a:spLocks noGrp="1"/>
          </p:cNvSpPr>
          <p:nvPr>
            <p:ph type="title"/>
          </p:nvPr>
        </p:nvSpPr>
        <p:spPr>
          <a:xfrm>
            <a:off x="684212" y="4349103"/>
            <a:ext cx="8534400" cy="1507067"/>
          </a:xfrm>
        </p:spPr>
        <p:txBody>
          <a:bodyPr/>
          <a:lstStyle/>
          <a:p>
            <a:r>
              <a:rPr lang="en-GB" dirty="0"/>
              <a:t>policies</a:t>
            </a:r>
          </a:p>
        </p:txBody>
      </p:sp>
      <p:sp>
        <p:nvSpPr>
          <p:cNvPr id="3" name="Content Placeholder 2">
            <a:extLst>
              <a:ext uri="{FF2B5EF4-FFF2-40B4-BE49-F238E27FC236}">
                <a16:creationId xmlns:a16="http://schemas.microsoft.com/office/drawing/2014/main" xmlns="" id="{9ED252B1-165E-4990-8988-6A868966901C}"/>
              </a:ext>
            </a:extLst>
          </p:cNvPr>
          <p:cNvSpPr>
            <a:spLocks noGrp="1"/>
          </p:cNvSpPr>
          <p:nvPr>
            <p:ph idx="1"/>
          </p:nvPr>
        </p:nvSpPr>
        <p:spPr>
          <a:xfrm>
            <a:off x="2231136" y="628487"/>
            <a:ext cx="7729728" cy="3794654"/>
          </a:xfrm>
        </p:spPr>
        <p:txBody>
          <a:bodyPr>
            <a:normAutofit fontScale="85000" lnSpcReduction="20000"/>
          </a:bodyPr>
          <a:lstStyle/>
          <a:p>
            <a:r>
              <a:rPr lang="en-GB" dirty="0"/>
              <a:t>Use of groundwater for ancillary facilities is prohibited</a:t>
            </a:r>
          </a:p>
          <a:p>
            <a:r>
              <a:rPr lang="en-GB" dirty="0"/>
              <a:t>Signage will create least possible visual intrusion and light pollution and subject to TM clearance </a:t>
            </a:r>
          </a:p>
          <a:p>
            <a:r>
              <a:rPr lang="en-GB" dirty="0"/>
              <a:t>Planning permit for a relocated existing station will be subject to a planning obligation in the form of a legal agreement related to the decommissioning and subject to a bank guarantee</a:t>
            </a:r>
          </a:p>
          <a:p>
            <a:r>
              <a:rPr lang="en-GB" dirty="0"/>
              <a:t>Fuel stations permitted by this policy and not used for a period of three consecutive years within 30 years from date of issue of permit and/or is not used for its permitted purpose shall be demolished at expense of owner and site returned to its agricultural state. The development permission for the fuel station cannot be construed as a commitment and a new application for any development is to be submitted. </a:t>
            </a:r>
          </a:p>
          <a:p>
            <a:r>
              <a:rPr lang="en-GB" dirty="0"/>
              <a:t>Design should ensure that light pollution is minimised </a:t>
            </a:r>
          </a:p>
          <a:p>
            <a:pPr marL="0" indent="0">
              <a:buNone/>
            </a:pPr>
            <a:endParaRPr lang="en-GB" dirty="0"/>
          </a:p>
          <a:p>
            <a:endParaRPr lang="en-GB" dirty="0"/>
          </a:p>
        </p:txBody>
      </p:sp>
      <p:pic>
        <p:nvPicPr>
          <p:cNvPr id="4" name="Picture 2">
            <a:extLst>
              <a:ext uri="{FF2B5EF4-FFF2-40B4-BE49-F238E27FC236}">
                <a16:creationId xmlns:a16="http://schemas.microsoft.com/office/drawing/2014/main" xmlns="" id="{BC80B9CA-B78D-4764-84B9-A15BC0DD6FB2}"/>
              </a:ext>
            </a:extLst>
          </p:cNvPr>
          <p:cNvPicPr>
            <a:picLocks noChangeAspect="1" noChangeArrowheads="1"/>
          </p:cNvPicPr>
          <p:nvPr/>
        </p:nvPicPr>
        <p:blipFill>
          <a:blip r:embed="rId2" cstate="print"/>
          <a:srcRect l="26215" t="29042" r="26112" b="32445"/>
          <a:stretch>
            <a:fillRect/>
          </a:stretch>
        </p:blipFill>
        <p:spPr bwMode="auto">
          <a:xfrm>
            <a:off x="10970" y="5862769"/>
            <a:ext cx="2157410" cy="980641"/>
          </a:xfrm>
          <a:prstGeom prst="rect">
            <a:avLst/>
          </a:prstGeom>
          <a:noFill/>
          <a:ln w="9525">
            <a:noFill/>
            <a:miter lim="800000"/>
            <a:headEnd/>
            <a:tailEnd/>
          </a:ln>
        </p:spPr>
      </p:pic>
    </p:spTree>
    <p:extLst>
      <p:ext uri="{BB962C8B-B14F-4D97-AF65-F5344CB8AC3E}">
        <p14:creationId xmlns:p14="http://schemas.microsoft.com/office/powerpoint/2010/main" xmlns="" val="34167977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02C045-3C6A-4E30-BE9D-8834BF4BD1BE}"/>
              </a:ext>
            </a:extLst>
          </p:cNvPr>
          <p:cNvSpPr>
            <a:spLocks noGrp="1"/>
          </p:cNvSpPr>
          <p:nvPr>
            <p:ph type="title"/>
          </p:nvPr>
        </p:nvSpPr>
        <p:spPr>
          <a:xfrm>
            <a:off x="684212" y="4349103"/>
            <a:ext cx="8534400" cy="1507067"/>
          </a:xfrm>
        </p:spPr>
        <p:txBody>
          <a:bodyPr/>
          <a:lstStyle/>
          <a:p>
            <a:r>
              <a:rPr lang="en-GB" dirty="0"/>
              <a:t>Key changes</a:t>
            </a:r>
          </a:p>
        </p:txBody>
      </p:sp>
      <p:sp>
        <p:nvSpPr>
          <p:cNvPr id="3" name="Content Placeholder 2">
            <a:extLst>
              <a:ext uri="{FF2B5EF4-FFF2-40B4-BE49-F238E27FC236}">
                <a16:creationId xmlns:a16="http://schemas.microsoft.com/office/drawing/2014/main" xmlns="" id="{932F3669-4E24-4684-BC5D-702D951873EA}"/>
              </a:ext>
            </a:extLst>
          </p:cNvPr>
          <p:cNvSpPr>
            <a:spLocks noGrp="1"/>
          </p:cNvSpPr>
          <p:nvPr>
            <p:ph idx="1"/>
          </p:nvPr>
        </p:nvSpPr>
        <p:spPr>
          <a:xfrm>
            <a:off x="2231136" y="1298341"/>
            <a:ext cx="7729728" cy="3443779"/>
          </a:xfrm>
        </p:spPr>
        <p:txBody>
          <a:bodyPr>
            <a:normAutofit fontScale="85000" lnSpcReduction="20000"/>
          </a:bodyPr>
          <a:lstStyle/>
          <a:p>
            <a:r>
              <a:rPr lang="en-GB" dirty="0"/>
              <a:t>New Fuel Station shall be relocation of an existing fuel station only</a:t>
            </a:r>
          </a:p>
          <a:p>
            <a:r>
              <a:rPr lang="en-GB" dirty="0"/>
              <a:t>Fuel Stations relocated to ODZ have a 1000 </a:t>
            </a:r>
            <a:r>
              <a:rPr lang="en-GB" dirty="0" err="1"/>
              <a:t>sq</a:t>
            </a:r>
            <a:r>
              <a:rPr lang="en-GB" dirty="0"/>
              <a:t> m footprint cap </a:t>
            </a:r>
          </a:p>
          <a:p>
            <a:r>
              <a:rPr lang="en-GB" dirty="0"/>
              <a:t>In case of scheduled sites distance has increased from 50 m to 100 m</a:t>
            </a:r>
          </a:p>
          <a:p>
            <a:r>
              <a:rPr lang="en-GB" dirty="0"/>
              <a:t>In case of scheduled buffer zones distance has increased from 20 m to 50 m</a:t>
            </a:r>
          </a:p>
          <a:p>
            <a:r>
              <a:rPr lang="en-GB" dirty="0"/>
              <a:t>Fuel stations permitted by this policy and not used for a period of three consecutive years within 30 years from date of issue of permit and/or is not used for its permitted purpose shall be demolished at expense of owner and site returned to its agricultural state.</a:t>
            </a:r>
          </a:p>
          <a:p>
            <a:r>
              <a:rPr lang="en-US" dirty="0"/>
              <a:t>Minimum distance of 150m from the perimeter of any public institution or public place or places for vulnerable members of the public</a:t>
            </a:r>
            <a:endParaRPr lang="en-GB" dirty="0"/>
          </a:p>
          <a:p>
            <a:endParaRPr lang="en-GB" dirty="0"/>
          </a:p>
          <a:p>
            <a:endParaRPr lang="en-GB" dirty="0"/>
          </a:p>
          <a:p>
            <a:endParaRPr lang="en-GB" dirty="0"/>
          </a:p>
        </p:txBody>
      </p:sp>
      <p:pic>
        <p:nvPicPr>
          <p:cNvPr id="4" name="Picture 2">
            <a:extLst>
              <a:ext uri="{FF2B5EF4-FFF2-40B4-BE49-F238E27FC236}">
                <a16:creationId xmlns:a16="http://schemas.microsoft.com/office/drawing/2014/main" xmlns="" id="{592751FA-56A8-4EC6-A253-B9650220F1EA}"/>
              </a:ext>
            </a:extLst>
          </p:cNvPr>
          <p:cNvPicPr>
            <a:picLocks noChangeAspect="1" noChangeArrowheads="1"/>
          </p:cNvPicPr>
          <p:nvPr/>
        </p:nvPicPr>
        <p:blipFill>
          <a:blip r:embed="rId2" cstate="print"/>
          <a:srcRect l="26215" t="29042" r="26112" b="32445"/>
          <a:stretch>
            <a:fillRect/>
          </a:stretch>
        </p:blipFill>
        <p:spPr bwMode="auto">
          <a:xfrm>
            <a:off x="-10298" y="5862769"/>
            <a:ext cx="2157410" cy="980641"/>
          </a:xfrm>
          <a:prstGeom prst="rect">
            <a:avLst/>
          </a:prstGeom>
          <a:noFill/>
          <a:ln w="9525">
            <a:noFill/>
            <a:miter lim="800000"/>
            <a:headEnd/>
            <a:tailEnd/>
          </a:ln>
        </p:spPr>
      </p:pic>
    </p:spTree>
    <p:extLst>
      <p:ext uri="{BB962C8B-B14F-4D97-AF65-F5344CB8AC3E}">
        <p14:creationId xmlns:p14="http://schemas.microsoft.com/office/powerpoint/2010/main" xmlns="" val="1288343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CB25BD89-3345-4089-B018-30F3BE5AAB18}"/>
              </a:ext>
            </a:extLst>
          </p:cNvPr>
          <p:cNvSpPr>
            <a:spLocks noGrp="1"/>
          </p:cNvSpPr>
          <p:nvPr>
            <p:ph type="title"/>
          </p:nvPr>
        </p:nvSpPr>
        <p:spPr>
          <a:xfrm>
            <a:off x="684212" y="4349107"/>
            <a:ext cx="8534400" cy="1507067"/>
          </a:xfrm>
        </p:spPr>
        <p:txBody>
          <a:bodyPr/>
          <a:lstStyle/>
          <a:p>
            <a:r>
              <a:rPr lang="en-GB" dirty="0"/>
              <a:t>objectives</a:t>
            </a:r>
          </a:p>
        </p:txBody>
      </p:sp>
      <p:sp>
        <p:nvSpPr>
          <p:cNvPr id="3" name="Content Placeholder 2">
            <a:extLst>
              <a:ext uri="{FF2B5EF4-FFF2-40B4-BE49-F238E27FC236}">
                <a16:creationId xmlns:a16="http://schemas.microsoft.com/office/drawing/2014/main" xmlns="" id="{B412D01F-350C-4DAD-918D-C97D6E57303C}"/>
              </a:ext>
            </a:extLst>
          </p:cNvPr>
          <p:cNvSpPr>
            <a:spLocks noGrp="1"/>
          </p:cNvSpPr>
          <p:nvPr>
            <p:ph idx="1"/>
          </p:nvPr>
        </p:nvSpPr>
        <p:spPr/>
        <p:txBody>
          <a:bodyPr>
            <a:normAutofit fontScale="92500" lnSpcReduction="20000"/>
          </a:bodyPr>
          <a:lstStyle/>
          <a:p>
            <a:r>
              <a:rPr lang="en-GB" dirty="0"/>
              <a:t>To establish a policy framework for the location, scale and design of new fuel service stations and their ancillary development with a priority, but not exclusively, for land already committed to industrial development in close proximity to the development zone; </a:t>
            </a:r>
          </a:p>
          <a:p>
            <a:r>
              <a:rPr lang="en-GB" dirty="0"/>
              <a:t>To provide specific additional guidance on the relocation of existing fuel service stations located within the urban area relating to the allowable increase in the number of pumps, the proximity of the new site to the urban settlement of the existing station and the road network; </a:t>
            </a:r>
          </a:p>
          <a:p>
            <a:r>
              <a:rPr lang="en-GB" dirty="0"/>
              <a:t>To set out appropriate design standards for vehicular access and circulation, for both new and relocated service stations; </a:t>
            </a:r>
          </a:p>
          <a:p>
            <a:r>
              <a:rPr lang="en-GB" dirty="0"/>
              <a:t>To identify the prior clearances required from other regulatory agencies to ensure safety of design and operation. </a:t>
            </a:r>
          </a:p>
        </p:txBody>
      </p:sp>
      <p:pic>
        <p:nvPicPr>
          <p:cNvPr id="4" name="Picture 2">
            <a:extLst>
              <a:ext uri="{FF2B5EF4-FFF2-40B4-BE49-F238E27FC236}">
                <a16:creationId xmlns:a16="http://schemas.microsoft.com/office/drawing/2014/main" xmlns="" id="{2B8B70AA-8235-4868-A70B-5042434CE254}"/>
              </a:ext>
            </a:extLst>
          </p:cNvPr>
          <p:cNvPicPr>
            <a:picLocks noChangeAspect="1" noChangeArrowheads="1"/>
          </p:cNvPicPr>
          <p:nvPr/>
        </p:nvPicPr>
        <p:blipFill>
          <a:blip r:embed="rId2" cstate="print"/>
          <a:srcRect l="26215" t="29042" r="26112" b="32445"/>
          <a:stretch>
            <a:fillRect/>
          </a:stretch>
        </p:blipFill>
        <p:spPr bwMode="auto">
          <a:xfrm>
            <a:off x="-605" y="5871518"/>
            <a:ext cx="2157410" cy="980641"/>
          </a:xfrm>
          <a:prstGeom prst="rect">
            <a:avLst/>
          </a:prstGeom>
          <a:noFill/>
          <a:ln w="9525">
            <a:noFill/>
            <a:miter lim="800000"/>
            <a:headEnd/>
            <a:tailEnd/>
          </a:ln>
        </p:spPr>
      </p:pic>
    </p:spTree>
    <p:extLst>
      <p:ext uri="{BB962C8B-B14F-4D97-AF65-F5344CB8AC3E}">
        <p14:creationId xmlns:p14="http://schemas.microsoft.com/office/powerpoint/2010/main" xmlns="" val="2159492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AA212D-0C40-441B-86B8-162863225E78}"/>
              </a:ext>
            </a:extLst>
          </p:cNvPr>
          <p:cNvSpPr>
            <a:spLocks noGrp="1"/>
          </p:cNvSpPr>
          <p:nvPr>
            <p:ph type="title"/>
          </p:nvPr>
        </p:nvSpPr>
        <p:spPr>
          <a:xfrm>
            <a:off x="684212" y="4359736"/>
            <a:ext cx="8534400" cy="1507067"/>
          </a:xfrm>
        </p:spPr>
        <p:txBody>
          <a:bodyPr/>
          <a:lstStyle/>
          <a:p>
            <a:r>
              <a:rPr lang="en-GB" dirty="0"/>
              <a:t>New/upgrading of fuel stations (</a:t>
            </a:r>
            <a:r>
              <a:rPr lang="en-GB" cap="none" dirty="0"/>
              <a:t>Upgrading in lieu of relocation</a:t>
            </a:r>
            <a:r>
              <a:rPr lang="en-GB" dirty="0"/>
              <a:t>)</a:t>
            </a:r>
          </a:p>
        </p:txBody>
      </p:sp>
      <p:sp>
        <p:nvSpPr>
          <p:cNvPr id="3" name="Content Placeholder 2">
            <a:extLst>
              <a:ext uri="{FF2B5EF4-FFF2-40B4-BE49-F238E27FC236}">
                <a16:creationId xmlns:a16="http://schemas.microsoft.com/office/drawing/2014/main" xmlns="" id="{DF927854-D162-446C-867A-FD3C5E909122}"/>
              </a:ext>
            </a:extLst>
          </p:cNvPr>
          <p:cNvSpPr>
            <a:spLocks noGrp="1"/>
          </p:cNvSpPr>
          <p:nvPr>
            <p:ph idx="1"/>
          </p:nvPr>
        </p:nvSpPr>
        <p:spPr/>
        <p:txBody>
          <a:bodyPr>
            <a:normAutofit fontScale="92500" lnSpcReduction="10000"/>
          </a:bodyPr>
          <a:lstStyle/>
          <a:p>
            <a:r>
              <a:rPr lang="en-GB" dirty="0"/>
              <a:t>Suitable locations</a:t>
            </a:r>
          </a:p>
          <a:p>
            <a:pPr marL="571500" lvl="1" indent="-342900">
              <a:buFont typeface="+mj-lt"/>
              <a:buAutoNum type="alphaLcPeriod"/>
            </a:pPr>
            <a:r>
              <a:rPr lang="en-GB" dirty="0"/>
              <a:t>Designated and Industrial Areas</a:t>
            </a:r>
          </a:p>
          <a:p>
            <a:pPr marL="571500" lvl="1" indent="-342900">
              <a:buFont typeface="+mj-lt"/>
              <a:buAutoNum type="alphaLcPeriod"/>
            </a:pPr>
            <a:r>
              <a:rPr lang="en-GB" dirty="0"/>
              <a:t>SME sites</a:t>
            </a:r>
          </a:p>
          <a:p>
            <a:pPr marL="571500" lvl="1" indent="-342900">
              <a:buFont typeface="+mj-lt"/>
              <a:buAutoNum type="alphaLcPeriod"/>
            </a:pPr>
            <a:r>
              <a:rPr lang="en-GB" dirty="0"/>
              <a:t>Areas of Containment</a:t>
            </a:r>
          </a:p>
          <a:p>
            <a:pPr marL="571500" lvl="1" indent="-342900">
              <a:buFont typeface="+mj-lt"/>
              <a:buAutoNum type="alphaLcPeriod"/>
            </a:pPr>
            <a:r>
              <a:rPr lang="en-GB" dirty="0"/>
              <a:t>Open Storage Areas</a:t>
            </a:r>
          </a:p>
          <a:p>
            <a:pPr marL="571500" lvl="1" indent="-342900">
              <a:buFont typeface="+mj-lt"/>
              <a:buAutoNum type="alphaLcPeriod"/>
            </a:pPr>
            <a:r>
              <a:rPr lang="en-GB" dirty="0"/>
              <a:t>Other areas designated for development in a subsidiary plan for non-residential development or designated or existing uses not contemplating a Social and Community facility or function</a:t>
            </a:r>
          </a:p>
          <a:p>
            <a:pPr marL="571500" lvl="1" indent="-342900">
              <a:buFont typeface="+mj-lt"/>
              <a:buAutoNum type="alphaLcPeriod"/>
            </a:pPr>
            <a:r>
              <a:rPr lang="en-GB" dirty="0"/>
              <a:t>Sites already occupied by fuel stations</a:t>
            </a:r>
          </a:p>
          <a:p>
            <a:pPr marL="571500" lvl="1" indent="-342900">
              <a:buFont typeface="+mj-lt"/>
              <a:buAutoNum type="alphaLcPeriod"/>
            </a:pPr>
            <a:r>
              <a:rPr lang="en-GB" dirty="0"/>
              <a:t>Sites opposite or adjacent to designated industrial areas and Areas of Containment</a:t>
            </a:r>
          </a:p>
        </p:txBody>
      </p:sp>
      <p:pic>
        <p:nvPicPr>
          <p:cNvPr id="4" name="Picture 2">
            <a:extLst>
              <a:ext uri="{FF2B5EF4-FFF2-40B4-BE49-F238E27FC236}">
                <a16:creationId xmlns:a16="http://schemas.microsoft.com/office/drawing/2014/main" xmlns="" id="{22CF79A3-469A-42B4-B5D8-96B421AAF290}"/>
              </a:ext>
            </a:extLst>
          </p:cNvPr>
          <p:cNvPicPr>
            <a:picLocks noChangeAspect="1" noChangeArrowheads="1"/>
          </p:cNvPicPr>
          <p:nvPr/>
        </p:nvPicPr>
        <p:blipFill>
          <a:blip r:embed="rId2" cstate="print"/>
          <a:srcRect l="26215" t="29042" r="26112" b="32445"/>
          <a:stretch>
            <a:fillRect/>
          </a:stretch>
        </p:blipFill>
        <p:spPr bwMode="auto">
          <a:xfrm>
            <a:off x="9075" y="5871518"/>
            <a:ext cx="2157410" cy="980641"/>
          </a:xfrm>
          <a:prstGeom prst="rect">
            <a:avLst/>
          </a:prstGeom>
          <a:noFill/>
          <a:ln w="9525">
            <a:noFill/>
            <a:miter lim="800000"/>
            <a:headEnd/>
            <a:tailEnd/>
          </a:ln>
        </p:spPr>
      </p:pic>
    </p:spTree>
    <p:extLst>
      <p:ext uri="{BB962C8B-B14F-4D97-AF65-F5344CB8AC3E}">
        <p14:creationId xmlns:p14="http://schemas.microsoft.com/office/powerpoint/2010/main" xmlns="" val="4076248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F7BF65D4-AE4E-4E3D-8F9A-F14DDC1BFC56}"/>
              </a:ext>
            </a:extLst>
          </p:cNvPr>
          <p:cNvSpPr>
            <a:spLocks noGrp="1"/>
          </p:cNvSpPr>
          <p:nvPr>
            <p:ph type="title"/>
          </p:nvPr>
        </p:nvSpPr>
        <p:spPr>
          <a:xfrm>
            <a:off x="684212" y="4349106"/>
            <a:ext cx="8534400" cy="1507067"/>
          </a:xfrm>
        </p:spPr>
        <p:txBody>
          <a:bodyPr/>
          <a:lstStyle/>
          <a:p>
            <a:r>
              <a:rPr lang="en-GB" dirty="0"/>
              <a:t>New/upgrading of fuel stations (</a:t>
            </a:r>
            <a:r>
              <a:rPr lang="en-GB" cap="none" dirty="0"/>
              <a:t>Upgrading in lieu of relocation</a:t>
            </a:r>
            <a:r>
              <a:rPr lang="en-GB" dirty="0"/>
              <a:t>)</a:t>
            </a:r>
          </a:p>
        </p:txBody>
      </p:sp>
      <p:sp>
        <p:nvSpPr>
          <p:cNvPr id="3" name="Content Placeholder 2">
            <a:extLst>
              <a:ext uri="{FF2B5EF4-FFF2-40B4-BE49-F238E27FC236}">
                <a16:creationId xmlns:a16="http://schemas.microsoft.com/office/drawing/2014/main" xmlns="" id="{44D7509B-8A4E-4154-9F15-898CEBA3FF13}"/>
              </a:ext>
            </a:extLst>
          </p:cNvPr>
          <p:cNvSpPr>
            <a:spLocks noGrp="1"/>
          </p:cNvSpPr>
          <p:nvPr>
            <p:ph idx="1"/>
          </p:nvPr>
        </p:nvSpPr>
        <p:spPr/>
        <p:txBody>
          <a:bodyPr>
            <a:normAutofit fontScale="85000" lnSpcReduction="20000"/>
          </a:bodyPr>
          <a:lstStyle/>
          <a:p>
            <a:r>
              <a:rPr lang="en-GB" dirty="0"/>
              <a:t>Complementary Facilities in terms of economic sustainability of fuel stations would be encouraged subject to </a:t>
            </a:r>
          </a:p>
          <a:p>
            <a:pPr lvl="1"/>
            <a:r>
              <a:rPr lang="en-GB" dirty="0"/>
              <a:t>planning, environmental, transportation, civil protection, amenity or resource protection constraints </a:t>
            </a:r>
          </a:p>
          <a:p>
            <a:r>
              <a:rPr lang="en-GB" dirty="0"/>
              <a:t>Building height of structure would be determined on a case by case basis with special attention to sites distant from DZ</a:t>
            </a:r>
          </a:p>
          <a:p>
            <a:r>
              <a:rPr lang="en-GB" dirty="0"/>
              <a:t>Sites already occupied by fuel stations existing prior to policy and which are located opposite or adjacent to Industrial Areas or Areas of Containment or outside an appropriate location listed above</a:t>
            </a:r>
          </a:p>
          <a:p>
            <a:pPr lvl="1"/>
            <a:r>
              <a:rPr lang="en-GB" dirty="0"/>
              <a:t>shall have footprint not exceeding committed area or 3,000 </a:t>
            </a:r>
            <a:r>
              <a:rPr lang="en-GB" dirty="0" err="1"/>
              <a:t>sq</a:t>
            </a:r>
            <a:r>
              <a:rPr lang="en-GB" dirty="0"/>
              <a:t> m (whichever is the larger)</a:t>
            </a:r>
          </a:p>
          <a:p>
            <a:pPr lvl="1"/>
            <a:r>
              <a:rPr lang="en-GB" dirty="0"/>
              <a:t> building height shall not exceed existing building height or 7 m (whichever is the higher)</a:t>
            </a:r>
          </a:p>
          <a:p>
            <a:endParaRPr lang="en-GB" dirty="0"/>
          </a:p>
        </p:txBody>
      </p:sp>
      <p:pic>
        <p:nvPicPr>
          <p:cNvPr id="5" name="Picture 2">
            <a:extLst>
              <a:ext uri="{FF2B5EF4-FFF2-40B4-BE49-F238E27FC236}">
                <a16:creationId xmlns:a16="http://schemas.microsoft.com/office/drawing/2014/main" xmlns="" id="{5785744B-4876-4038-BC22-5B32060B8815}"/>
              </a:ext>
            </a:extLst>
          </p:cNvPr>
          <p:cNvPicPr>
            <a:picLocks noChangeAspect="1" noChangeArrowheads="1"/>
          </p:cNvPicPr>
          <p:nvPr/>
        </p:nvPicPr>
        <p:blipFill>
          <a:blip r:embed="rId2" cstate="print"/>
          <a:srcRect l="26215" t="29042" r="26112" b="32445"/>
          <a:stretch>
            <a:fillRect/>
          </a:stretch>
        </p:blipFill>
        <p:spPr bwMode="auto">
          <a:xfrm>
            <a:off x="21594" y="5862769"/>
            <a:ext cx="2157410" cy="980641"/>
          </a:xfrm>
          <a:prstGeom prst="rect">
            <a:avLst/>
          </a:prstGeom>
          <a:noFill/>
          <a:ln w="9525">
            <a:noFill/>
            <a:miter lim="800000"/>
            <a:headEnd/>
            <a:tailEnd/>
          </a:ln>
        </p:spPr>
      </p:pic>
    </p:spTree>
    <p:extLst>
      <p:ext uri="{BB962C8B-B14F-4D97-AF65-F5344CB8AC3E}">
        <p14:creationId xmlns:p14="http://schemas.microsoft.com/office/powerpoint/2010/main" xmlns="" val="672412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F7BF65D4-AE4E-4E3D-8F9A-F14DDC1BFC56}"/>
              </a:ext>
            </a:extLst>
          </p:cNvPr>
          <p:cNvSpPr>
            <a:spLocks noGrp="1"/>
          </p:cNvSpPr>
          <p:nvPr>
            <p:ph type="title"/>
          </p:nvPr>
        </p:nvSpPr>
        <p:spPr>
          <a:xfrm>
            <a:off x="684212" y="4349103"/>
            <a:ext cx="8534400" cy="1507067"/>
          </a:xfrm>
        </p:spPr>
        <p:txBody>
          <a:bodyPr/>
          <a:lstStyle/>
          <a:p>
            <a:r>
              <a:rPr lang="en-GB" dirty="0"/>
              <a:t>New/upgrading of fuel stations (</a:t>
            </a:r>
            <a:r>
              <a:rPr lang="en-GB" cap="none" dirty="0"/>
              <a:t>Upgrading in lieu of relocation</a:t>
            </a:r>
            <a:r>
              <a:rPr lang="en-GB" dirty="0"/>
              <a:t>)</a:t>
            </a:r>
          </a:p>
        </p:txBody>
      </p:sp>
      <p:sp>
        <p:nvSpPr>
          <p:cNvPr id="3" name="Content Placeholder 2">
            <a:extLst>
              <a:ext uri="{FF2B5EF4-FFF2-40B4-BE49-F238E27FC236}">
                <a16:creationId xmlns:a16="http://schemas.microsoft.com/office/drawing/2014/main" xmlns="" id="{44D7509B-8A4E-4154-9F15-898CEBA3FF13}"/>
              </a:ext>
            </a:extLst>
          </p:cNvPr>
          <p:cNvSpPr>
            <a:spLocks noGrp="1"/>
          </p:cNvSpPr>
          <p:nvPr>
            <p:ph idx="1"/>
          </p:nvPr>
        </p:nvSpPr>
        <p:spPr/>
        <p:txBody>
          <a:bodyPr>
            <a:normAutofit fontScale="92500" lnSpcReduction="20000"/>
          </a:bodyPr>
          <a:lstStyle/>
          <a:p>
            <a:r>
              <a:rPr lang="en-GB" dirty="0"/>
              <a:t>Fuel Stations opposite or adjacent to designated industrial areas or Areas of Containment </a:t>
            </a:r>
          </a:p>
          <a:p>
            <a:pPr lvl="1"/>
            <a:r>
              <a:rPr lang="en-GB" dirty="0"/>
              <a:t>Footprint not exceeding 3,000 sqm </a:t>
            </a:r>
          </a:p>
          <a:p>
            <a:pPr lvl="1"/>
            <a:r>
              <a:rPr lang="en-GB" dirty="0"/>
              <a:t>Height of built structures not exceeding 7 m</a:t>
            </a:r>
          </a:p>
          <a:p>
            <a:r>
              <a:rPr lang="en-GB" dirty="0"/>
              <a:t>Other locations within the DZ or areas designated for Urban Development may be considered subject that MRA deems that they would not have a deleterious impact on existing or planned adjacent uses, conform to National and International standards and maintain adequate distances from existing or planned development</a:t>
            </a:r>
          </a:p>
          <a:p>
            <a:r>
              <a:rPr lang="en-GB" dirty="0"/>
              <a:t>RAs and RPAs not appropriate locations</a:t>
            </a:r>
          </a:p>
          <a:p>
            <a:r>
              <a:rPr lang="en-GB" dirty="0"/>
              <a:t>No other locations ODZ</a:t>
            </a:r>
          </a:p>
          <a:p>
            <a:endParaRPr lang="en-GB" dirty="0"/>
          </a:p>
        </p:txBody>
      </p:sp>
      <p:pic>
        <p:nvPicPr>
          <p:cNvPr id="5" name="Picture 2">
            <a:extLst>
              <a:ext uri="{FF2B5EF4-FFF2-40B4-BE49-F238E27FC236}">
                <a16:creationId xmlns:a16="http://schemas.microsoft.com/office/drawing/2014/main" xmlns="" id="{A1180AB7-7C62-44EB-B185-636E55F50441}"/>
              </a:ext>
            </a:extLst>
          </p:cNvPr>
          <p:cNvPicPr>
            <a:picLocks noChangeAspect="1" noChangeArrowheads="1"/>
          </p:cNvPicPr>
          <p:nvPr/>
        </p:nvPicPr>
        <p:blipFill>
          <a:blip r:embed="rId2" cstate="print"/>
          <a:srcRect l="26215" t="29042" r="26112" b="32445"/>
          <a:stretch>
            <a:fillRect/>
          </a:stretch>
        </p:blipFill>
        <p:spPr bwMode="auto">
          <a:xfrm>
            <a:off x="21596" y="5862769"/>
            <a:ext cx="2157410" cy="980641"/>
          </a:xfrm>
          <a:prstGeom prst="rect">
            <a:avLst/>
          </a:prstGeom>
          <a:noFill/>
          <a:ln w="9525">
            <a:noFill/>
            <a:miter lim="800000"/>
            <a:headEnd/>
            <a:tailEnd/>
          </a:ln>
        </p:spPr>
      </p:pic>
    </p:spTree>
    <p:extLst>
      <p:ext uri="{BB962C8B-B14F-4D97-AF65-F5344CB8AC3E}">
        <p14:creationId xmlns:p14="http://schemas.microsoft.com/office/powerpoint/2010/main" xmlns="" val="4285205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4CF39F-C9AD-4A72-924B-903A49307560}"/>
              </a:ext>
            </a:extLst>
          </p:cNvPr>
          <p:cNvSpPr>
            <a:spLocks noGrp="1"/>
          </p:cNvSpPr>
          <p:nvPr>
            <p:ph type="title"/>
          </p:nvPr>
        </p:nvSpPr>
        <p:spPr>
          <a:xfrm>
            <a:off x="684212" y="4349103"/>
            <a:ext cx="8534400" cy="1507067"/>
          </a:xfrm>
        </p:spPr>
        <p:txBody>
          <a:bodyPr/>
          <a:lstStyle/>
          <a:p>
            <a:r>
              <a:rPr lang="en-GB" dirty="0"/>
              <a:t>Relocated Petrol </a:t>
            </a:r>
            <a:r>
              <a:rPr lang="en-GB" dirty="0" err="1"/>
              <a:t>STations</a:t>
            </a:r>
            <a:endParaRPr lang="en-GB" dirty="0"/>
          </a:p>
        </p:txBody>
      </p:sp>
      <p:sp>
        <p:nvSpPr>
          <p:cNvPr id="3" name="Content Placeholder 2">
            <a:extLst>
              <a:ext uri="{FF2B5EF4-FFF2-40B4-BE49-F238E27FC236}">
                <a16:creationId xmlns:a16="http://schemas.microsoft.com/office/drawing/2014/main" xmlns="" id="{0F01E19A-BC8E-4D39-AF7D-271165DC2584}"/>
              </a:ext>
            </a:extLst>
          </p:cNvPr>
          <p:cNvSpPr>
            <a:spLocks noGrp="1"/>
          </p:cNvSpPr>
          <p:nvPr>
            <p:ph idx="1"/>
          </p:nvPr>
        </p:nvSpPr>
        <p:spPr>
          <a:xfrm>
            <a:off x="710685" y="873038"/>
            <a:ext cx="8943678" cy="3900981"/>
          </a:xfrm>
        </p:spPr>
        <p:txBody>
          <a:bodyPr>
            <a:normAutofit fontScale="85000" lnSpcReduction="20000"/>
          </a:bodyPr>
          <a:lstStyle/>
          <a:p>
            <a:r>
              <a:rPr lang="en-GB" dirty="0"/>
              <a:t>Suitable locations</a:t>
            </a:r>
          </a:p>
          <a:p>
            <a:pPr marL="571500" lvl="1" indent="-342900">
              <a:buFont typeface="+mj-lt"/>
              <a:buAutoNum type="alphaLcPeriod"/>
            </a:pPr>
            <a:r>
              <a:rPr lang="en-GB" dirty="0"/>
              <a:t>Designated and Industrial Areas</a:t>
            </a:r>
          </a:p>
          <a:p>
            <a:pPr marL="571500" lvl="1" indent="-342900">
              <a:buFont typeface="+mj-lt"/>
              <a:buAutoNum type="alphaLcPeriod"/>
            </a:pPr>
            <a:r>
              <a:rPr lang="en-GB" dirty="0"/>
              <a:t>SME sites</a:t>
            </a:r>
          </a:p>
          <a:p>
            <a:pPr marL="571500" lvl="1" indent="-342900">
              <a:buFont typeface="+mj-lt"/>
              <a:buAutoNum type="alphaLcPeriod"/>
            </a:pPr>
            <a:r>
              <a:rPr lang="en-GB" dirty="0"/>
              <a:t>Areas of Containment</a:t>
            </a:r>
          </a:p>
          <a:p>
            <a:pPr marL="571500" lvl="1" indent="-342900">
              <a:buFont typeface="+mj-lt"/>
              <a:buAutoNum type="alphaLcPeriod"/>
            </a:pPr>
            <a:r>
              <a:rPr lang="en-GB" dirty="0"/>
              <a:t>Open Storage Areas</a:t>
            </a:r>
          </a:p>
          <a:p>
            <a:pPr marL="571500" lvl="1" indent="-342900">
              <a:buFont typeface="+mj-lt"/>
              <a:buAutoNum type="alphaLcPeriod"/>
            </a:pPr>
            <a:r>
              <a:rPr lang="en-GB" dirty="0"/>
              <a:t>Other areas designated for development in a subsidiary plan for non-residential development or designated or existing uses not contemplating a Social and Community facility or function</a:t>
            </a:r>
          </a:p>
          <a:p>
            <a:pPr marL="571500" lvl="1" indent="-342900">
              <a:buFont typeface="+mj-lt"/>
              <a:buAutoNum type="alphaLcPeriod"/>
            </a:pPr>
            <a:r>
              <a:rPr lang="en-GB" dirty="0"/>
              <a:t>Sites already occupied by fuel stations</a:t>
            </a:r>
          </a:p>
          <a:p>
            <a:pPr marL="571500" lvl="1" indent="-342900">
              <a:buFont typeface="+mj-lt"/>
              <a:buAutoNum type="alphaLcPeriod"/>
            </a:pPr>
            <a:r>
              <a:rPr lang="en-GB" dirty="0"/>
              <a:t>Sites opposite or adjacent to designated industrial areas and Areas of Containment</a:t>
            </a:r>
          </a:p>
          <a:p>
            <a:pPr marL="571500" lvl="1" indent="-342900">
              <a:buFont typeface="+mj-lt"/>
              <a:buAutoNum type="alphaLcPeriod"/>
            </a:pPr>
            <a:r>
              <a:rPr lang="en-GB" dirty="0"/>
              <a:t>Sites lying outside areas designated for development but which are legitimately committed for non-agricultural uses through planning permissions</a:t>
            </a:r>
          </a:p>
          <a:p>
            <a:pPr marL="571500" lvl="1" indent="-342900">
              <a:buFont typeface="+mj-lt"/>
              <a:buAutoNum type="alphaLcPeriod"/>
            </a:pPr>
            <a:r>
              <a:rPr lang="en-GB" dirty="0"/>
              <a:t>Disused quarries</a:t>
            </a:r>
          </a:p>
          <a:p>
            <a:pPr marL="571500" lvl="1" indent="-342900">
              <a:buFont typeface="+mj-lt"/>
              <a:buAutoNum type="alphaLcPeriod"/>
            </a:pPr>
            <a:endParaRPr lang="en-GB" dirty="0"/>
          </a:p>
          <a:p>
            <a:endParaRPr lang="en-GB" dirty="0"/>
          </a:p>
        </p:txBody>
      </p:sp>
      <p:pic>
        <p:nvPicPr>
          <p:cNvPr id="4" name="Picture 2">
            <a:extLst>
              <a:ext uri="{FF2B5EF4-FFF2-40B4-BE49-F238E27FC236}">
                <a16:creationId xmlns:a16="http://schemas.microsoft.com/office/drawing/2014/main" xmlns="" id="{D00E96F9-BB41-4E1C-A0E0-E3BF34F5DD09}"/>
              </a:ext>
            </a:extLst>
          </p:cNvPr>
          <p:cNvPicPr>
            <a:picLocks noChangeAspect="1" noChangeArrowheads="1"/>
          </p:cNvPicPr>
          <p:nvPr/>
        </p:nvPicPr>
        <p:blipFill>
          <a:blip r:embed="rId2" cstate="print"/>
          <a:srcRect l="26215" t="29042" r="26112" b="32445"/>
          <a:stretch>
            <a:fillRect/>
          </a:stretch>
        </p:blipFill>
        <p:spPr bwMode="auto">
          <a:xfrm>
            <a:off x="21598" y="5862769"/>
            <a:ext cx="2157410" cy="980641"/>
          </a:xfrm>
          <a:prstGeom prst="rect">
            <a:avLst/>
          </a:prstGeom>
          <a:noFill/>
          <a:ln w="9525">
            <a:noFill/>
            <a:miter lim="800000"/>
            <a:headEnd/>
            <a:tailEnd/>
          </a:ln>
        </p:spPr>
      </p:pic>
    </p:spTree>
    <p:extLst>
      <p:ext uri="{BB962C8B-B14F-4D97-AF65-F5344CB8AC3E}">
        <p14:creationId xmlns:p14="http://schemas.microsoft.com/office/powerpoint/2010/main" xmlns="" val="3552539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F88087-AC69-4360-9460-3075AD24A6C1}"/>
              </a:ext>
            </a:extLst>
          </p:cNvPr>
          <p:cNvSpPr>
            <a:spLocks noGrp="1"/>
          </p:cNvSpPr>
          <p:nvPr>
            <p:ph type="title"/>
          </p:nvPr>
        </p:nvSpPr>
        <p:spPr>
          <a:xfrm>
            <a:off x="684212" y="4338482"/>
            <a:ext cx="8534400" cy="1507067"/>
          </a:xfrm>
        </p:spPr>
        <p:txBody>
          <a:bodyPr/>
          <a:lstStyle/>
          <a:p>
            <a:r>
              <a:rPr lang="en-GB" dirty="0"/>
              <a:t>Relocated Petrol </a:t>
            </a:r>
            <a:r>
              <a:rPr lang="en-GB" dirty="0" err="1"/>
              <a:t>STations</a:t>
            </a:r>
            <a:endParaRPr lang="en-GB" dirty="0"/>
          </a:p>
        </p:txBody>
      </p:sp>
      <p:sp>
        <p:nvSpPr>
          <p:cNvPr id="3" name="Content Placeholder 2">
            <a:extLst>
              <a:ext uri="{FF2B5EF4-FFF2-40B4-BE49-F238E27FC236}">
                <a16:creationId xmlns:a16="http://schemas.microsoft.com/office/drawing/2014/main" xmlns="" id="{A368DDC2-FAEE-4B76-BDE1-DC284BB22196}"/>
              </a:ext>
            </a:extLst>
          </p:cNvPr>
          <p:cNvSpPr>
            <a:spLocks noGrp="1"/>
          </p:cNvSpPr>
          <p:nvPr>
            <p:ph idx="1"/>
          </p:nvPr>
        </p:nvSpPr>
        <p:spPr/>
        <p:txBody>
          <a:bodyPr>
            <a:normAutofit/>
          </a:bodyPr>
          <a:lstStyle/>
          <a:p>
            <a:r>
              <a:rPr lang="en-GB" dirty="0"/>
              <a:t>No constraint on number of nozzles or ancillary facilities subject to </a:t>
            </a:r>
          </a:p>
          <a:p>
            <a:pPr lvl="1"/>
            <a:r>
              <a:rPr lang="en-GB" dirty="0"/>
              <a:t>visual, transport, amenity and environmental considerations being taken into account and </a:t>
            </a:r>
          </a:p>
          <a:p>
            <a:pPr lvl="1"/>
            <a:r>
              <a:rPr lang="en-GB" dirty="0"/>
              <a:t>to other relevant planning, environmental, transportation, civil protection, amenity or resource protection constraints</a:t>
            </a:r>
          </a:p>
          <a:p>
            <a:r>
              <a:rPr lang="en-GB" dirty="0"/>
              <a:t>Building height established on a case by case basis with special attention to sites distant from designated Development Zones </a:t>
            </a:r>
          </a:p>
          <a:p>
            <a:endParaRPr lang="en-GB" dirty="0"/>
          </a:p>
        </p:txBody>
      </p:sp>
      <p:pic>
        <p:nvPicPr>
          <p:cNvPr id="4" name="Picture 2">
            <a:extLst>
              <a:ext uri="{FF2B5EF4-FFF2-40B4-BE49-F238E27FC236}">
                <a16:creationId xmlns:a16="http://schemas.microsoft.com/office/drawing/2014/main" xmlns="" id="{20B7E953-5ADE-4544-B911-6586344FC91F}"/>
              </a:ext>
            </a:extLst>
          </p:cNvPr>
          <p:cNvPicPr>
            <a:picLocks noChangeAspect="1" noChangeArrowheads="1"/>
          </p:cNvPicPr>
          <p:nvPr/>
        </p:nvPicPr>
        <p:blipFill>
          <a:blip r:embed="rId2" cstate="print"/>
          <a:srcRect l="26215" t="29042" r="26112" b="32445"/>
          <a:stretch>
            <a:fillRect/>
          </a:stretch>
        </p:blipFill>
        <p:spPr bwMode="auto">
          <a:xfrm>
            <a:off x="21600" y="5861827"/>
            <a:ext cx="2157410" cy="980641"/>
          </a:xfrm>
          <a:prstGeom prst="rect">
            <a:avLst/>
          </a:prstGeom>
          <a:noFill/>
          <a:ln w="9525">
            <a:noFill/>
            <a:miter lim="800000"/>
            <a:headEnd/>
            <a:tailEnd/>
          </a:ln>
        </p:spPr>
      </p:pic>
    </p:spTree>
    <p:extLst>
      <p:ext uri="{BB962C8B-B14F-4D97-AF65-F5344CB8AC3E}">
        <p14:creationId xmlns:p14="http://schemas.microsoft.com/office/powerpoint/2010/main" xmlns="" val="261144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F88087-AC69-4360-9460-3075AD24A6C1}"/>
              </a:ext>
            </a:extLst>
          </p:cNvPr>
          <p:cNvSpPr>
            <a:spLocks noGrp="1"/>
          </p:cNvSpPr>
          <p:nvPr>
            <p:ph type="title"/>
          </p:nvPr>
        </p:nvSpPr>
        <p:spPr>
          <a:xfrm>
            <a:off x="684212" y="4349104"/>
            <a:ext cx="8534400" cy="1507067"/>
          </a:xfrm>
        </p:spPr>
        <p:txBody>
          <a:bodyPr/>
          <a:lstStyle/>
          <a:p>
            <a:r>
              <a:rPr lang="en-GB" dirty="0"/>
              <a:t>Relocated Petrol </a:t>
            </a:r>
            <a:r>
              <a:rPr lang="en-GB" dirty="0" err="1"/>
              <a:t>STations</a:t>
            </a:r>
            <a:endParaRPr lang="en-GB" dirty="0"/>
          </a:p>
        </p:txBody>
      </p:sp>
      <p:sp>
        <p:nvSpPr>
          <p:cNvPr id="3" name="Content Placeholder 2">
            <a:extLst>
              <a:ext uri="{FF2B5EF4-FFF2-40B4-BE49-F238E27FC236}">
                <a16:creationId xmlns:a16="http://schemas.microsoft.com/office/drawing/2014/main" xmlns="" id="{A368DDC2-FAEE-4B76-BDE1-DC284BB22196}"/>
              </a:ext>
            </a:extLst>
          </p:cNvPr>
          <p:cNvSpPr>
            <a:spLocks noGrp="1"/>
          </p:cNvSpPr>
          <p:nvPr>
            <p:ph idx="1"/>
          </p:nvPr>
        </p:nvSpPr>
        <p:spPr/>
        <p:txBody>
          <a:bodyPr>
            <a:normAutofit/>
          </a:bodyPr>
          <a:lstStyle/>
          <a:p>
            <a:r>
              <a:rPr lang="en-GB" dirty="0"/>
              <a:t>Other sites may be considered in cases where community would benefit from relocation and where site for relocation does not cause unacceptable adverse environmental concerns (subject to decommissioning agreement)</a:t>
            </a:r>
          </a:p>
          <a:p>
            <a:pPr lvl="1"/>
            <a:r>
              <a:rPr lang="en-GB" dirty="0"/>
              <a:t>Justification on technical and/or planning grounds that there is no feasible or suitable location</a:t>
            </a:r>
          </a:p>
          <a:p>
            <a:pPr lvl="1"/>
            <a:r>
              <a:rPr lang="en-GB" dirty="0"/>
              <a:t>Subject to EIA considerations </a:t>
            </a:r>
          </a:p>
          <a:p>
            <a:pPr lvl="1"/>
            <a:endParaRPr lang="en-GB" dirty="0"/>
          </a:p>
          <a:p>
            <a:endParaRPr lang="en-GB" dirty="0"/>
          </a:p>
        </p:txBody>
      </p:sp>
      <p:pic>
        <p:nvPicPr>
          <p:cNvPr id="4" name="Picture 2">
            <a:extLst>
              <a:ext uri="{FF2B5EF4-FFF2-40B4-BE49-F238E27FC236}">
                <a16:creationId xmlns:a16="http://schemas.microsoft.com/office/drawing/2014/main" xmlns="" id="{A599A46F-3F4D-4066-9AE4-920872EC3673}"/>
              </a:ext>
            </a:extLst>
          </p:cNvPr>
          <p:cNvPicPr>
            <a:picLocks noChangeAspect="1" noChangeArrowheads="1"/>
          </p:cNvPicPr>
          <p:nvPr/>
        </p:nvPicPr>
        <p:blipFill>
          <a:blip r:embed="rId2" cstate="print"/>
          <a:srcRect l="26215" t="29042" r="26112" b="32445"/>
          <a:stretch>
            <a:fillRect/>
          </a:stretch>
        </p:blipFill>
        <p:spPr bwMode="auto">
          <a:xfrm>
            <a:off x="21596" y="5862768"/>
            <a:ext cx="2157410" cy="980641"/>
          </a:xfrm>
          <a:prstGeom prst="rect">
            <a:avLst/>
          </a:prstGeom>
          <a:noFill/>
          <a:ln w="9525">
            <a:noFill/>
            <a:miter lim="800000"/>
            <a:headEnd/>
            <a:tailEnd/>
          </a:ln>
        </p:spPr>
      </p:pic>
    </p:spTree>
    <p:extLst>
      <p:ext uri="{BB962C8B-B14F-4D97-AF65-F5344CB8AC3E}">
        <p14:creationId xmlns:p14="http://schemas.microsoft.com/office/powerpoint/2010/main" xmlns="" val="2195700166"/>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406</TotalTime>
  <Words>1957</Words>
  <Application>Microsoft Office PowerPoint</Application>
  <PresentationFormat>Custom</PresentationFormat>
  <Paragraphs>160</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Slice</vt:lpstr>
      <vt:lpstr>Fuel stations Policy</vt:lpstr>
      <vt:lpstr>Current policy</vt:lpstr>
      <vt:lpstr>objectives</vt:lpstr>
      <vt:lpstr>New/upgrading of fuel stations (Upgrading in lieu of relocation)</vt:lpstr>
      <vt:lpstr>New/upgrading of fuel stations (Upgrading in lieu of relocation)</vt:lpstr>
      <vt:lpstr>New/upgrading of fuel stations (Upgrading in lieu of relocation)</vt:lpstr>
      <vt:lpstr>Relocated Petrol STations</vt:lpstr>
      <vt:lpstr>Relocated Petrol STations</vt:lpstr>
      <vt:lpstr>Relocated Petrol STations</vt:lpstr>
      <vt:lpstr>Relocated Petrol STations</vt:lpstr>
      <vt:lpstr>Relocated Petrol STations</vt:lpstr>
      <vt:lpstr>Common siting and other provisions</vt:lpstr>
      <vt:lpstr>Proposed policy</vt:lpstr>
      <vt:lpstr>objectives</vt:lpstr>
      <vt:lpstr>CONTEXT</vt:lpstr>
      <vt:lpstr>Thrust of policy</vt:lpstr>
      <vt:lpstr>Policies</vt:lpstr>
      <vt:lpstr>policies</vt:lpstr>
      <vt:lpstr>policies</vt:lpstr>
      <vt:lpstr>policies</vt:lpstr>
      <vt:lpstr>policies</vt:lpstr>
      <vt:lpstr>policies</vt:lpstr>
      <vt:lpstr>policies</vt:lpstr>
      <vt:lpstr>policies</vt:lpstr>
      <vt:lpstr>Key changes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Fuel stations Policy</dc:title>
  <dc:creator>Joseph Gauci</dc:creator>
  <cp:lastModifiedBy>Anna</cp:lastModifiedBy>
  <cp:revision>27</cp:revision>
  <dcterms:created xsi:type="dcterms:W3CDTF">2019-08-01T04:36:27Z</dcterms:created>
  <dcterms:modified xsi:type="dcterms:W3CDTF">2019-08-31T04:19:51Z</dcterms:modified>
</cp:coreProperties>
</file>