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56" r:id="rId2"/>
    <p:sldId id="269" r:id="rId3"/>
    <p:sldId id="279" r:id="rId4"/>
    <p:sldId id="258" r:id="rId5"/>
    <p:sldId id="265" r:id="rId6"/>
    <p:sldId id="266" r:id="rId7"/>
    <p:sldId id="273" r:id="rId8"/>
    <p:sldId id="274" r:id="rId9"/>
    <p:sldId id="275" r:id="rId10"/>
    <p:sldId id="276" r:id="rId11"/>
    <p:sldId id="277"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03374-99EF-4758-9733-4F7C514A9F96}" type="datetimeFigureOut">
              <a:rPr lang="en-GB" smtClean="0"/>
              <a:pPr/>
              <a:t>31/08/2019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AD3EE-495B-4B0B-BF45-D8A4DEC4E1FF}" type="slidenum">
              <a:rPr lang="en-GB" smtClean="0"/>
              <a:pPr/>
              <a:t>‹#›</a:t>
            </a:fld>
            <a:endParaRPr lang="en-GB"/>
          </a:p>
        </p:txBody>
      </p:sp>
    </p:spTree>
    <p:extLst>
      <p:ext uri="{BB962C8B-B14F-4D97-AF65-F5344CB8AC3E}">
        <p14:creationId xmlns:p14="http://schemas.microsoft.com/office/powerpoint/2010/main" xmlns="" val="428906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5AD3EE-495B-4B0B-BF45-D8A4DEC4E1FF}" type="slidenum">
              <a:rPr lang="en-GB" smtClean="0"/>
              <a:pPr/>
              <a:t>2</a:t>
            </a:fld>
            <a:endParaRPr lang="en-GB"/>
          </a:p>
        </p:txBody>
      </p:sp>
    </p:spTree>
    <p:extLst>
      <p:ext uri="{BB962C8B-B14F-4D97-AF65-F5344CB8AC3E}">
        <p14:creationId xmlns:p14="http://schemas.microsoft.com/office/powerpoint/2010/main" xmlns="" val="147558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8D5B41-E67E-4590-A009-CB1F5882C65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D5B41-E67E-4590-A009-CB1F5882C65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D5B41-E67E-4590-A009-CB1F5882C65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D5B41-E67E-4590-A009-CB1F5882C65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D5B41-E67E-4590-A009-CB1F5882C65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8D5B41-E67E-4590-A009-CB1F5882C65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8D5B41-E67E-4590-A009-CB1F5882C659}" type="datetimeFigureOut">
              <a:rPr lang="en-US" smtClean="0"/>
              <a:pPr/>
              <a:t>8/31/2019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8D5B41-E67E-4590-A009-CB1F5882C659}" type="datetimeFigureOut">
              <a:rPr lang="en-US" smtClean="0"/>
              <a:pPr/>
              <a:t>8/31/2019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D5B41-E67E-4590-A009-CB1F5882C659}" type="datetimeFigureOut">
              <a:rPr lang="en-US" smtClean="0"/>
              <a:pPr/>
              <a:t>8/31/2019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D5B41-E67E-4590-A009-CB1F5882C65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D5B41-E67E-4590-A009-CB1F5882C65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B8B12-7468-4735-A2FD-DA76D88DF6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D5B41-E67E-4590-A009-CB1F5882C659}" type="datetimeFigureOut">
              <a:rPr lang="en-US" smtClean="0"/>
              <a:pPr/>
              <a:t>8/31/2019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B8B12-7468-4735-A2FD-DA76D88DF6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nwlp.takalc@pa.org.m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1766" t="21828" r="54235" b="24594"/>
          <a:stretch>
            <a:fillRect/>
          </a:stretch>
        </p:blipFill>
        <p:spPr bwMode="auto">
          <a:xfrm>
            <a:off x="571472" y="1071546"/>
            <a:ext cx="8001024" cy="5023899"/>
          </a:xfrm>
          <a:prstGeom prst="rect">
            <a:avLst/>
          </a:prstGeom>
          <a:noFill/>
          <a:ln w="9525">
            <a:noFill/>
            <a:miter lim="800000"/>
            <a:headEnd/>
            <a:tailEnd/>
          </a:ln>
          <a:effectLst/>
        </p:spPr>
      </p:pic>
      <p:sp>
        <p:nvSpPr>
          <p:cNvPr id="2" name="Title 1"/>
          <p:cNvSpPr>
            <a:spLocks noGrp="1"/>
          </p:cNvSpPr>
          <p:nvPr>
            <p:ph type="ctrTitle"/>
          </p:nvPr>
        </p:nvSpPr>
        <p:spPr>
          <a:xfrm>
            <a:off x="357158" y="71414"/>
            <a:ext cx="8391306" cy="1125338"/>
          </a:xfrm>
        </p:spPr>
        <p:txBody>
          <a:bodyPr>
            <a:normAutofit/>
          </a:bodyPr>
          <a:lstStyle/>
          <a:p>
            <a:pPr marL="371475" indent="-371475" fontAlgn="base">
              <a:spcAft>
                <a:spcPct val="0"/>
              </a:spcAft>
            </a:pPr>
            <a:r>
              <a:rPr lang="en-GB" sz="2800" b="1" dirty="0">
                <a:solidFill>
                  <a:srgbClr val="002060"/>
                </a:solidFill>
                <a:latin typeface="Arial" charset="0"/>
                <a:ea typeface="+mn-ea"/>
                <a:cs typeface="+mn-cs"/>
              </a:rPr>
              <a:t>	</a:t>
            </a:r>
            <a:r>
              <a:rPr lang="en-GB" sz="2800" b="1" dirty="0" err="1">
                <a:solidFill>
                  <a:srgbClr val="002060"/>
                </a:solidFill>
                <a:latin typeface="Arial" charset="0"/>
                <a:ea typeface="+mn-ea"/>
                <a:cs typeface="+mn-cs"/>
              </a:rPr>
              <a:t>Dingli</a:t>
            </a:r>
            <a:r>
              <a:rPr lang="en-GB" sz="2800" b="1" dirty="0">
                <a:solidFill>
                  <a:srgbClr val="002060"/>
                </a:solidFill>
                <a:latin typeface="Arial" charset="0"/>
                <a:ea typeface="+mn-ea"/>
                <a:cs typeface="+mn-cs"/>
              </a:rPr>
              <a:t> – Ta` </a:t>
            </a:r>
            <a:r>
              <a:rPr lang="en-GB" sz="2800" b="1" dirty="0" err="1">
                <a:solidFill>
                  <a:srgbClr val="002060"/>
                </a:solidFill>
                <a:latin typeface="Arial" charset="0"/>
                <a:ea typeface="+mn-ea"/>
                <a:cs typeface="+mn-cs"/>
              </a:rPr>
              <a:t>Kalc</a:t>
            </a:r>
            <a:r>
              <a:rPr lang="en-GB" sz="2800" b="1" dirty="0">
                <a:solidFill>
                  <a:srgbClr val="002060"/>
                </a:solidFill>
                <a:latin typeface="Arial" charset="0"/>
                <a:ea typeface="+mn-ea"/>
                <a:cs typeface="+mn-cs"/>
              </a:rPr>
              <a:t>  </a:t>
            </a:r>
            <a:br>
              <a:rPr lang="en-GB" sz="2800" b="1" dirty="0">
                <a:solidFill>
                  <a:srgbClr val="002060"/>
                </a:solidFill>
                <a:latin typeface="Arial" charset="0"/>
                <a:ea typeface="+mn-ea"/>
                <a:cs typeface="+mn-cs"/>
              </a:rPr>
            </a:br>
            <a:r>
              <a:rPr lang="en-GB" sz="2800" b="1" dirty="0">
                <a:solidFill>
                  <a:srgbClr val="002060"/>
                </a:solidFill>
                <a:latin typeface="Arial" charset="0"/>
                <a:ea typeface="+mn-ea"/>
                <a:cs typeface="+mn-cs"/>
              </a:rPr>
              <a:t>Presentation to the Parliamentary Committee</a:t>
            </a:r>
            <a:endParaRPr lang="en-US" sz="2800" b="1" dirty="0">
              <a:solidFill>
                <a:srgbClr val="002060"/>
              </a:solidFill>
              <a:latin typeface="Arial" charset="0"/>
              <a:ea typeface="+mn-ea"/>
              <a:cs typeface="+mn-cs"/>
            </a:endParaRPr>
          </a:p>
        </p:txBody>
      </p:sp>
      <p:sp>
        <p:nvSpPr>
          <p:cNvPr id="3" name="Subtitle 2"/>
          <p:cNvSpPr>
            <a:spLocks noGrp="1"/>
          </p:cNvSpPr>
          <p:nvPr>
            <p:ph type="subTitle" idx="1"/>
          </p:nvPr>
        </p:nvSpPr>
        <p:spPr>
          <a:xfrm>
            <a:off x="3563888" y="6105532"/>
            <a:ext cx="3571900" cy="752468"/>
          </a:xfrm>
        </p:spPr>
        <p:txBody>
          <a:bodyPr>
            <a:normAutofit/>
          </a:bodyPr>
          <a:lstStyle/>
          <a:p>
            <a:pPr marL="371475" indent="-371475" algn="l" fontAlgn="base">
              <a:spcBef>
                <a:spcPct val="0"/>
              </a:spcBef>
              <a:spcAft>
                <a:spcPct val="0"/>
              </a:spcAft>
            </a:pPr>
            <a:r>
              <a:rPr lang="en-GB" sz="2800" b="1" dirty="0">
                <a:solidFill>
                  <a:srgbClr val="002060"/>
                </a:solidFill>
                <a:latin typeface="Arial" charset="0"/>
              </a:rPr>
              <a:t>August 2019</a:t>
            </a:r>
            <a:endParaRPr lang="en-US" sz="2800" b="1" dirty="0">
              <a:solidFill>
                <a:srgbClr val="002060"/>
              </a:solidFill>
              <a:latin typeface="Arial" charset="0"/>
            </a:endParaRPr>
          </a:p>
        </p:txBody>
      </p:sp>
      <p:pic>
        <p:nvPicPr>
          <p:cNvPr id="5" name="Picture 2"/>
          <p:cNvPicPr>
            <a:picLocks noChangeAspect="1" noChangeArrowheads="1"/>
          </p:cNvPicPr>
          <p:nvPr/>
        </p:nvPicPr>
        <p:blipFill>
          <a:blip r:embed="rId3" cstate="print"/>
          <a:srcRect l="26215" t="29042" r="26112" b="32445"/>
          <a:stretch>
            <a:fillRect/>
          </a:stretch>
        </p:blipFill>
        <p:spPr bwMode="auto">
          <a:xfrm>
            <a:off x="563865" y="5786454"/>
            <a:ext cx="2157410" cy="98064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42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Minor Modification Map</a:t>
            </a:r>
            <a:endParaRPr lang="en-US" sz="2800" b="1" dirty="0"/>
          </a:p>
        </p:txBody>
      </p:sp>
      <p:pic>
        <p:nvPicPr>
          <p:cNvPr id="4097" name="Picture 1"/>
          <p:cNvPicPr>
            <a:picLocks noChangeAspect="1" noChangeArrowheads="1"/>
          </p:cNvPicPr>
          <p:nvPr/>
        </p:nvPicPr>
        <p:blipFill>
          <a:blip r:embed="rId2" cstate="print"/>
          <a:srcRect/>
          <a:stretch>
            <a:fillRect/>
          </a:stretch>
        </p:blipFill>
        <p:spPr bwMode="auto">
          <a:xfrm>
            <a:off x="405439" y="714356"/>
            <a:ext cx="8524279" cy="600079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857232"/>
            <a:ext cx="8858312" cy="5509200"/>
          </a:xfrm>
          <a:prstGeom prst="rect">
            <a:avLst/>
          </a:prstGeom>
          <a:noFill/>
        </p:spPr>
        <p:txBody>
          <a:bodyPr wrap="square" rtlCol="0">
            <a:spAutoFit/>
          </a:bodyPr>
          <a:lstStyle/>
          <a:p>
            <a:pPr marL="457200" indent="-457200" algn="just">
              <a:buFont typeface="+mj-lt"/>
              <a:buAutoNum type="romanLcPeriod"/>
            </a:pPr>
            <a:r>
              <a:rPr lang="en-GB" sz="1600" dirty="0">
                <a:solidFill>
                  <a:srgbClr val="002060"/>
                </a:solidFill>
              </a:rPr>
              <a:t>Site is zoned for terraced residential development subject to conditions NWUS 3 in the NWLP.</a:t>
            </a:r>
          </a:p>
          <a:p>
            <a:pPr marL="457200" indent="-457200" algn="just">
              <a:buFont typeface="+mj-lt"/>
              <a:buAutoNum type="romanLcPeriod"/>
            </a:pPr>
            <a:endParaRPr lang="en-GB" sz="1600" dirty="0">
              <a:solidFill>
                <a:srgbClr val="002060"/>
              </a:solidFill>
            </a:endParaRPr>
          </a:p>
          <a:p>
            <a:pPr marL="457200" indent="-457200" algn="just">
              <a:buFont typeface="+mj-lt"/>
              <a:buAutoNum type="romanLcPeriod"/>
            </a:pPr>
            <a:r>
              <a:rPr lang="en-US" sz="1600" dirty="0">
                <a:solidFill>
                  <a:srgbClr val="002060"/>
                </a:solidFill>
              </a:rPr>
              <a:t>The maximum allowable height of buildings of 17.50m and 15.40m as shown on Map A and shall be interpreted in terms of the applicable policies, guidelines and standards in the Development Control Design Policy, Guidance and Standards, 2015 (DC15). In addition, for heights of the building facades facing the ODZ a height of 12.30m with a setback of not less than 3 m from the alignment is applicable.</a:t>
            </a:r>
            <a:endParaRPr lang="en-GB" sz="1600" dirty="0">
              <a:solidFill>
                <a:srgbClr val="002060"/>
              </a:solidFill>
            </a:endParaRPr>
          </a:p>
          <a:p>
            <a:pPr marL="457200" lvl="0" indent="-457200" algn="just">
              <a:buFont typeface="+mj-lt"/>
              <a:buAutoNum type="romanLcPeriod"/>
            </a:pPr>
            <a:endParaRPr lang="en-US" sz="1600" dirty="0">
              <a:solidFill>
                <a:srgbClr val="002060"/>
              </a:solidFill>
            </a:endParaRPr>
          </a:p>
          <a:p>
            <a:pPr marL="457200" indent="-457200" algn="just">
              <a:buFont typeface="+mj-lt"/>
              <a:buAutoNum type="romanLcPeriod"/>
            </a:pPr>
            <a:r>
              <a:rPr lang="en-GB" sz="1600" dirty="0">
                <a:solidFill>
                  <a:srgbClr val="002060"/>
                </a:solidFill>
              </a:rPr>
              <a:t>Elevations fronting the ODZ should be treated.</a:t>
            </a:r>
          </a:p>
          <a:p>
            <a:pPr marL="457200" indent="-457200" algn="just">
              <a:buFont typeface="+mj-lt"/>
              <a:buAutoNum type="romanLcPeriod"/>
            </a:pPr>
            <a:endParaRPr lang="en-US" sz="1600" dirty="0">
              <a:solidFill>
                <a:srgbClr val="002060"/>
              </a:solidFill>
            </a:endParaRPr>
          </a:p>
          <a:p>
            <a:pPr marL="457200" indent="-457200" algn="just">
              <a:buFont typeface="+mj-lt"/>
              <a:buAutoNum type="romanLcPeriod"/>
            </a:pPr>
            <a:r>
              <a:rPr lang="en-US" sz="1600" dirty="0">
                <a:solidFill>
                  <a:srgbClr val="002060"/>
                </a:solidFill>
              </a:rPr>
              <a:t>A 3m green buffer from the elevation fronting the ODZ is required. Additionally, boundary or dividing wall within the green buffer zone shall not exceed a height of 1.2m and shall be constructed in random rubble wall.</a:t>
            </a:r>
          </a:p>
          <a:p>
            <a:pPr marL="457200" lvl="0" indent="-457200" algn="just">
              <a:buFont typeface="+mj-lt"/>
              <a:buAutoNum type="romanLcPeriod"/>
            </a:pPr>
            <a:endParaRPr lang="en-US" sz="1600" dirty="0"/>
          </a:p>
          <a:p>
            <a:pPr marL="457200" indent="-457200" algn="just">
              <a:buFont typeface="+mj-lt"/>
              <a:buAutoNum type="romanLcPeriod"/>
            </a:pPr>
            <a:r>
              <a:rPr lang="en-GB" sz="1600" dirty="0">
                <a:solidFill>
                  <a:srgbClr val="002060"/>
                </a:solidFill>
              </a:rPr>
              <a:t>Building with frontage on </a:t>
            </a:r>
            <a:r>
              <a:rPr lang="en-GB" sz="1600" dirty="0" err="1">
                <a:solidFill>
                  <a:srgbClr val="002060"/>
                </a:solidFill>
              </a:rPr>
              <a:t>Triq</a:t>
            </a:r>
            <a:r>
              <a:rPr lang="en-GB" sz="1600" dirty="0">
                <a:solidFill>
                  <a:srgbClr val="002060"/>
                </a:solidFill>
              </a:rPr>
              <a:t> San Pawl and </a:t>
            </a:r>
            <a:r>
              <a:rPr lang="en-GB" sz="1600" dirty="0" err="1">
                <a:solidFill>
                  <a:srgbClr val="002060"/>
                </a:solidFill>
              </a:rPr>
              <a:t>Triq</a:t>
            </a:r>
            <a:r>
              <a:rPr lang="en-GB" sz="1600" dirty="0">
                <a:solidFill>
                  <a:srgbClr val="002060"/>
                </a:solidFill>
              </a:rPr>
              <a:t> </a:t>
            </a:r>
            <a:r>
              <a:rPr lang="en-GB" sz="1600" dirty="0" err="1">
                <a:solidFill>
                  <a:srgbClr val="002060"/>
                </a:solidFill>
              </a:rPr>
              <a:t>tal-Watta</a:t>
            </a:r>
            <a:r>
              <a:rPr lang="en-GB" sz="1600" dirty="0">
                <a:solidFill>
                  <a:srgbClr val="002060"/>
                </a:solidFill>
              </a:rPr>
              <a:t> do not have access from an open culvert at the back of the property.</a:t>
            </a:r>
          </a:p>
          <a:p>
            <a:pPr marL="457200" indent="-457200" algn="just">
              <a:buFont typeface="+mj-lt"/>
              <a:buAutoNum type="romanLcPeriod"/>
            </a:pPr>
            <a:endParaRPr lang="en-GB" sz="1600" dirty="0">
              <a:solidFill>
                <a:srgbClr val="002060"/>
              </a:solidFill>
            </a:endParaRPr>
          </a:p>
          <a:p>
            <a:pPr marL="457200" indent="-457200" algn="just">
              <a:buFont typeface="+mj-lt"/>
              <a:buAutoNum type="romanLcPeriod"/>
            </a:pPr>
            <a:r>
              <a:rPr lang="en-GB" sz="1600" dirty="0">
                <a:solidFill>
                  <a:srgbClr val="002060"/>
                </a:solidFill>
              </a:rPr>
              <a:t>Site shall not be subject to the provisions in document; A Planning Policy Guide on the Use of the Applicability of the Floor Area Ratio(FAR).</a:t>
            </a:r>
          </a:p>
          <a:p>
            <a:pPr marL="457200" indent="-457200" algn="just">
              <a:buFont typeface="+mj-lt"/>
              <a:buAutoNum type="romanLcPeriod"/>
            </a:pPr>
            <a:endParaRPr lang="en-US" sz="1600" dirty="0">
              <a:solidFill>
                <a:srgbClr val="002060"/>
              </a:solidFill>
            </a:endParaRPr>
          </a:p>
          <a:p>
            <a:pPr marL="457200" indent="-457200" algn="just">
              <a:buFont typeface="+mj-lt"/>
              <a:buAutoNum type="romanLcPeriod"/>
            </a:pPr>
            <a:r>
              <a:rPr lang="en-GB" sz="1600" dirty="0">
                <a:solidFill>
                  <a:srgbClr val="002060"/>
                </a:solidFill>
              </a:rPr>
              <a:t>Detailed development proposals shall be subject to third party rights, including those related to access through or to the site.</a:t>
            </a:r>
            <a:endParaRPr lang="en-GB" sz="1600" b="1" dirty="0">
              <a:solidFill>
                <a:srgbClr val="002060"/>
              </a:solidFill>
            </a:endParaRPr>
          </a:p>
        </p:txBody>
      </p:sp>
      <p:sp>
        <p:nvSpPr>
          <p:cNvPr id="5" name="Rectangle 4"/>
          <p:cNvSpPr/>
          <p:nvPr/>
        </p:nvSpPr>
        <p:spPr>
          <a:xfrm>
            <a:off x="0" y="0"/>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Conditions</a:t>
            </a:r>
            <a:endParaRPr lang="en-US"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904198"/>
            <a:ext cx="8858312" cy="2492990"/>
          </a:xfrm>
          <a:prstGeom prst="rect">
            <a:avLst/>
          </a:prstGeom>
          <a:noFill/>
        </p:spPr>
        <p:txBody>
          <a:bodyPr wrap="square" rtlCol="0">
            <a:spAutoFit/>
          </a:bodyPr>
          <a:lstStyle/>
          <a:p>
            <a:endParaRPr lang="en-GB" sz="1900" b="1" dirty="0">
              <a:solidFill>
                <a:srgbClr val="002060"/>
              </a:solidFill>
            </a:endParaRPr>
          </a:p>
          <a:p>
            <a:pPr algn="just"/>
            <a:r>
              <a:rPr lang="en-GB" sz="1900" b="1" dirty="0">
                <a:solidFill>
                  <a:srgbClr val="002060"/>
                </a:solidFill>
              </a:rPr>
              <a:t> Representations: </a:t>
            </a:r>
            <a:r>
              <a:rPr lang="en-GB" sz="1900" b="1" dirty="0">
                <a:solidFill>
                  <a:srgbClr val="002060"/>
                </a:solidFill>
                <a:hlinkClick r:id="rId2">
                  <a:extLst>
                    <a:ext uri="{A12FA001-AC4F-418D-AE19-62706E023703}">
                      <ahyp:hlinkClr xmlns:ahyp="http://schemas.microsoft.com/office/drawing/2018/hyperlinkcolor" xmlns="" val="tx"/>
                    </a:ext>
                  </a:extLst>
                </a:hlinkClick>
              </a:rPr>
              <a:t>nwlp.takalc@pa.org.mt</a:t>
            </a:r>
            <a:r>
              <a:rPr lang="en-GB" sz="1900" b="1" dirty="0">
                <a:solidFill>
                  <a:srgbClr val="002060"/>
                </a:solidFill>
              </a:rPr>
              <a:t> </a:t>
            </a:r>
          </a:p>
          <a:p>
            <a:pPr algn="just"/>
            <a:endParaRPr lang="en-GB" sz="1900" b="1" dirty="0">
              <a:solidFill>
                <a:srgbClr val="002060"/>
              </a:solidFill>
            </a:endParaRPr>
          </a:p>
          <a:p>
            <a:pPr algn="just"/>
            <a:r>
              <a:rPr lang="en-GB" sz="1900" b="1" dirty="0">
                <a:solidFill>
                  <a:srgbClr val="002060"/>
                </a:solidFill>
              </a:rPr>
              <a:t>16</a:t>
            </a:r>
            <a:r>
              <a:rPr lang="en-GB" sz="1900" b="1" baseline="30000" dirty="0">
                <a:solidFill>
                  <a:srgbClr val="002060"/>
                </a:solidFill>
              </a:rPr>
              <a:t>th</a:t>
            </a:r>
            <a:r>
              <a:rPr lang="en-GB" sz="1900" b="1" dirty="0">
                <a:solidFill>
                  <a:srgbClr val="002060"/>
                </a:solidFill>
              </a:rPr>
              <a:t> September 2019</a:t>
            </a:r>
          </a:p>
          <a:p>
            <a:pPr algn="just"/>
            <a:r>
              <a:rPr lang="en-GB" sz="2000" dirty="0"/>
              <a:t/>
            </a:r>
            <a:br>
              <a:rPr lang="en-GB" sz="2000" dirty="0"/>
            </a:br>
            <a:endParaRPr lang="en-GB" sz="2000" b="1" dirty="0">
              <a:solidFill>
                <a:srgbClr val="002060"/>
              </a:solidFill>
            </a:endParaRPr>
          </a:p>
          <a:p>
            <a:endParaRPr lang="en-GB" sz="2000" b="1" dirty="0">
              <a:solidFill>
                <a:srgbClr val="002060"/>
              </a:solidFill>
            </a:endParaRPr>
          </a:p>
          <a:p>
            <a:endParaRPr lang="en-GB" sz="2000" b="1" dirty="0">
              <a:solidFill>
                <a:srgbClr val="002060"/>
              </a:solidFill>
            </a:endParaRPr>
          </a:p>
        </p:txBody>
      </p:sp>
      <p:sp>
        <p:nvSpPr>
          <p:cNvPr id="5" name="Rectangle 4"/>
          <p:cNvSpPr/>
          <p:nvPr/>
        </p:nvSpPr>
        <p:spPr>
          <a:xfrm>
            <a:off x="0" y="0"/>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a:t>
            </a:r>
            <a:r>
              <a:rPr lang="en-GB" sz="2800" b="1" baseline="30000" dirty="0"/>
              <a:t>nd</a:t>
            </a:r>
            <a:r>
              <a:rPr lang="en-GB" sz="2800" b="1" dirty="0"/>
              <a:t> Stage Public Consultation</a:t>
            </a:r>
            <a:endParaRPr lang="en-US" sz="2800" b="1" dirty="0"/>
          </a:p>
        </p:txBody>
      </p:sp>
    </p:spTree>
    <p:extLst>
      <p:ext uri="{BB962C8B-B14F-4D97-AF65-F5344CB8AC3E}">
        <p14:creationId xmlns:p14="http://schemas.microsoft.com/office/powerpoint/2010/main" xmlns="" val="1551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004048" y="780260"/>
            <a:ext cx="3997108" cy="5897013"/>
          </a:xfrm>
          <a:prstGeom prst="rect">
            <a:avLst/>
          </a:prstGeom>
          <a:noFill/>
          <a:ln w="9525">
            <a:noFill/>
            <a:miter lim="800000"/>
            <a:headEnd/>
            <a:tailEnd/>
          </a:ln>
          <a:effectLst/>
        </p:spPr>
      </p:pic>
      <p:sp>
        <p:nvSpPr>
          <p:cNvPr id="6" name="TextBox 5"/>
          <p:cNvSpPr txBox="1"/>
          <p:nvPr/>
        </p:nvSpPr>
        <p:spPr>
          <a:xfrm>
            <a:off x="285720" y="780260"/>
            <a:ext cx="4286280" cy="5632311"/>
          </a:xfrm>
          <a:prstGeom prst="rect">
            <a:avLst/>
          </a:prstGeom>
          <a:noFill/>
        </p:spPr>
        <p:txBody>
          <a:bodyPr wrap="square" rtlCol="0">
            <a:spAutoFit/>
          </a:bodyPr>
          <a:lstStyle/>
          <a:p>
            <a:r>
              <a:rPr lang="en-GB" sz="2000" b="1" dirty="0">
                <a:solidFill>
                  <a:srgbClr val="002060"/>
                </a:solidFill>
              </a:rPr>
              <a:t>Public Consultation Draft </a:t>
            </a:r>
          </a:p>
          <a:p>
            <a:r>
              <a:rPr lang="en-GB" sz="2000" b="1" dirty="0">
                <a:solidFill>
                  <a:srgbClr val="002060"/>
                </a:solidFill>
              </a:rPr>
              <a:t>North West Local Plan 2001</a:t>
            </a:r>
          </a:p>
          <a:p>
            <a:endParaRPr lang="en-GB" sz="2000" b="1" dirty="0">
              <a:solidFill>
                <a:srgbClr val="002060"/>
              </a:solidFill>
            </a:endParaRPr>
          </a:p>
          <a:p>
            <a:r>
              <a:rPr lang="en-GB" sz="2000" b="1" dirty="0">
                <a:solidFill>
                  <a:srgbClr val="002060"/>
                </a:solidFill>
              </a:rPr>
              <a:t>Proposed the designation of the site as a NWRS 2 - Development of Large Settlements close to TPS</a:t>
            </a:r>
          </a:p>
          <a:p>
            <a:endParaRPr lang="en-GB" sz="2000" b="1" dirty="0">
              <a:solidFill>
                <a:srgbClr val="002060"/>
              </a:solidFill>
            </a:endParaRPr>
          </a:p>
          <a:p>
            <a:pPr algn="just">
              <a:buFont typeface="Arial" pitchFamily="34" charset="0"/>
              <a:buChar char="•"/>
            </a:pPr>
            <a:r>
              <a:rPr lang="en-GB" sz="2000" dirty="0">
                <a:solidFill>
                  <a:srgbClr val="002060"/>
                </a:solidFill>
              </a:rPr>
              <a:t>Building typology and land uses within them does not distinguish them from the urban settlement within the boundary</a:t>
            </a:r>
          </a:p>
          <a:p>
            <a:pPr>
              <a:buFont typeface="Arial" pitchFamily="34" charset="0"/>
              <a:buChar char="•"/>
            </a:pPr>
            <a:endParaRPr lang="en-GB" sz="2000" dirty="0">
              <a:solidFill>
                <a:srgbClr val="002060"/>
              </a:solidFill>
            </a:endParaRPr>
          </a:p>
          <a:p>
            <a:pPr algn="just">
              <a:buFont typeface="Arial" pitchFamily="34" charset="0"/>
              <a:buChar char="•"/>
            </a:pPr>
            <a:r>
              <a:rPr lang="en-GB" sz="2000" dirty="0">
                <a:solidFill>
                  <a:srgbClr val="002060"/>
                </a:solidFill>
              </a:rPr>
              <a:t>Inclusion of these areas within the settlement boundary at the next Structure Plan review will not substantially increase the amount of released for development since the large part of them are already built up.</a:t>
            </a:r>
            <a:endParaRPr lang="en-US" sz="2000" dirty="0">
              <a:solidFill>
                <a:srgbClr val="002060"/>
              </a:solidFill>
            </a:endParaRPr>
          </a:p>
        </p:txBody>
      </p:sp>
      <p:sp>
        <p:nvSpPr>
          <p:cNvPr id="4" name="Rectangle 3">
            <a:extLst>
              <a:ext uri="{FF2B5EF4-FFF2-40B4-BE49-F238E27FC236}">
                <a16:creationId xmlns:a16="http://schemas.microsoft.com/office/drawing/2014/main" xmlns="" id="{93FBDA50-D2F7-45CA-BD9A-558CC8D618CA}"/>
              </a:ext>
            </a:extLst>
          </p:cNvPr>
          <p:cNvSpPr/>
          <p:nvPr/>
        </p:nvSpPr>
        <p:spPr>
          <a:xfrm>
            <a:off x="0" y="0"/>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Background</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2048" y="809295"/>
            <a:ext cx="8460432" cy="5949448"/>
          </a:xfrm>
          <a:prstGeom prst="rect">
            <a:avLst/>
          </a:prstGeom>
          <a:noFill/>
          <a:ln w="9525">
            <a:noFill/>
            <a:miter lim="800000"/>
            <a:headEnd/>
            <a:tailEnd/>
          </a:ln>
          <a:effectLst/>
        </p:spPr>
      </p:pic>
      <p:sp>
        <p:nvSpPr>
          <p:cNvPr id="5" name="TextBox 4"/>
          <p:cNvSpPr txBox="1"/>
          <p:nvPr/>
        </p:nvSpPr>
        <p:spPr>
          <a:xfrm>
            <a:off x="2857488" y="1018471"/>
            <a:ext cx="4071966" cy="2554545"/>
          </a:xfrm>
          <a:prstGeom prst="rect">
            <a:avLst/>
          </a:prstGeom>
          <a:noFill/>
          <a:effectLst>
            <a:softEdge rad="12700"/>
          </a:effectLst>
        </p:spPr>
        <p:txBody>
          <a:bodyPr wrap="square" rtlCol="0">
            <a:spAutoFit/>
          </a:bodyPr>
          <a:lstStyle/>
          <a:p>
            <a:r>
              <a:rPr lang="en-GB" sz="2000" b="1" dirty="0">
                <a:solidFill>
                  <a:srgbClr val="FFFF00"/>
                </a:solidFill>
              </a:rPr>
              <a:t>Included in </a:t>
            </a:r>
            <a:r>
              <a:rPr lang="en-US" sz="2000" b="1" dirty="0" err="1">
                <a:solidFill>
                  <a:srgbClr val="FFFF00"/>
                </a:solidFill>
              </a:rPr>
              <a:t>Rationalisation</a:t>
            </a:r>
            <a:r>
              <a:rPr lang="en-US" sz="2000" b="1" dirty="0">
                <a:solidFill>
                  <a:srgbClr val="FFFF00"/>
                </a:solidFill>
              </a:rPr>
              <a:t> Exercise of 2006 </a:t>
            </a:r>
          </a:p>
          <a:p>
            <a:endParaRPr lang="en-US" sz="2000" b="1" dirty="0">
              <a:solidFill>
                <a:srgbClr val="FFFF00"/>
              </a:solidFill>
            </a:endParaRPr>
          </a:p>
          <a:p>
            <a:pPr>
              <a:buFont typeface="Arial" pitchFamily="34" charset="0"/>
              <a:buChar char="•"/>
            </a:pPr>
            <a:r>
              <a:rPr lang="en-US" sz="2000" b="1" dirty="0">
                <a:solidFill>
                  <a:srgbClr val="FFFF00"/>
                </a:solidFill>
              </a:rPr>
              <a:t>Site adopted from a Draft Local Plan</a:t>
            </a:r>
          </a:p>
          <a:p>
            <a:pPr>
              <a:buFont typeface="Arial" pitchFamily="34" charset="0"/>
              <a:buChar char="•"/>
            </a:pPr>
            <a:endParaRPr lang="en-GB" sz="2000" b="1" dirty="0">
              <a:solidFill>
                <a:srgbClr val="FFFF00"/>
              </a:solidFill>
            </a:endParaRPr>
          </a:p>
          <a:p>
            <a:pPr>
              <a:buFont typeface="Arial" pitchFamily="34" charset="0"/>
              <a:buChar char="•"/>
            </a:pPr>
            <a:r>
              <a:rPr lang="en-GB" sz="2000" b="1" dirty="0">
                <a:solidFill>
                  <a:srgbClr val="FFFF00"/>
                </a:solidFill>
              </a:rPr>
              <a:t>Extension included by Standing Committee on Development Planning</a:t>
            </a:r>
          </a:p>
        </p:txBody>
      </p:sp>
      <p:sp>
        <p:nvSpPr>
          <p:cNvPr id="6" name="Rectangle 5"/>
          <p:cNvSpPr/>
          <p:nvPr/>
        </p:nvSpPr>
        <p:spPr>
          <a:xfrm>
            <a:off x="432048" y="3645024"/>
            <a:ext cx="1115616"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06BE0FB-DC2C-4DC2-A130-68B85122A4F4}"/>
              </a:ext>
            </a:extLst>
          </p:cNvPr>
          <p:cNvSpPr/>
          <p:nvPr/>
        </p:nvSpPr>
        <p:spPr>
          <a:xfrm>
            <a:off x="0" y="0"/>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Background</a:t>
            </a:r>
            <a:endParaRPr lang="en-US" sz="2800" b="1" dirty="0"/>
          </a:p>
        </p:txBody>
      </p:sp>
    </p:spTree>
    <p:extLst>
      <p:ext uri="{BB962C8B-B14F-4D97-AF65-F5344CB8AC3E}">
        <p14:creationId xmlns:p14="http://schemas.microsoft.com/office/powerpoint/2010/main" xmlns="" val="148172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06BE0FB-DC2C-4DC2-A130-68B85122A4F4}"/>
              </a:ext>
            </a:extLst>
          </p:cNvPr>
          <p:cNvSpPr/>
          <p:nvPr/>
        </p:nvSpPr>
        <p:spPr>
          <a:xfrm>
            <a:off x="0" y="0"/>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Background</a:t>
            </a:r>
            <a:endParaRPr lang="en-US" sz="2800" b="1" dirty="0"/>
          </a:p>
        </p:txBody>
      </p:sp>
      <p:sp>
        <p:nvSpPr>
          <p:cNvPr id="8" name="TextBox 7">
            <a:extLst>
              <a:ext uri="{FF2B5EF4-FFF2-40B4-BE49-F238E27FC236}">
                <a16:creationId xmlns:a16="http://schemas.microsoft.com/office/drawing/2014/main" xmlns="" id="{4978F0DB-84B5-400D-9DE8-3749AB842B56}"/>
              </a:ext>
            </a:extLst>
          </p:cNvPr>
          <p:cNvSpPr txBox="1"/>
          <p:nvPr/>
        </p:nvSpPr>
        <p:spPr>
          <a:xfrm>
            <a:off x="0" y="815221"/>
            <a:ext cx="9036496" cy="5632311"/>
          </a:xfrm>
          <a:prstGeom prst="rect">
            <a:avLst/>
          </a:prstGeom>
          <a:noFill/>
        </p:spPr>
        <p:txBody>
          <a:bodyPr wrap="square" rtlCol="0">
            <a:spAutoFit/>
          </a:bodyPr>
          <a:lstStyle/>
          <a:p>
            <a:r>
              <a:rPr lang="en-GB" sz="2000" b="1" dirty="0">
                <a:solidFill>
                  <a:srgbClr val="002060"/>
                </a:solidFill>
              </a:rPr>
              <a:t>In the late 2007, MEPA started the planning process of 36 sites, including this site (PC 85/07), that were included in the rationalisation exercise - to establishing the zoning and building height.</a:t>
            </a:r>
          </a:p>
          <a:p>
            <a:endParaRPr lang="en-GB" sz="2000" b="1" dirty="0">
              <a:solidFill>
                <a:srgbClr val="002060"/>
              </a:solidFill>
            </a:endParaRPr>
          </a:p>
          <a:p>
            <a:r>
              <a:rPr lang="en-GB" sz="2000" b="1" dirty="0">
                <a:solidFill>
                  <a:srgbClr val="002060"/>
                </a:solidFill>
              </a:rPr>
              <a:t>PC report was discussed informally at the MEPA board of the 7</a:t>
            </a:r>
            <a:r>
              <a:rPr lang="en-GB" sz="2000" b="1" baseline="30000" dirty="0">
                <a:solidFill>
                  <a:srgbClr val="002060"/>
                </a:solidFill>
              </a:rPr>
              <a:t>th</a:t>
            </a:r>
            <a:r>
              <a:rPr lang="en-GB" sz="2000" b="1" dirty="0">
                <a:solidFill>
                  <a:srgbClr val="002060"/>
                </a:solidFill>
              </a:rPr>
              <a:t> May 2009.</a:t>
            </a:r>
          </a:p>
          <a:p>
            <a:endParaRPr lang="en-GB" sz="2000" b="1" dirty="0">
              <a:solidFill>
                <a:srgbClr val="002060"/>
              </a:solidFill>
            </a:endParaRPr>
          </a:p>
          <a:p>
            <a:r>
              <a:rPr lang="en-GB" sz="2000" b="1" dirty="0">
                <a:solidFill>
                  <a:srgbClr val="002060"/>
                </a:solidFill>
              </a:rPr>
              <a:t>MEPA Board approved the PC application on the 26</a:t>
            </a:r>
            <a:r>
              <a:rPr lang="en-GB" sz="2000" b="1" baseline="30000" dirty="0">
                <a:solidFill>
                  <a:srgbClr val="002060"/>
                </a:solidFill>
              </a:rPr>
              <a:t>th</a:t>
            </a:r>
            <a:r>
              <a:rPr lang="en-GB" sz="2000" b="1" dirty="0">
                <a:solidFill>
                  <a:srgbClr val="002060"/>
                </a:solidFill>
              </a:rPr>
              <a:t> June 2009. It proposed Maximum height limitation is 3 Floors + 3 courses basement.</a:t>
            </a:r>
          </a:p>
          <a:p>
            <a:endParaRPr lang="en-GB" sz="2000" b="1" dirty="0">
              <a:solidFill>
                <a:srgbClr val="002060"/>
              </a:solidFill>
            </a:endParaRPr>
          </a:p>
          <a:p>
            <a:r>
              <a:rPr lang="en-GB" sz="2000" b="1" dirty="0">
                <a:solidFill>
                  <a:srgbClr val="002060"/>
                </a:solidFill>
              </a:rPr>
              <a:t>Application was referred for Minister’s endorsement on the 22</a:t>
            </a:r>
            <a:r>
              <a:rPr lang="en-GB" sz="2000" b="1" baseline="30000" dirty="0">
                <a:solidFill>
                  <a:srgbClr val="002060"/>
                </a:solidFill>
              </a:rPr>
              <a:t>nd</a:t>
            </a:r>
            <a:r>
              <a:rPr lang="en-GB" sz="2000" b="1" dirty="0">
                <a:solidFill>
                  <a:srgbClr val="002060"/>
                </a:solidFill>
              </a:rPr>
              <a:t> July 2009.</a:t>
            </a:r>
          </a:p>
          <a:p>
            <a:endParaRPr lang="en-GB" sz="2000" b="1" dirty="0">
              <a:solidFill>
                <a:srgbClr val="002060"/>
              </a:solidFill>
            </a:endParaRPr>
          </a:p>
          <a:p>
            <a:r>
              <a:rPr lang="en-GB" sz="2000" b="1" dirty="0">
                <a:solidFill>
                  <a:srgbClr val="002060"/>
                </a:solidFill>
              </a:rPr>
              <a:t>On the 3</a:t>
            </a:r>
            <a:r>
              <a:rPr lang="en-GB" sz="2000" b="1" baseline="30000" dirty="0">
                <a:solidFill>
                  <a:srgbClr val="002060"/>
                </a:solidFill>
              </a:rPr>
              <a:t>rd</a:t>
            </a:r>
            <a:r>
              <a:rPr lang="en-GB" sz="2000" b="1" dirty="0">
                <a:solidFill>
                  <a:srgbClr val="002060"/>
                </a:solidFill>
              </a:rPr>
              <a:t> August 2009, Minister referred back PC 85/07 for reprocessing.</a:t>
            </a:r>
          </a:p>
          <a:p>
            <a:endParaRPr lang="en-GB" sz="2000" b="1" dirty="0">
              <a:solidFill>
                <a:srgbClr val="002060"/>
              </a:solidFill>
            </a:endParaRPr>
          </a:p>
          <a:p>
            <a:r>
              <a:rPr lang="en-GB" sz="2000" b="1" dirty="0">
                <a:solidFill>
                  <a:srgbClr val="002060"/>
                </a:solidFill>
              </a:rPr>
              <a:t>On the 21</a:t>
            </a:r>
            <a:r>
              <a:rPr lang="en-GB" sz="2000" b="1" baseline="30000" dirty="0">
                <a:solidFill>
                  <a:srgbClr val="002060"/>
                </a:solidFill>
              </a:rPr>
              <a:t>st</a:t>
            </a:r>
            <a:r>
              <a:rPr lang="en-GB" sz="2000" b="1" dirty="0">
                <a:solidFill>
                  <a:srgbClr val="002060"/>
                </a:solidFill>
              </a:rPr>
              <a:t> January 2010, MEPA Board approved the PC with maximum height limitation is 2 Floors + 3 courses basement.</a:t>
            </a:r>
          </a:p>
          <a:p>
            <a:endParaRPr lang="en-GB" sz="2000" b="1" dirty="0">
              <a:solidFill>
                <a:srgbClr val="002060"/>
              </a:solidFill>
            </a:endParaRPr>
          </a:p>
          <a:p>
            <a:r>
              <a:rPr lang="en-GB" sz="2000" b="1" dirty="0">
                <a:solidFill>
                  <a:srgbClr val="002060"/>
                </a:solidFill>
              </a:rPr>
              <a:t>Application was endorsed by the Minister on the 8</a:t>
            </a:r>
            <a:r>
              <a:rPr lang="en-GB" sz="2000" b="1" baseline="30000" dirty="0">
                <a:solidFill>
                  <a:srgbClr val="002060"/>
                </a:solidFill>
              </a:rPr>
              <a:t>th</a:t>
            </a:r>
            <a:r>
              <a:rPr lang="en-GB" sz="2000" b="1" dirty="0">
                <a:solidFill>
                  <a:srgbClr val="002060"/>
                </a:solidFill>
              </a:rPr>
              <a:t> March 2010.</a:t>
            </a:r>
            <a:endParaRPr lang="en-GB" sz="2000" dirty="0">
              <a:solidFill>
                <a:srgbClr val="002060"/>
              </a:solidFill>
            </a:endParaRPr>
          </a:p>
          <a:p>
            <a:endParaRPr lang="en-GB" sz="2000"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US" dirty="0"/>
          </a:p>
        </p:txBody>
      </p:sp>
      <p:pic>
        <p:nvPicPr>
          <p:cNvPr id="5" name="Picture 4" descr="Dng 2010-03-08.jpg"/>
          <p:cNvPicPr>
            <a:picLocks noChangeAspect="1"/>
          </p:cNvPicPr>
          <p:nvPr/>
        </p:nvPicPr>
        <p:blipFill>
          <a:blip r:embed="rId2" cstate="print"/>
          <a:stretch>
            <a:fillRect/>
          </a:stretch>
        </p:blipFill>
        <p:spPr>
          <a:xfrm>
            <a:off x="71406" y="285728"/>
            <a:ext cx="8940203" cy="6286982"/>
          </a:xfrm>
          <a:prstGeom prst="rect">
            <a:avLst/>
          </a:prstGeom>
        </p:spPr>
      </p:pic>
      <p:sp>
        <p:nvSpPr>
          <p:cNvPr id="2" name="Rectangle 1">
            <a:extLst>
              <a:ext uri="{FF2B5EF4-FFF2-40B4-BE49-F238E27FC236}">
                <a16:creationId xmlns:a16="http://schemas.microsoft.com/office/drawing/2014/main" xmlns="" id="{F122DBE2-5438-43C1-A32E-FC4AEA408BD1}"/>
              </a:ext>
            </a:extLst>
          </p:cNvPr>
          <p:cNvSpPr/>
          <p:nvPr/>
        </p:nvSpPr>
        <p:spPr>
          <a:xfrm>
            <a:off x="6732240" y="3861048"/>
            <a:ext cx="2016225" cy="1972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US" dirty="0"/>
          </a:p>
        </p:txBody>
      </p:sp>
      <p:sp>
        <p:nvSpPr>
          <p:cNvPr id="4" name="TextBox 3"/>
          <p:cNvSpPr txBox="1"/>
          <p:nvPr/>
        </p:nvSpPr>
        <p:spPr>
          <a:xfrm>
            <a:off x="142844" y="214291"/>
            <a:ext cx="8858312" cy="2246769"/>
          </a:xfrm>
          <a:prstGeom prst="rect">
            <a:avLst/>
          </a:prstGeom>
          <a:noFill/>
        </p:spPr>
        <p:txBody>
          <a:bodyPr wrap="square" rtlCol="0">
            <a:spAutoFit/>
          </a:bodyPr>
          <a:lstStyle/>
          <a:p>
            <a:r>
              <a:rPr lang="en-GB" sz="2000" b="1" dirty="0">
                <a:solidFill>
                  <a:srgbClr val="002060"/>
                </a:solidFill>
              </a:rPr>
              <a:t>On the 7</a:t>
            </a:r>
            <a:r>
              <a:rPr lang="en-GB" sz="2000" b="1" baseline="30000" dirty="0">
                <a:solidFill>
                  <a:srgbClr val="002060"/>
                </a:solidFill>
              </a:rPr>
              <a:t>th</a:t>
            </a:r>
            <a:r>
              <a:rPr lang="en-GB" sz="2000" b="1" dirty="0">
                <a:solidFill>
                  <a:srgbClr val="002060"/>
                </a:solidFill>
              </a:rPr>
              <a:t> September 2018, extract for </a:t>
            </a:r>
            <a:r>
              <a:rPr lang="en-GB" sz="2000" b="1" dirty="0" err="1">
                <a:solidFill>
                  <a:srgbClr val="002060"/>
                </a:solidFill>
              </a:rPr>
              <a:t>Dingli</a:t>
            </a:r>
            <a:r>
              <a:rPr lang="en-GB" sz="2000" b="1" dirty="0">
                <a:solidFill>
                  <a:srgbClr val="002060"/>
                </a:solidFill>
              </a:rPr>
              <a:t> LC minutes referred with an instruction to start a local plan review for the site. </a:t>
            </a:r>
            <a:endParaRPr lang="en-GB" sz="2000" dirty="0">
              <a:solidFill>
                <a:srgbClr val="002060"/>
              </a:solidFill>
            </a:endParaRPr>
          </a:p>
          <a:p>
            <a:endParaRPr lang="en-GB" sz="2000" b="1" dirty="0">
              <a:solidFill>
                <a:srgbClr val="002060"/>
              </a:solidFill>
            </a:endParaRPr>
          </a:p>
          <a:p>
            <a:endParaRPr lang="en-GB" sz="2000" b="1" dirty="0">
              <a:solidFill>
                <a:srgbClr val="002060"/>
              </a:solidFill>
            </a:endParaRPr>
          </a:p>
          <a:p>
            <a:endParaRPr lang="en-GB" sz="2000" b="1" dirty="0">
              <a:solidFill>
                <a:srgbClr val="002060"/>
              </a:solidFill>
            </a:endParaRPr>
          </a:p>
          <a:p>
            <a:endParaRPr lang="en-GB" sz="2000" b="1" dirty="0">
              <a:solidFill>
                <a:srgbClr val="002060"/>
              </a:solidFill>
            </a:endParaRPr>
          </a:p>
          <a:p>
            <a:r>
              <a:rPr lang="en-GB" sz="2000" b="1" dirty="0">
                <a:solidFill>
                  <a:srgbClr val="002060"/>
                </a:solidFill>
              </a:rPr>
              <a:t> </a:t>
            </a:r>
          </a:p>
        </p:txBody>
      </p:sp>
      <p:pic>
        <p:nvPicPr>
          <p:cNvPr id="6146" name="Picture 2"/>
          <p:cNvPicPr>
            <a:picLocks noChangeAspect="1" noChangeArrowheads="1"/>
          </p:cNvPicPr>
          <p:nvPr/>
        </p:nvPicPr>
        <p:blipFill>
          <a:blip r:embed="rId2" cstate="print"/>
          <a:srcRect/>
          <a:stretch>
            <a:fillRect/>
          </a:stretch>
        </p:blipFill>
        <p:spPr bwMode="auto">
          <a:xfrm>
            <a:off x="500033" y="1142984"/>
            <a:ext cx="7791581" cy="507209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901843"/>
            <a:ext cx="8858312" cy="5324535"/>
          </a:xfrm>
          <a:prstGeom prst="rect">
            <a:avLst/>
          </a:prstGeom>
          <a:noFill/>
        </p:spPr>
        <p:txBody>
          <a:bodyPr wrap="square" rtlCol="0">
            <a:spAutoFit/>
          </a:bodyPr>
          <a:lstStyle/>
          <a:p>
            <a:r>
              <a:rPr lang="en-GB" sz="2000" b="1" dirty="0">
                <a:solidFill>
                  <a:srgbClr val="002060"/>
                </a:solidFill>
              </a:rPr>
              <a:t>The objectives were issued for public consultation between the 7</a:t>
            </a:r>
            <a:r>
              <a:rPr lang="en-GB" sz="2000" b="1" baseline="30000" dirty="0">
                <a:solidFill>
                  <a:srgbClr val="002060"/>
                </a:solidFill>
              </a:rPr>
              <a:t>th</a:t>
            </a:r>
            <a:r>
              <a:rPr lang="en-GB" sz="2000" b="1" dirty="0">
                <a:solidFill>
                  <a:srgbClr val="002060"/>
                </a:solidFill>
              </a:rPr>
              <a:t> December 2018 and 9</a:t>
            </a:r>
            <a:r>
              <a:rPr lang="en-GB" sz="2000" b="1" baseline="30000" dirty="0">
                <a:solidFill>
                  <a:srgbClr val="002060"/>
                </a:solidFill>
              </a:rPr>
              <a:t>th</a:t>
            </a:r>
            <a:r>
              <a:rPr lang="en-GB" sz="2000" b="1" dirty="0">
                <a:solidFill>
                  <a:srgbClr val="002060"/>
                </a:solidFill>
              </a:rPr>
              <a:t> January 2019.</a:t>
            </a:r>
          </a:p>
          <a:p>
            <a:endParaRPr lang="en-GB" sz="2000" b="1" dirty="0">
              <a:solidFill>
                <a:srgbClr val="002060"/>
              </a:solidFill>
            </a:endParaRPr>
          </a:p>
          <a:p>
            <a:r>
              <a:rPr lang="en-GB" sz="2000" b="1" dirty="0">
                <a:solidFill>
                  <a:srgbClr val="002060"/>
                </a:solidFill>
              </a:rPr>
              <a:t>The published objective was:</a:t>
            </a:r>
          </a:p>
          <a:p>
            <a:endParaRPr lang="en-GB" sz="2000" dirty="0">
              <a:solidFill>
                <a:srgbClr val="002060"/>
              </a:solidFill>
            </a:endParaRPr>
          </a:p>
          <a:p>
            <a:pPr>
              <a:buFont typeface="Arial" pitchFamily="34" charset="0"/>
              <a:buChar char="•"/>
            </a:pPr>
            <a:r>
              <a:rPr lang="en-GB" sz="2000" dirty="0">
                <a:solidFill>
                  <a:srgbClr val="002060"/>
                </a:solidFill>
              </a:rPr>
              <a:t>To increase the building height for the area whilst at the same time providing a transition with the ODZ.</a:t>
            </a:r>
          </a:p>
          <a:p>
            <a:pPr>
              <a:buFont typeface="Arial" pitchFamily="34" charset="0"/>
              <a:buChar char="•"/>
            </a:pPr>
            <a:endParaRPr lang="en-GB" sz="2000" dirty="0">
              <a:solidFill>
                <a:srgbClr val="002060"/>
              </a:solidFill>
            </a:endParaRPr>
          </a:p>
          <a:p>
            <a:pPr>
              <a:buFont typeface="Arial" pitchFamily="34" charset="0"/>
              <a:buChar char="•"/>
            </a:pPr>
            <a:endParaRPr lang="en-GB" sz="2000" dirty="0">
              <a:solidFill>
                <a:srgbClr val="002060"/>
              </a:solidFill>
            </a:endParaRPr>
          </a:p>
          <a:p>
            <a:r>
              <a:rPr lang="en-GB" sz="2000" b="1" dirty="0">
                <a:solidFill>
                  <a:srgbClr val="002060"/>
                </a:solidFill>
              </a:rPr>
              <a:t>Two submissions were received from:</a:t>
            </a:r>
          </a:p>
          <a:p>
            <a:pPr>
              <a:buFont typeface="Arial" pitchFamily="34" charset="0"/>
              <a:buChar char="•"/>
            </a:pPr>
            <a:endParaRPr lang="en-GB" sz="2000" dirty="0">
              <a:solidFill>
                <a:srgbClr val="002060"/>
              </a:solidFill>
            </a:endParaRPr>
          </a:p>
          <a:p>
            <a:pPr>
              <a:buFont typeface="Arial" pitchFamily="34" charset="0"/>
              <a:buChar char="•"/>
            </a:pPr>
            <a:r>
              <a:rPr lang="en-GB" sz="2000" dirty="0" err="1">
                <a:solidFill>
                  <a:srgbClr val="002060"/>
                </a:solidFill>
              </a:rPr>
              <a:t>Flimkien</a:t>
            </a:r>
            <a:r>
              <a:rPr lang="en-GB" sz="2000" dirty="0">
                <a:solidFill>
                  <a:srgbClr val="002060"/>
                </a:solidFill>
              </a:rPr>
              <a:t> </a:t>
            </a:r>
            <a:r>
              <a:rPr lang="en-GB" sz="2000" dirty="0" err="1">
                <a:solidFill>
                  <a:srgbClr val="002060"/>
                </a:solidFill>
              </a:rPr>
              <a:t>Ghal</a:t>
            </a:r>
            <a:r>
              <a:rPr lang="en-GB" sz="2000" dirty="0">
                <a:solidFill>
                  <a:srgbClr val="002060"/>
                </a:solidFill>
              </a:rPr>
              <a:t> </a:t>
            </a:r>
            <a:r>
              <a:rPr lang="en-GB" sz="2000" dirty="0" err="1">
                <a:solidFill>
                  <a:srgbClr val="002060"/>
                </a:solidFill>
              </a:rPr>
              <a:t>Ambjent</a:t>
            </a:r>
            <a:r>
              <a:rPr lang="en-GB" sz="2000" dirty="0">
                <a:solidFill>
                  <a:srgbClr val="002060"/>
                </a:solidFill>
              </a:rPr>
              <a:t> </a:t>
            </a:r>
            <a:r>
              <a:rPr lang="en-GB" sz="2000" dirty="0" err="1">
                <a:solidFill>
                  <a:srgbClr val="002060"/>
                </a:solidFill>
              </a:rPr>
              <a:t>Ahjar</a:t>
            </a:r>
            <a:endParaRPr lang="en-GB" sz="2000" dirty="0">
              <a:solidFill>
                <a:srgbClr val="002060"/>
              </a:solidFill>
            </a:endParaRPr>
          </a:p>
          <a:p>
            <a:pPr>
              <a:buFont typeface="Arial" pitchFamily="34" charset="0"/>
              <a:buChar char="•"/>
            </a:pPr>
            <a:endParaRPr lang="en-GB" sz="2000" dirty="0">
              <a:solidFill>
                <a:srgbClr val="002060"/>
              </a:solidFill>
            </a:endParaRPr>
          </a:p>
          <a:p>
            <a:pPr>
              <a:buFont typeface="Arial" pitchFamily="34" charset="0"/>
              <a:buChar char="•"/>
            </a:pPr>
            <a:r>
              <a:rPr lang="en-GB" sz="2000" dirty="0">
                <a:solidFill>
                  <a:srgbClr val="002060"/>
                </a:solidFill>
              </a:rPr>
              <a:t>Environment and Resources Authority (ERA)</a:t>
            </a:r>
          </a:p>
          <a:p>
            <a:endParaRPr lang="en-GB" sz="2000" b="1" dirty="0">
              <a:solidFill>
                <a:srgbClr val="002060"/>
              </a:solidFill>
            </a:endParaRPr>
          </a:p>
          <a:p>
            <a:endParaRPr lang="en-GB" sz="2000" b="1" dirty="0">
              <a:solidFill>
                <a:srgbClr val="002060"/>
              </a:solidFill>
            </a:endParaRPr>
          </a:p>
          <a:p>
            <a:endParaRPr lang="en-GB" sz="2000" b="1" dirty="0">
              <a:solidFill>
                <a:srgbClr val="002060"/>
              </a:solidFill>
            </a:endParaRPr>
          </a:p>
        </p:txBody>
      </p:sp>
      <p:sp>
        <p:nvSpPr>
          <p:cNvPr id="5" name="Rectangle 4"/>
          <p:cNvSpPr/>
          <p:nvPr/>
        </p:nvSpPr>
        <p:spPr>
          <a:xfrm>
            <a:off x="0" y="0"/>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Public Consultation on Objectives</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901843"/>
            <a:ext cx="8858312" cy="7478970"/>
          </a:xfrm>
          <a:prstGeom prst="rect">
            <a:avLst/>
          </a:prstGeom>
          <a:noFill/>
        </p:spPr>
        <p:txBody>
          <a:bodyPr wrap="square" rtlCol="0">
            <a:spAutoFit/>
          </a:bodyPr>
          <a:lstStyle/>
          <a:p>
            <a:pPr lvl="0" algn="just">
              <a:buFont typeface="Arial" pitchFamily="34" charset="0"/>
              <a:buChar char="•"/>
            </a:pPr>
            <a:endParaRPr lang="en-US" sz="2000" dirty="0">
              <a:solidFill>
                <a:srgbClr val="002060"/>
              </a:solidFill>
            </a:endParaRPr>
          </a:p>
          <a:p>
            <a:pPr lvl="0" algn="just">
              <a:buFont typeface="Arial" pitchFamily="34" charset="0"/>
              <a:buChar char="•"/>
            </a:pPr>
            <a:r>
              <a:rPr lang="en-US" sz="2000" dirty="0">
                <a:solidFill>
                  <a:srgbClr val="002060"/>
                </a:solidFill>
              </a:rPr>
              <a:t>Adequate transition already exists.</a:t>
            </a:r>
          </a:p>
          <a:p>
            <a:pPr lvl="0" algn="just">
              <a:buFont typeface="Arial" pitchFamily="34" charset="0"/>
              <a:buChar char="•"/>
            </a:pPr>
            <a:endParaRPr lang="en-US" sz="2000" dirty="0">
              <a:solidFill>
                <a:srgbClr val="002060"/>
              </a:solidFill>
            </a:endParaRPr>
          </a:p>
          <a:p>
            <a:pPr lvl="0" algn="just">
              <a:buFont typeface="Arial" pitchFamily="34" charset="0"/>
              <a:buChar char="•"/>
            </a:pPr>
            <a:r>
              <a:rPr lang="en-US" sz="2000" dirty="0">
                <a:solidFill>
                  <a:srgbClr val="002060"/>
                </a:solidFill>
              </a:rPr>
              <a:t>At conservative increase of 15.4m (3 floors without basement), the present transition would be lost.</a:t>
            </a:r>
          </a:p>
          <a:p>
            <a:pPr lvl="0" algn="just">
              <a:buFont typeface="Arial" pitchFamily="34" charset="0"/>
              <a:buChar char="•"/>
            </a:pPr>
            <a:endParaRPr lang="en-US" sz="2000" dirty="0">
              <a:solidFill>
                <a:srgbClr val="002060"/>
              </a:solidFill>
            </a:endParaRPr>
          </a:p>
          <a:p>
            <a:pPr lvl="0" algn="just">
              <a:buFont typeface="Arial" pitchFamily="34" charset="0"/>
              <a:buChar char="•"/>
            </a:pPr>
            <a:r>
              <a:rPr lang="en-US" sz="2000" dirty="0">
                <a:solidFill>
                  <a:srgbClr val="002060"/>
                </a:solidFill>
              </a:rPr>
              <a:t>This exercise is a financial reward to private parties and not the general public.</a:t>
            </a:r>
          </a:p>
          <a:p>
            <a:pPr lvl="0" algn="just">
              <a:buFont typeface="Arial" pitchFamily="34" charset="0"/>
              <a:buChar char="•"/>
            </a:pPr>
            <a:endParaRPr lang="en-US" sz="2000" dirty="0">
              <a:solidFill>
                <a:srgbClr val="002060"/>
              </a:solidFill>
            </a:endParaRPr>
          </a:p>
          <a:p>
            <a:pPr lvl="0" algn="just">
              <a:buFont typeface="Arial" pitchFamily="34" charset="0"/>
              <a:buChar char="•"/>
            </a:pPr>
            <a:r>
              <a:rPr lang="en-US" sz="2000" dirty="0">
                <a:solidFill>
                  <a:srgbClr val="002060"/>
                </a:solidFill>
              </a:rPr>
              <a:t>This exercise will allow for further speculation of land.</a:t>
            </a:r>
          </a:p>
          <a:p>
            <a:pPr lvl="0" algn="just">
              <a:buFont typeface="Arial" pitchFamily="34" charset="0"/>
              <a:buChar char="•"/>
            </a:pPr>
            <a:endParaRPr lang="en-GB" sz="2000" dirty="0">
              <a:solidFill>
                <a:srgbClr val="002060"/>
              </a:solidFill>
            </a:endParaRPr>
          </a:p>
          <a:p>
            <a:pPr algn="just">
              <a:buFont typeface="Arial" pitchFamily="34" charset="0"/>
              <a:buChar char="•"/>
            </a:pPr>
            <a:r>
              <a:rPr lang="en-US" sz="2000" dirty="0">
                <a:solidFill>
                  <a:srgbClr val="002060"/>
                </a:solidFill>
              </a:rPr>
              <a:t>Cosmetic consultation process is as it was held over the festive period.</a:t>
            </a:r>
          </a:p>
          <a:p>
            <a:pPr algn="just">
              <a:buFont typeface="Arial" pitchFamily="34" charset="0"/>
              <a:buChar char="•"/>
            </a:pPr>
            <a:endParaRPr lang="en-US" sz="2000" dirty="0">
              <a:solidFill>
                <a:srgbClr val="002060"/>
              </a:solidFill>
            </a:endParaRPr>
          </a:p>
          <a:p>
            <a:pPr lvl="0">
              <a:buFont typeface="Arial" pitchFamily="34" charset="0"/>
              <a:buChar char="•"/>
            </a:pPr>
            <a:r>
              <a:rPr lang="en-US" sz="2000" dirty="0">
                <a:solidFill>
                  <a:srgbClr val="002060"/>
                </a:solidFill>
              </a:rPr>
              <a:t>Any increase will lead to the creation of 5 storey blank walls</a:t>
            </a:r>
          </a:p>
          <a:p>
            <a:pPr lvl="0">
              <a:buFont typeface="Arial" pitchFamily="34" charset="0"/>
              <a:buChar char="•"/>
            </a:pPr>
            <a:endParaRPr lang="en-US" sz="2000" dirty="0">
              <a:solidFill>
                <a:srgbClr val="002060"/>
              </a:solidFill>
            </a:endParaRPr>
          </a:p>
          <a:p>
            <a:pPr lvl="0">
              <a:buFont typeface="Arial" pitchFamily="34" charset="0"/>
              <a:buChar char="•"/>
            </a:pPr>
            <a:r>
              <a:rPr lang="en-US" sz="2000" dirty="0">
                <a:solidFill>
                  <a:srgbClr val="002060"/>
                </a:solidFill>
              </a:rPr>
              <a:t>The proposed changes are in breach of several provisions of SPED.</a:t>
            </a:r>
          </a:p>
          <a:p>
            <a:pPr algn="just">
              <a:buFont typeface="Arial" pitchFamily="34" charset="0"/>
              <a:buChar char="•"/>
            </a:pPr>
            <a:endParaRPr lang="en-US" sz="2000" dirty="0">
              <a:solidFill>
                <a:srgbClr val="002060"/>
              </a:solidFill>
            </a:endParaRPr>
          </a:p>
          <a:p>
            <a:pPr lvl="0" algn="just">
              <a:buFont typeface="Arial" pitchFamily="34" charset="0"/>
              <a:buChar char="•"/>
            </a:pPr>
            <a:endParaRPr lang="en-US" sz="2000" dirty="0">
              <a:solidFill>
                <a:srgbClr val="002060"/>
              </a:solidFill>
            </a:endParaRPr>
          </a:p>
          <a:p>
            <a:endParaRPr lang="en-US" sz="2000" dirty="0"/>
          </a:p>
          <a:p>
            <a:endParaRPr lang="en-US" sz="2000" dirty="0">
              <a:solidFill>
                <a:srgbClr val="002060"/>
              </a:solidFill>
            </a:endParaRPr>
          </a:p>
          <a:p>
            <a:pPr>
              <a:buFont typeface="Arial" pitchFamily="34" charset="0"/>
              <a:buChar char="•"/>
            </a:pPr>
            <a:endParaRPr lang="en-GB" sz="2000" dirty="0">
              <a:solidFill>
                <a:srgbClr val="002060"/>
              </a:solidFill>
            </a:endParaRPr>
          </a:p>
          <a:p>
            <a:pPr>
              <a:buFont typeface="Arial" pitchFamily="34" charset="0"/>
              <a:buChar char="•"/>
            </a:pPr>
            <a:endParaRPr lang="en-GB" sz="2000" dirty="0">
              <a:solidFill>
                <a:srgbClr val="002060"/>
              </a:solidFill>
            </a:endParaRPr>
          </a:p>
          <a:p>
            <a:endParaRPr lang="en-GB" sz="2000" b="1" dirty="0">
              <a:solidFill>
                <a:srgbClr val="002060"/>
              </a:solidFill>
            </a:endParaRPr>
          </a:p>
          <a:p>
            <a:endParaRPr lang="en-GB" sz="2000" b="1" dirty="0">
              <a:solidFill>
                <a:srgbClr val="002060"/>
              </a:solidFill>
            </a:endParaRPr>
          </a:p>
          <a:p>
            <a:endParaRPr lang="en-GB" sz="2000" b="1" dirty="0">
              <a:solidFill>
                <a:srgbClr val="002060"/>
              </a:solidFill>
            </a:endParaRPr>
          </a:p>
        </p:txBody>
      </p:sp>
      <p:sp>
        <p:nvSpPr>
          <p:cNvPr id="5" name="Rectangle 4"/>
          <p:cNvSpPr/>
          <p:nvPr/>
        </p:nvSpPr>
        <p:spPr>
          <a:xfrm>
            <a:off x="0" y="0"/>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Public Submissions</a:t>
            </a:r>
            <a:endParaRPr 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901843"/>
            <a:ext cx="8858312" cy="5016758"/>
          </a:xfrm>
          <a:prstGeom prst="rect">
            <a:avLst/>
          </a:prstGeom>
          <a:noFill/>
        </p:spPr>
        <p:txBody>
          <a:bodyPr wrap="square" rtlCol="0">
            <a:spAutoFit/>
          </a:bodyPr>
          <a:lstStyle/>
          <a:p>
            <a:pPr lvl="0">
              <a:buFont typeface="Arial" pitchFamily="34" charset="0"/>
              <a:buChar char="•"/>
            </a:pPr>
            <a:r>
              <a:rPr lang="en-US" sz="2000" dirty="0">
                <a:solidFill>
                  <a:srgbClr val="002060"/>
                </a:solidFill>
              </a:rPr>
              <a:t>Part of the site does not constitute enough depth length necessary for adequate transitional change in height. The current height limitations should be retained for these parts.</a:t>
            </a:r>
          </a:p>
          <a:p>
            <a:pPr lvl="0">
              <a:buFont typeface="Arial" pitchFamily="34" charset="0"/>
              <a:buChar char="•"/>
            </a:pPr>
            <a:endParaRPr lang="en-US" sz="2000" dirty="0">
              <a:solidFill>
                <a:srgbClr val="002060"/>
              </a:solidFill>
            </a:endParaRPr>
          </a:p>
          <a:p>
            <a:pPr lvl="0">
              <a:buFont typeface="Arial" pitchFamily="34" charset="0"/>
              <a:buChar char="•"/>
            </a:pPr>
            <a:r>
              <a:rPr lang="en-US" sz="2000" dirty="0">
                <a:solidFill>
                  <a:srgbClr val="002060"/>
                </a:solidFill>
              </a:rPr>
              <a:t>An increase in building heights should consider the context in order to minimize potential visual impacts on long distance views.</a:t>
            </a:r>
          </a:p>
          <a:p>
            <a:pPr lvl="0">
              <a:buFont typeface="Arial" pitchFamily="34" charset="0"/>
              <a:buChar char="•"/>
            </a:pPr>
            <a:endParaRPr lang="en-US" sz="2000" dirty="0">
              <a:solidFill>
                <a:srgbClr val="002060"/>
              </a:solidFill>
            </a:endParaRPr>
          </a:p>
          <a:p>
            <a:pPr lvl="0">
              <a:buFont typeface="Arial" pitchFamily="34" charset="0"/>
              <a:buChar char="•"/>
            </a:pPr>
            <a:r>
              <a:rPr lang="en-US" sz="2000" dirty="0">
                <a:solidFill>
                  <a:srgbClr val="002060"/>
                </a:solidFill>
              </a:rPr>
              <a:t>Increase in intensification which may have impacts on the current infrastructure.</a:t>
            </a:r>
          </a:p>
          <a:p>
            <a:pPr algn="just">
              <a:buFont typeface="Arial" pitchFamily="34" charset="0"/>
              <a:buChar char="•"/>
            </a:pPr>
            <a:endParaRPr lang="en-US" sz="2000" dirty="0">
              <a:solidFill>
                <a:srgbClr val="002060"/>
              </a:solidFill>
            </a:endParaRPr>
          </a:p>
          <a:p>
            <a:pPr>
              <a:buFont typeface="Arial" pitchFamily="34" charset="0"/>
              <a:buChar char="•"/>
            </a:pPr>
            <a:endParaRPr lang="en-US" sz="2000" dirty="0"/>
          </a:p>
          <a:p>
            <a:endParaRPr lang="en-US" sz="2000" dirty="0">
              <a:solidFill>
                <a:srgbClr val="002060"/>
              </a:solidFill>
            </a:endParaRPr>
          </a:p>
          <a:p>
            <a:pPr>
              <a:buFont typeface="Arial" pitchFamily="34" charset="0"/>
              <a:buChar char="•"/>
            </a:pPr>
            <a:endParaRPr lang="en-GB" sz="2000" dirty="0">
              <a:solidFill>
                <a:srgbClr val="002060"/>
              </a:solidFill>
            </a:endParaRPr>
          </a:p>
          <a:p>
            <a:pPr>
              <a:buFont typeface="Arial" pitchFamily="34" charset="0"/>
              <a:buChar char="•"/>
            </a:pPr>
            <a:endParaRPr lang="en-GB" sz="2000" dirty="0">
              <a:solidFill>
                <a:srgbClr val="002060"/>
              </a:solidFill>
            </a:endParaRPr>
          </a:p>
          <a:p>
            <a:endParaRPr lang="en-GB" sz="2000" b="1" dirty="0">
              <a:solidFill>
                <a:srgbClr val="002060"/>
              </a:solidFill>
            </a:endParaRPr>
          </a:p>
          <a:p>
            <a:endParaRPr lang="en-GB" sz="2000" b="1" dirty="0">
              <a:solidFill>
                <a:srgbClr val="002060"/>
              </a:solidFill>
            </a:endParaRPr>
          </a:p>
          <a:p>
            <a:endParaRPr lang="en-GB" sz="2000" b="1" dirty="0">
              <a:solidFill>
                <a:srgbClr val="002060"/>
              </a:solidFill>
            </a:endParaRPr>
          </a:p>
        </p:txBody>
      </p:sp>
      <p:sp>
        <p:nvSpPr>
          <p:cNvPr id="5" name="Rectangle 4"/>
          <p:cNvSpPr/>
          <p:nvPr/>
        </p:nvSpPr>
        <p:spPr>
          <a:xfrm>
            <a:off x="0" y="0"/>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Public Submissions</a:t>
            </a:r>
            <a:endParaRPr 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624</TotalTime>
  <Words>708</Words>
  <Application>Microsoft Office PowerPoint</Application>
  <PresentationFormat>On-screen Show (4:3)</PresentationFormat>
  <Paragraphs>107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Dingli – Ta` Kalc   Presentation to the Parliamentary Committee</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Dingli – Ta` Kalc</dc:title>
  <dc:creator>pmifs</dc:creator>
  <cp:lastModifiedBy>Anna</cp:lastModifiedBy>
  <cp:revision>58</cp:revision>
  <dcterms:created xsi:type="dcterms:W3CDTF">2018-09-13T04:53:50Z</dcterms:created>
  <dcterms:modified xsi:type="dcterms:W3CDTF">2019-08-31T03:45:51Z</dcterms:modified>
</cp:coreProperties>
</file>