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6" r:id="rId2"/>
    <p:sldId id="278" r:id="rId3"/>
    <p:sldId id="282" r:id="rId4"/>
    <p:sldId id="271" r:id="rId5"/>
    <p:sldId id="280" r:id="rId6"/>
    <p:sldId id="273" r:id="rId7"/>
    <p:sldId id="272" r:id="rId8"/>
    <p:sldId id="276" r:id="rId9"/>
    <p:sldId id="274" r:id="rId10"/>
    <p:sldId id="27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8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9BBE5-6842-4766-8669-086BAA477237}" type="datetimeFigureOut">
              <a:rPr lang="en-GB" smtClean="0"/>
              <a:pPr/>
              <a:t>12/04/2018</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2BD522-EE9E-4A0E-B339-BFE5E44B77E8}" type="slidenum">
              <a:rPr lang="en-GB" smtClean="0"/>
              <a:pPr/>
              <a:t>‹#›</a:t>
            </a:fld>
            <a:endParaRPr lang="en-GB"/>
          </a:p>
        </p:txBody>
      </p:sp>
    </p:spTree>
    <p:extLst>
      <p:ext uri="{BB962C8B-B14F-4D97-AF65-F5344CB8AC3E}">
        <p14:creationId xmlns:p14="http://schemas.microsoft.com/office/powerpoint/2010/main" val="2300621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18A9B4-6A71-4694-9228-8ED4468800B0}" type="slidenum">
              <a:rPr lang="en-GB" smtClean="0"/>
              <a:pPr/>
              <a:t>‹#›</a:t>
            </a:fld>
            <a:endParaRPr lang="en-GB"/>
          </a:p>
        </p:txBody>
      </p:sp>
      <p:pic>
        <p:nvPicPr>
          <p:cNvPr id="7" name="Picture 3" descr="for ppt"/>
          <p:cNvPicPr>
            <a:picLocks noChangeAspect="1" noChangeArrowheads="1"/>
          </p:cNvPicPr>
          <p:nvPr userDrawn="1"/>
        </p:nvPicPr>
        <p:blipFill>
          <a:blip r:embed="rId2" cstate="print"/>
          <a:srcRect/>
          <a:stretch>
            <a:fillRect/>
          </a:stretch>
        </p:blipFill>
        <p:spPr bwMode="auto">
          <a:xfrm>
            <a:off x="335360" y="548681"/>
            <a:ext cx="2015067" cy="784225"/>
          </a:xfrm>
          <a:prstGeom prst="rect">
            <a:avLst/>
          </a:prstGeom>
          <a:noFill/>
          <a:ln w="9525">
            <a:noFill/>
            <a:miter lim="800000"/>
            <a:headEnd/>
            <a:tailEnd/>
          </a:ln>
        </p:spPr>
      </p:pic>
      <p:sp>
        <p:nvSpPr>
          <p:cNvPr id="8" name="Line 2"/>
          <p:cNvSpPr>
            <a:spLocks noChangeShapeType="1"/>
          </p:cNvSpPr>
          <p:nvPr userDrawn="1"/>
        </p:nvSpPr>
        <p:spPr bwMode="auto">
          <a:xfrm>
            <a:off x="239185" y="6524625"/>
            <a:ext cx="11713633" cy="0"/>
          </a:xfrm>
          <a:prstGeom prst="line">
            <a:avLst/>
          </a:prstGeom>
          <a:noFill/>
          <a:ln w="25400">
            <a:solidFill>
              <a:srgbClr val="A6CE39"/>
            </a:solidFill>
            <a:round/>
            <a:headEnd/>
            <a:tailEnd/>
          </a:ln>
        </p:spPr>
        <p:txBody>
          <a:bodyPr/>
          <a:lstStyle/>
          <a:p>
            <a:endParaRPr lang="en-GB" sz="18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18A9B4-6A71-4694-9228-8ED4468800B0}" type="slidenum">
              <a:rPr lang="en-GB" smtClean="0"/>
              <a:pPr/>
              <a:t>‹#›</a:t>
            </a:fld>
            <a:endParaRPr lang="en-GB"/>
          </a:p>
        </p:txBody>
      </p:sp>
      <p:sp>
        <p:nvSpPr>
          <p:cNvPr id="8" name="Line 2"/>
          <p:cNvSpPr>
            <a:spLocks noChangeShapeType="1"/>
          </p:cNvSpPr>
          <p:nvPr userDrawn="1"/>
        </p:nvSpPr>
        <p:spPr bwMode="auto">
          <a:xfrm>
            <a:off x="239350" y="6381328"/>
            <a:ext cx="11713633" cy="0"/>
          </a:xfrm>
          <a:prstGeom prst="line">
            <a:avLst/>
          </a:prstGeom>
          <a:noFill/>
          <a:ln w="25400">
            <a:solidFill>
              <a:srgbClr val="A6CE39"/>
            </a:solidFill>
            <a:round/>
            <a:headEnd/>
            <a:tailEnd/>
          </a:ln>
        </p:spPr>
        <p:txBody>
          <a:bodyPr/>
          <a:lstStyle/>
          <a:p>
            <a:endParaRPr lang="en-GB" sz="1800"/>
          </a:p>
        </p:txBody>
      </p:sp>
      <p:pic>
        <p:nvPicPr>
          <p:cNvPr id="9" name="Picture 8" descr="for ppt">
            <a:extLst>
              <a:ext uri="{FF2B5EF4-FFF2-40B4-BE49-F238E27FC236}">
                <a16:creationId xmlns:a16="http://schemas.microsoft.com/office/drawing/2014/main" id="{A36624D7-7399-4EBA-AA37-CE2357EFBBC7}"/>
              </a:ext>
            </a:extLst>
          </p:cNvPr>
          <p:cNvPicPr>
            <a:picLocks noChangeAspect="1" noChangeArrowheads="1"/>
          </p:cNvPicPr>
          <p:nvPr userDrawn="1"/>
        </p:nvPicPr>
        <p:blipFill>
          <a:blip r:embed="rId2" cstate="print"/>
          <a:srcRect/>
          <a:stretch>
            <a:fillRect/>
          </a:stretch>
        </p:blipFill>
        <p:spPr bwMode="auto">
          <a:xfrm>
            <a:off x="335360" y="363282"/>
            <a:ext cx="1728192" cy="896772"/>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80E4CC-84C2-453E-B448-A40D8B24B34B}" type="datetimeFigureOut">
              <a:rPr lang="en-GB" smtClean="0"/>
              <a:pPr/>
              <a:t>12/04/2018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D18A9B4-6A71-4694-9228-8ED4468800B0}"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80E4CC-84C2-453E-B448-A40D8B24B34B}" type="datetimeFigureOut">
              <a:rPr lang="en-GB" smtClean="0"/>
              <a:pPr/>
              <a:t>12/04/2018</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8A9B4-6A71-4694-9228-8ED4468800B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or ppt"/>
          <p:cNvPicPr>
            <a:picLocks noChangeAspect="1" noChangeArrowheads="1"/>
          </p:cNvPicPr>
          <p:nvPr/>
        </p:nvPicPr>
        <p:blipFill>
          <a:blip r:embed="rId2" cstate="print"/>
          <a:srcRect/>
          <a:stretch>
            <a:fillRect/>
          </a:stretch>
        </p:blipFill>
        <p:spPr bwMode="auto">
          <a:xfrm>
            <a:off x="4007768" y="2924944"/>
            <a:ext cx="3960440" cy="2055102"/>
          </a:xfrm>
          <a:prstGeom prst="rect">
            <a:avLst/>
          </a:prstGeom>
          <a:noFill/>
          <a:ln w="9525">
            <a:noFill/>
            <a:miter lim="800000"/>
            <a:headEnd/>
            <a:tailEnd/>
          </a:ln>
        </p:spPr>
      </p:pic>
      <p:sp>
        <p:nvSpPr>
          <p:cNvPr id="3" name="Rectangle 2"/>
          <p:cNvSpPr/>
          <p:nvPr/>
        </p:nvSpPr>
        <p:spPr>
          <a:xfrm>
            <a:off x="3287688" y="5661248"/>
            <a:ext cx="5904656" cy="369332"/>
          </a:xfrm>
          <a:prstGeom prst="rect">
            <a:avLst/>
          </a:prstGeom>
        </p:spPr>
        <p:txBody>
          <a:bodyPr wrap="square">
            <a:spAutoFit/>
          </a:bodyPr>
          <a:lstStyle/>
          <a:p>
            <a:pPr algn="ctr">
              <a:spcBef>
                <a:spcPct val="50000"/>
              </a:spcBef>
              <a:tabLst>
                <a:tab pos="800100" algn="l"/>
              </a:tabLst>
              <a:defRPr/>
            </a:pPr>
            <a:r>
              <a:rPr lang="en-GB" b="1" dirty="0">
                <a:solidFill>
                  <a:schemeClr val="accent5">
                    <a:lumMod val="75000"/>
                  </a:schemeClr>
                </a:solidFill>
              </a:rPr>
              <a:t>E: info@era.org.mt   W: era.org.mt</a:t>
            </a:r>
            <a:endParaRPr lang="en-US" b="1" dirty="0">
              <a:solidFill>
                <a:schemeClr val="accent5">
                  <a:lumMod val="75000"/>
                </a:schemeClr>
              </a:solidFill>
            </a:endParaRPr>
          </a:p>
        </p:txBody>
      </p:sp>
      <p:sp>
        <p:nvSpPr>
          <p:cNvPr id="9" name="Title 8"/>
          <p:cNvSpPr>
            <a:spLocks noGrp="1"/>
          </p:cNvSpPr>
          <p:nvPr>
            <p:ph type="title"/>
          </p:nvPr>
        </p:nvSpPr>
        <p:spPr>
          <a:xfrm>
            <a:off x="1919536" y="980728"/>
            <a:ext cx="8229600" cy="1143000"/>
          </a:xfrm>
        </p:spPr>
        <p:txBody>
          <a:bodyPr>
            <a:noAutofit/>
          </a:bodyPr>
          <a:lstStyle/>
          <a:p>
            <a:r>
              <a:rPr lang="en-GB" sz="3600" dirty="0">
                <a:solidFill>
                  <a:schemeClr val="accent6">
                    <a:lumMod val="50000"/>
                  </a:schemeClr>
                </a:solidFill>
              </a:rPr>
              <a:t>Review of the Fuel Service Stations Policy</a:t>
            </a:r>
            <a:endParaRPr lang="en-GB"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or ppt"/>
          <p:cNvPicPr>
            <a:picLocks noChangeAspect="1" noChangeArrowheads="1"/>
          </p:cNvPicPr>
          <p:nvPr/>
        </p:nvPicPr>
        <p:blipFill>
          <a:blip r:embed="rId2" cstate="print"/>
          <a:srcRect/>
          <a:stretch>
            <a:fillRect/>
          </a:stretch>
        </p:blipFill>
        <p:spPr bwMode="auto">
          <a:xfrm>
            <a:off x="3935760" y="2996952"/>
            <a:ext cx="3960440" cy="2055102"/>
          </a:xfrm>
          <a:prstGeom prst="rect">
            <a:avLst/>
          </a:prstGeom>
          <a:noFill/>
          <a:ln w="9525">
            <a:noFill/>
            <a:miter lim="800000"/>
            <a:headEnd/>
            <a:tailEnd/>
          </a:ln>
        </p:spPr>
      </p:pic>
      <p:sp>
        <p:nvSpPr>
          <p:cNvPr id="3" name="Rectangle 2"/>
          <p:cNvSpPr/>
          <p:nvPr/>
        </p:nvSpPr>
        <p:spPr>
          <a:xfrm>
            <a:off x="3287688" y="5661248"/>
            <a:ext cx="5904656" cy="369332"/>
          </a:xfrm>
          <a:prstGeom prst="rect">
            <a:avLst/>
          </a:prstGeom>
        </p:spPr>
        <p:txBody>
          <a:bodyPr wrap="square">
            <a:spAutoFit/>
          </a:bodyPr>
          <a:lstStyle/>
          <a:p>
            <a:pPr algn="ctr">
              <a:spcBef>
                <a:spcPct val="50000"/>
              </a:spcBef>
              <a:tabLst>
                <a:tab pos="800100" algn="l"/>
              </a:tabLst>
              <a:defRPr/>
            </a:pPr>
            <a:r>
              <a:rPr lang="en-GB" b="1" dirty="0">
                <a:solidFill>
                  <a:schemeClr val="accent5">
                    <a:lumMod val="75000"/>
                  </a:schemeClr>
                </a:solidFill>
              </a:rPr>
              <a:t>E: info@era.org.mt   W: era.org.mt</a:t>
            </a:r>
            <a:endParaRPr lang="en-US" b="1" dirty="0">
              <a:solidFill>
                <a:schemeClr val="accent5">
                  <a:lumMod val="75000"/>
                </a:schemeClr>
              </a:solidFill>
            </a:endParaRPr>
          </a:p>
        </p:txBody>
      </p:sp>
      <p:sp>
        <p:nvSpPr>
          <p:cNvPr id="9" name="Title 8"/>
          <p:cNvSpPr>
            <a:spLocks noGrp="1"/>
          </p:cNvSpPr>
          <p:nvPr>
            <p:ph type="title"/>
          </p:nvPr>
        </p:nvSpPr>
        <p:spPr>
          <a:xfrm>
            <a:off x="1919536" y="980728"/>
            <a:ext cx="8229600" cy="1143000"/>
          </a:xfrm>
        </p:spPr>
        <p:txBody>
          <a:bodyPr>
            <a:noAutofit/>
          </a:bodyPr>
          <a:lstStyle/>
          <a:p>
            <a:r>
              <a:rPr lang="en-GB" sz="6000" dirty="0"/>
              <a:t>Thank You</a:t>
            </a:r>
          </a:p>
        </p:txBody>
      </p:sp>
    </p:spTree>
    <p:extLst>
      <p:ext uri="{BB962C8B-B14F-4D97-AF65-F5344CB8AC3E}">
        <p14:creationId xmlns:p14="http://schemas.microsoft.com/office/powerpoint/2010/main" val="628201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r"/>
            <a:r>
              <a:rPr lang="en-GB" sz="2800" b="1" dirty="0">
                <a:solidFill>
                  <a:schemeClr val="accent6">
                    <a:lumMod val="50000"/>
                  </a:schemeClr>
                </a:solidFill>
              </a:rPr>
              <a:t>Main Objectives</a:t>
            </a:r>
          </a:p>
        </p:txBody>
      </p:sp>
      <p:sp>
        <p:nvSpPr>
          <p:cNvPr id="3" name="Content Placeholder 2"/>
          <p:cNvSpPr>
            <a:spLocks noGrp="1"/>
          </p:cNvSpPr>
          <p:nvPr>
            <p:ph idx="1"/>
          </p:nvPr>
        </p:nvSpPr>
        <p:spPr>
          <a:xfrm>
            <a:off x="1127448" y="2204864"/>
            <a:ext cx="10081120" cy="4963690"/>
          </a:xfrm>
        </p:spPr>
        <p:txBody>
          <a:bodyPr>
            <a:normAutofit/>
          </a:bodyPr>
          <a:lstStyle/>
          <a:p>
            <a:pPr marL="360363" indent="-360363">
              <a:lnSpc>
                <a:spcPct val="150000"/>
              </a:lnSpc>
              <a:buFont typeface="Wingdings"/>
              <a:buChar char="Ø"/>
            </a:pPr>
            <a:r>
              <a:rPr lang="en-GB" dirty="0">
                <a:solidFill>
                  <a:schemeClr val="accent6">
                    <a:lumMod val="50000"/>
                  </a:schemeClr>
                </a:solidFill>
                <a:latin typeface="Segoe UI" pitchFamily="34" charset="0"/>
                <a:cs typeface="Segoe UI" pitchFamily="34" charset="0"/>
              </a:rPr>
              <a:t>Limit unnecessary land-uptake especially from ODZ</a:t>
            </a:r>
          </a:p>
          <a:p>
            <a:pPr marL="360363" indent="-360363">
              <a:lnSpc>
                <a:spcPct val="150000"/>
              </a:lnSpc>
              <a:buFont typeface="Wingdings"/>
              <a:buChar char="Ø"/>
            </a:pPr>
            <a:r>
              <a:rPr lang="en-GB" dirty="0">
                <a:solidFill>
                  <a:schemeClr val="accent6">
                    <a:lumMod val="50000"/>
                  </a:schemeClr>
                </a:solidFill>
                <a:latin typeface="Segoe UI" pitchFamily="34" charset="0"/>
                <a:cs typeface="Segoe UI" pitchFamily="34" charset="0"/>
              </a:rPr>
              <a:t>Ensure that development of petrol stations is sustainable</a:t>
            </a:r>
            <a:endParaRPr lang="en-GB" sz="2000" dirty="0">
              <a:solidFill>
                <a:schemeClr val="accent6">
                  <a:lumMod val="50000"/>
                </a:schemeClr>
              </a:solidFill>
              <a:latin typeface="Segoe UI" pitchFamily="34" charset="0"/>
              <a:cs typeface="Segoe U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r"/>
            <a:r>
              <a:rPr lang="en-GB" sz="2800" b="1" dirty="0">
                <a:solidFill>
                  <a:schemeClr val="accent6">
                    <a:lumMod val="50000"/>
                  </a:schemeClr>
                </a:solidFill>
              </a:rPr>
              <a:t>Proposed Changes</a:t>
            </a:r>
          </a:p>
        </p:txBody>
      </p:sp>
      <p:sp>
        <p:nvSpPr>
          <p:cNvPr id="3" name="Content Placeholder 2"/>
          <p:cNvSpPr>
            <a:spLocks noGrp="1"/>
          </p:cNvSpPr>
          <p:nvPr>
            <p:ph idx="1"/>
          </p:nvPr>
        </p:nvSpPr>
        <p:spPr>
          <a:xfrm>
            <a:off x="1847528" y="2132856"/>
            <a:ext cx="8280920" cy="4963690"/>
          </a:xfrm>
        </p:spPr>
        <p:txBody>
          <a:bodyPr>
            <a:normAutofit/>
          </a:bodyPr>
          <a:lstStyle/>
          <a:p>
            <a:pPr marL="360363" indent="-360363">
              <a:buFont typeface="Wingdings"/>
              <a:buChar char="Ø"/>
            </a:pPr>
            <a:endParaRPr lang="en-GB" sz="3600" dirty="0">
              <a:solidFill>
                <a:schemeClr val="accent6">
                  <a:lumMod val="50000"/>
                </a:schemeClr>
              </a:solidFill>
              <a:latin typeface="Segoe UI" pitchFamily="34" charset="0"/>
              <a:cs typeface="Segoe UI" pitchFamily="34" charset="0"/>
            </a:endParaRPr>
          </a:p>
          <a:p>
            <a:pPr marL="0" indent="0" algn="just">
              <a:buFont typeface="Wingdings"/>
              <a:buChar char="Ø"/>
            </a:pPr>
            <a:endParaRPr lang="en-GB" sz="2200" dirty="0">
              <a:solidFill>
                <a:schemeClr val="accent6">
                  <a:lumMod val="50000"/>
                </a:schemeClr>
              </a:solidFill>
              <a:latin typeface="Segoe UI" pitchFamily="34" charset="0"/>
              <a:cs typeface="Segoe UI" pitchFamily="34" charset="0"/>
            </a:endParaRPr>
          </a:p>
        </p:txBody>
      </p:sp>
      <p:sp>
        <p:nvSpPr>
          <p:cNvPr id="2" name="TextBox 1">
            <a:extLst>
              <a:ext uri="{FF2B5EF4-FFF2-40B4-BE49-F238E27FC236}">
                <a16:creationId xmlns:a16="http://schemas.microsoft.com/office/drawing/2014/main" id="{F54458C3-A91B-4ADD-9CB4-278255C510BA}"/>
              </a:ext>
            </a:extLst>
          </p:cNvPr>
          <p:cNvSpPr txBox="1"/>
          <p:nvPr/>
        </p:nvSpPr>
        <p:spPr>
          <a:xfrm>
            <a:off x="1055440" y="1988840"/>
            <a:ext cx="9937104" cy="3323987"/>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lang="en-GB" sz="3200" dirty="0">
                <a:solidFill>
                  <a:schemeClr val="accent6">
                    <a:lumMod val="50000"/>
                  </a:schemeClr>
                </a:solidFill>
              </a:rPr>
              <a:t>Amendments and Additions to Definitions</a:t>
            </a:r>
          </a:p>
          <a:p>
            <a:pPr marL="285750" indent="-285750">
              <a:lnSpc>
                <a:spcPct val="150000"/>
              </a:lnSpc>
              <a:buFont typeface="Wingdings" panose="05000000000000000000" pitchFamily="2" charset="2"/>
              <a:buChar char="Ø"/>
            </a:pPr>
            <a:r>
              <a:rPr lang="en-GB" sz="3200" dirty="0">
                <a:solidFill>
                  <a:schemeClr val="accent6">
                    <a:lumMod val="50000"/>
                  </a:schemeClr>
                </a:solidFill>
              </a:rPr>
              <a:t>Amendments to restrict ODZ land-uptake</a:t>
            </a:r>
          </a:p>
          <a:p>
            <a:pPr marL="285750" indent="-285750">
              <a:lnSpc>
                <a:spcPct val="150000"/>
              </a:lnSpc>
              <a:buFont typeface="Wingdings" panose="05000000000000000000" pitchFamily="2" charset="2"/>
              <a:buChar char="Ø"/>
            </a:pPr>
            <a:r>
              <a:rPr lang="en-GB" sz="3200" dirty="0">
                <a:solidFill>
                  <a:schemeClr val="accent6">
                    <a:lumMod val="50000"/>
                  </a:schemeClr>
                </a:solidFill>
              </a:rPr>
              <a:t>Amendments to limit development of new fuel stations</a:t>
            </a:r>
            <a:endParaRPr lang="en-GB" sz="3200" dirty="0"/>
          </a:p>
          <a:p>
            <a:pPr marL="285750" indent="-285750">
              <a:lnSpc>
                <a:spcPct val="150000"/>
              </a:lnSpc>
              <a:buFont typeface="Wingdings" panose="05000000000000000000" pitchFamily="2" charset="2"/>
              <a:buChar char="Ø"/>
            </a:pPr>
            <a:r>
              <a:rPr lang="en-GB" sz="3200" dirty="0">
                <a:solidFill>
                  <a:schemeClr val="accent6">
                    <a:lumMod val="50000"/>
                  </a:schemeClr>
                </a:solidFill>
              </a:rPr>
              <a:t>Inclusion of other General Provisions</a:t>
            </a:r>
            <a:endParaRPr lang="en-GB" sz="3200" dirty="0">
              <a:solidFill>
                <a:schemeClr val="accent6">
                  <a:lumMod val="50000"/>
                </a:schemeClr>
              </a:solidFill>
              <a:latin typeface="Segoe UI" pitchFamily="34" charset="0"/>
              <a:cs typeface="Segoe UI" pitchFamily="34" charset="0"/>
            </a:endParaRPr>
          </a:p>
          <a:p>
            <a:endParaRPr lang="en-GB" dirty="0"/>
          </a:p>
        </p:txBody>
      </p:sp>
    </p:spTree>
    <p:extLst>
      <p:ext uri="{BB962C8B-B14F-4D97-AF65-F5344CB8AC3E}">
        <p14:creationId xmlns:p14="http://schemas.microsoft.com/office/powerpoint/2010/main" val="607977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r"/>
            <a:r>
              <a:rPr lang="en-GB" sz="2800" b="1" dirty="0">
                <a:solidFill>
                  <a:schemeClr val="accent6">
                    <a:lumMod val="50000"/>
                  </a:schemeClr>
                </a:solidFill>
              </a:rPr>
              <a:t>Amendments/Additions to Definitions</a:t>
            </a:r>
          </a:p>
        </p:txBody>
      </p:sp>
      <p:sp>
        <p:nvSpPr>
          <p:cNvPr id="3" name="Content Placeholder 2"/>
          <p:cNvSpPr>
            <a:spLocks noGrp="1"/>
          </p:cNvSpPr>
          <p:nvPr>
            <p:ph idx="1"/>
          </p:nvPr>
        </p:nvSpPr>
        <p:spPr>
          <a:xfrm>
            <a:off x="1847528" y="1417638"/>
            <a:ext cx="8280920" cy="4963690"/>
          </a:xfrm>
        </p:spPr>
        <p:txBody>
          <a:bodyPr>
            <a:normAutofit/>
          </a:bodyPr>
          <a:lstStyle/>
          <a:p>
            <a:pPr algn="just">
              <a:lnSpc>
                <a:spcPct val="110000"/>
              </a:lnSpc>
              <a:spcAft>
                <a:spcPts val="600"/>
              </a:spcAft>
              <a:buFont typeface="Wingdings" panose="05000000000000000000" pitchFamily="2" charset="2"/>
              <a:buChar char="Ø"/>
            </a:pPr>
            <a:r>
              <a:rPr lang="en-GB" sz="2400" dirty="0">
                <a:solidFill>
                  <a:schemeClr val="accent6">
                    <a:lumMod val="50000"/>
                  </a:schemeClr>
                </a:solidFill>
                <a:latin typeface="Segoe UI" pitchFamily="34" charset="0"/>
                <a:cs typeface="Segoe UI" pitchFamily="34" charset="0"/>
              </a:rPr>
              <a:t>Distinguishing between </a:t>
            </a:r>
            <a:r>
              <a:rPr lang="en-GB" sz="2400" b="1" dirty="0">
                <a:solidFill>
                  <a:schemeClr val="accent6">
                    <a:lumMod val="50000"/>
                  </a:schemeClr>
                </a:solidFill>
                <a:latin typeface="Segoe UI" pitchFamily="34" charset="0"/>
                <a:cs typeface="Segoe UI" pitchFamily="34" charset="0"/>
              </a:rPr>
              <a:t>New</a:t>
            </a:r>
            <a:r>
              <a:rPr lang="en-GB" sz="2400" dirty="0">
                <a:solidFill>
                  <a:schemeClr val="accent6">
                    <a:lumMod val="50000"/>
                  </a:schemeClr>
                </a:solidFill>
                <a:latin typeface="Segoe UI" pitchFamily="34" charset="0"/>
                <a:cs typeface="Segoe UI" pitchFamily="34" charset="0"/>
              </a:rPr>
              <a:t> and </a:t>
            </a:r>
            <a:r>
              <a:rPr lang="en-GB" sz="2400" b="1" dirty="0">
                <a:solidFill>
                  <a:schemeClr val="accent6">
                    <a:lumMod val="50000"/>
                  </a:schemeClr>
                </a:solidFill>
                <a:latin typeface="Segoe UI" pitchFamily="34" charset="0"/>
                <a:cs typeface="Segoe UI" pitchFamily="34" charset="0"/>
              </a:rPr>
              <a:t>Upgraded</a:t>
            </a:r>
            <a:r>
              <a:rPr lang="en-GB" sz="2400" dirty="0">
                <a:solidFill>
                  <a:schemeClr val="accent6">
                    <a:lumMod val="50000"/>
                  </a:schemeClr>
                </a:solidFill>
                <a:latin typeface="Segoe UI" pitchFamily="34" charset="0"/>
                <a:cs typeface="Segoe UI" pitchFamily="34" charset="0"/>
              </a:rPr>
              <a:t> Fuel stations. Whilst ERA is against development of fuel service stations in ODZ, ERA deems it fit that existing fuel stations in ODZ should be given the opportunity to upgrade their fuel stations. </a:t>
            </a:r>
          </a:p>
          <a:p>
            <a:pPr algn="just">
              <a:lnSpc>
                <a:spcPct val="110000"/>
              </a:lnSpc>
              <a:spcAft>
                <a:spcPts val="600"/>
              </a:spcAft>
              <a:buFont typeface="Wingdings" panose="05000000000000000000" pitchFamily="2" charset="2"/>
              <a:buChar char="Ø"/>
            </a:pPr>
            <a:r>
              <a:rPr lang="en-GB" sz="2400" dirty="0">
                <a:solidFill>
                  <a:schemeClr val="accent6">
                    <a:lumMod val="50000"/>
                  </a:schemeClr>
                </a:solidFill>
                <a:latin typeface="Segoe UI" pitchFamily="34" charset="0"/>
                <a:cs typeface="Segoe UI" pitchFamily="34" charset="0"/>
              </a:rPr>
              <a:t>Defining </a:t>
            </a:r>
            <a:r>
              <a:rPr lang="en-GB" sz="2400" b="1" dirty="0">
                <a:solidFill>
                  <a:schemeClr val="accent6">
                    <a:lumMod val="50000"/>
                  </a:schemeClr>
                </a:solidFill>
                <a:latin typeface="Segoe UI" pitchFamily="34" charset="0"/>
                <a:cs typeface="Segoe UI" pitchFamily="34" charset="0"/>
              </a:rPr>
              <a:t>ancillary services </a:t>
            </a:r>
            <a:r>
              <a:rPr lang="en-GB" sz="2400" dirty="0">
                <a:solidFill>
                  <a:schemeClr val="accent6">
                    <a:lumMod val="50000"/>
                  </a:schemeClr>
                </a:solidFill>
                <a:latin typeface="Segoe UI" pitchFamily="34" charset="0"/>
                <a:cs typeface="Segoe UI" pitchFamily="34" charset="0"/>
              </a:rPr>
              <a:t>which presently are not defined to ensure that this policy is not used as a means to unnecessary development in ODZ. Suggesting the following: </a:t>
            </a:r>
            <a:r>
              <a:rPr lang="en-GB" sz="2400" i="1" dirty="0">
                <a:solidFill>
                  <a:srgbClr val="4E9834"/>
                </a:solidFill>
                <a:latin typeface="Segoe UI" pitchFamily="34" charset="0"/>
                <a:cs typeface="Segoe UI" pitchFamily="34" charset="0"/>
              </a:rPr>
              <a:t>“Ancillary facilities” shall be limited to facilities related to car maintenance services.</a:t>
            </a:r>
            <a:endParaRPr lang="en-GB" sz="2400" dirty="0">
              <a:solidFill>
                <a:srgbClr val="4E9834"/>
              </a:solidFill>
              <a:latin typeface="Segoe UI" pitchFamily="34" charset="0"/>
              <a:cs typeface="Segoe U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pPr algn="r"/>
            <a:r>
              <a:rPr lang="en-GB" sz="2800" b="1" dirty="0">
                <a:solidFill>
                  <a:schemeClr val="accent6">
                    <a:lumMod val="50000"/>
                  </a:schemeClr>
                </a:solidFill>
              </a:rPr>
              <a:t>Amendments/Additions to Definitions</a:t>
            </a:r>
          </a:p>
        </p:txBody>
      </p:sp>
      <p:sp>
        <p:nvSpPr>
          <p:cNvPr id="3" name="Content Placeholder 2"/>
          <p:cNvSpPr>
            <a:spLocks noGrp="1"/>
          </p:cNvSpPr>
          <p:nvPr>
            <p:ph idx="1"/>
          </p:nvPr>
        </p:nvSpPr>
        <p:spPr>
          <a:xfrm>
            <a:off x="1847528" y="1988840"/>
            <a:ext cx="8280920" cy="4963690"/>
          </a:xfrm>
        </p:spPr>
        <p:txBody>
          <a:bodyPr>
            <a:normAutofit/>
          </a:bodyPr>
          <a:lstStyle/>
          <a:p>
            <a:pPr algn="just">
              <a:lnSpc>
                <a:spcPct val="110000"/>
              </a:lnSpc>
              <a:spcAft>
                <a:spcPts val="600"/>
              </a:spcAft>
              <a:buFont typeface="Wingdings" panose="05000000000000000000" pitchFamily="2" charset="2"/>
              <a:buChar char="Ø"/>
            </a:pPr>
            <a:r>
              <a:rPr lang="en-GB" sz="2800" dirty="0">
                <a:solidFill>
                  <a:schemeClr val="accent6">
                    <a:lumMod val="50000"/>
                  </a:schemeClr>
                </a:solidFill>
                <a:latin typeface="Segoe UI" pitchFamily="34" charset="0"/>
                <a:cs typeface="Segoe UI" pitchFamily="34" charset="0"/>
              </a:rPr>
              <a:t>Defining </a:t>
            </a:r>
            <a:r>
              <a:rPr lang="en-GB" sz="2800" b="1" dirty="0">
                <a:solidFill>
                  <a:schemeClr val="accent6">
                    <a:lumMod val="50000"/>
                  </a:schemeClr>
                </a:solidFill>
                <a:latin typeface="Segoe UI" pitchFamily="34" charset="0"/>
                <a:cs typeface="Segoe UI" pitchFamily="34" charset="0"/>
              </a:rPr>
              <a:t>footprint</a:t>
            </a:r>
            <a:r>
              <a:rPr lang="en-GB" sz="2800" dirty="0">
                <a:solidFill>
                  <a:schemeClr val="accent6">
                    <a:lumMod val="50000"/>
                  </a:schemeClr>
                </a:solidFill>
                <a:latin typeface="Segoe UI" pitchFamily="34" charset="0"/>
                <a:cs typeface="Segoe UI" pitchFamily="34" charset="0"/>
              </a:rPr>
              <a:t> which presently is not defined. Suggesting the following: </a:t>
            </a:r>
            <a:r>
              <a:rPr lang="en-GB" sz="2800" i="1" dirty="0">
                <a:solidFill>
                  <a:srgbClr val="4E9834"/>
                </a:solidFill>
                <a:latin typeface="Segoe UI" pitchFamily="34" charset="0"/>
                <a:cs typeface="Segoe UI" pitchFamily="34" charset="0"/>
              </a:rPr>
              <a:t>“footprint” refers to the area of the development of the fuel service station and includes all its ancillary facilities, set back requirements, buffer zone and landscaping.</a:t>
            </a:r>
          </a:p>
          <a:p>
            <a:pPr marL="0" indent="0" algn="just">
              <a:buNone/>
            </a:pPr>
            <a:endParaRPr lang="en-GB" sz="2200" dirty="0">
              <a:solidFill>
                <a:schemeClr val="accent6">
                  <a:lumMod val="50000"/>
                </a:schemeClr>
              </a:solidFill>
              <a:latin typeface="Segoe UI" pitchFamily="34" charset="0"/>
              <a:cs typeface="Segoe UI" pitchFamily="34" charset="0"/>
            </a:endParaRPr>
          </a:p>
        </p:txBody>
      </p:sp>
    </p:spTree>
    <p:extLst>
      <p:ext uri="{BB962C8B-B14F-4D97-AF65-F5344CB8AC3E}">
        <p14:creationId xmlns:p14="http://schemas.microsoft.com/office/powerpoint/2010/main" val="2200698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just">
              <a:buNone/>
            </a:pPr>
            <a:endParaRPr lang="en-GB" sz="2000" b="1"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r>
              <a:rPr lang="en-GB" sz="2800" b="1" dirty="0">
                <a:solidFill>
                  <a:schemeClr val="accent6">
                    <a:lumMod val="50000"/>
                  </a:schemeClr>
                </a:solidFill>
                <a:latin typeface="Segoe UI" pitchFamily="34" charset="0"/>
                <a:cs typeface="Segoe UI" pitchFamily="34" charset="0"/>
              </a:rPr>
              <a:t>Deletion of para 4.2 </a:t>
            </a:r>
            <a:r>
              <a:rPr lang="en-GB" sz="2800" dirty="0">
                <a:solidFill>
                  <a:schemeClr val="accent6">
                    <a:lumMod val="50000"/>
                  </a:schemeClr>
                </a:solidFill>
                <a:latin typeface="Segoe UI" pitchFamily="34" charset="0"/>
                <a:cs typeface="Segoe UI" pitchFamily="34" charset="0"/>
              </a:rPr>
              <a:t>which opens a loophole for development of relocated fuel stations in ODZ.</a:t>
            </a:r>
          </a:p>
          <a:p>
            <a:pPr marL="0" indent="0" algn="just">
              <a:buNone/>
            </a:pPr>
            <a:endParaRPr lang="en-GB" sz="2800" baseline="30000"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r>
              <a:rPr lang="en-GB" sz="2800" b="1" dirty="0">
                <a:solidFill>
                  <a:schemeClr val="accent6">
                    <a:lumMod val="50000"/>
                  </a:schemeClr>
                </a:solidFill>
                <a:latin typeface="Segoe UI" pitchFamily="34" charset="0"/>
                <a:cs typeface="Segoe UI" pitchFamily="34" charset="0"/>
              </a:rPr>
              <a:t>Deletion of para 4.4 </a:t>
            </a:r>
            <a:r>
              <a:rPr lang="en-GB" sz="2800" dirty="0">
                <a:solidFill>
                  <a:schemeClr val="accent6">
                    <a:lumMod val="50000"/>
                  </a:schemeClr>
                </a:solidFill>
                <a:latin typeface="Segoe UI" pitchFamily="34" charset="0"/>
                <a:cs typeface="Segoe UI" pitchFamily="34" charset="0"/>
              </a:rPr>
              <a:t>which refers to the number of nozzles allowed under para 4.2 and which provides that there will be no constraints on ancillary facilities for relocated fuel stations.</a:t>
            </a:r>
          </a:p>
          <a:p>
            <a:pPr algn="just">
              <a:buFont typeface="Wingdings" panose="05000000000000000000" pitchFamily="2" charset="2"/>
              <a:buChar char="Ø"/>
            </a:pPr>
            <a:endParaRPr lang="en-GB" sz="2000" baseline="30000" dirty="0">
              <a:solidFill>
                <a:schemeClr val="accent6">
                  <a:lumMod val="50000"/>
                </a:schemeClr>
              </a:solidFill>
              <a:latin typeface="Segoe UI" pitchFamily="34" charset="0"/>
              <a:cs typeface="Segoe UI" pitchFamily="34" charset="0"/>
            </a:endParaRPr>
          </a:p>
        </p:txBody>
      </p:sp>
      <p:sp>
        <p:nvSpPr>
          <p:cNvPr id="5" name="Rectangle 4"/>
          <p:cNvSpPr/>
          <p:nvPr/>
        </p:nvSpPr>
        <p:spPr>
          <a:xfrm>
            <a:off x="5951984" y="764704"/>
            <a:ext cx="4254178" cy="523220"/>
          </a:xfrm>
          <a:prstGeom prst="rect">
            <a:avLst/>
          </a:prstGeom>
        </p:spPr>
        <p:txBody>
          <a:bodyPr wrap="none">
            <a:spAutoFit/>
          </a:bodyPr>
          <a:lstStyle/>
          <a:p>
            <a:r>
              <a:rPr lang="en-GB" sz="2800" b="1" dirty="0">
                <a:solidFill>
                  <a:schemeClr val="accent6">
                    <a:lumMod val="50000"/>
                  </a:schemeClr>
                </a:solidFill>
              </a:rPr>
              <a:t>To restrict ODZ land-uptake</a:t>
            </a:r>
            <a:endParaRPr lang="en-GB" sz="2800" dirty="0"/>
          </a:p>
        </p:txBody>
      </p:sp>
    </p:spTree>
    <p:extLst>
      <p:ext uri="{BB962C8B-B14F-4D97-AF65-F5344CB8AC3E}">
        <p14:creationId xmlns:p14="http://schemas.microsoft.com/office/powerpoint/2010/main" val="2615151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2800" b="1" dirty="0">
                <a:solidFill>
                  <a:schemeClr val="accent6">
                    <a:lumMod val="50000"/>
                  </a:schemeClr>
                </a:solidFill>
              </a:rPr>
              <a:t>To restrict ODZ land-uptake</a:t>
            </a: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GB" sz="2000" b="1" dirty="0">
                <a:solidFill>
                  <a:schemeClr val="accent6">
                    <a:lumMod val="50000"/>
                  </a:schemeClr>
                </a:solidFill>
                <a:latin typeface="Segoe UI" pitchFamily="34" charset="0"/>
                <a:cs typeface="Segoe UI" pitchFamily="34" charset="0"/>
              </a:rPr>
              <a:t>Deletion of para 3.2(g) </a:t>
            </a:r>
            <a:r>
              <a:rPr lang="en-GB" sz="2000" dirty="0">
                <a:solidFill>
                  <a:schemeClr val="accent6">
                    <a:lumMod val="50000"/>
                  </a:schemeClr>
                </a:solidFill>
                <a:latin typeface="Segoe UI" pitchFamily="34" charset="0"/>
                <a:cs typeface="Segoe UI" pitchFamily="34" charset="0"/>
              </a:rPr>
              <a:t>which provides that New or Relocated FS may be located on </a:t>
            </a:r>
            <a:r>
              <a:rPr lang="en-GB" sz="2000" i="1" dirty="0">
                <a:solidFill>
                  <a:schemeClr val="accent6">
                    <a:lumMod val="50000"/>
                  </a:schemeClr>
                </a:solidFill>
                <a:latin typeface="Segoe UI" pitchFamily="34" charset="0"/>
                <a:cs typeface="Segoe UI" pitchFamily="34" charset="0"/>
              </a:rPr>
              <a:t>“sites opposite to, or adjacent to designated industrial areas, as well as sites opposite or adjacent to Areas of Containment”</a:t>
            </a:r>
            <a:r>
              <a:rPr lang="en-GB" sz="2000" dirty="0">
                <a:solidFill>
                  <a:schemeClr val="accent6">
                    <a:lumMod val="50000"/>
                  </a:schemeClr>
                </a:solidFill>
                <a:latin typeface="Segoe UI" pitchFamily="34" charset="0"/>
                <a:cs typeface="Segoe UI" pitchFamily="34" charset="0"/>
              </a:rPr>
              <a:t> since this allows for further expansion and unnecessary uptake of ODZ land.</a:t>
            </a:r>
          </a:p>
          <a:p>
            <a:pPr algn="just">
              <a:buFont typeface="Wingdings" panose="05000000000000000000" pitchFamily="2" charset="2"/>
              <a:buChar char="Ø"/>
            </a:pPr>
            <a:endParaRPr lang="en-GB" sz="2000"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r>
              <a:rPr lang="en-GB" sz="2000" dirty="0">
                <a:solidFill>
                  <a:schemeClr val="accent6">
                    <a:lumMod val="50000"/>
                  </a:schemeClr>
                </a:solidFill>
                <a:latin typeface="Segoe UI" pitchFamily="34" charset="0"/>
                <a:cs typeface="Segoe UI" pitchFamily="34" charset="0"/>
              </a:rPr>
              <a:t>Rewording/deletion of various parts in the policy which directly or indirectly refer to para 3.2(g) or to possible development of FS in ODZ.</a:t>
            </a:r>
          </a:p>
          <a:p>
            <a:pPr marL="0" indent="0" algn="just">
              <a:buNone/>
            </a:pPr>
            <a:endParaRPr lang="en-GB" sz="2000"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r>
              <a:rPr lang="en-GB" sz="2000" dirty="0">
                <a:solidFill>
                  <a:schemeClr val="accent6">
                    <a:lumMod val="50000"/>
                  </a:schemeClr>
                </a:solidFill>
                <a:latin typeface="Segoe UI" pitchFamily="34" charset="0"/>
                <a:cs typeface="Segoe UI" pitchFamily="34" charset="0"/>
              </a:rPr>
              <a:t>Deletion of other paragraphs under section 3.2 which encourage ancillary services and which provide a loophole for height to be decided on a case-by-case basis.</a:t>
            </a:r>
          </a:p>
          <a:p>
            <a:pPr marL="0" indent="0" algn="just">
              <a:buNone/>
            </a:pPr>
            <a:endParaRPr lang="en-GB" sz="2000"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endParaRPr lang="en-GB" sz="2000" dirty="0">
              <a:solidFill>
                <a:schemeClr val="accent6">
                  <a:lumMod val="50000"/>
                </a:schemeClr>
              </a:solidFill>
              <a:latin typeface="Segoe UI" pitchFamily="34" charset="0"/>
              <a:cs typeface="Segoe UI" pitchFamily="34" charset="0"/>
            </a:endParaRPr>
          </a:p>
        </p:txBody>
      </p:sp>
    </p:spTree>
    <p:extLst>
      <p:ext uri="{BB962C8B-B14F-4D97-AF65-F5344CB8AC3E}">
        <p14:creationId xmlns:p14="http://schemas.microsoft.com/office/powerpoint/2010/main" val="1579624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2800" b="1" dirty="0">
                <a:solidFill>
                  <a:schemeClr val="accent6">
                    <a:lumMod val="50000"/>
                  </a:schemeClr>
                </a:solidFill>
              </a:rPr>
              <a:t>To limit development of new fuel stations</a:t>
            </a:r>
          </a:p>
        </p:txBody>
      </p:sp>
      <p:sp>
        <p:nvSpPr>
          <p:cNvPr id="3" name="Content Placeholder 2"/>
          <p:cNvSpPr>
            <a:spLocks noGrp="1"/>
          </p:cNvSpPr>
          <p:nvPr>
            <p:ph idx="1"/>
          </p:nvPr>
        </p:nvSpPr>
        <p:spPr/>
        <p:txBody>
          <a:bodyPr>
            <a:normAutofit/>
          </a:bodyPr>
          <a:lstStyle/>
          <a:p>
            <a:pPr marL="0" indent="0" algn="just">
              <a:buNone/>
            </a:pPr>
            <a:endParaRPr lang="en-GB" sz="2000" dirty="0">
              <a:solidFill>
                <a:schemeClr val="accent6">
                  <a:lumMod val="50000"/>
                </a:schemeClr>
              </a:solidFill>
              <a:latin typeface="Segoe UI" pitchFamily="34" charset="0"/>
              <a:cs typeface="Segoe UI" pitchFamily="34" charset="0"/>
            </a:endParaRPr>
          </a:p>
          <a:p>
            <a:pPr algn="just">
              <a:buFont typeface="Wingdings" panose="05000000000000000000" pitchFamily="2" charset="2"/>
              <a:buChar char="Ø"/>
            </a:pPr>
            <a:endParaRPr lang="en-GB" sz="2000" dirty="0">
              <a:solidFill>
                <a:schemeClr val="accent6">
                  <a:lumMod val="50000"/>
                </a:schemeClr>
              </a:solidFill>
              <a:latin typeface="Segoe UI" pitchFamily="34" charset="0"/>
              <a:cs typeface="Segoe UI" pitchFamily="34" charset="0"/>
            </a:endParaRPr>
          </a:p>
        </p:txBody>
      </p:sp>
      <p:sp>
        <p:nvSpPr>
          <p:cNvPr id="4" name="Rectangle 3"/>
          <p:cNvSpPr/>
          <p:nvPr/>
        </p:nvSpPr>
        <p:spPr>
          <a:xfrm>
            <a:off x="1451484" y="2459504"/>
            <a:ext cx="9289032" cy="1938992"/>
          </a:xfrm>
          <a:prstGeom prst="rect">
            <a:avLst/>
          </a:prstGeom>
        </p:spPr>
        <p:txBody>
          <a:bodyPr wrap="square">
            <a:spAutoFit/>
          </a:bodyPr>
          <a:lstStyle/>
          <a:p>
            <a:pPr algn="just">
              <a:buFont typeface="Wingdings" panose="05000000000000000000" pitchFamily="2" charset="2"/>
              <a:buChar char="Ø"/>
            </a:pPr>
            <a:r>
              <a:rPr lang="en-GB" sz="2400" b="1" dirty="0">
                <a:solidFill>
                  <a:schemeClr val="accent6">
                    <a:lumMod val="50000"/>
                  </a:schemeClr>
                </a:solidFill>
                <a:latin typeface="Segoe UI" pitchFamily="34" charset="0"/>
                <a:cs typeface="Segoe UI" pitchFamily="34" charset="0"/>
              </a:rPr>
              <a:t>Insertion of a new </a:t>
            </a:r>
            <a:r>
              <a:rPr lang="en-GB" sz="2400" b="1" dirty="0" err="1">
                <a:solidFill>
                  <a:schemeClr val="accent6">
                    <a:lumMod val="50000"/>
                  </a:schemeClr>
                </a:solidFill>
                <a:latin typeface="Segoe UI" pitchFamily="34" charset="0"/>
                <a:cs typeface="Segoe UI" pitchFamily="34" charset="0"/>
              </a:rPr>
              <a:t>para</a:t>
            </a:r>
            <a:r>
              <a:rPr lang="en-GB" sz="2400" b="1" dirty="0">
                <a:solidFill>
                  <a:schemeClr val="accent6">
                    <a:lumMod val="50000"/>
                  </a:schemeClr>
                </a:solidFill>
                <a:latin typeface="Segoe UI" pitchFamily="34" charset="0"/>
                <a:cs typeface="Segoe UI" pitchFamily="34" charset="0"/>
              </a:rPr>
              <a:t> 3.3 </a:t>
            </a:r>
            <a:r>
              <a:rPr lang="en-GB" sz="2400" dirty="0">
                <a:solidFill>
                  <a:schemeClr val="accent6">
                    <a:lumMod val="50000"/>
                  </a:schemeClr>
                </a:solidFill>
                <a:latin typeface="Segoe UI" pitchFamily="34" charset="0"/>
                <a:cs typeface="Segoe UI" pitchFamily="34" charset="0"/>
              </a:rPr>
              <a:t>to read as follows:</a:t>
            </a:r>
            <a:r>
              <a:rPr lang="en-GB" sz="2400" b="1" dirty="0">
                <a:solidFill>
                  <a:schemeClr val="accent6">
                    <a:lumMod val="50000"/>
                  </a:schemeClr>
                </a:solidFill>
                <a:latin typeface="Segoe UI" pitchFamily="34" charset="0"/>
                <a:cs typeface="Segoe UI" pitchFamily="34" charset="0"/>
              </a:rPr>
              <a:t> </a:t>
            </a:r>
            <a:r>
              <a:rPr lang="en-GB" sz="2400" i="1" dirty="0">
                <a:solidFill>
                  <a:srgbClr val="4E9834"/>
                </a:solidFill>
                <a:latin typeface="Segoe UI" pitchFamily="34" charset="0"/>
                <a:cs typeface="Segoe UI" pitchFamily="34" charset="0"/>
              </a:rPr>
              <a:t>“An environmental gain shall be imposed as a condition in the approved development permit to compensate for the environmental impact. Such environmental gain shall be paid into the Environment Fund in line with Article 32(4)(d) of the Environment Protection Act.” </a:t>
            </a:r>
          </a:p>
        </p:txBody>
      </p:sp>
    </p:spTree>
    <p:extLst>
      <p:ext uri="{BB962C8B-B14F-4D97-AF65-F5344CB8AC3E}">
        <p14:creationId xmlns:p14="http://schemas.microsoft.com/office/powerpoint/2010/main" val="1579624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GB" sz="2800" b="1" dirty="0">
                <a:solidFill>
                  <a:schemeClr val="accent6">
                    <a:lumMod val="50000"/>
                  </a:schemeClr>
                </a:solidFill>
              </a:rPr>
              <a:t>General Provisions for all FS to achieve </a:t>
            </a:r>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Ø"/>
            </a:pPr>
            <a:r>
              <a:rPr lang="en-GB" sz="2000" b="1" dirty="0">
                <a:solidFill>
                  <a:schemeClr val="accent6">
                    <a:lumMod val="50000"/>
                  </a:schemeClr>
                </a:solidFill>
                <a:latin typeface="Segoe UI" pitchFamily="34" charset="0"/>
                <a:cs typeface="Segoe UI" pitchFamily="34" charset="0"/>
              </a:rPr>
              <a:t>Broadening of section 5.0 </a:t>
            </a:r>
            <a:r>
              <a:rPr lang="en-GB" sz="2000" dirty="0">
                <a:solidFill>
                  <a:schemeClr val="accent6">
                    <a:lumMod val="50000"/>
                  </a:schemeClr>
                </a:solidFill>
                <a:latin typeface="Segoe UI" pitchFamily="34" charset="0"/>
                <a:cs typeface="Segoe UI" pitchFamily="34" charset="0"/>
              </a:rPr>
              <a:t>to encompass more general provisions to apply for ALL fuel stations. </a:t>
            </a:r>
          </a:p>
          <a:p>
            <a:pPr marL="0" indent="0" algn="just">
              <a:buNone/>
            </a:pPr>
            <a:endParaRPr lang="en-GB" sz="2000" dirty="0">
              <a:solidFill>
                <a:schemeClr val="accent6">
                  <a:lumMod val="50000"/>
                </a:schemeClr>
              </a:solidFill>
              <a:latin typeface="Segoe UI" pitchFamily="34" charset="0"/>
              <a:cs typeface="Segoe UI" pitchFamily="34" charset="0"/>
            </a:endParaRPr>
          </a:p>
          <a:p>
            <a:pPr lvl="1" algn="just">
              <a:buFont typeface="Wingdings" panose="05000000000000000000" pitchFamily="2" charset="2"/>
              <a:buChar char="Ø"/>
            </a:pPr>
            <a:r>
              <a:rPr lang="en-GB" sz="1900" dirty="0">
                <a:solidFill>
                  <a:schemeClr val="accent6">
                    <a:lumMod val="50000"/>
                  </a:schemeClr>
                </a:solidFill>
                <a:latin typeface="Segoe UI" pitchFamily="34" charset="0"/>
                <a:cs typeface="Segoe UI" pitchFamily="34" charset="0"/>
              </a:rPr>
              <a:t>Suggesting rewording of para 5.4 to read as follows: </a:t>
            </a:r>
            <a:r>
              <a:rPr lang="en-GB" sz="1900" i="1" dirty="0">
                <a:solidFill>
                  <a:srgbClr val="4E9834"/>
                </a:solidFill>
                <a:latin typeface="Segoe UI" pitchFamily="34" charset="0"/>
                <a:cs typeface="Segoe UI" pitchFamily="34" charset="0"/>
              </a:rPr>
              <a:t>“A fuel station </a:t>
            </a:r>
            <a:r>
              <a:rPr lang="en-GB" sz="1900" b="1" i="1" dirty="0">
                <a:solidFill>
                  <a:srgbClr val="4E9834"/>
                </a:solidFill>
                <a:latin typeface="Segoe UI" pitchFamily="34" charset="0"/>
                <a:cs typeface="Segoe UI" pitchFamily="34" charset="0"/>
              </a:rPr>
              <a:t>shall not be permitted within a radius of 1.5km</a:t>
            </a:r>
            <a:r>
              <a:rPr lang="en-GB" sz="1900" i="1" dirty="0">
                <a:solidFill>
                  <a:srgbClr val="4E9834"/>
                </a:solidFill>
                <a:latin typeface="Segoe UI" pitchFamily="34" charset="0"/>
                <a:cs typeface="Segoe UI" pitchFamily="34" charset="0"/>
              </a:rPr>
              <a:t> from an existing fuel station.”</a:t>
            </a:r>
          </a:p>
          <a:p>
            <a:pPr marL="457200" lvl="1" indent="0" algn="just">
              <a:buNone/>
            </a:pPr>
            <a:endParaRPr lang="en-GB" sz="1900" i="1" dirty="0">
              <a:solidFill>
                <a:srgbClr val="4E9834"/>
              </a:solidFill>
              <a:latin typeface="Segoe UI" pitchFamily="34" charset="0"/>
              <a:cs typeface="Segoe UI" pitchFamily="34" charset="0"/>
            </a:endParaRPr>
          </a:p>
          <a:p>
            <a:pPr lvl="1" algn="just">
              <a:buFont typeface="Wingdings" panose="05000000000000000000" pitchFamily="2" charset="2"/>
              <a:buChar char="Ø"/>
            </a:pPr>
            <a:r>
              <a:rPr lang="en-GB" sz="1900" dirty="0">
                <a:solidFill>
                  <a:schemeClr val="accent6">
                    <a:lumMod val="50000"/>
                  </a:schemeClr>
                </a:solidFill>
                <a:latin typeface="Segoe UI" pitchFamily="34" charset="0"/>
                <a:cs typeface="Segoe UI" pitchFamily="34" charset="0"/>
              </a:rPr>
              <a:t>Addition of a new para 5.6 which states that</a:t>
            </a:r>
            <a:r>
              <a:rPr lang="en-GB" sz="1900" b="1" dirty="0">
                <a:solidFill>
                  <a:schemeClr val="accent6">
                    <a:lumMod val="50000"/>
                  </a:schemeClr>
                </a:solidFill>
                <a:latin typeface="Segoe UI" pitchFamily="34" charset="0"/>
                <a:cs typeface="Segoe UI" pitchFamily="34" charset="0"/>
              </a:rPr>
              <a:t> ODZ sites shall not be potential candidate sites for new or relocated fuel stations. </a:t>
            </a:r>
            <a:r>
              <a:rPr lang="en-GB" sz="1900" dirty="0">
                <a:solidFill>
                  <a:schemeClr val="accent6">
                    <a:lumMod val="50000"/>
                  </a:schemeClr>
                </a:solidFill>
                <a:latin typeface="Segoe UI" pitchFamily="34" charset="0"/>
                <a:cs typeface="Segoe UI" pitchFamily="34" charset="0"/>
              </a:rPr>
              <a:t>However existing stations will be allowed to upgrade their fuel stations as long as it is in line with the general spirit of the policy. </a:t>
            </a:r>
          </a:p>
          <a:p>
            <a:pPr marL="457200" lvl="1" indent="0" algn="just">
              <a:buNone/>
            </a:pPr>
            <a:endParaRPr lang="en-GB" sz="1900" dirty="0">
              <a:solidFill>
                <a:schemeClr val="accent6">
                  <a:lumMod val="50000"/>
                </a:schemeClr>
              </a:solidFill>
              <a:latin typeface="Segoe UI" pitchFamily="34" charset="0"/>
              <a:cs typeface="Segoe UI" pitchFamily="34" charset="0"/>
            </a:endParaRPr>
          </a:p>
          <a:p>
            <a:pPr lvl="1" algn="just">
              <a:buFont typeface="Wingdings" panose="05000000000000000000" pitchFamily="2" charset="2"/>
              <a:buChar char="Ø"/>
            </a:pPr>
            <a:r>
              <a:rPr lang="en-GB" sz="1900" dirty="0">
                <a:solidFill>
                  <a:schemeClr val="accent6">
                    <a:lumMod val="50000"/>
                  </a:schemeClr>
                </a:solidFill>
                <a:latin typeface="Segoe UI" pitchFamily="34" charset="0"/>
                <a:cs typeface="Segoe UI" pitchFamily="34" charset="0"/>
              </a:rPr>
              <a:t>Addition of a new para 5.7 which states that all new fuel stations or relocated fuel stations shall have a </a:t>
            </a:r>
            <a:r>
              <a:rPr lang="en-GB" sz="1900" b="1" dirty="0">
                <a:solidFill>
                  <a:schemeClr val="accent6">
                    <a:lumMod val="50000"/>
                  </a:schemeClr>
                </a:solidFill>
                <a:latin typeface="Segoe UI" pitchFamily="34" charset="0"/>
                <a:cs typeface="Segoe UI" pitchFamily="34" charset="0"/>
              </a:rPr>
              <a:t>footprint which does not exceed 2,000m</a:t>
            </a:r>
            <a:r>
              <a:rPr lang="en-GB" sz="1900" b="1" baseline="30000" dirty="0">
                <a:solidFill>
                  <a:schemeClr val="accent6">
                    <a:lumMod val="50000"/>
                  </a:schemeClr>
                </a:solidFill>
                <a:latin typeface="Segoe UI" pitchFamily="34" charset="0"/>
                <a:cs typeface="Segoe UI" pitchFamily="34" charset="0"/>
              </a:rPr>
              <a:t>2</a:t>
            </a:r>
            <a:r>
              <a:rPr lang="en-GB" sz="1900" dirty="0">
                <a:solidFill>
                  <a:schemeClr val="accent6">
                    <a:lumMod val="50000"/>
                  </a:schemeClr>
                </a:solidFill>
                <a:latin typeface="Segoe UI" pitchFamily="34" charset="0"/>
                <a:cs typeface="Segoe UI" pitchFamily="34" charset="0"/>
              </a:rPr>
              <a:t>.</a:t>
            </a:r>
          </a:p>
          <a:p>
            <a:pPr marL="457200" lvl="1" indent="0" algn="just">
              <a:buNone/>
            </a:pPr>
            <a:endParaRPr lang="en-GB" sz="1900" dirty="0">
              <a:solidFill>
                <a:schemeClr val="accent6">
                  <a:lumMod val="50000"/>
                </a:schemeClr>
              </a:solidFill>
              <a:latin typeface="Segoe UI" pitchFamily="34" charset="0"/>
              <a:cs typeface="Segoe UI" pitchFamily="34" charset="0"/>
            </a:endParaRPr>
          </a:p>
          <a:p>
            <a:pPr lvl="1" algn="just">
              <a:buFont typeface="Wingdings" panose="05000000000000000000" pitchFamily="2" charset="2"/>
              <a:buChar char="Ø"/>
            </a:pPr>
            <a:r>
              <a:rPr lang="en-GB" sz="1900" dirty="0">
                <a:solidFill>
                  <a:schemeClr val="accent6">
                    <a:lumMod val="50000"/>
                  </a:schemeClr>
                </a:solidFill>
                <a:latin typeface="Segoe UI" pitchFamily="34" charset="0"/>
                <a:cs typeface="Segoe UI" pitchFamily="34" charset="0"/>
              </a:rPr>
              <a:t>Addition of new para 5.8 which stated that all fuel stations shall have a </a:t>
            </a:r>
            <a:r>
              <a:rPr lang="en-GB" sz="1900" b="1" dirty="0">
                <a:solidFill>
                  <a:schemeClr val="accent6">
                    <a:lumMod val="50000"/>
                  </a:schemeClr>
                </a:solidFill>
                <a:latin typeface="Segoe UI" pitchFamily="34" charset="0"/>
                <a:cs typeface="Segoe UI" pitchFamily="34" charset="0"/>
              </a:rPr>
              <a:t>height limitation of 7 metres. </a:t>
            </a:r>
          </a:p>
          <a:p>
            <a:endParaRPr lang="en-GB" dirty="0"/>
          </a:p>
        </p:txBody>
      </p:sp>
    </p:spTree>
    <p:extLst>
      <p:ext uri="{BB962C8B-B14F-4D97-AF65-F5344CB8AC3E}">
        <p14:creationId xmlns:p14="http://schemas.microsoft.com/office/powerpoint/2010/main" val="3886848142"/>
      </p:ext>
    </p:extLst>
  </p:cSld>
  <p:clrMapOvr>
    <a:masterClrMapping/>
  </p:clrMapOvr>
</p:sld>
</file>

<file path=ppt/theme/theme1.xml><?xml version="1.0" encoding="utf-8"?>
<a:theme xmlns:a="http://schemas.openxmlformats.org/drawingml/2006/main" name="Office Theme">
  <a:themeElements>
    <a:clrScheme name="Custom 3">
      <a:dk1>
        <a:sysClr val="windowText" lastClr="000000"/>
      </a:dk1>
      <a:lt1>
        <a:sysClr val="window" lastClr="FFFFFF"/>
      </a:lt1>
      <a:dk2>
        <a:srgbClr val="04617B"/>
      </a:dk2>
      <a:lt2>
        <a:srgbClr val="DBF5F9"/>
      </a:lt2>
      <a:accent1>
        <a:srgbClr val="7CCA62"/>
      </a:accent1>
      <a:accent2>
        <a:srgbClr val="00B050"/>
      </a:accent2>
      <a:accent3>
        <a:srgbClr val="36FF91"/>
      </a:accent3>
      <a:accent4>
        <a:srgbClr val="10CF9B"/>
      </a:accent4>
      <a:accent5>
        <a:srgbClr val="92D050"/>
      </a:accent5>
      <a:accent6>
        <a:srgbClr val="00B050"/>
      </a:accent6>
      <a:hlink>
        <a:srgbClr val="E2D700"/>
      </a:hlink>
      <a:folHlink>
        <a:srgbClr val="36FF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876</TotalTime>
  <Words>570</Words>
  <Application>Microsoft Office PowerPoint</Application>
  <PresentationFormat>Widescreen</PresentationFormat>
  <Paragraphs>40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Segoe UI</vt:lpstr>
      <vt:lpstr>Wingdings</vt:lpstr>
      <vt:lpstr>Office Theme</vt:lpstr>
      <vt:lpstr>Review of the Fuel Service Stations Policy</vt:lpstr>
      <vt:lpstr>Main Objectives</vt:lpstr>
      <vt:lpstr>Proposed Changes</vt:lpstr>
      <vt:lpstr>Amendments/Additions to Definitions</vt:lpstr>
      <vt:lpstr>Amendments/Additions to Definitions</vt:lpstr>
      <vt:lpstr>PowerPoint Presentation</vt:lpstr>
      <vt:lpstr>To restrict ODZ land-uptake</vt:lpstr>
      <vt:lpstr>To limit development of new fuel stations</vt:lpstr>
      <vt:lpstr>General Provisions for all FS to achieve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abdig012</dc:creator>
  <cp:lastModifiedBy>Louise Spiteri</cp:lastModifiedBy>
  <cp:revision>89</cp:revision>
  <dcterms:created xsi:type="dcterms:W3CDTF">2016-04-22T05:44:38Z</dcterms:created>
  <dcterms:modified xsi:type="dcterms:W3CDTF">2018-04-12T13:23:33Z</dcterms:modified>
</cp:coreProperties>
</file>