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75" r:id="rId2"/>
    <p:sldMasterId id="2147483687" r:id="rId3"/>
  </p:sldMasterIdLst>
  <p:notesMasterIdLst>
    <p:notesMasterId r:id="rId21"/>
  </p:notesMasterIdLst>
  <p:sldIdLst>
    <p:sldId id="256" r:id="rId4"/>
    <p:sldId id="272" r:id="rId5"/>
    <p:sldId id="259" r:id="rId6"/>
    <p:sldId id="275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2"/>
    <p:restoredTop sz="94729"/>
  </p:normalViewPr>
  <p:slideViewPr>
    <p:cSldViewPr snapToGrid="0" snapToObjects="1">
      <p:cViewPr varScale="1">
        <p:scale>
          <a:sx n="62" d="100"/>
          <a:sy n="62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0BCDA-7BA8-084A-90CC-5899EE426986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FDFCF-FE27-EC4F-9E75-78D042E6B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60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62286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5949cdbf18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5949cdbf18_0_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97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949cdbf18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949cdbf18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837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949cdbf18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5949cdbf18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7424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5949cdbf18_0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5949cdbf18_0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183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5949cdbf18_0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5949cdbf18_0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119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5949cdbf18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5949cdbf18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9499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949cdbf18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5949cdbf18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092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949cdbf18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5949cdbf18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2315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949cdbf18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949cdbf18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7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949cdbf18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949cdbf18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5471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949cdbf18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5949cdbf18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469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949cdbf18_0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5949cdbf18_0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1145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949cdbf18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5949cdbf18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766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6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8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0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600" cy="71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467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72600" y="2771833"/>
            <a:ext cx="10251600" cy="3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799053-BF8E-894A-B6C6-E94157FD5A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667762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1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497C-1180-614A-B9EA-D2D24FE5F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8DF6A0-21F6-B84D-9C3F-58F70D1E9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33BCB-CA99-8B42-9A6A-7EA68E928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B2E64-0DF8-B544-9A47-292302F1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F067F-9C37-7848-B111-A821FEBF9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42A04-D770-C64B-97A3-15698276B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5F3E4-A23D-2A42-818E-B8ED6F03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4C3AC-7EBE-F345-8B83-8993C99D2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602D7-3268-954C-8792-2A58BB35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89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7A76-988C-A443-A6E6-4FE9784E5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EEFAC-1966-514E-A47E-A46FDB0B5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31F73-5EE1-6C46-91E8-08001A11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587DD-90F3-DA40-B1B2-9BABE9FE1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3BB2-7150-9A43-A058-843161316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28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88D1C-E541-E04B-A3EF-AF46237A5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A6BA1-8E45-8545-A59E-93BD33B66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66ED5-7E45-0B4E-98F0-204372760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48611-67DC-AD43-9BC4-241E8ADF9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1BBF0-B81D-1245-ADCE-6621F214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63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859A6-8D5F-4D4E-BD49-41C7FE88A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12E80-0650-6542-9C99-3BE3464AA9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DF185-A473-284E-9652-F0C36698A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3B055-0F3F-934D-89F1-5101A032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10A73-52C1-E34E-BD1C-8A44CFEB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7B824-1451-CA49-B7A2-A28B2A20F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42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F4C4-B446-E741-B696-A619AC3D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9BC02-79CF-4F4F-A3C0-4C748537A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D9D6F-8E05-9243-B94B-2A928EA43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AAC0EB-D07B-6A41-A211-CF534F3C5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12C7A-0041-F84F-A187-B8D994500A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2A5C64-3996-944E-BBA3-9E643719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3905B3-5A94-9A44-9B5B-405F6136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71514C-BDA6-1B41-84B3-30BA2642B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59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26782-36B1-B94B-9E96-3C96ECDFA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5A1AA1-B8B4-9C44-A764-0DD9C19A0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52E64-E7B2-584B-AD7F-E436C3AE5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D1FF4-96F9-454B-814D-08C018FC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4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A60F36-F4FC-0048-81FE-A66F9A9398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581400" cy="112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9129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8E1F0-CAA7-7049-8B1E-A6FE32DE5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47B79-023F-784F-8E5D-D0BCD94C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39351-7DB8-9B47-8BE7-A244187F7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14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D2D3-501E-964F-BAFF-D168A6E2D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51402-626E-0E49-BAD0-48B2A31AF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B721B-B191-694F-A7DC-EC9028660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F285D-09A0-E145-B8DC-6C2BDE466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1F465-1818-F241-B8AB-C3BB5631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416C7-35E7-9544-9FAC-F7A960E3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26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3130-5E94-B149-9A18-EC0803FCE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345094-0E4E-F446-B9B1-FB7EDC3AA4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2ED0F-838E-6041-9C02-0C9991E48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83E0-3A5E-BB4D-A137-0C9C7CFF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9B8AB-A0C7-5048-AB81-4C6D289A9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6274C-2233-B24F-B5B4-F2EFB34A8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991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409AF-C747-1B4E-A212-286D49C62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142B1-C967-9349-8A63-4DBC07C98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36B65-94BC-9741-9478-F85B6CB58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5906-CD5E-9B4E-8D98-B707363F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1965A-B3C7-DC4A-BD43-EBF10481D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98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97F5EF-F3A4-6A4E-9B9B-FC3CA9C5F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CFE61-6552-9B45-AE87-B7DDC9EE5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23130-1819-5D47-A6B4-2A3CB47E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C0D41-2A35-B146-AE1B-49CC19DE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78E90-CC8C-9646-A2B2-35B568CDF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24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4644A-5C9B-F24A-A9C9-9531BAC79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E44CD-5E21-D742-B20A-1178C6839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9D9F1-A6CF-4041-BA0C-FD3014ED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115E3-8BE4-CD4D-A244-1A29F009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3109C-0B77-6846-A856-D4C412901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429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CBCE-FFF5-AC46-9C47-489FA8E15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ABF73-7F85-8F42-ADD4-1847FBA6B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D18AA-3EA9-BA46-BDA1-898FC202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DB1B9-01EE-7044-AEBE-C35970E2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47034-8D89-EB4C-8381-9D8BCFB1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420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4831-8C7A-0A48-A512-730E0F203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812E3-DC46-844C-883F-35AAFDB03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98631-2C73-2A4F-8E32-1BF6C41A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53243-FD62-AC47-9F34-9D85AFFE0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1FBB1-9341-7548-B573-EE19097F6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376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A82E3-E636-4441-A047-2BFEDE25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AF64C-7BFF-2A42-9A8F-DAD22B070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95FDC-DE0B-9949-9EE0-948D8B4B1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B17AB-12B6-B349-866F-0DF2DD14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08B92-573D-9245-9E67-68FA678F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520D3-F96B-8C4E-8E33-021D1C89B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746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E6E2D-7ADB-CA48-AA66-F164EF06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B26C5-376C-6342-AD0C-3A1BBBBF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0D686-0824-8D46-8092-C645C810E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470F4C-9D0F-1A42-967F-90F3D59B4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D6B73C-1F16-0C4D-B8E9-526BA8CCB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712B67-8C2F-F047-A4A4-C24FA043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D4365B-5475-F747-957C-6E50E7AF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FE1926-FCC7-434F-8464-9B5E5626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9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5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BAE5-E6C2-8848-8250-F00F950DF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FBB3A9-100F-C84B-A6EC-91A3D9B0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E04EE-E86A-EB46-A72B-77B841EBA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E24FB-64F8-DA49-982C-177AEAED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617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060B0D-C172-9B47-8C13-225D709E0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CCD440-DC45-D441-A081-4EEC2D07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0305B-1C69-F74D-809F-E4792395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10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52CE-0525-4946-833A-AC18E4ABE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AD584-8728-3948-90DF-9B1A3565C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13B83-BBF1-2546-8B01-01ED21899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FD2E6-24B9-594C-A0A5-7986C329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EAB47-EDAE-7344-8732-A54A499C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57E71-27D0-4F47-8B24-AE605037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386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2E601-95C5-0B4E-88A6-BA1D3D540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109C07-38C4-064E-ABA7-88AAB18CB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D6DF0-315C-0444-83F9-14B15FF97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DD207-B5ED-044B-8947-E86167921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D493F-4E7E-C84D-A2C1-EB1E641E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0CC1D-D693-574F-9F37-0928B2502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616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96AE2-A992-454A-BA18-53BA86FED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E6AC4-FA05-244F-ABA2-423BDD1C2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42D5D-51E8-DF40-AAC1-D0FAB9C2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213FE-C75A-C843-9E69-F78056154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B995-5F44-5F41-8564-5431D7C03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945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84D8D3-5EFF-3145-8DAD-B64D4819F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1B1A2C-A046-5F41-B33F-D41D13759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010DE-EF42-9744-9736-0A5B7E2D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BFD30-069D-054E-8F0D-D1656E3B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88786-8487-8A42-A312-95FA904D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8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7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8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1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1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C3835-86AC-D24A-BC32-72C17FC15E0C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7CD1E-364A-F641-802B-EF7CF976B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7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03BB9-44C0-D147-8D86-A4138C717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B9C4C-9E59-944F-87A5-46655A06B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074DF-26E5-2F47-9589-E32ABB78D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74C77-7DAC-CD41-8114-D94D3AA890EF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31948-B181-5A4A-BD24-F8C37DC22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574C5-E569-E340-8E7B-4BB2AB9D6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02C9C-5AB1-B641-B8CA-1279F4572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5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0C29B8-8415-B641-A57B-91DEE9CED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AE08E-38ED-EE45-B0FE-52031951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1A24F-227D-F647-BCB1-3C44E03706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5D4E0-F073-8E42-9B30-F9141BA8569B}" type="datetimeFigureOut">
              <a:rPr lang="en-US" smtClean="0"/>
              <a:t>7/10/2019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75E35-5BA4-5241-9023-3C53839C7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CE013-4B84-934A-8630-A27A34C92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BDBF8-14F4-E043-828E-DF42883B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972600" y="2267712"/>
            <a:ext cx="10250800" cy="17434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Prevalence of Loneliness in the Maltese Population aged 11+</a:t>
            </a:r>
            <a:b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br>
              <a:rPr lang="en-GB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 nationally representative study</a:t>
            </a:r>
            <a:b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June 2019</a:t>
            </a:r>
            <a:br>
              <a:rPr lang="en-GB" dirty="0">
                <a:latin typeface="+mn-lt"/>
              </a:rPr>
            </a:br>
            <a:endParaRPr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AFBCF9-79C4-4C44-9FE6-03C049F4A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" y="0"/>
            <a:ext cx="2828544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475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>
            <a:spLocks noGrp="1"/>
          </p:cNvSpPr>
          <p:nvPr>
            <p:ph type="title"/>
          </p:nvPr>
        </p:nvSpPr>
        <p:spPr>
          <a:xfrm>
            <a:off x="339000" y="363700"/>
            <a:ext cx="114374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Marital status (18+)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1"/>
          </p:nvPr>
        </p:nvSpPr>
        <p:spPr>
          <a:xfrm>
            <a:off x="339000" y="2316480"/>
            <a:ext cx="4233000" cy="401116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-GB" sz="2267" b="1" dirty="0"/>
              <a:t>Single people: </a:t>
            </a:r>
            <a:r>
              <a:rPr lang="en-GB" sz="2267" dirty="0"/>
              <a:t>highest not lonely/ lowest moderately lonely </a:t>
            </a:r>
          </a:p>
          <a:p>
            <a:pPr marL="342900" indent="-342900">
              <a:lnSpc>
                <a:spcPct val="115000"/>
              </a:lnSpc>
            </a:pPr>
            <a:endParaRPr lang="en-GB" sz="2267" b="1" dirty="0"/>
          </a:p>
          <a:p>
            <a:pPr marL="342900" indent="-342900">
              <a:lnSpc>
                <a:spcPct val="115000"/>
              </a:lnSpc>
            </a:pPr>
            <a:r>
              <a:rPr lang="en-GB" sz="2267" b="1" dirty="0"/>
              <a:t>Widowed persons:</a:t>
            </a:r>
            <a:r>
              <a:rPr lang="en-GB" sz="2267" dirty="0"/>
              <a:t> highest rates of both moderate and severe loneliness than all other marital statuses. </a:t>
            </a:r>
            <a:endParaRPr sz="2267" dirty="0"/>
          </a:p>
          <a:p>
            <a:pPr marL="342900" indent="-34290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</a:pPr>
            <a:r>
              <a:rPr lang="en-GB" sz="2267" b="1" dirty="0"/>
              <a:t>Separated or divorced: </a:t>
            </a:r>
            <a:r>
              <a:rPr lang="en-GB" sz="2267" dirty="0"/>
              <a:t>severe loneliness also high</a:t>
            </a:r>
            <a:endParaRPr sz="2267" dirty="0"/>
          </a:p>
        </p:txBody>
      </p:sp>
      <p:pic>
        <p:nvPicPr>
          <p:cNvPr id="145" name="Google Shape;14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45025" y="2316480"/>
            <a:ext cx="6631510" cy="36004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1791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333100" y="672633"/>
            <a:ext cx="10598800" cy="7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Living alone (18+)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152" name="Google Shape;15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7008" y="2133600"/>
            <a:ext cx="10302240" cy="43159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8345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>
            <a:spLocks noGrp="1"/>
          </p:cNvSpPr>
          <p:nvPr>
            <p:ph type="title"/>
          </p:nvPr>
        </p:nvSpPr>
        <p:spPr>
          <a:xfrm>
            <a:off x="694944" y="823032"/>
            <a:ext cx="10526856" cy="89603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Mortgage &amp; Income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605300" y="2267712"/>
            <a:ext cx="4058400" cy="36504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None/>
            </a:pPr>
            <a:r>
              <a:rPr lang="en-GB" sz="2400" dirty="0"/>
              <a:t>Results show </a:t>
            </a:r>
            <a:r>
              <a:rPr lang="en-GB" sz="2400" b="1" dirty="0"/>
              <a:t>almost double the rate of moderate loneliness for individuals whose mortgage is not paid </a:t>
            </a:r>
            <a:r>
              <a:rPr lang="en-GB" sz="2400" dirty="0"/>
              <a:t>on their dwelling.  </a:t>
            </a:r>
          </a:p>
        </p:txBody>
      </p:sp>
      <p:pic>
        <p:nvPicPr>
          <p:cNvPr id="159" name="Google Shape;15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3034" y="2267712"/>
            <a:ext cx="6703367" cy="40477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5017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>
            <a:spLocks noGrp="1"/>
          </p:cNvSpPr>
          <p:nvPr>
            <p:ph type="title"/>
          </p:nvPr>
        </p:nvSpPr>
        <p:spPr>
          <a:xfrm>
            <a:off x="250633" y="384600"/>
            <a:ext cx="11525767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latin typeface="+mn-lt"/>
              </a:rPr>
            </a:br>
            <a:br>
              <a:rPr lang="en-GB" b="1" dirty="0"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Mortgage &amp; Income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65" name="Google Shape;165;p25"/>
          <p:cNvSpPr txBox="1">
            <a:spLocks noGrp="1"/>
          </p:cNvSpPr>
          <p:nvPr>
            <p:ph type="body" idx="1"/>
          </p:nvPr>
        </p:nvSpPr>
        <p:spPr>
          <a:xfrm>
            <a:off x="250633" y="2231136"/>
            <a:ext cx="5010800" cy="397313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GB" sz="2400" b="1" dirty="0"/>
              <a:t>Perception of one’s household income as being high, adequate, or low</a:t>
            </a:r>
            <a:endParaRPr sz="2400" dirty="0"/>
          </a:p>
          <a:p>
            <a:pPr marL="342900" indent="-34290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</a:pPr>
            <a:r>
              <a:rPr lang="en-GB" sz="2400" dirty="0"/>
              <a:t>Little difference in loneliness amongst those who perceive their household income to be adequate and high</a:t>
            </a:r>
          </a:p>
          <a:p>
            <a:pPr marL="342900" indent="-34290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</a:pPr>
            <a:r>
              <a:rPr lang="en-GB" sz="2400" b="1" dirty="0"/>
              <a:t>those who perceive their income to be low are the loneliest</a:t>
            </a:r>
            <a:r>
              <a:rPr lang="en-GB" sz="2400" dirty="0"/>
              <a:t>.</a:t>
            </a:r>
            <a:endParaRPr sz="2400" dirty="0"/>
          </a:p>
        </p:txBody>
      </p:sp>
      <p:pic>
        <p:nvPicPr>
          <p:cNvPr id="166" name="Google Shape;16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61434" y="2353056"/>
            <a:ext cx="6515100" cy="4108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35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>
            <a:spLocks noGrp="1"/>
          </p:cNvSpPr>
          <p:nvPr>
            <p:ph type="title"/>
          </p:nvPr>
        </p:nvSpPr>
        <p:spPr>
          <a:xfrm>
            <a:off x="365760" y="823033"/>
            <a:ext cx="10649673" cy="7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General Health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73" name="Google Shape;17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8385" y="2206751"/>
            <a:ext cx="9351264" cy="4474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9669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>
            <a:spLocks noGrp="1"/>
          </p:cNvSpPr>
          <p:nvPr>
            <p:ph type="title"/>
          </p:nvPr>
        </p:nvSpPr>
        <p:spPr>
          <a:xfrm>
            <a:off x="333133" y="804672"/>
            <a:ext cx="11360800" cy="69494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Subjective wellbeing &amp; coping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pic>
        <p:nvPicPr>
          <p:cNvPr id="180" name="Google Shape;18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1809" y="1701800"/>
            <a:ext cx="10264594" cy="467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9830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>
            <a:spLocks noGrp="1"/>
          </p:cNvSpPr>
          <p:nvPr>
            <p:ph type="title"/>
          </p:nvPr>
        </p:nvSpPr>
        <p:spPr>
          <a:xfrm>
            <a:off x="250600" y="656000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Disability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86" name="Google Shape;186;p28"/>
          <p:cNvSpPr txBox="1">
            <a:spLocks noGrp="1"/>
          </p:cNvSpPr>
          <p:nvPr>
            <p:ph type="body" idx="1"/>
          </p:nvPr>
        </p:nvSpPr>
        <p:spPr>
          <a:xfrm>
            <a:off x="250600" y="1555465"/>
            <a:ext cx="4600400" cy="471122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-GB" sz="2400" b="1" dirty="0"/>
              <a:t>51.1% of those with a disability</a:t>
            </a:r>
            <a:r>
              <a:rPr lang="en-GB" sz="2400" dirty="0"/>
              <a:t> are </a:t>
            </a:r>
            <a:r>
              <a:rPr lang="en-GB" sz="2400" b="1" dirty="0"/>
              <a:t>moderately lonely</a:t>
            </a:r>
            <a:r>
              <a:rPr lang="en-GB" sz="2400" dirty="0"/>
              <a:t>, compared to </a:t>
            </a:r>
            <a:r>
              <a:rPr lang="en-GB" sz="2400" b="1" dirty="0"/>
              <a:t>40.5% </a:t>
            </a:r>
            <a:r>
              <a:rPr lang="en-GB" sz="2400" dirty="0"/>
              <a:t>of those who </a:t>
            </a:r>
            <a:r>
              <a:rPr lang="en-GB" sz="2400" b="1" dirty="0"/>
              <a:t>do not have a disability.  </a:t>
            </a:r>
            <a:endParaRPr sz="2400" b="1" dirty="0"/>
          </a:p>
          <a:p>
            <a:pPr marL="342900" indent="-342900">
              <a:lnSpc>
                <a:spcPct val="115000"/>
              </a:lnSpc>
              <a:spcBef>
                <a:spcPts val="2133"/>
              </a:spcBef>
            </a:pPr>
            <a:r>
              <a:rPr lang="en-GB" sz="2400" dirty="0"/>
              <a:t>Rates of </a:t>
            </a:r>
            <a:r>
              <a:rPr lang="en-GB" sz="2400" b="1" dirty="0"/>
              <a:t>severe or very severe loneliness</a:t>
            </a:r>
            <a:r>
              <a:rPr lang="en-GB" sz="2400" dirty="0"/>
              <a:t> are </a:t>
            </a:r>
            <a:r>
              <a:rPr lang="en-GB" sz="2400" b="1" u="sng" dirty="0"/>
              <a:t>over three times higher for those with a disability</a:t>
            </a:r>
            <a:r>
              <a:rPr lang="en-GB" sz="2400" dirty="0"/>
              <a:t> (6.1%) than those without a disability (1.8%).</a:t>
            </a:r>
            <a:endParaRPr sz="2400" dirty="0"/>
          </a:p>
          <a:p>
            <a:pPr marL="0" indent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187" name="Google Shape;18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7887" y="1555465"/>
            <a:ext cx="6698515" cy="461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06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6A72-D9F7-AA40-ABAA-F659504D9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Conclusion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1FA30-4DEA-2A49-BC91-E3FCAAA314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dirty="0"/>
              <a:t>Surveys shed light on </a:t>
            </a:r>
            <a:r>
              <a:rPr lang="en-GB" sz="3200" b="1" dirty="0"/>
              <a:t>changing patterns of loneliness </a:t>
            </a:r>
          </a:p>
          <a:p>
            <a:endParaRPr lang="en-GB" sz="3200" b="1" dirty="0"/>
          </a:p>
          <a:p>
            <a:r>
              <a:rPr lang="en-GB" sz="3200" dirty="0"/>
              <a:t>Efforts must continue to </a:t>
            </a:r>
            <a:r>
              <a:rPr lang="en-GB" sz="3200" b="1" dirty="0"/>
              <a:t>monitor the situation</a:t>
            </a:r>
            <a:endParaRPr lang="en-GB" sz="3200" dirty="0"/>
          </a:p>
          <a:p>
            <a:endParaRPr lang="en-GB" sz="3200" dirty="0"/>
          </a:p>
          <a:p>
            <a:r>
              <a:rPr lang="en-GB" sz="3200" b="1" dirty="0"/>
              <a:t>Inform social policy </a:t>
            </a:r>
            <a:r>
              <a:rPr lang="en-GB" sz="3200" dirty="0"/>
              <a:t>in Malta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826DF-57E9-B64D-AAD6-F02F228B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600" y="475487"/>
            <a:ext cx="10251600" cy="1609343"/>
          </a:xfrm>
        </p:spPr>
        <p:txBody>
          <a:bodyPr>
            <a:normAutofit fontScale="90000"/>
          </a:bodyPr>
          <a:lstStyle/>
          <a:p>
            <a:br>
              <a:rPr lang="en-US" sz="4000" b="1" dirty="0">
                <a:latin typeface="+mn-lt"/>
              </a:rPr>
            </a:br>
            <a:br>
              <a:rPr lang="en-US" sz="4000" b="1" dirty="0">
                <a:latin typeface="+mn-lt"/>
              </a:rPr>
            </a:br>
            <a:r>
              <a:rPr lang="en-US" sz="4000" b="1" dirty="0">
                <a:solidFill>
                  <a:schemeClr val="tx1"/>
                </a:solidFill>
                <a:latin typeface="+mn-lt"/>
              </a:rPr>
              <a:t>Research Agenda</a:t>
            </a:r>
            <a:endParaRPr lang="en-US" b="1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01E3-7CE7-AF4B-9356-5D7FCA39D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2600" y="2401824"/>
            <a:ext cx="10251600" cy="4096512"/>
          </a:xfrm>
        </p:spPr>
        <p:txBody>
          <a:bodyPr>
            <a:normAutofit/>
          </a:bodyPr>
          <a:lstStyle/>
          <a:p>
            <a:pPr marL="194729" indent="0">
              <a:buNone/>
            </a:pPr>
            <a:r>
              <a:rPr lang="en-GB" dirty="0"/>
              <a:t> </a:t>
            </a:r>
            <a:endParaRPr lang="en-US" dirty="0"/>
          </a:p>
          <a:p>
            <a:pPr lvl="0"/>
            <a:r>
              <a:rPr lang="en-GB" sz="3200" dirty="0"/>
              <a:t>Prevalence of loneliness amongst the Maltese population;</a:t>
            </a:r>
            <a:endParaRPr lang="en-US" sz="3200" dirty="0"/>
          </a:p>
          <a:p>
            <a:pPr lvl="0"/>
            <a:r>
              <a:rPr lang="en-GB" sz="3200" dirty="0"/>
              <a:t>Relationships between loneliness, socio-demographic and structural variables</a:t>
            </a:r>
            <a:endParaRPr lang="en-US" sz="3200" dirty="0"/>
          </a:p>
          <a:p>
            <a:r>
              <a:rPr lang="en-GB" sz="3200" dirty="0"/>
              <a:t>Contribute to empirical research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E0090E-9A59-6D47-B311-05744F8FD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45664" cy="115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84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970200" y="797867"/>
            <a:ext cx="10251600" cy="7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Methodology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881800" y="2267711"/>
            <a:ext cx="10428400" cy="412089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457189">
              <a:buSzPts val="1800"/>
            </a:pPr>
            <a:endParaRPr lang="en-GB" dirty="0"/>
          </a:p>
          <a:p>
            <a:pPr indent="-457189">
              <a:buSzPts val="1800"/>
            </a:pPr>
            <a:r>
              <a:rPr lang="en-GB" dirty="0"/>
              <a:t>Stratified random sample (gender, age, and district)</a:t>
            </a:r>
          </a:p>
          <a:p>
            <a:pPr indent="-457189">
              <a:buSzPts val="1800"/>
            </a:pPr>
            <a:r>
              <a:rPr lang="en-GB" dirty="0"/>
              <a:t>11 +</a:t>
            </a:r>
            <a:endParaRPr dirty="0"/>
          </a:p>
          <a:p>
            <a:pPr indent="-457189">
              <a:buSzPts val="1800"/>
            </a:pPr>
            <a:r>
              <a:rPr lang="en-GB" dirty="0"/>
              <a:t>De Jong </a:t>
            </a:r>
            <a:r>
              <a:rPr lang="en-GB" dirty="0" err="1"/>
              <a:t>Gierveld</a:t>
            </a:r>
            <a:r>
              <a:rPr lang="en-GB" dirty="0"/>
              <a:t> Loneliness Scale (De Jong </a:t>
            </a:r>
            <a:r>
              <a:rPr lang="en-GB" dirty="0" err="1"/>
              <a:t>Gierveld</a:t>
            </a:r>
            <a:r>
              <a:rPr lang="en-GB" dirty="0"/>
              <a:t> &amp; </a:t>
            </a:r>
            <a:r>
              <a:rPr lang="en-GB" dirty="0" err="1"/>
              <a:t>Kamphuls</a:t>
            </a:r>
            <a:r>
              <a:rPr lang="en-GB" dirty="0"/>
              <a:t>, 1985)</a:t>
            </a:r>
          </a:p>
          <a:p>
            <a:pPr indent="-457189">
              <a:buSzPts val="1800"/>
            </a:pPr>
            <a:r>
              <a:rPr lang="en-GB" dirty="0"/>
              <a:t>Socio-demographic questions. </a:t>
            </a:r>
            <a:endParaRPr dirty="0"/>
          </a:p>
          <a:p>
            <a:pPr indent="-457189">
              <a:buSzPts val="1800"/>
            </a:pPr>
            <a:r>
              <a:rPr lang="en-GB" dirty="0"/>
              <a:t>CATI</a:t>
            </a:r>
          </a:p>
          <a:p>
            <a:pPr indent="-457189">
              <a:buSzPts val="1800"/>
            </a:pPr>
            <a:r>
              <a:rPr lang="en-GB" dirty="0"/>
              <a:t>Final sample: 1,009 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540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E26A-2D86-964F-9614-6FC71370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Main Findings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933B6-14F4-2E45-8C55-5E441B7A7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  <a:p>
            <a:r>
              <a:rPr lang="en-GB" b="1" dirty="0"/>
              <a:t>43.4%</a:t>
            </a:r>
            <a:r>
              <a:rPr lang="en-GB" dirty="0"/>
              <a:t> of participants experience </a:t>
            </a:r>
            <a:r>
              <a:rPr lang="en-GB" b="1" dirty="0"/>
              <a:t>some degree of loneliness</a:t>
            </a:r>
          </a:p>
          <a:p>
            <a:endParaRPr lang="en-GB" b="1" dirty="0"/>
          </a:p>
          <a:p>
            <a:r>
              <a:rPr lang="en-GB" dirty="0"/>
              <a:t>41.3% moderately lonely</a:t>
            </a:r>
          </a:p>
          <a:p>
            <a:r>
              <a:rPr lang="en-GB" dirty="0"/>
              <a:t>1.7% severely lonely </a:t>
            </a:r>
          </a:p>
          <a:p>
            <a:r>
              <a:rPr lang="en-GB" dirty="0"/>
              <a:t>0.5% very severely lonely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0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415600" y="71863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br>
              <a:rPr lang="en-GB" b="1" dirty="0">
                <a:solidFill>
                  <a:schemeClr val="tx1"/>
                </a:solidFill>
                <a:latin typeface="+mn-lt"/>
              </a:rPr>
            </a:br>
            <a:r>
              <a:rPr lang="en-GB" b="1" dirty="0">
                <a:solidFill>
                  <a:schemeClr val="tx1"/>
                </a:solidFill>
                <a:latin typeface="+mn-lt"/>
              </a:rPr>
              <a:t>Significant associations</a:t>
            </a: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250533" y="2072640"/>
            <a:ext cx="11526000" cy="4595760"/>
          </a:xfrm>
          <a:prstGeom prst="rect">
            <a:avLst/>
          </a:prstGeom>
        </p:spPr>
        <p:txBody>
          <a:bodyPr spcFirstLastPara="1" vert="horz" wrap="square" lIns="121900" tIns="121900" rIns="121900" bIns="121900" numCol="2" rtlCol="0" anchor="t" anchorCtr="0">
            <a:noAutofit/>
          </a:bodyPr>
          <a:lstStyle/>
          <a:p>
            <a:pPr marL="169329" indent="0">
              <a:buSzPts val="1600"/>
              <a:buNone/>
            </a:pPr>
            <a:endParaRPr sz="2133" dirty="0"/>
          </a:p>
          <a:p>
            <a:pPr marL="169329" indent="0">
              <a:buSzPts val="1600"/>
              <a:buNone/>
            </a:pPr>
            <a:r>
              <a:rPr lang="en-GB" sz="2133" dirty="0"/>
              <a:t>A number of factors are significantly associated with loneliness amongst the Maltese population. </a:t>
            </a:r>
          </a:p>
          <a:p>
            <a:pPr indent="-440256">
              <a:buSzPts val="1600"/>
            </a:pPr>
            <a:endParaRPr lang="en-GB" sz="2133" dirty="0"/>
          </a:p>
          <a:p>
            <a:pPr indent="-440256">
              <a:buSzPts val="1600"/>
            </a:pPr>
            <a:r>
              <a:rPr lang="en-GB" sz="2133" dirty="0"/>
              <a:t>These are: </a:t>
            </a:r>
          </a:p>
          <a:p>
            <a:pPr indent="-440256">
              <a:buSzPts val="1600"/>
            </a:pPr>
            <a:endParaRPr sz="2133" dirty="0"/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Age,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level of education,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employment status (16+),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marriage status (18+),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living with parents/guardians, living alone (18+), 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person's mortgage is paid or not, </a:t>
            </a:r>
          </a:p>
          <a:p>
            <a:pPr marL="778914" lvl="1" indent="0">
              <a:spcBef>
                <a:spcPts val="0"/>
              </a:spcBef>
              <a:buSzPts val="1600"/>
              <a:buNone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endParaRPr lang="en-GB" sz="2133" dirty="0"/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perception of how adequate one's income is,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self-reported general health,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subjective wellbeing </a:t>
            </a:r>
          </a:p>
          <a:p>
            <a:pPr lvl="1" indent="-440256">
              <a:spcBef>
                <a:spcPts val="0"/>
              </a:spcBef>
              <a:buSzPts val="1600"/>
            </a:pPr>
            <a:r>
              <a:rPr lang="en-GB" sz="2133" dirty="0"/>
              <a:t>disability. </a:t>
            </a:r>
            <a:endParaRPr sz="2133" dirty="0"/>
          </a:p>
        </p:txBody>
      </p:sp>
    </p:spTree>
    <p:extLst>
      <p:ext uri="{BB962C8B-B14F-4D97-AF65-F5344CB8AC3E}">
        <p14:creationId xmlns:p14="http://schemas.microsoft.com/office/powerpoint/2010/main" val="335884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970200" y="797867"/>
            <a:ext cx="10251600" cy="71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Age </a:t>
            </a: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10" name="Google Shape;110;p17"/>
          <p:cNvSpPr txBox="1">
            <a:spLocks noGrp="1"/>
          </p:cNvSpPr>
          <p:nvPr>
            <p:ph type="body" idx="1"/>
          </p:nvPr>
        </p:nvSpPr>
        <p:spPr>
          <a:xfrm>
            <a:off x="229633" y="2267712"/>
            <a:ext cx="5598143" cy="365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440256">
              <a:buSzPts val="1600"/>
            </a:pPr>
            <a:r>
              <a:rPr lang="en-GB" b="1" dirty="0"/>
              <a:t>not lonely: </a:t>
            </a:r>
            <a:r>
              <a:rPr lang="en-GB" dirty="0"/>
              <a:t>20-34 years </a:t>
            </a:r>
            <a:r>
              <a:rPr lang="en-GB" b="1" dirty="0"/>
              <a:t>-</a:t>
            </a:r>
            <a:r>
              <a:rPr lang="en-GB" dirty="0"/>
              <a:t> 74.9% classified as not lonely</a:t>
            </a:r>
          </a:p>
          <a:p>
            <a:pPr indent="-440256">
              <a:buSzPts val="1600"/>
            </a:pPr>
            <a:endParaRPr lang="en-GB" dirty="0"/>
          </a:p>
          <a:p>
            <a:pPr indent="-440256">
              <a:buSzPts val="1600"/>
            </a:pPr>
            <a:r>
              <a:rPr lang="en-GB" b="1" dirty="0"/>
              <a:t>moderately lonely: </a:t>
            </a:r>
            <a:r>
              <a:rPr lang="en-GB" dirty="0"/>
              <a:t>55 years or above - highest proportion </a:t>
            </a:r>
            <a:r>
              <a:rPr lang="en-GB" b="1" dirty="0"/>
              <a:t>(</a:t>
            </a:r>
            <a:r>
              <a:rPr lang="en-GB" dirty="0"/>
              <a:t>55%)</a:t>
            </a:r>
          </a:p>
          <a:p>
            <a:pPr indent="-440256">
              <a:buSzPts val="1600"/>
            </a:pPr>
            <a:endParaRPr lang="en-GB" dirty="0"/>
          </a:p>
          <a:p>
            <a:pPr indent="-440256">
              <a:buSzPts val="1600"/>
            </a:pPr>
            <a:r>
              <a:rPr lang="en-GB" b="1" dirty="0"/>
              <a:t>severely lonely:</a:t>
            </a:r>
            <a:r>
              <a:rPr lang="en-GB" dirty="0"/>
              <a:t> 35-54 years </a:t>
            </a:r>
            <a:endParaRPr dirty="0"/>
          </a:p>
        </p:txBody>
      </p:sp>
      <p:pic>
        <p:nvPicPr>
          <p:cNvPr id="111" name="Google Shape;11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9833" y="2267712"/>
            <a:ext cx="5943600" cy="365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178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xfrm>
            <a:off x="2612193" y="658368"/>
            <a:ext cx="10804167" cy="87255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Age – inversely proportional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1"/>
          </p:nvPr>
        </p:nvSpPr>
        <p:spPr>
          <a:xfrm>
            <a:off x="417633" y="2109216"/>
            <a:ext cx="5010800" cy="47487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-GB" sz="2400" b="1" dirty="0"/>
              <a:t>Not lonely </a:t>
            </a:r>
            <a:r>
              <a:rPr lang="en-GB" sz="2400" dirty="0"/>
              <a:t>decreases with age</a:t>
            </a:r>
          </a:p>
          <a:p>
            <a:pPr marL="342900" indent="-342900">
              <a:lnSpc>
                <a:spcPct val="115000"/>
              </a:lnSpc>
            </a:pPr>
            <a:r>
              <a:rPr lang="en-GB" sz="2400" b="1" dirty="0"/>
              <a:t>Moderate loneliness</a:t>
            </a:r>
            <a:r>
              <a:rPr lang="en-GB" sz="2400" dirty="0"/>
              <a:t>  </a:t>
            </a:r>
            <a:r>
              <a:rPr lang="en-GB" sz="2400" b="1" dirty="0"/>
              <a:t>lowest in adolescence, increases with age</a:t>
            </a:r>
            <a:endParaRPr lang="en-GB" sz="2400" dirty="0"/>
          </a:p>
          <a:p>
            <a:pPr marL="342900" indent="-342900">
              <a:lnSpc>
                <a:spcPct val="115000"/>
              </a:lnSpc>
            </a:pPr>
            <a:r>
              <a:rPr lang="en-GB" sz="2400" b="1" dirty="0"/>
              <a:t>Rise significantly</a:t>
            </a:r>
            <a:r>
              <a:rPr lang="en-GB" sz="2400" dirty="0"/>
              <a:t> by 20% once individuals are </a:t>
            </a:r>
            <a:r>
              <a:rPr lang="en-GB" sz="2400" b="1" dirty="0"/>
              <a:t>over the age of 65 years</a:t>
            </a:r>
            <a:r>
              <a:rPr lang="en-GB" sz="2400" dirty="0"/>
              <a:t>.</a:t>
            </a:r>
          </a:p>
          <a:p>
            <a:pPr marL="0" indent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None/>
            </a:pPr>
            <a:r>
              <a:rPr lang="en-GB" sz="2400" dirty="0"/>
              <a:t>Severe or very severe loneliness increase over time, but this </a:t>
            </a:r>
            <a:r>
              <a:rPr lang="en-GB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does not exceed 2.5% of the population.</a:t>
            </a:r>
            <a:endParaRPr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24" name="Google Shape;12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1968" y="2109215"/>
            <a:ext cx="6035433" cy="4016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1539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207264" y="950976"/>
            <a:ext cx="11404036" cy="6461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          Level of education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563667" y="1804267"/>
            <a:ext cx="4426000" cy="453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-GB" sz="2400" b="1" dirty="0"/>
              <a:t>Education protects against loneliness</a:t>
            </a:r>
            <a:r>
              <a:rPr lang="en-GB" sz="2400" dirty="0"/>
              <a:t>. </a:t>
            </a:r>
            <a:endParaRPr sz="2400" dirty="0"/>
          </a:p>
          <a:p>
            <a:pPr marL="342900" indent="-342900">
              <a:lnSpc>
                <a:spcPct val="115000"/>
              </a:lnSpc>
              <a:spcBef>
                <a:spcPts val="2133"/>
              </a:spcBef>
            </a:pPr>
            <a:r>
              <a:rPr lang="en-GB" sz="2400" dirty="0"/>
              <a:t>The higher one’s education level, the less affected they are by loneliness. </a:t>
            </a:r>
            <a:endParaRPr sz="2400" dirty="0"/>
          </a:p>
          <a:p>
            <a:pPr marL="342900" indent="-34290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</a:pPr>
            <a:r>
              <a:rPr lang="en-GB" sz="2400" dirty="0"/>
              <a:t>People with a </a:t>
            </a:r>
            <a:r>
              <a:rPr lang="en-GB" sz="2400" b="1" dirty="0"/>
              <a:t>tertiary level of education</a:t>
            </a:r>
            <a:r>
              <a:rPr lang="en-GB" sz="2400" dirty="0"/>
              <a:t> have the </a:t>
            </a:r>
            <a:r>
              <a:rPr lang="en-GB" sz="2400" b="1" dirty="0"/>
              <a:t>lowest rates</a:t>
            </a:r>
            <a:r>
              <a:rPr lang="en-GB" sz="2400" dirty="0"/>
              <a:t> of both </a:t>
            </a:r>
            <a:r>
              <a:rPr lang="en-GB" sz="2400" b="1" dirty="0"/>
              <a:t>moderate and severe loneliness.</a:t>
            </a:r>
            <a:endParaRPr sz="2400" b="1" dirty="0"/>
          </a:p>
        </p:txBody>
      </p:sp>
      <p:pic>
        <p:nvPicPr>
          <p:cNvPr id="131" name="Google Shape;13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5701" y="1931583"/>
            <a:ext cx="6327567" cy="4275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64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341376" y="693499"/>
            <a:ext cx="10880424" cy="8448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Employment status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250533" y="2243328"/>
            <a:ext cx="4926800" cy="425500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42900" indent="-342900">
              <a:lnSpc>
                <a:spcPct val="115000"/>
              </a:lnSpc>
            </a:pPr>
            <a:r>
              <a:rPr lang="en-GB" sz="2400" b="1" dirty="0"/>
              <a:t>Retired: highest rates of loneliness</a:t>
            </a:r>
            <a:r>
              <a:rPr lang="en-GB" sz="2400" dirty="0"/>
              <a:t> </a:t>
            </a:r>
            <a:endParaRPr sz="2400" dirty="0"/>
          </a:p>
          <a:p>
            <a:pPr marL="342900" indent="-34290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</a:pPr>
            <a:r>
              <a:rPr lang="en-GB" sz="2400" dirty="0"/>
              <a:t>Individuals </a:t>
            </a:r>
            <a:r>
              <a:rPr lang="en-GB" sz="2400" b="1" dirty="0"/>
              <a:t>not in employment </a:t>
            </a:r>
            <a:r>
              <a:rPr lang="en-GB" sz="1800" dirty="0"/>
              <a:t>(students, unemployed persons, unable to work due to an illness or disability, or taking care of the house/family) </a:t>
            </a:r>
            <a:r>
              <a:rPr lang="en-GB" sz="2400" b="1" dirty="0"/>
              <a:t>higher rates of loneliness than those in employment</a:t>
            </a:r>
            <a:endParaRPr sz="2400" dirty="0"/>
          </a:p>
        </p:txBody>
      </p:sp>
      <p:pic>
        <p:nvPicPr>
          <p:cNvPr id="138" name="Google Shape;13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77333" y="2243328"/>
            <a:ext cx="6599200" cy="40673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5333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474</Words>
  <Application>Microsoft Office PowerPoint</Application>
  <PresentationFormat>Widescreen</PresentationFormat>
  <Paragraphs>87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1_Office Theme</vt:lpstr>
      <vt:lpstr>Custom Design</vt:lpstr>
      <vt:lpstr>1_Custom Design</vt:lpstr>
      <vt:lpstr>The Prevalence of Loneliness in the Maltese Population aged 11+  A nationally representative study June 2019 </vt:lpstr>
      <vt:lpstr>  Research Agenda</vt:lpstr>
      <vt:lpstr>  Methodology</vt:lpstr>
      <vt:lpstr>Main Findings</vt:lpstr>
      <vt:lpstr> Significant associations</vt:lpstr>
      <vt:lpstr> Age   </vt:lpstr>
      <vt:lpstr> Age – inversely proportional</vt:lpstr>
      <vt:lpstr>           Level of education</vt:lpstr>
      <vt:lpstr> Employment status</vt:lpstr>
      <vt:lpstr>  Marital status (18+)</vt:lpstr>
      <vt:lpstr> Living alone (18+)</vt:lpstr>
      <vt:lpstr> Mortgage &amp; Income</vt:lpstr>
      <vt:lpstr>  Mortgage &amp; Income</vt:lpstr>
      <vt:lpstr> General Health</vt:lpstr>
      <vt:lpstr>Subjective wellbeing &amp; coping</vt:lpstr>
      <vt:lpstr>Disability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Prevalence of Loneliness in the Maltese Population aged 11+</dc:title>
  <dc:creator>Microsoft Office User</dc:creator>
  <cp:lastModifiedBy>Grech Stephen at Parlament-MT</cp:lastModifiedBy>
  <cp:revision>20</cp:revision>
  <dcterms:created xsi:type="dcterms:W3CDTF">2019-06-08T14:36:38Z</dcterms:created>
  <dcterms:modified xsi:type="dcterms:W3CDTF">2019-07-10T07:05:00Z</dcterms:modified>
</cp:coreProperties>
</file>