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7" r:id="rId1"/>
  </p:sldMasterIdLst>
  <p:notesMasterIdLst>
    <p:notesMasterId r:id="rId23"/>
  </p:notesMasterIdLst>
  <p:handoutMasterIdLst>
    <p:handoutMasterId r:id="rId24"/>
  </p:handoutMasterIdLst>
  <p:sldIdLst>
    <p:sldId id="352" r:id="rId2"/>
    <p:sldId id="386" r:id="rId3"/>
    <p:sldId id="427" r:id="rId4"/>
    <p:sldId id="439" r:id="rId5"/>
    <p:sldId id="413" r:id="rId6"/>
    <p:sldId id="444" r:id="rId7"/>
    <p:sldId id="445" r:id="rId8"/>
    <p:sldId id="422" r:id="rId9"/>
    <p:sldId id="434" r:id="rId10"/>
    <p:sldId id="437" r:id="rId11"/>
    <p:sldId id="418" r:id="rId12"/>
    <p:sldId id="414" r:id="rId13"/>
    <p:sldId id="438" r:id="rId14"/>
    <p:sldId id="400" r:id="rId15"/>
    <p:sldId id="430" r:id="rId16"/>
    <p:sldId id="392" r:id="rId17"/>
    <p:sldId id="428" r:id="rId18"/>
    <p:sldId id="443" r:id="rId19"/>
    <p:sldId id="446" r:id="rId20"/>
    <p:sldId id="433" r:id="rId21"/>
    <p:sldId id="447" r:id="rId22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ika Borg" initials="YB" lastIdx="4" clrIdx="0">
    <p:extLst/>
  </p:cmAuthor>
  <p:cmAuthor id="2" name="Anna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F1A"/>
    <a:srgbClr val="33F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277" autoAdjust="0"/>
    <p:restoredTop sz="95069" autoAdjust="0"/>
  </p:normalViewPr>
  <p:slideViewPr>
    <p:cSldViewPr>
      <p:cViewPr varScale="1">
        <p:scale>
          <a:sx n="62" d="100"/>
          <a:sy n="62" d="100"/>
        </p:scale>
        <p:origin x="7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4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0296" y="4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C0A1D28-2C4C-45CA-B977-562DE70EA854}" type="datetimeFigureOut">
              <a:rPr lang="en-GB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8038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0296" y="9378038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CB633712-FDEC-4E33-9627-B116214624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069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4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296" y="4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FB402127-AB6A-458F-9213-1C72DB752A8B}" type="datetimeFigureOut">
              <a:rPr lang="en-GB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4" tIns="44108" rIns="88214" bIns="44108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65" y="4689017"/>
            <a:ext cx="5438748" cy="444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8038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296" y="9378038"/>
            <a:ext cx="2945862" cy="4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54" tIns="47777" rIns="95554" bIns="47777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426F8A8-52EC-4188-B8B1-E5700A150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09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06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297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62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89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9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89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8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903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26F8A8-52EC-4188-B8B1-E5700A150C4C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4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E252D9-01A6-43AA-B5A0-EB9EE8BDA758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12B93-931B-4775-B293-1AD51BE8AFE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DD1BD-207F-4354-A240-1EE6234C08D3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CEBE3-1AF0-4E38-83AC-C72F247222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D3622-0247-4910-B5D9-94592AAEA8A6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6E172-B226-4160-B779-D441B3627F4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EE180F-F66D-4CC5-9FB1-4900B992B91C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22B636-EC73-46FA-9D57-4DC5973D544F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38598-61AF-46C9-ADBA-4D051AA7B92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DDCEF3-742C-404F-BCE3-1832A4CEA055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9B081-E9A7-4B27-8399-38250F1E747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384A8-13A5-4C61-895B-DBAC7647871F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EC9C0-5191-4A00-B923-F47AC767853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599D73-0334-4F99-8A9A-61904ED03C1F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C0A88-F0B1-4A40-98E7-177B11AE37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D8AD8-F037-4161-83F6-2CC1AFDD2032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F8FBD-60BC-47CC-9D3E-47C3A3C15E3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7A011-38BB-4A36-8572-84A4F87A4AE3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A0A42-6FAB-46AA-AE17-F8FE85BE7F1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16711-AFE9-4ABD-8642-119C7430373F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4E2BFCC-F060-4741-A564-0E315B4ACE6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D2A373-B285-411E-981D-03A12DA9C59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1396F5F-E4B5-4D86-9F07-A8B8979AF7CC}" type="datetime1">
              <a:rPr lang="en-GB" smtClean="0"/>
              <a:pPr>
                <a:defRPr/>
              </a:pPr>
              <a:t>10/07/2019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962652" cy="2880319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br>
              <a:rPr lang="en-GB" sz="3600" dirty="0">
                <a:latin typeface="Arial Black" pitchFamily="34" charset="0"/>
              </a:rPr>
            </a:br>
            <a:r>
              <a:rPr lang="en-GB" sz="3600" dirty="0">
                <a:latin typeface="Arial Black" pitchFamily="34" charset="0"/>
              </a:rPr>
              <a:t>Exploring the Issue of Prostitution through the Gender Lens</a:t>
            </a:r>
            <a:br>
              <a:rPr lang="en-GB" sz="3600" dirty="0">
                <a:latin typeface="Arial Black" pitchFamily="34" charset="0"/>
              </a:rPr>
            </a:br>
            <a:endParaRPr lang="en-GB" sz="3600" dirty="0">
              <a:latin typeface="Arial Black" pitchFamily="34" charset="0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331640" y="4005263"/>
            <a:ext cx="7026548" cy="17287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GB" sz="9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GB" sz="9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en-GB" sz="900" dirty="0">
              <a:solidFill>
                <a:schemeClr val="tx2"/>
              </a:solidFill>
            </a:endParaRPr>
          </a:p>
          <a:p>
            <a:pPr algn="r" eaLnBrk="1" hangingPunct="1">
              <a:lnSpc>
                <a:spcPct val="90000"/>
              </a:lnSpc>
            </a:pPr>
            <a:r>
              <a:rPr lang="en-GB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r" eaLnBrk="1" hangingPunct="1">
              <a:lnSpc>
                <a:spcPct val="90000"/>
              </a:lnSpc>
            </a:pPr>
            <a:r>
              <a:rPr lang="en-GB" sz="1600" b="1" dirty="0">
                <a:solidFill>
                  <a:srgbClr val="E64F1A"/>
                </a:solidFill>
                <a:latin typeface="Arial" pitchFamily="34" charset="0"/>
                <a:cs typeface="Arial" pitchFamily="34" charset="0"/>
              </a:rPr>
              <a:t>Dr Anna Borg </a:t>
            </a:r>
          </a:p>
          <a:p>
            <a:pPr algn="r" eaLnBrk="1" hangingPunct="1">
              <a:lnSpc>
                <a:spcPct val="90000"/>
              </a:lnSpc>
            </a:pPr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A4E – Association for Equality </a:t>
            </a:r>
          </a:p>
          <a:p>
            <a:pPr algn="r" eaLnBrk="1" hangingPunct="1">
              <a:lnSpc>
                <a:spcPct val="90000"/>
              </a:lnSpc>
            </a:pPr>
            <a:r>
              <a:rPr lang="en-GB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b="1" dirty="0">
                <a:solidFill>
                  <a:srgbClr val="E64F1A"/>
                </a:solidFill>
                <a:latin typeface="Arial" pitchFamily="34" charset="0"/>
                <a:cs typeface="Arial" pitchFamily="34" charset="0"/>
              </a:rPr>
              <a:t>June 2019</a:t>
            </a:r>
            <a:endParaRPr lang="en-GB" sz="1600" dirty="0">
              <a:solidFill>
                <a:srgbClr val="E64F1A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12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419D8-CAAF-4C4C-87CF-440DE2CD8A8B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4536504" cy="28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96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136904" cy="2132856"/>
          </a:xfrm>
        </p:spPr>
        <p:txBody>
          <a:bodyPr/>
          <a:lstStyle/>
          <a:p>
            <a:r>
              <a:rPr lang="en-GB" sz="4000" dirty="0">
                <a:latin typeface="Arial Black" pitchFamily="34" charset="0"/>
              </a:rPr>
              <a:t>Some  key facts – Exploiting Vulnerability  - Malta</a:t>
            </a:r>
            <a:br>
              <a:rPr lang="en-GB" sz="4800" dirty="0">
                <a:latin typeface="Arial Black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280920" cy="5328592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GB" sz="9600" b="1" dirty="0"/>
              <a:t>Samantha , 36 year old, mother of 6, who was pimped by her boyfriend  when she became drug dependent  at a young  age. Her pimp was also her cousin and from whom she had two children.  This is what she had to say: </a:t>
            </a:r>
          </a:p>
          <a:p>
            <a:endParaRPr lang="en-GB" sz="2500" dirty="0"/>
          </a:p>
          <a:p>
            <a:endParaRPr lang="en-GB" sz="3000" dirty="0"/>
          </a:p>
          <a:p>
            <a:r>
              <a:rPr lang="en-GB" sz="7200" dirty="0">
                <a:latin typeface="Arial" pitchFamily="34" charset="0"/>
                <a:cs typeface="Arial" pitchFamily="34" charset="0"/>
              </a:rPr>
              <a:t>“Kien jaħqarni ħafna. Kien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iniżżilni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fit-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tmienja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ta’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filgħodu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fil-ħamsa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joħodni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d-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dar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kemm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nieħu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toast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ninħasel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,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jerga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jniżżilni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anke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bil-lejl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kien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iħallini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hemm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Kont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inġib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ħafna flus.....Kien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iġelni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nħalli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l-mobile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miftuħ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biex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jisma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’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x’inkun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qed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nagħmel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x’inkun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qed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ngħid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meta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nkun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mal-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klijenti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jekk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indum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aktar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milli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jridni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hu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kien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jiġi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hemm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malli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jwaqqfuni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bil-karozza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kien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jaqbad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isawwatni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114300" indent="0">
              <a:buNone/>
            </a:pPr>
            <a:endParaRPr lang="en-GB" sz="7200" dirty="0">
              <a:latin typeface="Arial" pitchFamily="34" charset="0"/>
              <a:cs typeface="Arial" pitchFamily="34" charset="0"/>
            </a:endParaRPr>
          </a:p>
          <a:p>
            <a:r>
              <a:rPr lang="en-GB" sz="7200" dirty="0">
                <a:latin typeface="Arial" pitchFamily="34" charset="0"/>
                <a:cs typeface="Arial" pitchFamily="34" charset="0"/>
              </a:rPr>
              <a:t>Minn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tiegħu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għandi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żewġ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itfal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anke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tqila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kien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iniżżilni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' 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aħħar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kien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iħallini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għax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meta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nkun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tqila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klijenti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kienu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jħallsu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iktar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hu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kien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moħħu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fil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-flus. Meta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kont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tqila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bit-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tifla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kien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baqa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’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jniżżilni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sal-aħħar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kont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nibkilu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biex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itini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ċans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nistrieħ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imma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qatt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ma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ried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Meta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nfaqali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ilma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kont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ma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klijent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ċempiltlu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biex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jiġi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joħodni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isptar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imma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ma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ħadnix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Ħallieni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hemm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riedni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nibqa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’. Kien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qagħad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għassa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tieghi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mill-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karozza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Imbagħad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ħrabtlu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wassalni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klijent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isptar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hu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ġie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hemm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isibni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Wara li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wellidt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ried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jerġa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’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joħodni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ħa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jniżżilni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Gżira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imma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isptar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ma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batunix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.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Imbagħad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ħariġni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mill-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isptar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l-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għada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u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reġa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beda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7200" dirty="0" err="1">
                <a:latin typeface="Arial" pitchFamily="34" charset="0"/>
                <a:cs typeface="Arial" pitchFamily="34" charset="0"/>
              </a:rPr>
              <a:t>jniżżilni</a:t>
            </a:r>
            <a:r>
              <a:rPr lang="en-GB" sz="7200" dirty="0">
                <a:latin typeface="Arial" pitchFamily="34" charset="0"/>
                <a:cs typeface="Arial" pitchFamily="34" charset="0"/>
              </a:rPr>
              <a:t>”</a:t>
            </a:r>
          </a:p>
          <a:p>
            <a:pPr marL="114300" indent="0" algn="r">
              <a:buNone/>
            </a:pPr>
            <a:r>
              <a:rPr lang="en-GB" sz="5600" dirty="0"/>
              <a:t>(</a:t>
            </a:r>
            <a:r>
              <a:rPr lang="en-GB" sz="6400" dirty="0"/>
              <a:t>Maria Claire Cauchi,2015)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42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301006"/>
          </a:xfrm>
        </p:spPr>
        <p:txBody>
          <a:bodyPr/>
          <a:lstStyle/>
          <a:p>
            <a:r>
              <a:rPr lang="en-GB" sz="2800" dirty="0">
                <a:latin typeface="Arial Black" pitchFamily="34" charset="0"/>
              </a:rPr>
              <a:t>Some  key facts –  An intergenerational pattern with no exit route</a:t>
            </a:r>
            <a:br>
              <a:rPr lang="en-GB" sz="2800" dirty="0">
                <a:latin typeface="Arial Black" pitchFamily="34" charset="0"/>
              </a:rPr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Autofit/>
          </a:bodyPr>
          <a:lstStyle/>
          <a:p>
            <a:r>
              <a:rPr lang="en-GB" sz="2800" dirty="0"/>
              <a:t>Women used in prostitution usually </a:t>
            </a:r>
            <a:r>
              <a:rPr lang="en-GB" sz="2800" b="1" dirty="0"/>
              <a:t>have children sooner or later.</a:t>
            </a:r>
          </a:p>
          <a:p>
            <a:endParaRPr lang="en-GB" sz="2800" dirty="0"/>
          </a:p>
          <a:p>
            <a:r>
              <a:rPr lang="en-GB" sz="2800" dirty="0"/>
              <a:t>In  a world of sex, violence and sometimes addiction, the </a:t>
            </a:r>
            <a:r>
              <a:rPr lang="en-GB" sz="2800" b="1" dirty="0"/>
              <a:t>children are often neglected, traumatized, and tend to become merchandise in the sex industry themselves</a:t>
            </a:r>
            <a:r>
              <a:rPr lang="en-GB" sz="2800" dirty="0"/>
              <a:t>. </a:t>
            </a:r>
          </a:p>
          <a:p>
            <a:endParaRPr lang="en-GB" sz="2800" dirty="0"/>
          </a:p>
          <a:p>
            <a:r>
              <a:rPr lang="en-GB" sz="2800" dirty="0"/>
              <a:t>So unless the pattern is stopped, this may </a:t>
            </a:r>
            <a:r>
              <a:rPr lang="en-GB" sz="2800" b="1" dirty="0"/>
              <a:t>become an intergenerational pattern with no exit route</a:t>
            </a:r>
            <a:r>
              <a:rPr lang="en-GB" sz="28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12577"/>
            <a:ext cx="262890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12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920880" cy="1143000"/>
          </a:xfrm>
        </p:spPr>
        <p:txBody>
          <a:bodyPr/>
          <a:lstStyle/>
          <a:p>
            <a:r>
              <a:rPr lang="en-GB" sz="3200" dirty="0">
                <a:latin typeface="Arial Black" pitchFamily="34" charset="0"/>
              </a:rPr>
              <a:t>Some  key facts – Normalisation of  prostitution</a:t>
            </a:r>
            <a:br>
              <a:rPr lang="en-GB" sz="3200" dirty="0">
                <a:latin typeface="Arial Black" pitchFamily="34" charset="0"/>
              </a:rPr>
            </a:br>
            <a:endParaRPr lang="en-GB" sz="32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>
            <a:normAutofit/>
          </a:bodyPr>
          <a:lstStyle/>
          <a:p>
            <a:pPr indent="-342900"/>
            <a:r>
              <a:rPr lang="en-GB" dirty="0"/>
              <a:t>In countries like the  </a:t>
            </a:r>
            <a:r>
              <a:rPr lang="en-GB" b="1" dirty="0"/>
              <a:t>Netherlands and Germany where all </a:t>
            </a:r>
            <a:r>
              <a:rPr lang="en-GB" dirty="0"/>
              <a:t>aspects of prostitution are legal, </a:t>
            </a:r>
            <a:r>
              <a:rPr lang="en-GB" b="1" dirty="0"/>
              <a:t>prostitution has become normalised –</a:t>
            </a:r>
            <a:r>
              <a:rPr lang="en-GB" dirty="0"/>
              <a:t> it has been turned </a:t>
            </a:r>
            <a:r>
              <a:rPr lang="en-GB" b="1" dirty="0"/>
              <a:t>into a tourist attraction (sex tourism).</a:t>
            </a:r>
          </a:p>
          <a:p>
            <a:pPr indent="-342900"/>
            <a:endParaRPr lang="en-GB" dirty="0"/>
          </a:p>
          <a:p>
            <a:pPr indent="-342900"/>
            <a:r>
              <a:rPr lang="en-GB" b="1" dirty="0"/>
              <a:t>University guides  for student in the Netherlands advertise work in sex lines </a:t>
            </a:r>
            <a:r>
              <a:rPr lang="en-GB" dirty="0"/>
              <a:t>for </a:t>
            </a:r>
            <a:r>
              <a:rPr lang="en-GB" b="1" dirty="0"/>
              <a:t>poorer students </a:t>
            </a:r>
            <a:r>
              <a:rPr lang="en-GB" dirty="0"/>
              <a:t>to pay for tuition fees and </a:t>
            </a:r>
            <a:r>
              <a:rPr lang="en-GB" b="1" dirty="0"/>
              <a:t>sex workers visit schools to talk about their profession</a:t>
            </a:r>
            <a:r>
              <a:rPr lang="en-GB" dirty="0"/>
              <a:t> (EU,2014)</a:t>
            </a:r>
          </a:p>
          <a:p>
            <a:pPr indent="-342900"/>
            <a:endParaRPr lang="en-GB" dirty="0"/>
          </a:p>
          <a:p>
            <a:pPr indent="-342900"/>
            <a:r>
              <a:rPr lang="en-GB" dirty="0"/>
              <a:t> </a:t>
            </a:r>
            <a:r>
              <a:rPr lang="en-GB" b="1" dirty="0"/>
              <a:t>Job offerings </a:t>
            </a:r>
            <a:r>
              <a:rPr lang="en-GB" dirty="0"/>
              <a:t>in prostitution are placed next to other job openings  and </a:t>
            </a:r>
            <a:r>
              <a:rPr lang="en-GB" b="1" dirty="0"/>
              <a:t>women can have their unemployment pay rejected because they refuse a job</a:t>
            </a:r>
            <a:r>
              <a:rPr lang="en-GB" dirty="0"/>
              <a:t> for which they qualify – prostitution</a:t>
            </a:r>
          </a:p>
          <a:p>
            <a:pPr indent="-342900"/>
            <a:endParaRPr lang="en-GB" dirty="0"/>
          </a:p>
          <a:p>
            <a:pPr indent="-342900"/>
            <a:endParaRPr lang="en-GB" dirty="0"/>
          </a:p>
          <a:p>
            <a:pPr indent="-342900"/>
            <a:endParaRPr lang="en-GB" dirty="0"/>
          </a:p>
          <a:p>
            <a:pPr indent="-342900"/>
            <a:endParaRPr lang="en-GB" dirty="0"/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850968"/>
            <a:ext cx="2628900" cy="101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5237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825680" cy="1417638"/>
          </a:xfrm>
        </p:spPr>
        <p:txBody>
          <a:bodyPr/>
          <a:lstStyle/>
          <a:p>
            <a:br>
              <a:rPr lang="en-GB" sz="3600" dirty="0">
                <a:latin typeface="Arial Black" pitchFamily="34" charset="0"/>
              </a:rPr>
            </a:br>
            <a:r>
              <a:rPr lang="en-GB" sz="3200" dirty="0">
                <a:latin typeface="Arial Black" pitchFamily="34" charset="0"/>
              </a:rPr>
              <a:t>The pro-prostitution lobby want to turn ‘sex work’ into a normal job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493096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 The pro-prostitution lobby use the word </a:t>
            </a:r>
            <a:r>
              <a:rPr lang="en-GB" sz="3200" b="1" dirty="0"/>
              <a:t>‘sex work’.</a:t>
            </a:r>
            <a:r>
              <a:rPr lang="en-GB" sz="3200" dirty="0"/>
              <a:t>  This is their preferred term. </a:t>
            </a:r>
          </a:p>
          <a:p>
            <a:endParaRPr lang="en-GB" sz="3200" dirty="0"/>
          </a:p>
          <a:p>
            <a:r>
              <a:rPr lang="en-GB" sz="3200" dirty="0"/>
              <a:t>They argue that people who go into prostitution </a:t>
            </a:r>
            <a:r>
              <a:rPr lang="en-GB" sz="3200" b="1" dirty="0"/>
              <a:t>make a choice </a:t>
            </a:r>
            <a:r>
              <a:rPr lang="en-GB" sz="3200" dirty="0"/>
              <a:t>and this is like going into any other job – </a:t>
            </a:r>
            <a:r>
              <a:rPr lang="en-GB" sz="3200" b="1" dirty="0"/>
              <a:t>An exchange of service/work for a sum of money.</a:t>
            </a:r>
          </a:p>
          <a:p>
            <a:endParaRPr lang="en-GB" sz="3200" dirty="0"/>
          </a:p>
          <a:p>
            <a:r>
              <a:rPr lang="en-GB" sz="3200" b="1" dirty="0"/>
              <a:t>Can sex work really be considered as a normal job?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590724"/>
            <a:ext cx="21463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1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897688" cy="1196752"/>
          </a:xfrm>
        </p:spPr>
        <p:txBody>
          <a:bodyPr/>
          <a:lstStyle/>
          <a:p>
            <a:r>
              <a:rPr lang="en-GB" sz="3600" dirty="0">
                <a:latin typeface="Arial Black" pitchFamily="34" charset="0"/>
              </a:rPr>
              <a:t>Is this a normal job?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532440" cy="5976664"/>
          </a:xfrm>
        </p:spPr>
        <p:txBody>
          <a:bodyPr>
            <a:normAutofit fontScale="40000" lnSpcReduction="20000"/>
          </a:bodyPr>
          <a:lstStyle/>
          <a:p>
            <a:endParaRPr lang="en-GB" b="1" dirty="0"/>
          </a:p>
          <a:p>
            <a:pPr marL="114300" indent="0">
              <a:buNone/>
            </a:pPr>
            <a:r>
              <a:rPr lang="en-GB" sz="4300" b="1" dirty="0"/>
              <a:t>There is a “menu” circulating on the Internet </a:t>
            </a:r>
            <a:r>
              <a:rPr lang="en-GB" sz="4300" dirty="0"/>
              <a:t>, where buyers can choose what they want from a long à la carte list in </a:t>
            </a:r>
            <a:r>
              <a:rPr lang="en-GB" sz="4300" b="1" dirty="0"/>
              <a:t>German Brothels</a:t>
            </a:r>
            <a:r>
              <a:rPr lang="en-GB" sz="4300" dirty="0"/>
              <a:t>.  I will just cite a couple of them: </a:t>
            </a:r>
          </a:p>
          <a:p>
            <a:endParaRPr lang="en-GB" sz="4300" dirty="0"/>
          </a:p>
          <a:p>
            <a:r>
              <a:rPr lang="en-GB" sz="4300" dirty="0"/>
              <a:t>AFF = </a:t>
            </a:r>
            <a:r>
              <a:rPr lang="en-GB" sz="4300" dirty="0" err="1"/>
              <a:t>Analer</a:t>
            </a:r>
            <a:r>
              <a:rPr lang="en-GB" sz="4300" dirty="0"/>
              <a:t> </a:t>
            </a:r>
            <a:r>
              <a:rPr lang="en-GB" sz="4300" dirty="0" err="1"/>
              <a:t>Faustfick</a:t>
            </a:r>
            <a:r>
              <a:rPr lang="en-GB" sz="4300" dirty="0"/>
              <a:t> (die </a:t>
            </a:r>
            <a:r>
              <a:rPr lang="en-GB" sz="4300" dirty="0" err="1"/>
              <a:t>ganze</a:t>
            </a:r>
            <a:r>
              <a:rPr lang="en-GB" sz="4300" dirty="0"/>
              <a:t> Hand </a:t>
            </a:r>
            <a:r>
              <a:rPr lang="en-GB" sz="4300" dirty="0" err="1"/>
              <a:t>im</a:t>
            </a:r>
            <a:r>
              <a:rPr lang="en-GB" sz="4300" dirty="0"/>
              <a:t> </a:t>
            </a:r>
            <a:r>
              <a:rPr lang="en-GB" sz="4300" dirty="0" err="1"/>
              <a:t>Hintereingang</a:t>
            </a:r>
            <a:r>
              <a:rPr lang="en-GB" sz="4300" dirty="0"/>
              <a:t>) </a:t>
            </a:r>
            <a:r>
              <a:rPr lang="en-GB" sz="4300" b="1" dirty="0"/>
              <a:t>– Anal Fist Fucking</a:t>
            </a:r>
          </a:p>
          <a:p>
            <a:r>
              <a:rPr lang="en-GB" sz="4300" dirty="0"/>
              <a:t>AO = </a:t>
            </a:r>
            <a:r>
              <a:rPr lang="en-GB" sz="4300" dirty="0" err="1"/>
              <a:t>alles</a:t>
            </a:r>
            <a:r>
              <a:rPr lang="en-GB" sz="4300" dirty="0"/>
              <a:t> </a:t>
            </a:r>
            <a:r>
              <a:rPr lang="en-GB" sz="4300" dirty="0" err="1"/>
              <a:t>ohne</a:t>
            </a:r>
            <a:r>
              <a:rPr lang="en-GB" sz="4300" dirty="0"/>
              <a:t> Gummi – </a:t>
            </a:r>
            <a:r>
              <a:rPr lang="en-GB" sz="4300" b="1" dirty="0"/>
              <a:t>Everything without rubber</a:t>
            </a:r>
          </a:p>
          <a:p>
            <a:r>
              <a:rPr lang="en-GB" sz="4300" dirty="0"/>
              <a:t>Braun-</a:t>
            </a:r>
            <a:r>
              <a:rPr lang="en-GB" sz="4300" dirty="0" err="1"/>
              <a:t>weiß</a:t>
            </a:r>
            <a:r>
              <a:rPr lang="en-GB" sz="4300" dirty="0"/>
              <a:t> = </a:t>
            </a:r>
            <a:r>
              <a:rPr lang="en-GB" sz="4300" dirty="0" err="1"/>
              <a:t>Spiele</a:t>
            </a:r>
            <a:r>
              <a:rPr lang="en-GB" sz="4300" dirty="0"/>
              <a:t> </a:t>
            </a:r>
            <a:r>
              <a:rPr lang="en-GB" sz="4300" dirty="0" err="1"/>
              <a:t>mit</a:t>
            </a:r>
            <a:r>
              <a:rPr lang="en-GB" sz="4300" dirty="0"/>
              <a:t> </a:t>
            </a:r>
            <a:r>
              <a:rPr lang="en-GB" sz="4300" dirty="0" err="1"/>
              <a:t>Scheiße</a:t>
            </a:r>
            <a:r>
              <a:rPr lang="en-GB" sz="4300" dirty="0"/>
              <a:t> und </a:t>
            </a:r>
            <a:r>
              <a:rPr lang="en-GB" sz="4300" dirty="0" err="1"/>
              <a:t>Sperma</a:t>
            </a:r>
            <a:r>
              <a:rPr lang="en-GB" sz="4300" dirty="0"/>
              <a:t> – </a:t>
            </a:r>
            <a:r>
              <a:rPr lang="en-GB" sz="4300" b="1" dirty="0"/>
              <a:t>Play with shit and sperm</a:t>
            </a:r>
          </a:p>
          <a:p>
            <a:r>
              <a:rPr lang="en-GB" sz="4300" dirty="0"/>
              <a:t>DP = </a:t>
            </a:r>
            <a:r>
              <a:rPr lang="en-GB" sz="4300" dirty="0" err="1"/>
              <a:t>Doppelpack</a:t>
            </a:r>
            <a:r>
              <a:rPr lang="en-GB" sz="4300" dirty="0"/>
              <a:t> (Sex </a:t>
            </a:r>
            <a:r>
              <a:rPr lang="en-GB" sz="4300" dirty="0" err="1"/>
              <a:t>mit</a:t>
            </a:r>
            <a:r>
              <a:rPr lang="en-GB" sz="4300" dirty="0"/>
              <a:t> 2 Frauen) </a:t>
            </a:r>
            <a:r>
              <a:rPr lang="en-GB" sz="4300" dirty="0" err="1"/>
              <a:t>oder</a:t>
            </a:r>
            <a:r>
              <a:rPr lang="en-GB" sz="4300" dirty="0"/>
              <a:t> (2 </a:t>
            </a:r>
            <a:r>
              <a:rPr lang="en-GB" sz="4300" dirty="0" err="1"/>
              <a:t>Männer</a:t>
            </a:r>
            <a:r>
              <a:rPr lang="en-GB" sz="4300" dirty="0"/>
              <a:t> in </a:t>
            </a:r>
            <a:r>
              <a:rPr lang="en-GB" sz="4300" dirty="0" err="1"/>
              <a:t>einer</a:t>
            </a:r>
            <a:r>
              <a:rPr lang="en-GB" sz="4300" dirty="0"/>
              <a:t> Frau) – </a:t>
            </a:r>
            <a:r>
              <a:rPr lang="en-GB" sz="4300" b="1" dirty="0"/>
              <a:t>Sex with 2 women or double penetration (2 men in one woman)</a:t>
            </a:r>
          </a:p>
          <a:p>
            <a:r>
              <a:rPr lang="en-GB" sz="4300" dirty="0"/>
              <a:t>FFT = </a:t>
            </a:r>
            <a:r>
              <a:rPr lang="en-GB" sz="4300" dirty="0" err="1"/>
              <a:t>Faustfick</a:t>
            </a:r>
            <a:r>
              <a:rPr lang="en-GB" sz="4300" dirty="0"/>
              <a:t> total – </a:t>
            </a:r>
            <a:r>
              <a:rPr lang="en-GB" sz="4300" b="1" dirty="0"/>
              <a:t>Fist Fuck totally</a:t>
            </a:r>
          </a:p>
          <a:p>
            <a:r>
              <a:rPr lang="en-GB" sz="4300" dirty="0"/>
              <a:t>FT = </a:t>
            </a:r>
            <a:r>
              <a:rPr lang="en-GB" sz="4300" dirty="0" err="1"/>
              <a:t>Französisch</a:t>
            </a:r>
            <a:r>
              <a:rPr lang="en-GB" sz="4300" dirty="0"/>
              <a:t> total </a:t>
            </a:r>
            <a:r>
              <a:rPr lang="en-GB" sz="4300" dirty="0" err="1"/>
              <a:t>doppeldeutig</a:t>
            </a:r>
            <a:r>
              <a:rPr lang="en-GB" sz="4300" dirty="0"/>
              <a:t>: </a:t>
            </a:r>
            <a:r>
              <a:rPr lang="en-GB" sz="4300" dirty="0" err="1"/>
              <a:t>Blasen</a:t>
            </a:r>
            <a:r>
              <a:rPr lang="en-GB" sz="4300" dirty="0"/>
              <a:t> </a:t>
            </a:r>
            <a:r>
              <a:rPr lang="en-GB" sz="4300" dirty="0" err="1"/>
              <a:t>ohne</a:t>
            </a:r>
            <a:r>
              <a:rPr lang="en-GB" sz="4300" dirty="0"/>
              <a:t> </a:t>
            </a:r>
            <a:r>
              <a:rPr lang="en-GB" sz="4300" dirty="0" err="1"/>
              <a:t>Gummi</a:t>
            </a:r>
            <a:r>
              <a:rPr lang="en-GB" sz="4300" dirty="0"/>
              <a:t> </a:t>
            </a:r>
            <a:r>
              <a:rPr lang="en-GB" sz="4300" dirty="0" err="1"/>
              <a:t>mit</a:t>
            </a:r>
            <a:r>
              <a:rPr lang="en-GB" sz="4300" dirty="0"/>
              <a:t> </a:t>
            </a:r>
            <a:r>
              <a:rPr lang="en-GB" sz="4300" dirty="0" err="1"/>
              <a:t>Spermaschlucken</a:t>
            </a:r>
            <a:r>
              <a:rPr lang="en-GB" sz="4300" dirty="0"/>
              <a:t> und </a:t>
            </a:r>
            <a:r>
              <a:rPr lang="en-GB" sz="4300" dirty="0" err="1"/>
              <a:t>seltener</a:t>
            </a:r>
            <a:r>
              <a:rPr lang="en-GB" sz="4300" dirty="0"/>
              <a:t>: </a:t>
            </a:r>
            <a:r>
              <a:rPr lang="en-GB" sz="4300" dirty="0" err="1"/>
              <a:t>Blasen</a:t>
            </a:r>
            <a:r>
              <a:rPr lang="en-GB" sz="4300" dirty="0"/>
              <a:t> </a:t>
            </a:r>
            <a:r>
              <a:rPr lang="en-GB" sz="4300" dirty="0" err="1"/>
              <a:t>ohne</a:t>
            </a:r>
            <a:r>
              <a:rPr lang="en-GB" sz="4300" dirty="0"/>
              <a:t> </a:t>
            </a:r>
            <a:r>
              <a:rPr lang="en-GB" sz="4300" dirty="0" err="1"/>
              <a:t>Gummi</a:t>
            </a:r>
            <a:r>
              <a:rPr lang="en-GB" sz="4300" dirty="0"/>
              <a:t> </a:t>
            </a:r>
            <a:r>
              <a:rPr lang="en-GB" sz="4300" dirty="0" err="1"/>
              <a:t>bis</a:t>
            </a:r>
            <a:r>
              <a:rPr lang="en-GB" sz="4300" dirty="0"/>
              <a:t> </a:t>
            </a:r>
            <a:r>
              <a:rPr lang="en-GB" sz="4300" dirty="0" err="1"/>
              <a:t>zum</a:t>
            </a:r>
            <a:r>
              <a:rPr lang="en-GB" sz="4300" dirty="0"/>
              <a:t> Finale, </a:t>
            </a:r>
            <a:r>
              <a:rPr lang="en-GB" sz="4300" dirty="0" err="1"/>
              <a:t>aber</a:t>
            </a:r>
            <a:r>
              <a:rPr lang="en-GB" sz="4300" dirty="0"/>
              <a:t> </a:t>
            </a:r>
            <a:r>
              <a:rPr lang="en-GB" sz="4300" dirty="0" err="1"/>
              <a:t>ohne</a:t>
            </a:r>
            <a:r>
              <a:rPr lang="en-GB" sz="4300" dirty="0"/>
              <a:t> </a:t>
            </a:r>
            <a:r>
              <a:rPr lang="en-GB" sz="4300" dirty="0" err="1"/>
              <a:t>Schlucken</a:t>
            </a:r>
            <a:r>
              <a:rPr lang="en-GB" sz="4300" dirty="0"/>
              <a:t> – </a:t>
            </a:r>
            <a:r>
              <a:rPr lang="en-GB" sz="4300" b="1" dirty="0"/>
              <a:t>Blow job without condom and with swallowing the sperm</a:t>
            </a:r>
            <a:r>
              <a:rPr lang="en-GB" sz="4300" dirty="0"/>
              <a:t>.</a:t>
            </a:r>
          </a:p>
          <a:p>
            <a:r>
              <a:rPr lang="en-GB" sz="4300" dirty="0" err="1"/>
              <a:t>Kvp</a:t>
            </a:r>
            <a:r>
              <a:rPr lang="en-GB" sz="4300" dirty="0"/>
              <a:t> = </a:t>
            </a:r>
            <a:r>
              <a:rPr lang="en-GB" sz="4300" dirty="0" err="1"/>
              <a:t>Kaviar</a:t>
            </a:r>
            <a:r>
              <a:rPr lang="en-GB" sz="4300" dirty="0"/>
              <a:t> </a:t>
            </a:r>
            <a:r>
              <a:rPr lang="en-GB" sz="4300" dirty="0" err="1"/>
              <a:t>Passiv</a:t>
            </a:r>
            <a:r>
              <a:rPr lang="en-GB" sz="4300" dirty="0"/>
              <a:t> (Frau </a:t>
            </a:r>
            <a:r>
              <a:rPr lang="en-GB" sz="4300" dirty="0" err="1"/>
              <a:t>lässt</a:t>
            </a:r>
            <a:r>
              <a:rPr lang="en-GB" sz="4300" dirty="0"/>
              <a:t> </a:t>
            </a:r>
            <a:r>
              <a:rPr lang="en-GB" sz="4300" dirty="0" err="1"/>
              <a:t>sich</a:t>
            </a:r>
            <a:r>
              <a:rPr lang="en-GB" sz="4300" dirty="0"/>
              <a:t> </a:t>
            </a:r>
            <a:r>
              <a:rPr lang="en-GB" sz="4300" dirty="0" err="1"/>
              <a:t>anscheißen</a:t>
            </a:r>
            <a:r>
              <a:rPr lang="en-GB" sz="4300" dirty="0"/>
              <a:t>) – </a:t>
            </a:r>
            <a:r>
              <a:rPr lang="en-GB" sz="4300" b="1" dirty="0"/>
              <a:t>Man shits on woman</a:t>
            </a:r>
          </a:p>
          <a:p>
            <a:r>
              <a:rPr lang="en-GB" sz="4300" dirty="0"/>
              <a:t>SW = Sandwich, </a:t>
            </a:r>
            <a:r>
              <a:rPr lang="en-GB" sz="4300" dirty="0" err="1"/>
              <a:t>eine</a:t>
            </a:r>
            <a:r>
              <a:rPr lang="en-GB" sz="4300" dirty="0"/>
              <a:t> Frau </a:t>
            </a:r>
            <a:r>
              <a:rPr lang="en-GB" sz="4300" dirty="0" err="1"/>
              <a:t>zwischen</a:t>
            </a:r>
            <a:r>
              <a:rPr lang="en-GB" sz="4300" dirty="0"/>
              <a:t> </a:t>
            </a:r>
            <a:r>
              <a:rPr lang="en-GB" sz="4300" dirty="0" err="1"/>
              <a:t>zwei</a:t>
            </a:r>
            <a:r>
              <a:rPr lang="en-GB" sz="4300" dirty="0"/>
              <a:t> </a:t>
            </a:r>
            <a:r>
              <a:rPr lang="en-GB" sz="4300" dirty="0" err="1"/>
              <a:t>Männern</a:t>
            </a:r>
            <a:r>
              <a:rPr lang="en-GB" sz="4300" dirty="0"/>
              <a:t> – </a:t>
            </a:r>
            <a:r>
              <a:rPr lang="en-GB" sz="4300" b="1" dirty="0"/>
              <a:t>One woman between 2 men</a:t>
            </a:r>
          </a:p>
          <a:p>
            <a:r>
              <a:rPr lang="en-GB" sz="4300" dirty="0" err="1"/>
              <a:t>tbl</a:t>
            </a:r>
            <a:r>
              <a:rPr lang="en-GB" sz="4300" dirty="0"/>
              <a:t>, = </a:t>
            </a:r>
            <a:r>
              <a:rPr lang="en-GB" sz="4300" dirty="0" err="1"/>
              <a:t>tabulos</a:t>
            </a:r>
            <a:r>
              <a:rPr lang="en-GB" sz="4300" dirty="0"/>
              <a:t>, ALLES </a:t>
            </a:r>
            <a:r>
              <a:rPr lang="en-GB" sz="4300" dirty="0" err="1"/>
              <a:t>ist</a:t>
            </a:r>
            <a:r>
              <a:rPr lang="en-GB" sz="4300" dirty="0"/>
              <a:t> </a:t>
            </a:r>
            <a:r>
              <a:rPr lang="en-GB" sz="4300" dirty="0" err="1"/>
              <a:t>erlaubt</a:t>
            </a:r>
            <a:r>
              <a:rPr lang="en-GB" sz="4300" dirty="0"/>
              <a:t> – </a:t>
            </a:r>
            <a:r>
              <a:rPr lang="en-GB" sz="4300" b="1" dirty="0"/>
              <a:t>Without taboo, everything permitted.</a:t>
            </a:r>
          </a:p>
          <a:p>
            <a:r>
              <a:rPr lang="en-GB" sz="4300" dirty="0"/>
              <a:t>ZA = </a:t>
            </a:r>
            <a:r>
              <a:rPr lang="en-GB" sz="4300" dirty="0" err="1"/>
              <a:t>Zungenanal</a:t>
            </a:r>
            <a:r>
              <a:rPr lang="en-GB" sz="4300" dirty="0"/>
              <a:t> (am / </a:t>
            </a:r>
            <a:r>
              <a:rPr lang="en-GB" sz="4300" dirty="0" err="1"/>
              <a:t>im</a:t>
            </a:r>
            <a:r>
              <a:rPr lang="en-GB" sz="4300" dirty="0"/>
              <a:t> </a:t>
            </a:r>
            <a:r>
              <a:rPr lang="en-GB" sz="4300" dirty="0" err="1"/>
              <a:t>Hintereingang</a:t>
            </a:r>
            <a:r>
              <a:rPr lang="en-GB" sz="4300" dirty="0"/>
              <a:t> </a:t>
            </a:r>
            <a:r>
              <a:rPr lang="en-GB" sz="4300" dirty="0" err="1"/>
              <a:t>lecken</a:t>
            </a:r>
            <a:r>
              <a:rPr lang="en-GB" sz="4300" dirty="0"/>
              <a:t>) – </a:t>
            </a:r>
            <a:r>
              <a:rPr lang="en-GB" sz="4300" b="1" dirty="0"/>
              <a:t>Licking the anus </a:t>
            </a:r>
          </a:p>
          <a:p>
            <a:endParaRPr lang="en-GB" sz="4300" dirty="0"/>
          </a:p>
          <a:p>
            <a:r>
              <a:rPr lang="en-GB" sz="5500" b="1" dirty="0"/>
              <a:t>In German brothels you can have day-long sexual services for a lump sum of €100 (EU, 2014) </a:t>
            </a:r>
          </a:p>
          <a:p>
            <a:pPr marL="114300" indent="0" algn="ctr">
              <a:buNone/>
            </a:pPr>
            <a:r>
              <a:rPr lang="en-GB" sz="8000" b="1" dirty="0">
                <a:solidFill>
                  <a:srgbClr val="C00000"/>
                </a:solidFill>
              </a:rPr>
              <a:t>Decent and regularised sex work is a joke! </a:t>
            </a:r>
          </a:p>
          <a:p>
            <a:endParaRPr lang="en-GB" sz="5500" b="1" dirty="0"/>
          </a:p>
          <a:p>
            <a:endParaRPr lang="en-GB" sz="4300" dirty="0"/>
          </a:p>
          <a:p>
            <a:endParaRPr lang="en-GB" sz="4300" dirty="0"/>
          </a:p>
          <a:p>
            <a:endParaRPr lang="en-GB" sz="4300" dirty="0"/>
          </a:p>
          <a:p>
            <a:endParaRPr lang="en-GB" sz="4300" dirty="0"/>
          </a:p>
        </p:txBody>
      </p:sp>
    </p:spTree>
    <p:extLst>
      <p:ext uri="{BB962C8B-B14F-4D97-AF65-F5344CB8AC3E}">
        <p14:creationId xmlns:p14="http://schemas.microsoft.com/office/powerpoint/2010/main" val="3312494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 Black" pitchFamily="34" charset="0"/>
              </a:rPr>
              <a:t>Do you get any of these from a ‘normal job’</a:t>
            </a:r>
            <a:r>
              <a:rPr lang="en-GB" dirty="0">
                <a:latin typeface="Arial Black" pitchFamily="34" charset="0"/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77312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HIV + AIDS</a:t>
            </a:r>
          </a:p>
          <a:p>
            <a:endParaRPr lang="en-GB" dirty="0"/>
          </a:p>
          <a:p>
            <a:r>
              <a:rPr lang="en-GB" dirty="0"/>
              <a:t>Syphilis</a:t>
            </a:r>
          </a:p>
          <a:p>
            <a:endParaRPr lang="en-GB" dirty="0"/>
          </a:p>
          <a:p>
            <a:r>
              <a:rPr lang="en-GB" dirty="0"/>
              <a:t>Chlamydia</a:t>
            </a:r>
          </a:p>
          <a:p>
            <a:endParaRPr lang="en-GB" dirty="0"/>
          </a:p>
          <a:p>
            <a:r>
              <a:rPr lang="en-GB" dirty="0"/>
              <a:t>Hepatitis B + C</a:t>
            </a:r>
          </a:p>
          <a:p>
            <a:endParaRPr lang="en-GB" dirty="0"/>
          </a:p>
          <a:p>
            <a:r>
              <a:rPr lang="en-GB" dirty="0"/>
              <a:t>Gonorrhoea </a:t>
            </a:r>
          </a:p>
          <a:p>
            <a:endParaRPr lang="en-GB" dirty="0"/>
          </a:p>
          <a:p>
            <a:r>
              <a:rPr lang="en-GB" dirty="0"/>
              <a:t>HPV leading to cancer</a:t>
            </a:r>
          </a:p>
          <a:p>
            <a:endParaRPr lang="en-GB" dirty="0"/>
          </a:p>
          <a:p>
            <a:r>
              <a:rPr lang="en-GB" dirty="0"/>
              <a:t> Herpes </a:t>
            </a:r>
          </a:p>
          <a:p>
            <a:pPr marL="114300" indent="0">
              <a:buNone/>
            </a:pPr>
            <a:endParaRPr lang="en-GB" dirty="0"/>
          </a:p>
          <a:p>
            <a:r>
              <a:rPr lang="en-GB" dirty="0"/>
              <a:t>Pubic Lice</a:t>
            </a:r>
          </a:p>
          <a:p>
            <a:endParaRPr lang="en-GB" dirty="0"/>
          </a:p>
          <a:p>
            <a:r>
              <a:rPr lang="en-GB"/>
              <a:t>Genital Warts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9B081-E9A7-4B27-8399-38250F1E7476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45365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5963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1"/>
            <a:ext cx="7920880" cy="1296144"/>
          </a:xfrm>
        </p:spPr>
        <p:txBody>
          <a:bodyPr/>
          <a:lstStyle/>
          <a:p>
            <a:br>
              <a:rPr lang="en-GB" sz="4000" dirty="0">
                <a:latin typeface="Arial Black" pitchFamily="34" charset="0"/>
              </a:rPr>
            </a:br>
            <a:r>
              <a:rPr lang="en-GB" sz="4000" dirty="0">
                <a:latin typeface="Arial Black" pitchFamily="34" charset="0"/>
              </a:rPr>
              <a:t>What will happen if we legalise prostitution? </a:t>
            </a:r>
            <a:br>
              <a:rPr lang="en-GB" sz="4000" dirty="0">
                <a:latin typeface="Arial Black" pitchFamily="34" charset="0"/>
              </a:rPr>
            </a:b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2716" y="1340768"/>
            <a:ext cx="2304256" cy="2016224"/>
          </a:xfrm>
          <a:prstGeom prst="rect">
            <a:avLst/>
          </a:prstGeom>
          <a:solidFill>
            <a:srgbClr val="E6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/>
              <a:t>Legalising prostitution  is a </a:t>
            </a:r>
            <a:r>
              <a:rPr lang="en-GB" sz="1600" b="1" dirty="0"/>
              <a:t>gift to pimps, traffickers and the sex industry.</a:t>
            </a:r>
          </a:p>
          <a:p>
            <a:endParaRPr lang="en-GB" sz="1600" b="1" dirty="0"/>
          </a:p>
          <a:p>
            <a:endParaRPr lang="en-GB" sz="1600" b="1" dirty="0"/>
          </a:p>
          <a:p>
            <a:endParaRPr lang="en-GB" sz="1600" b="1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1840" y="1340767"/>
            <a:ext cx="2448272" cy="2016225"/>
          </a:xfrm>
          <a:prstGeom prst="rect">
            <a:avLst/>
          </a:prstGeom>
          <a:solidFill>
            <a:srgbClr val="E6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dirty="0">
                <a:solidFill>
                  <a:schemeClr val="bg1"/>
                </a:solidFill>
              </a:rPr>
              <a:t>Legalising prostitution  means increased</a:t>
            </a:r>
            <a:r>
              <a:rPr lang="en-GB" sz="1600" dirty="0">
                <a:solidFill>
                  <a:schemeClr val="bg1"/>
                </a:solidFill>
              </a:rPr>
              <a:t> demand for prostitutes (</a:t>
            </a:r>
            <a:r>
              <a:rPr lang="en-GB" sz="1600" b="1" dirty="0">
                <a:solidFill>
                  <a:schemeClr val="bg1"/>
                </a:solidFill>
              </a:rPr>
              <a:t>Vulnerable people).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8144" y="1340767"/>
            <a:ext cx="2304256" cy="2016224"/>
          </a:xfrm>
          <a:prstGeom prst="rect">
            <a:avLst/>
          </a:prstGeom>
          <a:solidFill>
            <a:srgbClr val="E6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bg1"/>
                </a:solidFill>
              </a:rPr>
              <a:t>Legalising prostitution to protect the health of the prostituted person is a myth.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The physical and psychological  damages inflicted are huge.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716" y="3515105"/>
            <a:ext cx="2304256" cy="2218151"/>
          </a:xfrm>
          <a:prstGeom prst="rect">
            <a:avLst/>
          </a:prstGeom>
          <a:solidFill>
            <a:srgbClr val="E6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bg1"/>
                </a:solidFill>
              </a:rPr>
              <a:t>The men (johns) are not screened and prostituted persons cannot be forced to go for  regular health checks.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1840" y="3502908"/>
            <a:ext cx="2448272" cy="2218150"/>
          </a:xfrm>
          <a:prstGeom prst="rect">
            <a:avLst/>
          </a:prstGeom>
          <a:solidFill>
            <a:srgbClr val="E6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>
                <a:solidFill>
                  <a:schemeClr val="bg1"/>
                </a:solidFill>
              </a:rPr>
              <a:t>Prostitution  </a:t>
            </a:r>
            <a:r>
              <a:rPr lang="en-GB" sz="1600" dirty="0" err="1">
                <a:solidFill>
                  <a:schemeClr val="bg1"/>
                </a:solidFill>
              </a:rPr>
              <a:t>commodifies</a:t>
            </a:r>
            <a:r>
              <a:rPr lang="en-GB" sz="1600" dirty="0">
                <a:solidFill>
                  <a:schemeClr val="bg1"/>
                </a:solidFill>
              </a:rPr>
              <a:t> women’s bodies and  implies that their body can be used and abused for the benefit of men - as long as this is paid. 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6136" y="3515106"/>
            <a:ext cx="2376264" cy="2218150"/>
          </a:xfrm>
          <a:prstGeom prst="rect">
            <a:avLst/>
          </a:prstGeom>
          <a:solidFill>
            <a:srgbClr val="E64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dirty="0"/>
              <a:t>The vast majority of women who are in prostitution do not want the sex industry to be legalised. 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79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itchFamily="34" charset="0"/>
              </a:rPr>
              <a:t>We need to decide and take a stand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280920" cy="4800600"/>
          </a:xfrm>
        </p:spPr>
        <p:txBody>
          <a:bodyPr>
            <a:noAutofit/>
          </a:bodyPr>
          <a:lstStyle/>
          <a:p>
            <a:r>
              <a:rPr lang="en-GB" sz="1800" dirty="0"/>
              <a:t>What kind of society do we want? Do we want Malta to </a:t>
            </a:r>
            <a:r>
              <a:rPr lang="en-GB" sz="1800" b="1" dirty="0"/>
              <a:t>become a mecca of sex tourism</a:t>
            </a:r>
            <a:r>
              <a:rPr lang="en-GB" sz="1800" dirty="0"/>
              <a:t>?</a:t>
            </a:r>
          </a:p>
          <a:p>
            <a:endParaRPr lang="en-GB" sz="1800" dirty="0"/>
          </a:p>
          <a:p>
            <a:r>
              <a:rPr lang="en-GB" sz="1800" dirty="0"/>
              <a:t>Are we after increasing pimping and </a:t>
            </a:r>
            <a:r>
              <a:rPr lang="en-GB" sz="1800" b="1" dirty="0"/>
              <a:t>giving it a respectability veneer to hide its ugly side</a:t>
            </a:r>
            <a:r>
              <a:rPr lang="en-GB" sz="1800" dirty="0"/>
              <a:t> by </a:t>
            </a:r>
            <a:r>
              <a:rPr lang="en-GB" sz="1800" b="1" dirty="0"/>
              <a:t>legalising it</a:t>
            </a:r>
            <a:r>
              <a:rPr lang="en-GB" sz="1800" dirty="0"/>
              <a:t>?</a:t>
            </a:r>
          </a:p>
          <a:p>
            <a:endParaRPr lang="en-GB" sz="1800" dirty="0"/>
          </a:p>
          <a:p>
            <a:r>
              <a:rPr lang="en-GB" sz="1800" dirty="0"/>
              <a:t>Will we be happy if we legalise pimping and soliciting as long as this means more </a:t>
            </a:r>
            <a:r>
              <a:rPr lang="en-GB" sz="1800" b="1" dirty="0"/>
              <a:t>business , more tourists and more taxes? </a:t>
            </a:r>
            <a:r>
              <a:rPr lang="en-GB" sz="1800" dirty="0"/>
              <a:t>Is </a:t>
            </a:r>
            <a:r>
              <a:rPr lang="en-GB" sz="1800" b="1" dirty="0"/>
              <a:t>this the kind of society of want?</a:t>
            </a:r>
          </a:p>
          <a:p>
            <a:endParaRPr lang="en-GB" sz="1800" b="1" dirty="0"/>
          </a:p>
          <a:p>
            <a:r>
              <a:rPr lang="en-GB" sz="1800" b="1" dirty="0">
                <a:solidFill>
                  <a:srgbClr val="C00000"/>
                </a:solidFill>
              </a:rPr>
              <a:t>Or do we want to stop trafficking,  protect the vulnerable and increase gender equality in line with the most Avant-garde  and gender equal countries?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03295"/>
            <a:ext cx="2016224" cy="223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61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753672" cy="1143000"/>
          </a:xfrm>
        </p:spPr>
        <p:txBody>
          <a:bodyPr/>
          <a:lstStyle/>
          <a:p>
            <a:r>
              <a:rPr lang="en-GB" sz="3600" dirty="0">
                <a:latin typeface="Arial Black" pitchFamily="34" charset="0"/>
              </a:rPr>
              <a:t>Does Legalized Prostitution Increase Human Trafficking?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7920880" cy="427707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1400" dirty="0"/>
              <a:t>Cho, Seo-Young, Axel </a:t>
            </a:r>
            <a:r>
              <a:rPr lang="en-GB" sz="1400" dirty="0" err="1"/>
              <a:t>Dreher</a:t>
            </a:r>
            <a:r>
              <a:rPr lang="en-GB" sz="1400" dirty="0"/>
              <a:t> and Eric </a:t>
            </a:r>
            <a:r>
              <a:rPr lang="en-GB" sz="1400" dirty="0" err="1"/>
              <a:t>Neumayer</a:t>
            </a:r>
            <a:r>
              <a:rPr lang="en-GB" sz="1400" dirty="0"/>
              <a:t>. (2013) Does Legalized Prostitution Increase Human Trafficking?. World Development 41: 67-82</a:t>
            </a:r>
          </a:p>
          <a:p>
            <a:r>
              <a:rPr lang="en-GB" dirty="0"/>
              <a:t>This paper investigates the impact of legalized prostitution on </a:t>
            </a:r>
            <a:r>
              <a:rPr lang="en-GB" b="1" dirty="0"/>
              <a:t>human trafficking inflows </a:t>
            </a:r>
            <a:r>
              <a:rPr lang="en-GB" dirty="0"/>
              <a:t>based on the empirical analysis for a </a:t>
            </a:r>
            <a:r>
              <a:rPr lang="en-GB" b="1" dirty="0"/>
              <a:t>cross-section of up to 150 countries.</a:t>
            </a:r>
          </a:p>
          <a:p>
            <a:endParaRPr lang="en-GB" b="1" dirty="0"/>
          </a:p>
          <a:p>
            <a:r>
              <a:rPr lang="en-GB" b="1" dirty="0"/>
              <a:t> </a:t>
            </a:r>
            <a:r>
              <a:rPr lang="en-GB" dirty="0"/>
              <a:t>On average, </a:t>
            </a:r>
            <a:r>
              <a:rPr lang="en-GB" b="1" dirty="0"/>
              <a:t>countries where prostitution is legal experience larger reported human trafficking inflows</a:t>
            </a:r>
            <a:r>
              <a:rPr lang="en-GB" dirty="0"/>
              <a:t> (Increase demand-increase supply).</a:t>
            </a:r>
          </a:p>
          <a:p>
            <a:endParaRPr lang="en-GB" dirty="0"/>
          </a:p>
          <a:p>
            <a:r>
              <a:rPr lang="en-GB" b="1" dirty="0">
                <a:solidFill>
                  <a:srgbClr val="C00000"/>
                </a:solidFill>
              </a:rPr>
              <a:t>Malta has taken a stand to stop human trafficking – and this unbiased scientific paper should guide 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13689"/>
            <a:ext cx="1872208" cy="14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975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080120"/>
          </a:xfrm>
        </p:spPr>
        <p:txBody>
          <a:bodyPr/>
          <a:lstStyle/>
          <a:p>
            <a:r>
              <a:rPr lang="en-GB" dirty="0">
                <a:latin typeface="Arial Black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064896" cy="5304656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rgbClr val="E64F1A"/>
                </a:solidFill>
              </a:rPr>
              <a:t> </a:t>
            </a:r>
            <a:r>
              <a:rPr lang="en-GB" sz="2400" b="1" dirty="0">
                <a:solidFill>
                  <a:srgbClr val="E64F1A"/>
                </a:solidFill>
              </a:rPr>
              <a:t>99% of victims in the commercial sex industry are women and girls (ILO, 2017).  </a:t>
            </a:r>
          </a:p>
          <a:p>
            <a:endParaRPr lang="en-GB" sz="2400" b="1" dirty="0">
              <a:solidFill>
                <a:srgbClr val="E64F1A"/>
              </a:solidFill>
            </a:endParaRPr>
          </a:p>
          <a:p>
            <a:r>
              <a:rPr lang="en-GB" sz="2400" b="1" dirty="0"/>
              <a:t>Trafficking, like prostitution is demand driven </a:t>
            </a:r>
            <a:r>
              <a:rPr lang="en-GB" sz="2400" dirty="0"/>
              <a:t>- It is the </a:t>
            </a:r>
            <a:r>
              <a:rPr lang="en-GB" sz="2400" b="1" dirty="0"/>
              <a:t>money of the sex buyers </a:t>
            </a:r>
            <a:r>
              <a:rPr lang="en-GB" sz="2400" dirty="0"/>
              <a:t>that lines the </a:t>
            </a:r>
            <a:r>
              <a:rPr lang="en-GB" sz="2400" b="1" dirty="0"/>
              <a:t>pocket of traffickers</a:t>
            </a:r>
            <a:r>
              <a:rPr lang="en-GB" sz="2400" dirty="0"/>
              <a:t> </a:t>
            </a:r>
            <a:r>
              <a:rPr lang="en-GB" sz="2400" b="1" dirty="0"/>
              <a:t>and pimps</a:t>
            </a:r>
            <a:r>
              <a:rPr lang="en-GB" sz="2400" dirty="0"/>
              <a:t>.  </a:t>
            </a:r>
          </a:p>
          <a:p>
            <a:endParaRPr lang="en-GB" sz="2400" dirty="0"/>
          </a:p>
          <a:p>
            <a:r>
              <a:rPr lang="en-GB" sz="2400" b="1" dirty="0"/>
              <a:t>Without demand for sex </a:t>
            </a:r>
            <a:r>
              <a:rPr lang="en-GB" sz="2400" dirty="0"/>
              <a:t>by the sex buyers, traffickers </a:t>
            </a:r>
            <a:r>
              <a:rPr lang="en-GB" sz="2400" b="1" dirty="0"/>
              <a:t>would not need to groom or deceive or coerce vulnerable </a:t>
            </a:r>
            <a:r>
              <a:rPr lang="en-GB" sz="2400" dirty="0"/>
              <a:t>persons, </a:t>
            </a:r>
            <a:r>
              <a:rPr lang="en-GB" sz="2400" b="1" dirty="0"/>
              <a:t>into prostitution. </a:t>
            </a:r>
          </a:p>
          <a:p>
            <a:endParaRPr lang="en-GB" sz="2400" dirty="0"/>
          </a:p>
          <a:p>
            <a:r>
              <a:rPr lang="en-GB" sz="2400" b="1" dirty="0">
                <a:solidFill>
                  <a:srgbClr val="E64F1A"/>
                </a:solidFill>
              </a:rPr>
              <a:t>So, if we want to curb the abuse of the vulnerable, and if we really want to control trafficking, we need to adopt the Nordic Model.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19" y="5877272"/>
            <a:ext cx="1440160" cy="118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5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683568" y="1700960"/>
            <a:ext cx="3312368" cy="13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Arial Black" pitchFamily="34" charset="0"/>
              </a:rPr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83568" y="1700960"/>
            <a:ext cx="3312368" cy="11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Black" pitchFamily="34" charset="0"/>
              </a:rPr>
              <a:t>1. Different ways of looking at prostitution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0" y="1700960"/>
            <a:ext cx="3312368" cy="13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572000" y="1700960"/>
            <a:ext cx="3312368" cy="11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Black" pitchFamily="34" charset="0"/>
              </a:rPr>
              <a:t>2. Some key facts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95635" y="4537448"/>
            <a:ext cx="5724637" cy="136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295637" y="4663448"/>
            <a:ext cx="5724635" cy="111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Black" pitchFamily="34" charset="0"/>
              </a:rPr>
              <a:t>4. Should we open up prostitution- what are we proposing?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3356992"/>
            <a:ext cx="7236804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 Black" pitchFamily="34" charset="0"/>
              </a:rPr>
              <a:t> </a:t>
            </a:r>
          </a:p>
          <a:p>
            <a:pPr algn="ctr"/>
            <a:r>
              <a:rPr lang="en-GB" dirty="0">
                <a:latin typeface="Arial Black" pitchFamily="34" charset="0"/>
              </a:rPr>
              <a:t>3. Can sex work be considered as a normal job?</a:t>
            </a:r>
          </a:p>
          <a:p>
            <a:pPr algn="ctr"/>
            <a:r>
              <a:rPr lang="en-GB" dirty="0">
                <a:latin typeface="Arial Black" pitchFamily="34" charset="0"/>
              </a:rPr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884368" y="3356992"/>
            <a:ext cx="14401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539552" y="3349461"/>
            <a:ext cx="14401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2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20000" cy="936104"/>
          </a:xfrm>
        </p:spPr>
        <p:txBody>
          <a:bodyPr/>
          <a:lstStyle/>
          <a:p>
            <a:br>
              <a:rPr lang="en-GB" sz="2800" b="1" dirty="0">
                <a:latin typeface="Arial Black" panose="020B0A04020102020204" pitchFamily="34" charset="0"/>
              </a:rPr>
            </a:br>
            <a:br>
              <a:rPr lang="en-GB" sz="2800" b="1" dirty="0">
                <a:latin typeface="Arial Black" panose="020B0A04020102020204" pitchFamily="34" charset="0"/>
              </a:rPr>
            </a:br>
            <a:br>
              <a:rPr lang="en-GB" sz="2800" b="1" dirty="0">
                <a:latin typeface="Arial Black" panose="020B0A04020102020204" pitchFamily="34" charset="0"/>
              </a:rPr>
            </a:br>
            <a:r>
              <a:rPr lang="en-GB" sz="2800" b="1" dirty="0">
                <a:latin typeface="Arial Black" panose="020B0A04020102020204" pitchFamily="34" charset="0"/>
              </a:rPr>
              <a:t>The Nordic/Feminist Model</a:t>
            </a:r>
            <a:br>
              <a:rPr lang="en-GB" sz="2800" b="1" dirty="0">
                <a:latin typeface="Arial Black" panose="020B0A04020102020204" pitchFamily="34" charset="0"/>
              </a:rPr>
            </a:br>
            <a:br>
              <a:rPr lang="en-GB" sz="4800" dirty="0">
                <a:latin typeface="Arial Black" panose="020B0A04020102020204" pitchFamily="34" charset="0"/>
                <a:cs typeface="Arial" pitchFamily="34" charset="0"/>
              </a:rPr>
            </a:br>
            <a:endParaRPr lang="en-GB" dirty="0"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3898776" cy="576063"/>
          </a:xfrm>
        </p:spPr>
        <p:txBody>
          <a:bodyPr/>
          <a:lstStyle/>
          <a:p>
            <a:pPr algn="l"/>
            <a:endParaRPr lang="en-GB" dirty="0">
              <a:solidFill>
                <a:schemeClr val="accent1"/>
              </a:solidFill>
            </a:endParaRPr>
          </a:p>
          <a:p>
            <a:pPr algn="l"/>
            <a:r>
              <a:rPr lang="en-GB" dirty="0">
                <a:solidFill>
                  <a:schemeClr val="accent1"/>
                </a:solidFill>
              </a:rPr>
              <a:t>What is the Nordic Model?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16832"/>
            <a:ext cx="3826768" cy="4824536"/>
          </a:xfrm>
          <a:ln>
            <a:solidFill>
              <a:srgbClr val="E64F1A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Selling of sex is decriminalised </a:t>
            </a:r>
            <a:r>
              <a:rPr lang="en-GB" dirty="0"/>
              <a:t>– to make sure  that those who are prostituted cannot be </a:t>
            </a:r>
            <a:r>
              <a:rPr lang="en-GB" b="1" dirty="0"/>
              <a:t>arrested or blackmailed and do </a:t>
            </a:r>
            <a:r>
              <a:rPr lang="en-GB" dirty="0"/>
              <a:t>not end with a </a:t>
            </a:r>
            <a:r>
              <a:rPr lang="en-GB" b="1" dirty="0"/>
              <a:t>criminal record that hampers their exit.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The buying of sex is made illegal </a:t>
            </a:r>
            <a:r>
              <a:rPr lang="en-GB" dirty="0"/>
              <a:t>and is considered a form of </a:t>
            </a:r>
            <a:r>
              <a:rPr lang="en-GB" b="1" dirty="0"/>
              <a:t>violence against women </a:t>
            </a:r>
          </a:p>
          <a:p>
            <a:endParaRPr lang="en-GB" dirty="0"/>
          </a:p>
          <a:p>
            <a:r>
              <a:rPr lang="en-GB" b="1" dirty="0"/>
              <a:t>Exit programmes and job retraining</a:t>
            </a:r>
            <a:r>
              <a:rPr lang="en-GB" dirty="0"/>
              <a:t> – plus </a:t>
            </a:r>
            <a:r>
              <a:rPr lang="en-GB" b="1" dirty="0"/>
              <a:t>education, housing support</a:t>
            </a:r>
            <a:r>
              <a:rPr lang="en-GB" dirty="0"/>
              <a:t>, </a:t>
            </a:r>
            <a:r>
              <a:rPr lang="en-GB" dirty="0" err="1"/>
              <a:t>etc</a:t>
            </a:r>
            <a:r>
              <a:rPr lang="en-GB" dirty="0"/>
              <a:t> especially in the case of migrant women. 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60032" y="692696"/>
            <a:ext cx="3217168" cy="864096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accent1"/>
                </a:solidFill>
              </a:rPr>
              <a:t>Impact of the Nordic Model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1916832"/>
            <a:ext cx="3824808" cy="4824535"/>
          </a:xfrm>
          <a:ln>
            <a:solidFill>
              <a:srgbClr val="E64F1A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GB" sz="1600" b="1" dirty="0"/>
              <a:t>Prostitution is considered to be a form of violence against women </a:t>
            </a:r>
            <a:r>
              <a:rPr lang="en-GB" sz="1600" dirty="0"/>
              <a:t>and is not tolerated because this is harmful to girls and  women, (transgendered women) and to boys and men,  and to society in general </a:t>
            </a:r>
          </a:p>
          <a:p>
            <a:endParaRPr lang="en-GB" sz="1600" dirty="0"/>
          </a:p>
          <a:p>
            <a:r>
              <a:rPr lang="en-GB" sz="1600" b="1" dirty="0"/>
              <a:t>The customer </a:t>
            </a:r>
            <a:r>
              <a:rPr lang="en-GB" sz="1600" dirty="0"/>
              <a:t>who </a:t>
            </a:r>
            <a:r>
              <a:rPr lang="en-GB" sz="1600" b="1" dirty="0"/>
              <a:t>has more power </a:t>
            </a:r>
            <a:r>
              <a:rPr lang="en-GB" sz="1600" dirty="0"/>
              <a:t>must be prevented from violating women -  </a:t>
            </a:r>
            <a:r>
              <a:rPr lang="en-GB" sz="1600" b="1" dirty="0"/>
              <a:t>Power inequality between prostitute and john</a:t>
            </a:r>
          </a:p>
          <a:p>
            <a:endParaRPr lang="en-GB" sz="1600" dirty="0"/>
          </a:p>
          <a:p>
            <a:r>
              <a:rPr lang="en-GB" sz="1600" b="1" dirty="0"/>
              <a:t>Sweden, Norway, Iceland, Ireland, France and Canada </a:t>
            </a:r>
            <a:r>
              <a:rPr lang="en-GB" sz="1600" dirty="0"/>
              <a:t>have adopted the harm elimination/Abolitionist  Nordic Model</a:t>
            </a:r>
          </a:p>
          <a:p>
            <a:endParaRPr lang="en-GB" sz="1600" dirty="0"/>
          </a:p>
          <a:p>
            <a:r>
              <a:rPr lang="en-GB" sz="1600" dirty="0"/>
              <a:t>Model endorsed by the </a:t>
            </a:r>
            <a:r>
              <a:rPr lang="en-GB" sz="1600" b="1" dirty="0"/>
              <a:t>European Women’s Lobby and the European Parliament </a:t>
            </a:r>
            <a:r>
              <a:rPr lang="en-GB" sz="1600" dirty="0"/>
              <a:t>(EU, 2014) +  </a:t>
            </a:r>
            <a:r>
              <a:rPr lang="en-GB" sz="1600" b="1" dirty="0"/>
              <a:t>local women’s organisations 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75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itchFamily="34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53743"/>
            <a:ext cx="612068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21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itchFamily="34" charset="0"/>
              </a:rPr>
              <a:t>Different ways of looking at  prostitution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2440" y="5661248"/>
            <a:ext cx="548640" cy="396240"/>
          </a:xfrm>
        </p:spPr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flipH="1">
            <a:off x="1763684" y="1808904"/>
            <a:ext cx="3240361" cy="5049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The Pro-prostitution lobby  argues</a:t>
            </a:r>
            <a:r>
              <a:rPr lang="en-GB" dirty="0">
                <a:solidFill>
                  <a:schemeClr val="tx1"/>
                </a:solidFill>
              </a:rPr>
              <a:t> that prostitution can be </a:t>
            </a:r>
            <a:r>
              <a:rPr lang="en-GB" b="1" dirty="0">
                <a:solidFill>
                  <a:schemeClr val="tx1"/>
                </a:solidFill>
              </a:rPr>
              <a:t>valid choice </a:t>
            </a:r>
            <a:r>
              <a:rPr lang="en-GB" dirty="0">
                <a:solidFill>
                  <a:schemeClr val="tx1"/>
                </a:solidFill>
              </a:rPr>
              <a:t>for women (and  trans men and gay men) who choose to engage in it, </a:t>
            </a:r>
            <a:r>
              <a:rPr lang="en-GB" b="1" dirty="0">
                <a:solidFill>
                  <a:schemeClr val="tx1"/>
                </a:solidFill>
              </a:rPr>
              <a:t>as long as it is a free choice.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They argue that </a:t>
            </a:r>
            <a:r>
              <a:rPr lang="en-GB" b="1" dirty="0">
                <a:solidFill>
                  <a:schemeClr val="tx1"/>
                </a:solidFill>
              </a:rPr>
              <a:t>sex workers  should be protected  from abuses imposed by the sex industry/pimps </a:t>
            </a:r>
            <a:r>
              <a:rPr lang="en-GB" dirty="0">
                <a:solidFill>
                  <a:schemeClr val="tx1"/>
                </a:solidFill>
              </a:rPr>
              <a:t>and by the </a:t>
            </a:r>
            <a:r>
              <a:rPr lang="en-GB" b="1" dirty="0">
                <a:solidFill>
                  <a:schemeClr val="tx1"/>
                </a:solidFill>
              </a:rPr>
              <a:t>legal system.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If banned </a:t>
            </a:r>
            <a:r>
              <a:rPr lang="en-GB" dirty="0">
                <a:solidFill>
                  <a:schemeClr val="tx1"/>
                </a:solidFill>
              </a:rPr>
              <a:t>they fear that it may go </a:t>
            </a:r>
            <a:r>
              <a:rPr lang="en-GB" b="1" dirty="0">
                <a:solidFill>
                  <a:schemeClr val="tx1"/>
                </a:solidFill>
              </a:rPr>
              <a:t>underground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Regulatory - Harm Reduction approach</a:t>
            </a:r>
          </a:p>
        </p:txBody>
      </p:sp>
      <p:sp>
        <p:nvSpPr>
          <p:cNvPr id="6" name="Rectangle 5"/>
          <p:cNvSpPr/>
          <p:nvPr/>
        </p:nvSpPr>
        <p:spPr>
          <a:xfrm>
            <a:off x="5076055" y="1808904"/>
            <a:ext cx="3312369" cy="4909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The Anti-prostitution  lobby </a:t>
            </a:r>
            <a:r>
              <a:rPr lang="en-GB" dirty="0">
                <a:solidFill>
                  <a:schemeClr val="tx1"/>
                </a:solidFill>
              </a:rPr>
              <a:t> view  prostitution as a form of </a:t>
            </a:r>
            <a:r>
              <a:rPr lang="en-GB" b="1" dirty="0">
                <a:solidFill>
                  <a:schemeClr val="tx1"/>
                </a:solidFill>
              </a:rPr>
              <a:t>violence on women </a:t>
            </a:r>
            <a:r>
              <a:rPr lang="en-GB" dirty="0">
                <a:solidFill>
                  <a:schemeClr val="tx1"/>
                </a:solidFill>
              </a:rPr>
              <a:t>by definition because it </a:t>
            </a:r>
            <a:r>
              <a:rPr lang="en-GB" b="1" dirty="0">
                <a:solidFill>
                  <a:schemeClr val="tx1"/>
                </a:solidFill>
              </a:rPr>
              <a:t>involves unwanted sex.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Violence is not acceptable </a:t>
            </a:r>
            <a:r>
              <a:rPr lang="en-GB" dirty="0">
                <a:solidFill>
                  <a:schemeClr val="tx1"/>
                </a:solidFill>
              </a:rPr>
              <a:t>and  so it </a:t>
            </a:r>
            <a:r>
              <a:rPr lang="en-GB" b="1" dirty="0">
                <a:solidFill>
                  <a:schemeClr val="tx1"/>
                </a:solidFill>
              </a:rPr>
              <a:t>cannot be regulated.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They argue that prostitution is the result of the </a:t>
            </a:r>
            <a:r>
              <a:rPr lang="en-GB" b="1" dirty="0">
                <a:solidFill>
                  <a:schemeClr val="tx1"/>
                </a:solidFill>
              </a:rPr>
              <a:t>existing patriarchal social order</a:t>
            </a:r>
            <a:r>
              <a:rPr lang="en-GB" dirty="0">
                <a:solidFill>
                  <a:schemeClr val="tx1"/>
                </a:solidFill>
              </a:rPr>
              <a:t>, that views women  (and trans and men) involved as </a:t>
            </a:r>
            <a:r>
              <a:rPr lang="en-GB" b="1" dirty="0">
                <a:solidFill>
                  <a:schemeClr val="tx1"/>
                </a:solidFill>
              </a:rPr>
              <a:t>sex objects </a:t>
            </a:r>
            <a:r>
              <a:rPr lang="en-GB" dirty="0">
                <a:solidFill>
                  <a:schemeClr val="tx1"/>
                </a:solidFill>
              </a:rPr>
              <a:t>that can be </a:t>
            </a:r>
            <a:r>
              <a:rPr lang="en-GB" b="1" dirty="0">
                <a:solidFill>
                  <a:schemeClr val="tx1"/>
                </a:solidFill>
              </a:rPr>
              <a:t>used and abused by men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Nordic Model Approach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1808904"/>
            <a:ext cx="1440160" cy="50490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dirty="0">
                <a:solidFill>
                  <a:schemeClr val="tx1"/>
                </a:solidFill>
              </a:rPr>
              <a:t>At present prostitution is not illegal in Malta. 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chemeClr val="tx1"/>
                </a:solidFill>
              </a:rPr>
              <a:t>Pimping  and soliciting are illegal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96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latin typeface="Arial Black" pitchFamily="34" charset="0"/>
              </a:rPr>
              <a:t>Before deciding we need to gather some facts!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are the people involved in prostitution?</a:t>
            </a:r>
          </a:p>
          <a:p>
            <a:endParaRPr lang="en-GB" dirty="0"/>
          </a:p>
          <a:p>
            <a:r>
              <a:rPr lang="en-GB" dirty="0"/>
              <a:t>How do they find themselves in these circles?</a:t>
            </a:r>
          </a:p>
          <a:p>
            <a:endParaRPr lang="en-GB" dirty="0"/>
          </a:p>
          <a:p>
            <a:r>
              <a:rPr lang="en-GB" dirty="0"/>
              <a:t>Are these people  really making a free choice?</a:t>
            </a:r>
          </a:p>
          <a:p>
            <a:endParaRPr lang="en-GB" dirty="0"/>
          </a:p>
          <a:p>
            <a:r>
              <a:rPr lang="en-GB" dirty="0"/>
              <a:t>Are these empowered happy hookers earning good money ?</a:t>
            </a:r>
          </a:p>
          <a:p>
            <a:endParaRPr lang="en-GB" dirty="0"/>
          </a:p>
          <a:p>
            <a:r>
              <a:rPr lang="en-GB" dirty="0"/>
              <a:t> Or, are they victims of circumstances on which they have little control?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3216"/>
            <a:ext cx="2143125" cy="1241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35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848872" cy="1143000"/>
          </a:xfrm>
        </p:spPr>
        <p:txBody>
          <a:bodyPr/>
          <a:lstStyle/>
          <a:p>
            <a:br>
              <a:rPr lang="en-GB" sz="4000" dirty="0">
                <a:latin typeface="Arial Black" pitchFamily="34" charset="0"/>
              </a:rPr>
            </a:br>
            <a:br>
              <a:rPr lang="en-GB" sz="4000" dirty="0">
                <a:latin typeface="Arial Black" pitchFamily="34" charset="0"/>
              </a:rPr>
            </a:br>
            <a:r>
              <a:rPr lang="en-GB" sz="4000" dirty="0">
                <a:latin typeface="Arial Black" pitchFamily="34" charset="0"/>
              </a:rPr>
              <a:t>Some  key facts – Exploiting Vulnerability  </a:t>
            </a:r>
            <a:br>
              <a:rPr lang="en-GB" sz="4000" dirty="0">
                <a:latin typeface="Arial Black" pitchFamily="34" charset="0"/>
              </a:rPr>
            </a:br>
            <a:br>
              <a:rPr lang="en-GB" sz="4000" dirty="0">
                <a:latin typeface="Arial Black" pitchFamily="34" charset="0"/>
              </a:rPr>
            </a:br>
            <a:endParaRPr lang="en-GB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715200" cy="4988024"/>
          </a:xfrm>
        </p:spPr>
        <p:txBody>
          <a:bodyPr>
            <a:normAutofit/>
          </a:bodyPr>
          <a:lstStyle/>
          <a:p>
            <a:pPr indent="-342900"/>
            <a:r>
              <a:rPr lang="en-GB" sz="2300" dirty="0"/>
              <a:t>For the vast majority of women in prostitution , </a:t>
            </a:r>
            <a:r>
              <a:rPr lang="en-GB" sz="2300" b="1" dirty="0"/>
              <a:t>the age of  entry is below 18  </a:t>
            </a:r>
            <a:r>
              <a:rPr lang="en-GB" sz="2300" dirty="0"/>
              <a:t>and some </a:t>
            </a:r>
            <a:r>
              <a:rPr lang="en-GB" sz="2300" b="1" dirty="0"/>
              <a:t>girls are groomed from a young age, and as early as 12 – 13 (EU, 2014).</a:t>
            </a:r>
          </a:p>
          <a:p>
            <a:pPr indent="-342900"/>
            <a:endParaRPr lang="en-GB" sz="2300" b="1" dirty="0"/>
          </a:p>
          <a:p>
            <a:pPr indent="-342900"/>
            <a:r>
              <a:rPr lang="en-GB" sz="2300" dirty="0"/>
              <a:t>The </a:t>
            </a:r>
            <a:r>
              <a:rPr lang="en-GB" sz="2300" b="1" dirty="0"/>
              <a:t>most vulnerable children </a:t>
            </a:r>
            <a:r>
              <a:rPr lang="en-GB" sz="2300" dirty="0"/>
              <a:t>coming from the </a:t>
            </a:r>
            <a:r>
              <a:rPr lang="en-GB" sz="2300" b="1" dirty="0"/>
              <a:t>dysfunctional  families or youngsters having mental health issues are specifically targeted by pimps</a:t>
            </a:r>
            <a:r>
              <a:rPr lang="en-GB" sz="2300" dirty="0"/>
              <a:t> to prepare them for prostitution .</a:t>
            </a:r>
          </a:p>
          <a:p>
            <a:pPr indent="-342900"/>
            <a:endParaRPr lang="en-GB" sz="2300" dirty="0"/>
          </a:p>
          <a:p>
            <a:pPr indent="-342900"/>
            <a:r>
              <a:rPr lang="en-GB" sz="2300" dirty="0"/>
              <a:t>Girls are groomed into prostitution by their </a:t>
            </a:r>
            <a:r>
              <a:rPr lang="en-GB" sz="2300" b="1" dirty="0"/>
              <a:t>boyfriends,</a:t>
            </a:r>
            <a:r>
              <a:rPr lang="en-GB" sz="2300" dirty="0"/>
              <a:t> </a:t>
            </a:r>
            <a:r>
              <a:rPr lang="en-GB" sz="2300" b="1" dirty="0"/>
              <a:t>family members</a:t>
            </a:r>
            <a:r>
              <a:rPr lang="en-GB" sz="2300" dirty="0"/>
              <a:t>, </a:t>
            </a:r>
            <a:r>
              <a:rPr lang="en-GB" sz="2300" b="1" dirty="0"/>
              <a:t>pseudo work agents</a:t>
            </a:r>
            <a:r>
              <a:rPr lang="en-GB" sz="2300" dirty="0"/>
              <a:t>. </a:t>
            </a:r>
          </a:p>
          <a:p>
            <a:pPr indent="-342900"/>
            <a:endParaRPr lang="en-GB" sz="2300" dirty="0"/>
          </a:p>
          <a:p>
            <a:pPr lvl="5" indent="-342900" algn="r"/>
            <a:r>
              <a:rPr lang="en-GB" sz="1500" dirty="0"/>
              <a:t>(EU, 2016). </a:t>
            </a:r>
          </a:p>
          <a:p>
            <a:pPr indent="-342900"/>
            <a:endParaRPr lang="en-GB" sz="2300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05872"/>
            <a:ext cx="26289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41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itchFamily="34" charset="0"/>
              </a:rPr>
              <a:t>Some  key facts – Exploiting Vulnerability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The EU claims that between </a:t>
            </a:r>
            <a:r>
              <a:rPr lang="en-GB" b="1" dirty="0"/>
              <a:t>43% and 69% have been sexually abused </a:t>
            </a:r>
            <a:r>
              <a:rPr lang="en-GB" dirty="0"/>
              <a:t>and many were </a:t>
            </a:r>
            <a:r>
              <a:rPr lang="en-GB" b="1" dirty="0"/>
              <a:t>homeless</a:t>
            </a:r>
            <a:r>
              <a:rPr lang="en-GB" dirty="0"/>
              <a:t> at some point in their lives (EU, 2014; Farley et al, 2003). </a:t>
            </a:r>
          </a:p>
          <a:p>
            <a:endParaRPr lang="en-GB" dirty="0"/>
          </a:p>
          <a:p>
            <a:r>
              <a:rPr lang="en-GB" b="1" dirty="0"/>
              <a:t>In the Netherlands  </a:t>
            </a:r>
            <a:r>
              <a:rPr lang="en-GB" dirty="0"/>
              <a:t>it is estimated t</a:t>
            </a:r>
            <a:r>
              <a:rPr lang="en-GB" b="1" dirty="0"/>
              <a:t>hat 60-70% of the women </a:t>
            </a:r>
            <a:r>
              <a:rPr lang="en-GB" dirty="0"/>
              <a:t>in prostitution </a:t>
            </a:r>
            <a:r>
              <a:rPr lang="en-GB" b="1" dirty="0"/>
              <a:t>are forced by criminal groups </a:t>
            </a:r>
            <a:r>
              <a:rPr lang="en-GB" dirty="0"/>
              <a:t>(EU, 2014).</a:t>
            </a:r>
          </a:p>
          <a:p>
            <a:endParaRPr lang="en-GB" dirty="0"/>
          </a:p>
          <a:p>
            <a:r>
              <a:rPr lang="en-GB" b="1" dirty="0"/>
              <a:t>Unaccompanied children  </a:t>
            </a:r>
            <a:r>
              <a:rPr lang="en-GB" dirty="0"/>
              <a:t>are increasingly being trafficked for sexual exploitation and forced criminality (EU, 2016).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589240"/>
            <a:ext cx="2466578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64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696464"/>
                </a:solidFill>
                <a:latin typeface="Arial Black" pitchFamily="34" charset="0"/>
              </a:rPr>
              <a:t>Some  key facts – Exploiting Vulnerability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800600"/>
          </a:xfrm>
        </p:spPr>
        <p:txBody>
          <a:bodyPr>
            <a:normAutofit fontScale="92500" lnSpcReduction="10000"/>
          </a:bodyPr>
          <a:lstStyle/>
          <a:p>
            <a:pPr lvl="0" indent="-342900">
              <a:buClr>
                <a:srgbClr val="D34817"/>
              </a:buClr>
            </a:pPr>
            <a:r>
              <a:rPr lang="en-GB" sz="2800" b="1" dirty="0">
                <a:solidFill>
                  <a:prstClr val="black"/>
                </a:solidFill>
              </a:rPr>
              <a:t>As more men are watching pornography</a:t>
            </a:r>
            <a:r>
              <a:rPr lang="en-GB" sz="2800" dirty="0">
                <a:solidFill>
                  <a:prstClr val="black"/>
                </a:solidFill>
              </a:rPr>
              <a:t>, sex with prostituted persons is become </a:t>
            </a:r>
            <a:r>
              <a:rPr lang="en-GB" sz="2800" b="1" dirty="0">
                <a:solidFill>
                  <a:prstClr val="black"/>
                </a:solidFill>
              </a:rPr>
              <a:t>more rough and more extreme </a:t>
            </a:r>
            <a:r>
              <a:rPr lang="en-GB" sz="2800" dirty="0">
                <a:solidFill>
                  <a:prstClr val="black"/>
                </a:solidFill>
              </a:rPr>
              <a:t>leading to </a:t>
            </a:r>
            <a:r>
              <a:rPr lang="en-GB" sz="2800" b="1" dirty="0">
                <a:solidFill>
                  <a:prstClr val="black"/>
                </a:solidFill>
              </a:rPr>
              <a:t>painful and often damaging moves.</a:t>
            </a:r>
          </a:p>
          <a:p>
            <a:pPr lvl="0" indent="-342900">
              <a:buClr>
                <a:srgbClr val="D34817"/>
              </a:buClr>
            </a:pPr>
            <a:endParaRPr lang="en-GB" sz="2800" b="1" dirty="0">
              <a:solidFill>
                <a:prstClr val="black"/>
              </a:solidFill>
            </a:endParaRPr>
          </a:p>
          <a:p>
            <a:pPr lvl="0" indent="-342900">
              <a:buClr>
                <a:srgbClr val="D34817"/>
              </a:buClr>
            </a:pPr>
            <a:r>
              <a:rPr lang="en-GB" sz="2800" b="1" dirty="0">
                <a:solidFill>
                  <a:prstClr val="black"/>
                </a:solidFill>
              </a:rPr>
              <a:t> </a:t>
            </a:r>
            <a:r>
              <a:rPr lang="en-GB" sz="2800" dirty="0">
                <a:solidFill>
                  <a:prstClr val="black"/>
                </a:solidFill>
              </a:rPr>
              <a:t>People used in the sex industry often </a:t>
            </a:r>
            <a:r>
              <a:rPr lang="en-GB" sz="2800" b="1" dirty="0">
                <a:solidFill>
                  <a:prstClr val="black"/>
                </a:solidFill>
              </a:rPr>
              <a:t>need medical care as a result </a:t>
            </a:r>
            <a:r>
              <a:rPr lang="en-GB" sz="2800" dirty="0">
                <a:solidFill>
                  <a:prstClr val="black"/>
                </a:solidFill>
              </a:rPr>
              <a:t>of the </a:t>
            </a:r>
            <a:r>
              <a:rPr lang="en-GB" sz="2800" b="1" dirty="0">
                <a:solidFill>
                  <a:prstClr val="black"/>
                </a:solidFill>
              </a:rPr>
              <a:t>ever-present violence and infectious diseases. </a:t>
            </a:r>
          </a:p>
          <a:p>
            <a:pPr lvl="0" indent="-342900">
              <a:buClr>
                <a:srgbClr val="D34817"/>
              </a:buClr>
            </a:pPr>
            <a:endParaRPr lang="en-GB" sz="2800" b="1" dirty="0">
              <a:solidFill>
                <a:prstClr val="black"/>
              </a:solidFill>
            </a:endParaRPr>
          </a:p>
          <a:p>
            <a:pPr lvl="0" indent="-342900">
              <a:buClr>
                <a:srgbClr val="D34817"/>
              </a:buClr>
            </a:pPr>
            <a:r>
              <a:rPr lang="en-GB" sz="2800" dirty="0">
                <a:solidFill>
                  <a:prstClr val="black"/>
                </a:solidFill>
              </a:rPr>
              <a:t>Survivors frequently need </a:t>
            </a:r>
            <a:r>
              <a:rPr lang="en-GB" sz="2800" b="1" dirty="0">
                <a:solidFill>
                  <a:prstClr val="black"/>
                </a:solidFill>
              </a:rPr>
              <a:t>mental health care </a:t>
            </a:r>
            <a:r>
              <a:rPr lang="en-GB" sz="2800" dirty="0">
                <a:solidFill>
                  <a:prstClr val="black"/>
                </a:solidFill>
              </a:rPr>
              <a:t>for </a:t>
            </a:r>
            <a:r>
              <a:rPr lang="en-GB" sz="2800" b="1" dirty="0">
                <a:solidFill>
                  <a:prstClr val="black"/>
                </a:solidFill>
              </a:rPr>
              <a:t>post-traumatic stress disorder</a:t>
            </a:r>
            <a:r>
              <a:rPr lang="en-GB" sz="2800" dirty="0">
                <a:solidFill>
                  <a:prstClr val="black"/>
                </a:solidFill>
              </a:rPr>
              <a:t>, </a:t>
            </a:r>
            <a:r>
              <a:rPr lang="en-GB" sz="2800" b="1" dirty="0">
                <a:solidFill>
                  <a:prstClr val="black"/>
                </a:solidFill>
              </a:rPr>
              <a:t>psychotic episodes and suicide attempts. </a:t>
            </a:r>
          </a:p>
          <a:p>
            <a:pPr lvl="0" indent="-342900">
              <a:buClr>
                <a:srgbClr val="D34817"/>
              </a:buClr>
            </a:pPr>
            <a:endParaRPr lang="en-GB" sz="2000" b="1" dirty="0">
              <a:solidFill>
                <a:prstClr val="black"/>
              </a:solidFill>
            </a:endParaRPr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058226"/>
            <a:ext cx="2628900" cy="74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1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848872" cy="1143000"/>
          </a:xfrm>
        </p:spPr>
        <p:txBody>
          <a:bodyPr/>
          <a:lstStyle/>
          <a:p>
            <a:r>
              <a:rPr lang="en-GB" sz="4000" dirty="0">
                <a:latin typeface="Arial Black" pitchFamily="34" charset="0"/>
              </a:rPr>
              <a:t>Some  key facts – Exploiting Vulnerability  </a:t>
            </a:r>
            <a:br>
              <a:rPr lang="en-GB" sz="4000" dirty="0">
                <a:latin typeface="Arial Black" pitchFamily="34" charset="0"/>
              </a:rPr>
            </a:br>
            <a:endParaRPr lang="en-GB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136904" cy="5276056"/>
          </a:xfrm>
        </p:spPr>
        <p:txBody>
          <a:bodyPr>
            <a:normAutofit/>
          </a:bodyPr>
          <a:lstStyle/>
          <a:p>
            <a:pPr indent="-342900"/>
            <a:r>
              <a:rPr lang="en-GB" sz="2400" b="1" dirty="0"/>
              <a:t>Prostitution and the drug trade go hand </a:t>
            </a:r>
            <a:r>
              <a:rPr lang="en-GB" sz="2400" dirty="0"/>
              <a:t>in hand and many  prostituted persons </a:t>
            </a:r>
            <a:r>
              <a:rPr lang="en-GB" sz="2400" b="1" dirty="0"/>
              <a:t>have addiction problems.</a:t>
            </a:r>
          </a:p>
          <a:p>
            <a:pPr indent="-342900"/>
            <a:endParaRPr lang="en-GB" sz="2400" b="1" dirty="0"/>
          </a:p>
          <a:p>
            <a:pPr indent="-342900"/>
            <a:r>
              <a:rPr lang="en-GB" sz="2400" dirty="0"/>
              <a:t>In a study over 9 countries , </a:t>
            </a:r>
            <a:r>
              <a:rPr lang="en-GB" sz="2400" b="1" dirty="0"/>
              <a:t>71% of prostitutes have encountered violence  </a:t>
            </a:r>
            <a:r>
              <a:rPr lang="en-GB" sz="2400" dirty="0"/>
              <a:t>and the  mortality rate of prostitutes can be up to </a:t>
            </a:r>
            <a:r>
              <a:rPr lang="en-GB" sz="2400" b="1" dirty="0"/>
              <a:t>40 times higher than the average population </a:t>
            </a:r>
            <a:r>
              <a:rPr lang="en-GB" sz="1600" dirty="0"/>
              <a:t>(Lynne, J., </a:t>
            </a:r>
            <a:r>
              <a:rPr lang="en-GB" sz="1600" dirty="0" err="1"/>
              <a:t>Zumbeck</a:t>
            </a:r>
            <a:r>
              <a:rPr lang="en-GB" sz="1600" dirty="0"/>
              <a:t>, S., </a:t>
            </a:r>
            <a:r>
              <a:rPr lang="en-GB" sz="1600" dirty="0" err="1"/>
              <a:t>Spiwak</a:t>
            </a:r>
            <a:r>
              <a:rPr lang="en-GB" sz="1600" dirty="0"/>
              <a:t>, F., Reyes, M.E., Alvarez , D., </a:t>
            </a:r>
            <a:r>
              <a:rPr lang="en-GB" sz="1600" dirty="0" err="1"/>
              <a:t>Sezgin</a:t>
            </a:r>
            <a:r>
              <a:rPr lang="en-GB" sz="1600" dirty="0"/>
              <a:t>, U. 2003)</a:t>
            </a:r>
          </a:p>
          <a:p>
            <a:pPr indent="-342900"/>
            <a:endParaRPr lang="en-GB" sz="2400" b="1" dirty="0"/>
          </a:p>
          <a:p>
            <a:pPr indent="-342900"/>
            <a:r>
              <a:rPr lang="en-GB" sz="2400" dirty="0"/>
              <a:t>One study suggested that </a:t>
            </a:r>
            <a:r>
              <a:rPr lang="en-GB" sz="2400" b="1" dirty="0"/>
              <a:t>up to 89% of prostituted persons indicated they wanted to</a:t>
            </a:r>
            <a:r>
              <a:rPr lang="en-GB" sz="2400" dirty="0"/>
              <a:t> leave but they </a:t>
            </a:r>
            <a:r>
              <a:rPr lang="en-GB" sz="2400" b="1" dirty="0"/>
              <a:t>did not see a way out or another option to survive</a:t>
            </a:r>
            <a:r>
              <a:rPr lang="en-GB" sz="2400" dirty="0"/>
              <a:t> </a:t>
            </a:r>
            <a:r>
              <a:rPr lang="en-GB" sz="1600" dirty="0"/>
              <a:t>(Farley et al, 2003).</a:t>
            </a:r>
            <a:endParaRPr lang="en-GB" sz="1600" b="1" dirty="0"/>
          </a:p>
          <a:p>
            <a:pPr indent="-342900"/>
            <a:endParaRPr lang="en-GB" dirty="0"/>
          </a:p>
          <a:p>
            <a:pPr indent="-342900"/>
            <a:endParaRPr lang="en-GB" b="1" dirty="0"/>
          </a:p>
          <a:p>
            <a:pPr indent="-342900"/>
            <a:endParaRPr lang="en-GB" dirty="0"/>
          </a:p>
          <a:p>
            <a:pPr indent="-342900"/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21" y="5566647"/>
            <a:ext cx="2628900" cy="129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0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620000" cy="1143000"/>
          </a:xfrm>
        </p:spPr>
        <p:txBody>
          <a:bodyPr/>
          <a:lstStyle/>
          <a:p>
            <a:r>
              <a:rPr lang="en-GB" sz="4400" dirty="0">
                <a:latin typeface="Arial Black" panose="020B0A04020102020204" pitchFamily="34" charset="0"/>
              </a:rPr>
              <a:t>Some  key facts – Exploiting Vulnerability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12" y="1628800"/>
            <a:ext cx="8208912" cy="5040560"/>
          </a:xfrm>
        </p:spPr>
        <p:txBody>
          <a:bodyPr>
            <a:normAutofit fontScale="25000" lnSpcReduction="20000"/>
          </a:bodyPr>
          <a:lstStyle/>
          <a:p>
            <a:pPr marL="114300" indent="0" algn="ctr">
              <a:buNone/>
            </a:pPr>
            <a:r>
              <a:rPr lang="en-GB" sz="7200" dirty="0">
                <a:latin typeface="Arial Black" panose="020B0A04020102020204" pitchFamily="34" charset="0"/>
              </a:rPr>
              <a:t>Results from German Survey (2007) – where everything is legal and regulated!</a:t>
            </a:r>
          </a:p>
          <a:p>
            <a:pPr marL="114300" indent="0" algn="ctr">
              <a:buNone/>
            </a:pPr>
            <a:endParaRPr lang="en-GB" sz="7200" dirty="0"/>
          </a:p>
          <a:p>
            <a:r>
              <a:rPr lang="en-GB" sz="12800" dirty="0"/>
              <a:t>43% had been </a:t>
            </a:r>
            <a:r>
              <a:rPr lang="en-GB" sz="12800" b="1" dirty="0"/>
              <a:t>sexually abused as children</a:t>
            </a:r>
          </a:p>
          <a:p>
            <a:r>
              <a:rPr lang="en-GB" sz="12800" dirty="0"/>
              <a:t>87% </a:t>
            </a:r>
            <a:r>
              <a:rPr lang="en-GB" sz="12800" b="1" dirty="0"/>
              <a:t>Physical Violence</a:t>
            </a:r>
          </a:p>
          <a:p>
            <a:r>
              <a:rPr lang="en-GB" sz="12800" dirty="0"/>
              <a:t>41% </a:t>
            </a:r>
            <a:r>
              <a:rPr lang="en-GB" sz="12800" b="1" dirty="0"/>
              <a:t>had taken drugs in the last year</a:t>
            </a:r>
          </a:p>
          <a:p>
            <a:r>
              <a:rPr lang="en-GB" sz="12800" dirty="0"/>
              <a:t>25% had </a:t>
            </a:r>
            <a:r>
              <a:rPr lang="en-GB" sz="12800" b="1" dirty="0"/>
              <a:t>contemplated suicide</a:t>
            </a:r>
          </a:p>
          <a:p>
            <a:endParaRPr lang="en-GB" sz="7200" b="1" dirty="0"/>
          </a:p>
          <a:p>
            <a:pPr marL="114300" indent="0">
              <a:buNone/>
            </a:pPr>
            <a:endParaRPr lang="en-GB" sz="7200" b="1" dirty="0"/>
          </a:p>
          <a:p>
            <a:pPr marL="114300" indent="0">
              <a:buNone/>
            </a:pPr>
            <a:r>
              <a:rPr lang="en-GB" sz="9600" b="1" dirty="0">
                <a:solidFill>
                  <a:srgbClr val="E64F1A"/>
                </a:solidFill>
              </a:rPr>
              <a:t>In Germany which  is considered to be the Bordello of Europe,  today there are over 400,000 prostitutes, mostly foreigners,  serving over 1 million men  a day.</a:t>
            </a:r>
          </a:p>
          <a:p>
            <a:pPr marL="114300" indent="0">
              <a:buNone/>
            </a:pPr>
            <a:endParaRPr lang="en-GB" sz="9600" b="1" dirty="0"/>
          </a:p>
          <a:p>
            <a:pPr algn="r"/>
            <a:endParaRPr lang="en-GB" sz="4200" dirty="0"/>
          </a:p>
          <a:p>
            <a:pPr algn="r"/>
            <a:endParaRPr lang="en-GB" dirty="0"/>
          </a:p>
          <a:p>
            <a:pPr algn="r"/>
            <a:r>
              <a:rPr lang="en-GB" sz="6400" dirty="0"/>
              <a:t>EU (2014), p.44.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58C20-D630-4EEB-95B1-59BEF5ACCB8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52" y="6106725"/>
            <a:ext cx="15487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744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19294</TotalTime>
  <Words>2108</Words>
  <Application>Microsoft Office PowerPoint</Application>
  <PresentationFormat>On-screen Show (4:3)</PresentationFormat>
  <Paragraphs>241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Cambria</vt:lpstr>
      <vt:lpstr>Adjacency</vt:lpstr>
      <vt:lpstr>       Exploring the Issue of Prostitution through the Gender Lens </vt:lpstr>
      <vt:lpstr>Introduction</vt:lpstr>
      <vt:lpstr>Different ways of looking at  prostitution</vt:lpstr>
      <vt:lpstr>Before deciding we need to gather some facts!</vt:lpstr>
      <vt:lpstr>  Some  key facts – Exploiting Vulnerability    </vt:lpstr>
      <vt:lpstr>Some  key facts – Exploiting Vulnerability </vt:lpstr>
      <vt:lpstr>Some  key facts – Exploiting Vulnerability</vt:lpstr>
      <vt:lpstr>Some  key facts – Exploiting Vulnerability   </vt:lpstr>
      <vt:lpstr>Some  key facts – Exploiting Vulnerability </vt:lpstr>
      <vt:lpstr>Some  key facts – Exploiting Vulnerability  - Malta </vt:lpstr>
      <vt:lpstr>Some  key facts –  An intergenerational pattern with no exit route </vt:lpstr>
      <vt:lpstr>Some  key facts – Normalisation of  prostitution </vt:lpstr>
      <vt:lpstr> The pro-prostitution lobby want to turn ‘sex work’ into a normal job </vt:lpstr>
      <vt:lpstr>Is this a normal job?</vt:lpstr>
      <vt:lpstr>Do you get any of these from a ‘normal job’?</vt:lpstr>
      <vt:lpstr> What will happen if we legalise prostitution?  </vt:lpstr>
      <vt:lpstr>We need to decide and take a stand</vt:lpstr>
      <vt:lpstr>Does Legalized Prostitution Increase Human Trafficking? </vt:lpstr>
      <vt:lpstr>Conclusion</vt:lpstr>
      <vt:lpstr>   The Nordic/Feminist Model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Price of Motherhood</dc:title>
  <dc:creator>Anna Borg</dc:creator>
  <cp:lastModifiedBy>Grech Stephen at Parlament-MT</cp:lastModifiedBy>
  <cp:revision>484</cp:revision>
  <cp:lastPrinted>2019-06-05T13:31:41Z</cp:lastPrinted>
  <dcterms:created xsi:type="dcterms:W3CDTF">2011-11-15T09:00:29Z</dcterms:created>
  <dcterms:modified xsi:type="dcterms:W3CDTF">2019-07-10T06:34:22Z</dcterms:modified>
</cp:coreProperties>
</file>