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44" r:id="rId3"/>
    <p:sldId id="380" r:id="rId4"/>
    <p:sldId id="367" r:id="rId5"/>
    <p:sldId id="368" r:id="rId6"/>
    <p:sldId id="381" r:id="rId7"/>
    <p:sldId id="258" r:id="rId8"/>
    <p:sldId id="259" r:id="rId9"/>
    <p:sldId id="355" r:id="rId10"/>
    <p:sldId id="298" r:id="rId11"/>
    <p:sldId id="288" r:id="rId12"/>
    <p:sldId id="294" r:id="rId13"/>
    <p:sldId id="315" r:id="rId14"/>
    <p:sldId id="300" r:id="rId15"/>
    <p:sldId id="307" r:id="rId16"/>
    <p:sldId id="357" r:id="rId17"/>
    <p:sldId id="358" r:id="rId18"/>
    <p:sldId id="359" r:id="rId19"/>
    <p:sldId id="383" r:id="rId20"/>
    <p:sldId id="362" r:id="rId21"/>
    <p:sldId id="340" r:id="rId22"/>
    <p:sldId id="387" r:id="rId23"/>
    <p:sldId id="382" r:id="rId24"/>
    <p:sldId id="329" r:id="rId25"/>
    <p:sldId id="360" r:id="rId26"/>
    <p:sldId id="334" r:id="rId27"/>
    <p:sldId id="384" r:id="rId28"/>
    <p:sldId id="376" r:id="rId29"/>
    <p:sldId id="388" r:id="rId30"/>
    <p:sldId id="385" r:id="rId31"/>
    <p:sldId id="377" r:id="rId32"/>
    <p:sldId id="337" r:id="rId33"/>
    <p:sldId id="364" r:id="rId34"/>
    <p:sldId id="365" r:id="rId35"/>
    <p:sldId id="313" r:id="rId36"/>
    <p:sldId id="379" r:id="rId37"/>
    <p:sldId id="386" r:id="rId38"/>
    <p:sldId id="272" r:id="rId39"/>
  </p:sldIdLst>
  <p:sldSz cx="12192000" cy="6858000"/>
  <p:notesSz cx="6797675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 MT" initials="DM" lastIdx="7" clrIdx="0">
    <p:extLst>
      <p:ext uri="{19B8F6BF-5375-455C-9EA6-DF929625EA0E}">
        <p15:presenceInfo xmlns:p15="http://schemas.microsoft.com/office/powerpoint/2012/main" userId="Di M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CECA"/>
          </a:solidFill>
        </a:fill>
      </a:tcStyle>
    </a:wholeTbl>
    <a:band2H>
      <a:tcTxStyle/>
      <a:tcStyle>
        <a:tcBdr/>
        <a:fill>
          <a:solidFill>
            <a:srgbClr val="F7E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DAD3"/>
          </a:solidFill>
        </a:fill>
      </a:tcStyle>
    </a:wholeTbl>
    <a:band2H>
      <a:tcTxStyle/>
      <a:tcStyle>
        <a:tcBdr/>
        <a:fill>
          <a:solidFill>
            <a:srgbClr val="F0ED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1D1"/>
          </a:solidFill>
        </a:fill>
      </a:tcStyle>
    </a:wholeTbl>
    <a:band2H>
      <a:tcTxStyle/>
      <a:tcStyle>
        <a:tcBdr/>
        <a:fill>
          <a:solidFill>
            <a:srgbClr val="ED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4"/>
    <p:restoredTop sz="94277" autoAdjust="0"/>
  </p:normalViewPr>
  <p:slideViewPr>
    <p:cSldViewPr snapToGrid="0" snapToObjects="1">
      <p:cViewPr varScale="1">
        <p:scale>
          <a:sx n="62" d="100"/>
          <a:sy n="62" d="100"/>
        </p:scale>
        <p:origin x="102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8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7" d="100"/>
        <a:sy n="127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32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5246A-E4B5-1C42-8B0C-9016A691276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334C3-4C71-8149-9639-EB9BC3E5A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1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06357" y="4689515"/>
            <a:ext cx="4984962" cy="444269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417137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99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per the</a:t>
            </a:r>
            <a:r>
              <a:rPr lang="en-US" baseline="0" dirty="0"/>
              <a:t> recommendations shared in the preliminary report, we strive to</a:t>
            </a:r>
            <a:r>
              <a:rPr lang="mr-IN" baseline="0" dirty="0"/>
              <a:t>…</a:t>
            </a:r>
            <a:r>
              <a:rPr lang="fr-FR" baseline="0" dirty="0"/>
              <a:t>. 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A </a:t>
            </a:r>
            <a:r>
              <a:rPr lang="fr-FR" baseline="0" dirty="0" err="1"/>
              <a:t>strong</a:t>
            </a:r>
            <a:r>
              <a:rPr lang="fr-FR" baseline="0" dirty="0"/>
              <a:t> client-</a:t>
            </a:r>
            <a:r>
              <a:rPr lang="fr-FR" baseline="0" dirty="0" err="1"/>
              <a:t>centered</a:t>
            </a:r>
            <a:r>
              <a:rPr lang="fr-FR" baseline="0" dirty="0"/>
              <a:t> </a:t>
            </a:r>
            <a:r>
              <a:rPr lang="fr-FR" baseline="0" dirty="0" err="1"/>
              <a:t>approach</a:t>
            </a:r>
            <a:r>
              <a:rPr lang="fr-FR" baseline="0" dirty="0"/>
              <a:t> -&gt; </a:t>
            </a:r>
            <a:r>
              <a:rPr lang="fr-FR" baseline="0" dirty="0" err="1"/>
              <a:t>from</a:t>
            </a:r>
            <a:r>
              <a:rPr lang="fr-FR" baseline="0" dirty="0"/>
              <a:t> the </a:t>
            </a:r>
            <a:r>
              <a:rPr lang="fr-FR" baseline="0" dirty="0" err="1"/>
              <a:t>beg</a:t>
            </a:r>
            <a:r>
              <a:rPr lang="fr-FR" baseline="0" dirty="0"/>
              <a:t>, </a:t>
            </a:r>
            <a:r>
              <a:rPr lang="fr-FR" baseline="0" dirty="0" err="1"/>
              <a:t>starting</a:t>
            </a:r>
            <a:r>
              <a:rPr lang="fr-FR" baseline="0" dirty="0"/>
              <a:t> </a:t>
            </a:r>
            <a:r>
              <a:rPr lang="fr-FR" baseline="0" dirty="0" err="1"/>
              <a:t>with</a:t>
            </a:r>
            <a:r>
              <a:rPr lang="fr-FR" baseline="0" dirty="0"/>
              <a:t> the FDG, to the Information session </a:t>
            </a:r>
            <a:r>
              <a:rPr lang="fr-FR" baseline="0" dirty="0" err="1"/>
              <a:t>with</a:t>
            </a:r>
            <a:r>
              <a:rPr lang="fr-FR" baseline="0" dirty="0"/>
              <a:t> AWAS </a:t>
            </a:r>
            <a:r>
              <a:rPr lang="fr-FR" baseline="0" dirty="0" err="1"/>
              <a:t>going</a:t>
            </a:r>
            <a:r>
              <a:rPr lang="fr-FR" baseline="0" dirty="0"/>
              <a:t> </a:t>
            </a:r>
            <a:r>
              <a:rPr lang="fr-FR" baseline="0" dirty="0" err="1"/>
              <a:t>directly</a:t>
            </a:r>
            <a:r>
              <a:rPr lang="fr-FR" baseline="0" dirty="0"/>
              <a:t> to the open </a:t>
            </a:r>
            <a:r>
              <a:rPr lang="fr-FR" baseline="0" dirty="0" err="1"/>
              <a:t>centers</a:t>
            </a:r>
            <a:r>
              <a:rPr lang="fr-FR" baseline="0" dirty="0"/>
              <a:t> + </a:t>
            </a:r>
            <a:r>
              <a:rPr lang="fr-FR" baseline="0" dirty="0" err="1"/>
              <a:t>appt</a:t>
            </a:r>
            <a:r>
              <a:rPr lang="fr-FR" baseline="0" dirty="0"/>
              <a:t> </a:t>
            </a:r>
            <a:r>
              <a:rPr lang="fr-FR" baseline="0" dirty="0" err="1"/>
              <a:t>can</a:t>
            </a:r>
            <a:r>
              <a:rPr lang="fr-FR" baseline="0" dirty="0"/>
              <a:t> </a:t>
            </a:r>
            <a:r>
              <a:rPr lang="fr-FR" baseline="0" dirty="0" err="1"/>
              <a:t>be</a:t>
            </a:r>
            <a:r>
              <a:rPr lang="fr-FR" baseline="0" dirty="0"/>
              <a:t> </a:t>
            </a:r>
            <a:r>
              <a:rPr lang="fr-FR" baseline="0" dirty="0" err="1"/>
              <a:t>given</a:t>
            </a:r>
            <a:r>
              <a:rPr lang="fr-FR" baseline="0" dirty="0"/>
              <a:t> in </a:t>
            </a:r>
            <a:r>
              <a:rPr lang="fr-FR" baseline="0" dirty="0" err="1"/>
              <a:t>our</a:t>
            </a:r>
            <a:r>
              <a:rPr lang="fr-FR" baseline="0" dirty="0"/>
              <a:t> office in </a:t>
            </a:r>
            <a:r>
              <a:rPr lang="fr-FR" baseline="0" dirty="0" err="1"/>
              <a:t>Mosta</a:t>
            </a:r>
            <a:r>
              <a:rPr lang="fr-FR" baseline="0" dirty="0"/>
              <a:t> or in </a:t>
            </a:r>
            <a:r>
              <a:rPr lang="fr-FR" baseline="0" dirty="0" err="1"/>
              <a:t>partners</a:t>
            </a:r>
            <a:r>
              <a:rPr lang="fr-FR" baseline="0" dirty="0"/>
              <a:t>’ location (LEAP </a:t>
            </a:r>
            <a:r>
              <a:rPr lang="fr-FR" baseline="0" dirty="0" err="1"/>
              <a:t>centers</a:t>
            </a:r>
            <a:r>
              <a:rPr lang="fr-FR" baseline="0" dirty="0"/>
              <a:t>, AWAS </a:t>
            </a:r>
            <a:r>
              <a:rPr lang="fr-FR" baseline="0" dirty="0" err="1"/>
              <a:t>centers</a:t>
            </a:r>
            <a:r>
              <a:rPr lang="fr-FR" baseline="0" dirty="0"/>
              <a:t>) 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Network of </a:t>
            </a:r>
            <a:r>
              <a:rPr lang="fr-FR" baseline="0" dirty="0" err="1"/>
              <a:t>partners</a:t>
            </a:r>
            <a:r>
              <a:rPr lang="fr-FR" baseline="0" dirty="0"/>
              <a:t> </a:t>
            </a:r>
            <a:r>
              <a:rPr lang="mr-IN" baseline="0" dirty="0"/>
              <a:t>–</a:t>
            </a:r>
            <a:r>
              <a:rPr lang="fr-FR" baseline="0" dirty="0"/>
              <a:t> LEAP services </a:t>
            </a:r>
            <a:r>
              <a:rPr lang="mr-IN" baseline="0" dirty="0"/>
              <a:t>–</a:t>
            </a:r>
            <a:r>
              <a:rPr lang="fr-FR" baseline="0" dirty="0"/>
              <a:t> </a:t>
            </a:r>
            <a:r>
              <a:rPr lang="fr-FR" baseline="0" dirty="0" err="1"/>
              <a:t>recognizing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addressing</a:t>
            </a:r>
            <a:r>
              <a:rPr lang="fr-FR" baseline="0" dirty="0"/>
              <a:t> SGBV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also</a:t>
            </a:r>
            <a:r>
              <a:rPr lang="fr-FR" baseline="0" dirty="0"/>
              <a:t> </a:t>
            </a:r>
            <a:r>
              <a:rPr lang="fr-FR" baseline="0" dirty="0" err="1"/>
              <a:t>providing</a:t>
            </a:r>
            <a:r>
              <a:rPr lang="fr-FR" baseline="0" dirty="0"/>
              <a:t> for </a:t>
            </a:r>
            <a:r>
              <a:rPr lang="fr-FR" baseline="0" dirty="0" err="1"/>
              <a:t>different</a:t>
            </a:r>
            <a:r>
              <a:rPr lang="fr-FR" baseline="0" dirty="0"/>
              <a:t> </a:t>
            </a:r>
            <a:r>
              <a:rPr lang="fr-FR" baseline="0" dirty="0" err="1"/>
              <a:t>needs</a:t>
            </a:r>
            <a:r>
              <a:rPr lang="fr-FR" baseline="0" dirty="0"/>
              <a:t> + </a:t>
            </a:r>
            <a:r>
              <a:rPr lang="fr-FR" baseline="0" dirty="0" err="1"/>
              <a:t>different</a:t>
            </a:r>
            <a:r>
              <a:rPr lang="fr-FR" baseline="0" dirty="0"/>
              <a:t> expertises </a:t>
            </a:r>
            <a:r>
              <a:rPr lang="mr-IN" baseline="0" dirty="0"/>
              <a:t>–</a:t>
            </a:r>
            <a:r>
              <a:rPr lang="fr-FR" baseline="0" dirty="0"/>
              <a:t> multi-</a:t>
            </a:r>
            <a:r>
              <a:rPr lang="fr-FR" baseline="0" dirty="0" err="1"/>
              <a:t>pronged</a:t>
            </a:r>
            <a:r>
              <a:rPr lang="fr-FR" baseline="0" dirty="0"/>
              <a:t> </a:t>
            </a:r>
            <a:r>
              <a:rPr lang="fr-FR" baseline="0" dirty="0" err="1"/>
              <a:t>approach</a:t>
            </a:r>
            <a:r>
              <a:rPr lang="fr-FR" baseline="0" dirty="0"/>
              <a:t> + </a:t>
            </a:r>
            <a:r>
              <a:rPr lang="fr-FR" baseline="0" dirty="0" err="1"/>
              <a:t>capacity</a:t>
            </a:r>
            <a:r>
              <a:rPr lang="fr-FR" baseline="0" dirty="0"/>
              <a:t> for a </a:t>
            </a:r>
            <a:r>
              <a:rPr lang="fr-FR" baseline="0" dirty="0" err="1"/>
              <a:t>better</a:t>
            </a:r>
            <a:r>
              <a:rPr lang="fr-FR" baseline="0" dirty="0"/>
              <a:t> </a:t>
            </a:r>
            <a:r>
              <a:rPr lang="fr-FR" baseline="0" dirty="0" err="1"/>
              <a:t>outreach</a:t>
            </a:r>
            <a:r>
              <a:rPr lang="fr-FR" baseline="0" dirty="0"/>
              <a:t> / effective </a:t>
            </a:r>
            <a:r>
              <a:rPr lang="fr-FR" baseline="0" dirty="0" err="1"/>
              <a:t>referral</a:t>
            </a:r>
            <a:r>
              <a:rPr lang="fr-FR" baseline="0" dirty="0"/>
              <a:t> system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Data collection &amp; </a:t>
            </a:r>
            <a:r>
              <a:rPr lang="fr-FR" baseline="0" dirty="0" err="1"/>
              <a:t>confidentiality</a:t>
            </a:r>
            <a:r>
              <a:rPr lang="fr-FR" baseline="0" dirty="0"/>
              <a:t> -  </a:t>
            </a:r>
          </a:p>
        </p:txBody>
      </p:sp>
    </p:spTree>
    <p:extLst>
      <p:ext uri="{BB962C8B-B14F-4D97-AF65-F5344CB8AC3E}">
        <p14:creationId xmlns:p14="http://schemas.microsoft.com/office/powerpoint/2010/main" val="1799695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err="1"/>
              <a:t>Psychologist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</a:t>
            </a:r>
            <a:r>
              <a:rPr lang="fr-FR" dirty="0" err="1"/>
              <a:t>tailored</a:t>
            </a:r>
            <a:r>
              <a:rPr lang="fr-FR" baseline="0" dirty="0"/>
              <a:t> mental </a:t>
            </a:r>
            <a:r>
              <a:rPr lang="fr-FR" baseline="0" dirty="0" err="1"/>
              <a:t>health</a:t>
            </a:r>
            <a:r>
              <a:rPr lang="fr-FR" baseline="0" dirty="0"/>
              <a:t> service + </a:t>
            </a:r>
            <a:r>
              <a:rPr lang="fr-FR" baseline="0" dirty="0" err="1"/>
              <a:t>awareness</a:t>
            </a:r>
            <a:r>
              <a:rPr lang="fr-FR" baseline="0" dirty="0"/>
              <a:t> </a:t>
            </a:r>
            <a:r>
              <a:rPr lang="fr-FR" baseline="0" dirty="0" err="1"/>
              <a:t>raising</a:t>
            </a:r>
            <a:r>
              <a:rPr lang="fr-FR" baseline="0" dirty="0"/>
              <a:t> / </a:t>
            </a:r>
            <a:r>
              <a:rPr lang="fr-FR" baseline="0" dirty="0" err="1"/>
              <a:t>outreach</a:t>
            </a:r>
            <a:endParaRPr lang="fr-FR" baseline="0" dirty="0"/>
          </a:p>
          <a:p>
            <a:pPr marL="171450" indent="-171450">
              <a:buFontTx/>
              <a:buChar char="-"/>
            </a:pPr>
            <a:r>
              <a:rPr lang="fr-FR" baseline="0" dirty="0" err="1"/>
              <a:t>Enphasize</a:t>
            </a:r>
            <a:r>
              <a:rPr lang="fr-FR" baseline="0" dirty="0"/>
              <a:t> on </a:t>
            </a:r>
            <a:r>
              <a:rPr lang="fr-FR" baseline="0" dirty="0" err="1"/>
              <a:t>voluntary</a:t>
            </a:r>
            <a:r>
              <a:rPr lang="fr-FR" baseline="0" dirty="0"/>
              <a:t> </a:t>
            </a:r>
            <a:r>
              <a:rPr lang="fr-FR" baseline="0" dirty="0" err="1"/>
              <a:t>work</a:t>
            </a:r>
            <a:r>
              <a:rPr lang="fr-FR" baseline="0" dirty="0"/>
              <a:t> and </a:t>
            </a:r>
            <a:r>
              <a:rPr lang="fr-FR" baseline="0" dirty="0" err="1"/>
              <a:t>lack</a:t>
            </a:r>
            <a:r>
              <a:rPr lang="fr-FR" baseline="0" dirty="0"/>
              <a:t> of </a:t>
            </a:r>
            <a:r>
              <a:rPr lang="fr-FR" baseline="0" dirty="0" err="1"/>
              <a:t>financial</a:t>
            </a:r>
            <a:r>
              <a:rPr lang="fr-FR" baseline="0" dirty="0"/>
              <a:t> ressources </a:t>
            </a:r>
            <a:r>
              <a:rPr lang="fr-FR" baseline="0" dirty="0" err="1"/>
              <a:t>leading</a:t>
            </a:r>
            <a:r>
              <a:rPr lang="fr-FR" baseline="0" dirty="0"/>
              <a:t> to admin troubles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8427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ADD LOGOS </a:t>
            </a:r>
          </a:p>
        </p:txBody>
      </p:sp>
    </p:spTree>
    <p:extLst>
      <p:ext uri="{BB962C8B-B14F-4D97-AF65-F5344CB8AC3E}">
        <p14:creationId xmlns:p14="http://schemas.microsoft.com/office/powerpoint/2010/main" val="1048693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GB" sz="1200" dirty="0">
                <a:latin typeface="Calibri" charset="0"/>
                <a:ea typeface="Calibri" charset="0"/>
                <a:cs typeface="Times New Roman" charset="0"/>
              </a:rPr>
              <a:t>Accompanies in house visits/attends hospital visits upon request</a:t>
            </a:r>
          </a:p>
          <a:p>
            <a:pPr marL="457200" indent="-457200">
              <a:buFont typeface="Arial"/>
              <a:buChar char="•"/>
            </a:pPr>
            <a:r>
              <a:rPr lang="en-GB" sz="1200" dirty="0">
                <a:latin typeface="Calibri" charset="0"/>
                <a:ea typeface="Calibri" charset="0"/>
                <a:cs typeface="Times New Roman" charset="0"/>
              </a:rPr>
              <a:t>Receives referrals for multicultural clients </a:t>
            </a:r>
          </a:p>
          <a:p>
            <a:pPr marL="457200" indent="-457200">
              <a:buFont typeface="Arial"/>
              <a:buChar char="•"/>
            </a:pPr>
            <a:r>
              <a:rPr lang="en-GB" sz="1200" dirty="0">
                <a:latin typeface="Calibri" charset="0"/>
                <a:ea typeface="Calibri" charset="0"/>
                <a:cs typeface="Times New Roman" charset="0"/>
              </a:rPr>
              <a:t>Provides follow-up consultations to referring agency </a:t>
            </a:r>
          </a:p>
          <a:p>
            <a:pPr marL="457200" indent="-457200">
              <a:buFont typeface="Arial"/>
              <a:buChar char="•"/>
            </a:pPr>
            <a:r>
              <a:rPr lang="en-GB" sz="1200" dirty="0">
                <a:latin typeface="Calibri" charset="0"/>
                <a:ea typeface="Calibri" charset="0"/>
                <a:cs typeface="Times New Roman" charset="0"/>
              </a:rPr>
              <a:t>Sends referrals to other relevant agencies</a:t>
            </a:r>
          </a:p>
          <a:p>
            <a:pPr marL="457200" indent="-457200">
              <a:buFont typeface="Arial"/>
              <a:buChar char="•"/>
            </a:pPr>
            <a:r>
              <a:rPr lang="en-GB" sz="1200" dirty="0">
                <a:latin typeface="Calibri" charset="0"/>
                <a:ea typeface="Calibri" charset="0"/>
                <a:cs typeface="Times New Roman" charset="0"/>
              </a:rPr>
              <a:t>Provides training and support in dealing with S/GBV and migrant issues to requesting agencies </a:t>
            </a:r>
          </a:p>
          <a:p>
            <a:pPr marL="457200" indent="-457200">
              <a:buFont typeface="Arial"/>
              <a:buChar char="•"/>
            </a:pPr>
            <a:r>
              <a:rPr lang="en-GB" sz="1200" dirty="0">
                <a:latin typeface="Calibri" charset="0"/>
                <a:ea typeface="Calibri" charset="0"/>
                <a:cs typeface="Times New Roman" charset="0"/>
              </a:rPr>
              <a:t>Went on to become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5106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GB" sz="1200" dirty="0">
                <a:latin typeface="Calibri" charset="0"/>
                <a:ea typeface="Calibri" charset="0"/>
                <a:cs typeface="Times New Roman" charset="0"/>
              </a:rPr>
              <a:t>Accompanies in house visits/attends hospital visits upon request</a:t>
            </a:r>
          </a:p>
          <a:p>
            <a:pPr marL="457200" indent="-457200">
              <a:buFont typeface="Arial"/>
              <a:buChar char="•"/>
            </a:pPr>
            <a:r>
              <a:rPr lang="en-GB" sz="1200" dirty="0">
                <a:latin typeface="Calibri" charset="0"/>
                <a:ea typeface="Calibri" charset="0"/>
                <a:cs typeface="Times New Roman" charset="0"/>
              </a:rPr>
              <a:t>Receives referrals for multicultural clients </a:t>
            </a:r>
          </a:p>
          <a:p>
            <a:pPr marL="457200" indent="-457200">
              <a:buFont typeface="Arial"/>
              <a:buChar char="•"/>
            </a:pPr>
            <a:r>
              <a:rPr lang="en-GB" sz="1200" dirty="0">
                <a:latin typeface="Calibri" charset="0"/>
                <a:ea typeface="Calibri" charset="0"/>
                <a:cs typeface="Times New Roman" charset="0"/>
              </a:rPr>
              <a:t>Provides follow-up consultations to referring agency </a:t>
            </a:r>
          </a:p>
          <a:p>
            <a:pPr marL="457200" indent="-457200">
              <a:buFont typeface="Arial"/>
              <a:buChar char="•"/>
            </a:pPr>
            <a:r>
              <a:rPr lang="en-GB" sz="1200" dirty="0">
                <a:latin typeface="Calibri" charset="0"/>
                <a:ea typeface="Calibri" charset="0"/>
                <a:cs typeface="Times New Roman" charset="0"/>
              </a:rPr>
              <a:t>Sends referrals to other relevant agencies</a:t>
            </a:r>
          </a:p>
          <a:p>
            <a:pPr marL="457200" indent="-457200">
              <a:buFont typeface="Arial"/>
              <a:buChar char="•"/>
            </a:pPr>
            <a:r>
              <a:rPr lang="en-GB" sz="1200" dirty="0">
                <a:latin typeface="Calibri" charset="0"/>
                <a:ea typeface="Calibri" charset="0"/>
                <a:cs typeface="Times New Roman" charset="0"/>
              </a:rPr>
              <a:t>Provides training and support in dealing with S/GBV and migrant issues to requesting agencies </a:t>
            </a:r>
          </a:p>
          <a:p>
            <a:pPr marL="457200" indent="-457200">
              <a:buFont typeface="Arial"/>
              <a:buChar char="•"/>
            </a:pPr>
            <a:r>
              <a:rPr lang="en-GB" sz="1200" dirty="0">
                <a:latin typeface="Calibri" charset="0"/>
                <a:ea typeface="Calibri" charset="0"/>
                <a:cs typeface="Times New Roman" charset="0"/>
              </a:rPr>
              <a:t>Went on to become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8559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GB" sz="1200" dirty="0">
                <a:latin typeface="Calibri" charset="0"/>
                <a:ea typeface="Calibri" charset="0"/>
                <a:cs typeface="Times New Roman" charset="0"/>
              </a:rPr>
              <a:t>Accompanies in house visits/attends hospital visits upon request</a:t>
            </a:r>
          </a:p>
          <a:p>
            <a:pPr marL="457200" indent="-457200">
              <a:buFont typeface="Arial"/>
              <a:buChar char="•"/>
            </a:pPr>
            <a:r>
              <a:rPr lang="en-GB" sz="1200" dirty="0">
                <a:latin typeface="Calibri" charset="0"/>
                <a:ea typeface="Calibri" charset="0"/>
                <a:cs typeface="Times New Roman" charset="0"/>
              </a:rPr>
              <a:t>Receives referrals for multicultural clients </a:t>
            </a:r>
          </a:p>
          <a:p>
            <a:pPr marL="457200" indent="-457200">
              <a:buFont typeface="Arial"/>
              <a:buChar char="•"/>
            </a:pPr>
            <a:r>
              <a:rPr lang="en-GB" sz="1200" dirty="0">
                <a:latin typeface="Calibri" charset="0"/>
                <a:ea typeface="Calibri" charset="0"/>
                <a:cs typeface="Times New Roman" charset="0"/>
              </a:rPr>
              <a:t>Provides follow-up consultations to referring agency </a:t>
            </a:r>
          </a:p>
          <a:p>
            <a:pPr marL="457200" indent="-457200">
              <a:buFont typeface="Arial"/>
              <a:buChar char="•"/>
            </a:pPr>
            <a:r>
              <a:rPr lang="en-GB" sz="1200" dirty="0">
                <a:latin typeface="Calibri" charset="0"/>
                <a:ea typeface="Calibri" charset="0"/>
                <a:cs typeface="Times New Roman" charset="0"/>
              </a:rPr>
              <a:t>Sends referrals to other relevant agencies</a:t>
            </a:r>
          </a:p>
          <a:p>
            <a:pPr marL="457200" indent="-457200">
              <a:buFont typeface="Arial"/>
              <a:buChar char="•"/>
            </a:pPr>
            <a:r>
              <a:rPr lang="en-GB" sz="1200" dirty="0">
                <a:latin typeface="Calibri" charset="0"/>
                <a:ea typeface="Calibri" charset="0"/>
                <a:cs typeface="Times New Roman" charset="0"/>
              </a:rPr>
              <a:t>Provides training and support in dealing with S/GBV and migrant issues to requesting agencies </a:t>
            </a:r>
          </a:p>
          <a:p>
            <a:pPr marL="457200" indent="-457200">
              <a:buFont typeface="Arial"/>
              <a:buChar char="•"/>
            </a:pPr>
            <a:r>
              <a:rPr lang="en-GB" sz="1200" dirty="0">
                <a:latin typeface="Calibri" charset="0"/>
                <a:ea typeface="Calibri" charset="0"/>
                <a:cs typeface="Times New Roman" charset="0"/>
              </a:rPr>
              <a:t>Went on to become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5072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Better Future service was an auxiliary to already developed services, in order to create an increased level of expertise on both sides and develop a new approach to the issues confronted by clients. 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Consultancy on issues around Migration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Consultancy on issues around multiculturalism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4589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r>
              <a:rPr lang="en-GB" sz="1200" dirty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  <a:endParaRPr lang="en-GB" sz="1200" baseline="0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395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 is a typical example as one may find – many of whom are living in Malta</a:t>
            </a:r>
          </a:p>
          <a:p>
            <a:r>
              <a:rPr lang="en-US" dirty="0"/>
              <a:t>Severe trauma can lead to misdiagnosis and misunderstanding in and of itself </a:t>
            </a:r>
          </a:p>
          <a:p>
            <a:r>
              <a:rPr lang="en-US" dirty="0"/>
              <a:t>Should she be dealt with as having a disability or mental health condition? </a:t>
            </a:r>
          </a:p>
          <a:p>
            <a:r>
              <a:rPr lang="en-US" dirty="0"/>
              <a:t>There are no interpreters available for her – ideally not a male interpreter </a:t>
            </a:r>
          </a:p>
        </p:txBody>
      </p:sp>
    </p:spTree>
    <p:extLst>
      <p:ext uri="{BB962C8B-B14F-4D97-AF65-F5344CB8AC3E}">
        <p14:creationId xmlns:p14="http://schemas.microsoft.com/office/powerpoint/2010/main" val="1330871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r>
              <a:rPr lang="en-GB" sz="1200" dirty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  <a:endParaRPr lang="en-GB" sz="1200" baseline="0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727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r>
              <a:rPr lang="en-GB" sz="1200" dirty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  <a:endParaRPr lang="en-GB" sz="1200" baseline="0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1963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cultural competence is not currently part of any curricula apart from a few, many professionals struggle with interpreting and conducting outreach to </a:t>
            </a:r>
          </a:p>
        </p:txBody>
      </p:sp>
    </p:spTree>
    <p:extLst>
      <p:ext uri="{BB962C8B-B14F-4D97-AF65-F5344CB8AC3E}">
        <p14:creationId xmlns:p14="http://schemas.microsoft.com/office/powerpoint/2010/main" val="1541893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cultural competence is not currently part of any curricula apart from a few, many professionals struggle with interpreting and conducting outreach to </a:t>
            </a:r>
          </a:p>
        </p:txBody>
      </p:sp>
    </p:spTree>
    <p:extLst>
      <p:ext uri="{BB962C8B-B14F-4D97-AF65-F5344CB8AC3E}">
        <p14:creationId xmlns:p14="http://schemas.microsoft.com/office/powerpoint/2010/main" val="2831580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r>
              <a:rPr lang="en-GB" sz="1200" dirty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  <a:endParaRPr lang="en-GB" sz="1200" baseline="0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7974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r>
              <a:rPr lang="en-GB" sz="1200" dirty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  <a:endParaRPr lang="en-GB" sz="1200" baseline="0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7629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continuation of our 1 year project, we aim now to develop a long-term program which will have as goals 1-2-3-4 and which will be using the protocol as best practice in techniques and accountability. We will also use the protocol’s standards for our trainings to (N)</a:t>
            </a:r>
            <a:r>
              <a:rPr lang="en-US" dirty="0" err="1"/>
              <a:t>Gos</a:t>
            </a:r>
            <a:r>
              <a:rPr lang="en-US" dirty="0"/>
              <a:t>. </a:t>
            </a:r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3634629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Most prevalent symptoms of mental health and/or disability do not present as expected in the general population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26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Most prevalent symptoms of mental health and/or disability do not present as expected in the general population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072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Most prevalent symptoms of mental health and/or disability do not present as expected in the general population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992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accent1"/>
              </a:buClr>
              <a:buFont typeface="Wingdings" charset="2"/>
              <a:buChar char="v"/>
              <a:defRPr sz="3200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39430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r>
              <a:rPr lang="en-GB" sz="1200" dirty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  <a:endParaRPr lang="en-GB" sz="1200" baseline="0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1025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r>
              <a:rPr lang="en-GB" sz="1200" dirty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  <a:endParaRPr lang="en-GB" sz="1200" baseline="0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23360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42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r>
              <a:rPr lang="en-GB" sz="1200" dirty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  <a:endParaRPr lang="en-GB" sz="1200" baseline="0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2487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sz="12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en-GB" sz="1200" dirty="0">
                <a:effectLst/>
                <a:latin typeface="+mj-lt"/>
                <a:ea typeface="+mj-ea"/>
                <a:cs typeface="+mj-cs"/>
                <a:sym typeface="Calibri"/>
              </a:rPr>
              <a:t> emphasize that the organization has mostly been voluntary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65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055646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980443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+16% of SGBV</a:t>
            </a:r>
            <a:r>
              <a:rPr lang="fr-FR" baseline="0" dirty="0"/>
              <a:t> cases </a:t>
            </a:r>
            <a:r>
              <a:rPr lang="fr-FR" baseline="0" dirty="0" err="1"/>
              <a:t>reported</a:t>
            </a:r>
            <a:r>
              <a:rPr lang="fr-FR" baseline="0" dirty="0"/>
              <a:t> to the Police in 2016, </a:t>
            </a:r>
            <a:r>
              <a:rPr lang="fr-FR" baseline="0" dirty="0" err="1"/>
              <a:t>compared</a:t>
            </a:r>
            <a:r>
              <a:rPr lang="fr-FR" baseline="0" dirty="0"/>
              <a:t> to 2014. </a:t>
            </a:r>
          </a:p>
          <a:p>
            <a:r>
              <a:rPr lang="fr-FR" baseline="0" dirty="0" err="1"/>
              <a:t>Sexual</a:t>
            </a:r>
            <a:r>
              <a:rPr lang="fr-FR" baseline="0" dirty="0"/>
              <a:t> </a:t>
            </a:r>
            <a:r>
              <a:rPr lang="fr-FR" baseline="0" dirty="0" err="1"/>
              <a:t>assaults</a:t>
            </a:r>
            <a:r>
              <a:rPr lang="fr-FR" baseline="0" dirty="0"/>
              <a:t> + DV on the </a:t>
            </a:r>
            <a:r>
              <a:rPr lang="fr-FR" baseline="0" dirty="0" err="1"/>
              <a:t>rise</a:t>
            </a:r>
            <a:r>
              <a:rPr lang="fr-FR" baseline="0" dirty="0"/>
              <a:t> + affect </a:t>
            </a:r>
            <a:r>
              <a:rPr lang="fr-FR" baseline="0" dirty="0" err="1"/>
              <a:t>women</a:t>
            </a:r>
            <a:r>
              <a:rPr lang="fr-FR" baseline="0" dirty="0"/>
              <a:t> </a:t>
            </a:r>
            <a:r>
              <a:rPr lang="fr-FR" baseline="0" dirty="0" err="1"/>
              <a:t>dispropotionately</a:t>
            </a:r>
            <a:r>
              <a:rPr lang="fr-FR" baseline="0" dirty="0"/>
              <a:t> (DV = 77% = </a:t>
            </a:r>
            <a:r>
              <a:rPr lang="fr-FR" baseline="0" dirty="0" err="1"/>
              <a:t>women</a:t>
            </a:r>
            <a:r>
              <a:rPr lang="fr-FR" baseline="0" dirty="0"/>
              <a:t>) </a:t>
            </a:r>
            <a:r>
              <a:rPr lang="mr-IN" baseline="0" dirty="0"/>
              <a:t>–</a:t>
            </a:r>
            <a:r>
              <a:rPr lang="fr-FR" baseline="0" dirty="0"/>
              <a:t> </a:t>
            </a:r>
            <a:r>
              <a:rPr lang="fr-FR" baseline="0" dirty="0" err="1"/>
              <a:t>corroborated</a:t>
            </a:r>
            <a:r>
              <a:rPr lang="fr-FR" baseline="0" dirty="0"/>
              <a:t> by </a:t>
            </a:r>
            <a:r>
              <a:rPr lang="fr-FR" baseline="0" dirty="0" err="1"/>
              <a:t>both</a:t>
            </a:r>
            <a:r>
              <a:rPr lang="fr-FR" baseline="0" dirty="0"/>
              <a:t> Police + </a:t>
            </a:r>
            <a:r>
              <a:rPr lang="fr-FR" baseline="0" dirty="0" err="1"/>
              <a:t>Appogg</a:t>
            </a:r>
            <a:r>
              <a:rPr lang="fr-FR" baseline="0" dirty="0"/>
              <a:t> </a:t>
            </a:r>
          </a:p>
          <a:p>
            <a:endParaRPr lang="fr-FR" baseline="0" dirty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>
                <a:latin typeface="Calibri Light"/>
                <a:ea typeface="Calibri Light"/>
                <a:cs typeface="Calibri Light"/>
                <a:sym typeface="Calibri Light"/>
              </a:rPr>
              <a:t>Awareness</a:t>
            </a:r>
            <a:r>
              <a:rPr lang="fr-FR" sz="1200" dirty="0">
                <a:latin typeface="Calibri Light"/>
                <a:ea typeface="Calibri Light"/>
                <a:cs typeface="Calibri Light"/>
                <a:sym typeface="Calibri Light"/>
              </a:rPr>
              <a:t> of </a:t>
            </a:r>
            <a:r>
              <a:rPr lang="fr-FR" sz="1200" dirty="0" err="1">
                <a:latin typeface="Calibri Light"/>
                <a:ea typeface="Calibri Light"/>
                <a:cs typeface="Calibri Light"/>
                <a:sym typeface="Calibri Light"/>
              </a:rPr>
              <a:t>existing</a:t>
            </a:r>
            <a:r>
              <a:rPr lang="fr-FR" sz="1200" dirty="0">
                <a:latin typeface="Calibri Light"/>
                <a:ea typeface="Calibri Light"/>
                <a:cs typeface="Calibri Light"/>
                <a:sym typeface="Calibri Light"/>
              </a:rPr>
              <a:t> services and </a:t>
            </a:r>
            <a:r>
              <a:rPr lang="fr-FR" sz="1200" dirty="0" err="1">
                <a:latin typeface="Calibri Light"/>
                <a:ea typeface="Calibri Light"/>
                <a:cs typeface="Calibri Light"/>
                <a:sym typeface="Calibri Light"/>
              </a:rPr>
              <a:t>accessibility</a:t>
            </a:r>
            <a:r>
              <a:rPr lang="fr-FR" sz="1200" dirty="0">
                <a:latin typeface="Calibri Light"/>
                <a:ea typeface="Calibri Light"/>
                <a:cs typeface="Calibri Light"/>
                <a:sym typeface="Calibri Light"/>
              </a:rPr>
              <a:t> to migrant </a:t>
            </a:r>
            <a:r>
              <a:rPr lang="fr-FR" sz="1200" dirty="0" err="1">
                <a:latin typeface="Calibri Light"/>
                <a:ea typeface="Calibri Light"/>
                <a:cs typeface="Calibri Light"/>
                <a:sym typeface="Calibri Light"/>
              </a:rPr>
              <a:t>women</a:t>
            </a:r>
            <a:r>
              <a:rPr lang="fr-FR" sz="12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sz="1200" dirty="0" err="1">
                <a:latin typeface="Calibri Light"/>
                <a:ea typeface="Calibri Light"/>
                <a:cs typeface="Calibri Light"/>
                <a:sym typeface="Calibri Light"/>
              </a:rPr>
              <a:t>seem</a:t>
            </a:r>
            <a:r>
              <a:rPr lang="fr-FR" sz="1200" dirty="0">
                <a:latin typeface="Calibri Light"/>
                <a:ea typeface="Calibri Light"/>
                <a:cs typeface="Calibri Light"/>
                <a:sym typeface="Calibri Light"/>
              </a:rPr>
              <a:t> to </a:t>
            </a:r>
            <a:r>
              <a:rPr lang="fr-FR" sz="1200" dirty="0" err="1">
                <a:latin typeface="Calibri Light"/>
                <a:ea typeface="Calibri Light"/>
                <a:cs typeface="Calibri Light"/>
                <a:sym typeface="Calibri Light"/>
              </a:rPr>
              <a:t>be</a:t>
            </a:r>
            <a:r>
              <a:rPr lang="fr-FR" sz="12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sz="1200" dirty="0" err="1">
                <a:latin typeface="Calibri Light"/>
                <a:ea typeface="Calibri Light"/>
                <a:cs typeface="Calibri Light"/>
                <a:sym typeface="Calibri Light"/>
              </a:rPr>
              <a:t>limited</a:t>
            </a:r>
            <a:r>
              <a:rPr lang="fr-FR" sz="1200" dirty="0">
                <a:latin typeface="Calibri Light"/>
                <a:ea typeface="Calibri Light"/>
                <a:cs typeface="Calibri Light"/>
                <a:sym typeface="Calibri Light"/>
              </a:rPr>
              <a:t> &gt;&gt; </a:t>
            </a:r>
            <a:r>
              <a:rPr lang="fr-FR" sz="1200" dirty="0" err="1">
                <a:latin typeface="Calibri Light"/>
                <a:ea typeface="Calibri Light"/>
                <a:cs typeface="Calibri Light"/>
                <a:sym typeface="Calibri Light"/>
              </a:rPr>
              <a:t>based</a:t>
            </a:r>
            <a:r>
              <a:rPr lang="fr-FR" sz="1200" dirty="0">
                <a:latin typeface="Calibri Light"/>
                <a:ea typeface="Calibri Light"/>
                <a:cs typeface="Calibri Light"/>
                <a:sym typeface="Calibri Light"/>
              </a:rPr>
              <a:t> on </a:t>
            </a:r>
            <a:r>
              <a:rPr lang="fr-FR" sz="1200" dirty="0" err="1">
                <a:latin typeface="Calibri Light"/>
                <a:ea typeface="Calibri Light"/>
                <a:cs typeface="Calibri Light"/>
                <a:sym typeface="Calibri Light"/>
              </a:rPr>
              <a:t>analysis</a:t>
            </a:r>
            <a:r>
              <a:rPr lang="fr-FR" sz="1200" dirty="0">
                <a:latin typeface="Calibri Light"/>
                <a:ea typeface="Calibri Light"/>
                <a:cs typeface="Calibri Light"/>
                <a:sym typeface="Calibri Light"/>
              </a:rPr>
              <a:t> of case </a:t>
            </a:r>
            <a:r>
              <a:rPr lang="fr-FR" sz="1200" dirty="0" err="1">
                <a:latin typeface="Calibri Light"/>
                <a:ea typeface="Calibri Light"/>
                <a:cs typeface="Calibri Light"/>
                <a:sym typeface="Calibri Light"/>
              </a:rPr>
              <a:t>referrals</a:t>
            </a:r>
            <a:r>
              <a:rPr lang="fr-FR" sz="1200" dirty="0">
                <a:latin typeface="Calibri Light"/>
                <a:ea typeface="Calibri Light"/>
                <a:cs typeface="Calibri Light"/>
                <a:sym typeface="Calibri Light"/>
              </a:rPr>
              <a:t> and </a:t>
            </a:r>
            <a:r>
              <a:rPr lang="fr-FR" sz="1200" dirty="0" err="1">
                <a:latin typeface="Calibri Light"/>
                <a:ea typeface="Calibri Light"/>
                <a:cs typeface="Calibri Light"/>
                <a:sym typeface="Calibri Light"/>
              </a:rPr>
              <a:t>number</a:t>
            </a:r>
            <a:r>
              <a:rPr lang="fr-FR" sz="1200" dirty="0">
                <a:latin typeface="Calibri Light"/>
                <a:ea typeface="Calibri Light"/>
                <a:cs typeface="Calibri Light"/>
                <a:sym typeface="Calibri Light"/>
              </a:rPr>
              <a:t> of cases of migrant </a:t>
            </a:r>
            <a:r>
              <a:rPr lang="fr-FR" sz="1200" dirty="0" err="1">
                <a:latin typeface="Calibri Light"/>
                <a:ea typeface="Calibri Light"/>
                <a:cs typeface="Calibri Light"/>
                <a:sym typeface="Calibri Light"/>
              </a:rPr>
              <a:t>women</a:t>
            </a:r>
            <a:r>
              <a:rPr lang="fr-FR" sz="1200" dirty="0">
                <a:latin typeface="Calibri Light"/>
                <a:ea typeface="Calibri Light"/>
                <a:cs typeface="Calibri Light"/>
                <a:sym typeface="Calibri Light"/>
              </a:rPr>
              <a:t> / (</a:t>
            </a:r>
            <a:r>
              <a:rPr lang="fr-FR" sz="1200" dirty="0" err="1">
                <a:latin typeface="Calibri Light"/>
                <a:ea typeface="Calibri Light"/>
                <a:cs typeface="Calibri Light"/>
                <a:sym typeface="Calibri Light"/>
              </a:rPr>
              <a:t>based</a:t>
            </a:r>
            <a:r>
              <a:rPr lang="fr-FR" sz="1200" dirty="0">
                <a:latin typeface="Calibri Light"/>
                <a:ea typeface="Calibri Light"/>
                <a:cs typeface="Calibri Light"/>
                <a:sym typeface="Calibri Light"/>
              </a:rPr>
              <a:t> on </a:t>
            </a:r>
            <a:r>
              <a:rPr lang="fr-FR" sz="1200" dirty="0" err="1">
                <a:latin typeface="Calibri Light"/>
                <a:ea typeface="Calibri Light"/>
                <a:cs typeface="Calibri Light"/>
                <a:sym typeface="Calibri Light"/>
              </a:rPr>
              <a:t>limited</a:t>
            </a:r>
            <a:r>
              <a:rPr lang="fr-FR" sz="1200" dirty="0">
                <a:latin typeface="Calibri Light"/>
                <a:ea typeface="Calibri Light"/>
                <a:cs typeface="Calibri Light"/>
                <a:sym typeface="Calibri Light"/>
              </a:rPr>
              <a:t> data, </a:t>
            </a:r>
            <a:r>
              <a:rPr lang="fr-FR" sz="1200" dirty="0" err="1">
                <a:latin typeface="Calibri Light"/>
                <a:ea typeface="Calibri Light"/>
                <a:cs typeface="Calibri Light"/>
                <a:sym typeface="Calibri Light"/>
              </a:rPr>
              <a:t>again</a:t>
            </a:r>
            <a:r>
              <a:rPr lang="fr-FR" sz="1200" dirty="0">
                <a:latin typeface="Calibri Light"/>
                <a:ea typeface="Calibri Light"/>
                <a:cs typeface="Calibri Light"/>
                <a:sym typeface="Calibri Light"/>
              </a:rPr>
              <a:t>).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0697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</a:t>
            </a:r>
            <a:r>
              <a:rPr lang="en-US" baseline="0" dirty="0"/>
              <a:t> on the preliminary report findings &amp; recommendations, we set up our service. From scratch.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Target pop (from US </a:t>
            </a:r>
            <a:r>
              <a:rPr lang="en-US" baseline="0" dirty="0" err="1"/>
              <a:t>emb</a:t>
            </a:r>
            <a:r>
              <a:rPr lang="en-US" baseline="0" dirty="0"/>
              <a:t> project proposal </a:t>
            </a:r>
            <a:r>
              <a:rPr lang="mr-IN" baseline="0" dirty="0"/>
              <a:t>–</a:t>
            </a:r>
            <a:r>
              <a:rPr lang="fr-FR" baseline="0" dirty="0"/>
              <a:t>not sure </a:t>
            </a:r>
            <a:r>
              <a:rPr lang="fr-FR" baseline="0" dirty="0" err="1"/>
              <a:t>we’d</a:t>
            </a:r>
            <a:r>
              <a:rPr lang="fr-FR" baseline="0" dirty="0"/>
              <a:t> </a:t>
            </a:r>
            <a:r>
              <a:rPr lang="fr-FR" baseline="0" dirty="0" err="1"/>
              <a:t>like</a:t>
            </a:r>
            <a:r>
              <a:rPr lang="fr-FR" baseline="0" dirty="0"/>
              <a:t> to </a:t>
            </a:r>
            <a:r>
              <a:rPr lang="fr-FR" baseline="0" dirty="0" err="1"/>
              <a:t>present</a:t>
            </a:r>
            <a:r>
              <a:rPr lang="fr-FR" baseline="0" dirty="0"/>
              <a:t> </a:t>
            </a:r>
            <a:r>
              <a:rPr lang="fr-FR" baseline="0" dirty="0" err="1"/>
              <a:t>things</a:t>
            </a:r>
            <a:r>
              <a:rPr lang="fr-FR" baseline="0" dirty="0"/>
              <a:t>)</a:t>
            </a:r>
            <a:r>
              <a:rPr lang="en-US" baseline="0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GB" sz="1200" dirty="0">
                <a:latin typeface="Calibri" charset="0"/>
                <a:ea typeface="Calibri" charset="0"/>
                <a:cs typeface="Times New Roman" charset="0"/>
              </a:rPr>
              <a:t>Africans, outside their country of origin</a:t>
            </a:r>
          </a:p>
          <a:p>
            <a:pPr marL="285750" indent="-285750">
              <a:buFont typeface="Arial"/>
              <a:buChar char="•"/>
            </a:pPr>
            <a:r>
              <a:rPr lang="en-GB" sz="1200" dirty="0">
                <a:latin typeface="Calibri" charset="0"/>
                <a:ea typeface="Calibri" charset="0"/>
                <a:cs typeface="Times New Roman" charset="0"/>
              </a:rPr>
              <a:t>Syrian refugees and conflict victims</a:t>
            </a:r>
          </a:p>
          <a:p>
            <a:pPr marL="285750" indent="-285750">
              <a:buFont typeface="Arial"/>
              <a:buChar char="•"/>
            </a:pPr>
            <a:r>
              <a:rPr lang="en-GB" sz="1200" dirty="0">
                <a:latin typeface="Calibri" charset="0"/>
                <a:ea typeface="Calibri" charset="0"/>
                <a:cs typeface="Times New Roman" charset="0"/>
              </a:rPr>
              <a:t>Refugees from Iraq</a:t>
            </a:r>
          </a:p>
          <a:p>
            <a:pPr marL="285750" indent="-285750">
              <a:buFont typeface="Arial"/>
              <a:buChar char="•"/>
            </a:pPr>
            <a:r>
              <a:rPr lang="en-GB" sz="1200" dirty="0">
                <a:latin typeface="Calibri" charset="0"/>
                <a:ea typeface="Calibri" charset="0"/>
                <a:cs typeface="Times New Roman" charset="0"/>
              </a:rPr>
              <a:t>Migrant women affected by poverty </a:t>
            </a:r>
          </a:p>
          <a:p>
            <a:pPr marL="285750" indent="-285750">
              <a:buFont typeface="Arial"/>
              <a:buChar char="•"/>
            </a:pPr>
            <a:r>
              <a:rPr lang="en-GB" sz="1200" dirty="0">
                <a:latin typeface="Calibri" charset="0"/>
                <a:ea typeface="Calibri" charset="0"/>
                <a:cs typeface="Times New Roman" charset="0"/>
              </a:rPr>
              <a:t>Domestic / irregular workers from South East Asian countries</a:t>
            </a:r>
          </a:p>
          <a:p>
            <a:pPr marL="285750" indent="-285750">
              <a:buFont typeface="Arial"/>
              <a:buChar char="•"/>
            </a:pPr>
            <a:r>
              <a:rPr lang="en-GB" sz="1200" dirty="0">
                <a:latin typeface="Calibri" charset="0"/>
                <a:ea typeface="Calibri" charset="0"/>
                <a:cs typeface="Times New Roman" charset="0"/>
              </a:rPr>
              <a:t>Persons who do have migrated irregularly and are seeking help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9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1193532" y="1737845"/>
            <a:ext cx="9966961" cy="2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4040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chemeClr val="accent1"/>
              </a:buClr>
              <a:buSzPct val="100000"/>
              <a:buFont typeface="Trebuchet MS"/>
              <a:buChar char=" "/>
              <a:defRPr sz="2000" cap="none" spc="0">
                <a:solidFill>
                  <a:srgbClr val="40404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404368" indent="-203200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645304" indent="-261256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828185" indent="-261257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011065" indent="-261257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8" name="image1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4421" y="8391"/>
            <a:ext cx="1297579" cy="1728971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1097280" y="4453128"/>
            <a:ext cx="10058401" cy="11430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193532" y="1737845"/>
            <a:ext cx="9966961" cy="2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4040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half" idx="1"/>
          </p:nvPr>
        </p:nvSpPr>
        <p:spPr>
          <a:xfrm>
            <a:off x="1097277" y="1845734"/>
            <a:ext cx="4937762" cy="4023360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chemeClr val="accent1"/>
              </a:buClr>
              <a:buSzPct val="100000"/>
              <a:buFont typeface="Trebuchet MS"/>
              <a:buChar char=" "/>
              <a:defRPr sz="2000" cap="none" spc="0">
                <a:solidFill>
                  <a:srgbClr val="40404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404368" indent="-203200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645304" indent="-261256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828185" indent="-261257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011065" indent="-261257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1193532" y="1737845"/>
            <a:ext cx="9966961" cy="2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4040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sz="quarter" idx="1"/>
          </p:nvPr>
        </p:nvSpPr>
        <p:spPr>
          <a:xfrm>
            <a:off x="1097280" y="1846052"/>
            <a:ext cx="4937760" cy="736284"/>
          </a:xfrm>
          <a:prstGeom prst="rect">
            <a:avLst/>
          </a:prstGeom>
        </p:spPr>
        <p:txBody>
          <a:bodyPr anchor="ctr"/>
          <a:lstStyle>
            <a:lvl1pPr>
              <a:defRPr sz="2000" spc="0">
                <a:latin typeface="+mj-lt"/>
                <a:ea typeface="+mj-ea"/>
                <a:cs typeface="+mj-cs"/>
                <a:sym typeface="Calibri"/>
              </a:defRPr>
            </a:lvl1pPr>
            <a:lvl2pPr>
              <a:defRPr sz="2000" spc="0">
                <a:latin typeface="+mj-lt"/>
                <a:ea typeface="+mj-ea"/>
                <a:cs typeface="+mj-cs"/>
                <a:sym typeface="Calibri"/>
              </a:defRPr>
            </a:lvl2pPr>
            <a:lvl3pPr>
              <a:defRPr sz="2000" spc="0">
                <a:latin typeface="+mj-lt"/>
                <a:ea typeface="+mj-ea"/>
                <a:cs typeface="+mj-cs"/>
                <a:sym typeface="Calibri"/>
              </a:defRPr>
            </a:lvl3pPr>
            <a:lvl4pPr>
              <a:defRPr sz="2000" spc="0">
                <a:latin typeface="+mj-lt"/>
                <a:ea typeface="+mj-ea"/>
                <a:cs typeface="+mj-cs"/>
                <a:sym typeface="Calibri"/>
              </a:defRPr>
            </a:lvl4pPr>
            <a:lvl5pPr>
              <a:defRPr sz="2000" spc="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sz="quarter" idx="13"/>
          </p:nvPr>
        </p:nvSpPr>
        <p:spPr>
          <a:xfrm>
            <a:off x="6217918" y="1846052"/>
            <a:ext cx="4937763" cy="736284"/>
          </a:xfrm>
          <a:prstGeom prst="rect">
            <a:avLst/>
          </a:prstGeom>
        </p:spPr>
        <p:txBody>
          <a:bodyPr anchor="ctr"/>
          <a:lstStyle/>
          <a:p>
            <a:pPr marL="91438" indent="-91438">
              <a:buClr>
                <a:schemeClr val="accent1"/>
              </a:buClr>
              <a:buSzPct val="100000"/>
              <a:buFont typeface="Trebuchet MS"/>
              <a:buChar char=" "/>
              <a:defRPr sz="2000" cap="none" spc="0">
                <a:solidFill>
                  <a:srgbClr val="40404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1193532" y="1737845"/>
            <a:ext cx="9966961" cy="2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4040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3" y="6334316"/>
            <a:ext cx="12188828" cy="6401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3" y="4915075"/>
            <a:ext cx="12188828" cy="6401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5" cy="822962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5" name="Shape 105"/>
          <p:cNvSpPr>
            <a:spLocks noGrp="1"/>
          </p:cNvSpPr>
          <p:nvPr>
            <p:ph type="pic" idx="13"/>
          </p:nvPr>
        </p:nvSpPr>
        <p:spPr>
          <a:xfrm>
            <a:off x="13" y="0"/>
            <a:ext cx="12191988" cy="4915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1097280" y="5907023"/>
            <a:ext cx="10113265" cy="594362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defRPr sz="1500" cap="none" spc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>
              <a:spcBef>
                <a:spcPts val="600"/>
              </a:spcBef>
              <a:defRPr sz="1500" cap="none" spc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>
              <a:spcBef>
                <a:spcPts val="600"/>
              </a:spcBef>
              <a:defRPr sz="1500" cap="none" spc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>
              <a:spcBef>
                <a:spcPts val="600"/>
              </a:spcBef>
              <a:defRPr sz="1500" cap="none" spc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>
              <a:spcBef>
                <a:spcPts val="600"/>
              </a:spcBef>
              <a:defRPr sz="1500" cap="none" spc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1193532" y="1737845"/>
            <a:ext cx="9966961" cy="2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4040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chemeClr val="accent1"/>
              </a:buClr>
              <a:buSzPct val="100000"/>
              <a:buFont typeface="Trebuchet MS"/>
              <a:buChar char=" "/>
              <a:defRPr sz="2000" cap="none" spc="0">
                <a:solidFill>
                  <a:srgbClr val="40404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404368" indent="-203200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645304" indent="-261256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828185" indent="-261257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011065" indent="-261257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13" y="6334316"/>
            <a:ext cx="12188828" cy="6401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097280" y="758951"/>
            <a:ext cx="10058401" cy="356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100050" y="4455619"/>
            <a:ext cx="10058401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/>
          <p:nvPr/>
        </p:nvSpPr>
        <p:spPr>
          <a:xfrm>
            <a:off x="1207656" y="4343400"/>
            <a:ext cx="987552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10975143" y="6526778"/>
            <a:ext cx="237340" cy="2311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transition spd="med"/>
  <p:hf hdr="0" ftr="0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696464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696464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696464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696464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696464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1263285" marR="0" indent="-39188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400" b="0" i="0" u="none" strike="noStrike" cap="all" spc="200" baseline="0">
          <a:ln>
            <a:noFill/>
          </a:ln>
          <a:solidFill>
            <a:srgbClr val="696464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1463285" marR="0" indent="-39188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400" b="0" i="0" u="none" strike="noStrike" cap="all" spc="200" baseline="0">
          <a:ln>
            <a:noFill/>
          </a:ln>
          <a:solidFill>
            <a:srgbClr val="696464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1663285" marR="0" indent="-39188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400" b="0" i="0" u="none" strike="noStrike" cap="all" spc="200" baseline="0">
          <a:ln>
            <a:noFill/>
          </a:ln>
          <a:solidFill>
            <a:srgbClr val="696464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1863285" marR="0" indent="-39188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400" b="0" i="0" u="none" strike="noStrike" cap="all" spc="200" baseline="0">
          <a:ln>
            <a:noFill/>
          </a:ln>
          <a:solidFill>
            <a:srgbClr val="696464"/>
          </a:solidFill>
          <a:uFillTx/>
          <a:latin typeface="Calibri Light"/>
          <a:ea typeface="Calibri Light"/>
          <a:cs typeface="Calibri Light"/>
          <a:sym typeface="Calibri Ligh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hiba@migrantwomenmalta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iana@migrantwomenmalta.org" TargetMode="External"/><Relationship Id="rId5" Type="http://schemas.openxmlformats.org/officeDocument/2006/relationships/hyperlink" Target="mailto:migrantwomenmalta@gmail.com" TargetMode="External"/><Relationship Id="rId4" Type="http://schemas.openxmlformats.org/officeDocument/2006/relationships/hyperlink" Target="http://www.migrantwomenmalta.or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oleObject" Target="../embeddings/oleObject1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Relationship Id="rId1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ctrTitle"/>
          </p:nvPr>
        </p:nvSpPr>
        <p:spPr>
          <a:xfrm>
            <a:off x="1097281" y="605379"/>
            <a:ext cx="7566784" cy="371973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pc="-100"/>
            </a:lvl1pPr>
          </a:lstStyle>
          <a:p>
            <a:pPr algn="ctr"/>
            <a:br>
              <a:rPr lang="fr-FR" sz="4000" b="1" dirty="0">
                <a:solidFill>
                  <a:srgbClr val="9B2D1F"/>
                </a:solidFill>
              </a:rPr>
            </a:br>
            <a:r>
              <a:rPr lang="fr-FR" sz="4000" b="1" dirty="0" err="1">
                <a:solidFill>
                  <a:srgbClr val="9B2D1F"/>
                </a:solidFill>
              </a:rPr>
              <a:t>Creating</a:t>
            </a:r>
            <a:r>
              <a:rPr lang="fr-FR" sz="4000" b="1" dirty="0">
                <a:solidFill>
                  <a:srgbClr val="9B2D1F"/>
                </a:solidFill>
              </a:rPr>
              <a:t> a </a:t>
            </a:r>
            <a:r>
              <a:rPr lang="fr-FR" sz="4000" b="1" dirty="0" err="1">
                <a:solidFill>
                  <a:srgbClr val="9B2D1F"/>
                </a:solidFill>
              </a:rPr>
              <a:t>Better</a:t>
            </a:r>
            <a:r>
              <a:rPr lang="fr-FR" sz="4000" b="1" dirty="0">
                <a:solidFill>
                  <a:srgbClr val="9B2D1F"/>
                </a:solidFill>
              </a:rPr>
              <a:t> Future </a:t>
            </a:r>
            <a:br>
              <a:rPr lang="fr-FR" sz="4000" b="1" dirty="0">
                <a:solidFill>
                  <a:srgbClr val="9B2D1F"/>
                </a:solidFill>
              </a:rPr>
            </a:br>
            <a:r>
              <a:rPr lang="fr-FR" sz="4000" b="1" dirty="0">
                <a:solidFill>
                  <a:srgbClr val="9B2D1F"/>
                </a:solidFill>
              </a:rPr>
              <a:t>for Migrant </a:t>
            </a:r>
            <a:r>
              <a:rPr lang="fr-FR" sz="4000" b="1" dirty="0" err="1">
                <a:solidFill>
                  <a:srgbClr val="9B2D1F"/>
                </a:solidFill>
              </a:rPr>
              <a:t>Women</a:t>
            </a:r>
            <a:r>
              <a:rPr lang="fr-FR" sz="4000" b="1" dirty="0">
                <a:solidFill>
                  <a:srgbClr val="9B2D1F"/>
                </a:solidFill>
              </a:rPr>
              <a:t> in Malta</a:t>
            </a:r>
            <a:endParaRPr sz="4000" b="1" dirty="0">
              <a:solidFill>
                <a:srgbClr val="9B2D1F"/>
              </a:solidFill>
            </a:endParaRPr>
          </a:p>
        </p:txBody>
      </p:sp>
      <p:pic>
        <p:nvPicPr>
          <p:cNvPr id="140" name="image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684" y="517841"/>
            <a:ext cx="2986407" cy="3627757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1197941" y="5870960"/>
            <a:ext cx="9957740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6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200" dirty="0">
                <a:hlinkClick r:id="rId4"/>
              </a:rPr>
              <a:t>www.migrantwomenmalta.org</a:t>
            </a:r>
            <a:r>
              <a:rPr sz="1200" dirty="0"/>
              <a:t> </a:t>
            </a:r>
            <a:r>
              <a:rPr lang="fr-FR" sz="1200" dirty="0"/>
              <a:t> - </a:t>
            </a:r>
            <a:r>
              <a:rPr sz="1200" dirty="0">
                <a:hlinkClick r:id="rId5"/>
              </a:rPr>
              <a:t>migrantwomenmalta@gmail.com</a:t>
            </a:r>
            <a:r>
              <a:rPr lang="fr-FR" sz="1200" dirty="0"/>
              <a:t> - </a:t>
            </a:r>
            <a:r>
              <a:rPr lang="cs-CZ" sz="1200" dirty="0"/>
              <a:t>Phone: +356 7952 8945 </a:t>
            </a:r>
            <a:endParaRPr sz="1200" dirty="0"/>
          </a:p>
        </p:txBody>
      </p:sp>
      <p:sp>
        <p:nvSpPr>
          <p:cNvPr id="5" name="Shape 141"/>
          <p:cNvSpPr/>
          <p:nvPr/>
        </p:nvSpPr>
        <p:spPr>
          <a:xfrm>
            <a:off x="1199456" y="4797152"/>
            <a:ext cx="2717176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6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fr-FR" dirty="0" err="1"/>
              <a:t>Wednesday</a:t>
            </a:r>
            <a:r>
              <a:rPr lang="fr-FR" dirty="0"/>
              <a:t>, May 8th, 2019  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4578FB-6BBA-4D27-95FE-1604CFEB2DA9}"/>
              </a:ext>
            </a:extLst>
          </p:cNvPr>
          <p:cNvSpPr txBox="1"/>
          <p:nvPr/>
        </p:nvSpPr>
        <p:spPr>
          <a:xfrm>
            <a:off x="5057542" y="4597097"/>
            <a:ext cx="6435655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Diana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Tudorancea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, Mental Health Officer, 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  <a:hlinkClick r:id="rId6"/>
              </a:rPr>
              <a:t>diana@migrantwomenmalta.org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Hiba Wazaz, Project Coordinator, Cult. Med., 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  <a:hlinkClick r:id="rId7"/>
              </a:rPr>
              <a:t>hiba@migrantwomenmalta.org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 </a:t>
            </a:r>
            <a:endParaRPr kumimoji="0" lang="en-M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12700">
            <a:miter lim="400000"/>
          </a:ln>
        </p:spPr>
        <p:txBody>
          <a:bodyPr lIns="45718" tIns="45718" rIns="45718" bIns="45718" anchor="b">
            <a:normAutofit/>
          </a:bodyPr>
          <a:lstStyle/>
          <a:p>
            <a:r>
              <a:rPr lang="fr-FR" sz="4400" spc="-100" dirty="0" err="1">
                <a:solidFill>
                  <a:schemeClr val="accent2"/>
                </a:solidFill>
              </a:rPr>
              <a:t>Why</a:t>
            </a:r>
            <a:r>
              <a:rPr lang="fr-FR" sz="4400" spc="-100" dirty="0">
                <a:solidFill>
                  <a:schemeClr val="accent2"/>
                </a:solidFill>
              </a:rPr>
              <a:t> </a:t>
            </a:r>
            <a:r>
              <a:rPr lang="fr-FR" sz="4400" spc="-100" dirty="0" err="1">
                <a:solidFill>
                  <a:schemeClr val="accent2"/>
                </a:solidFill>
              </a:rPr>
              <a:t>did</a:t>
            </a:r>
            <a:r>
              <a:rPr lang="fr-FR" sz="4400" spc="-100" dirty="0">
                <a:solidFill>
                  <a:schemeClr val="accent2"/>
                </a:solidFill>
              </a:rPr>
              <a:t> </a:t>
            </a:r>
            <a:r>
              <a:rPr lang="fr-FR" sz="4400" spc="-100" dirty="0" err="1">
                <a:solidFill>
                  <a:schemeClr val="accent2"/>
                </a:solidFill>
              </a:rPr>
              <a:t>we</a:t>
            </a:r>
            <a:r>
              <a:rPr lang="fr-FR" sz="4400" spc="-100" dirty="0">
                <a:solidFill>
                  <a:schemeClr val="accent2"/>
                </a:solidFill>
              </a:rPr>
              <a:t> </a:t>
            </a:r>
            <a:r>
              <a:rPr lang="fr-FR" sz="4400" spc="-100" dirty="0" err="1">
                <a:solidFill>
                  <a:schemeClr val="accent2"/>
                </a:solidFill>
              </a:rPr>
              <a:t>create</a:t>
            </a:r>
            <a:r>
              <a:rPr lang="fr-FR" sz="4400" spc="-100" dirty="0">
                <a:solidFill>
                  <a:schemeClr val="accent2"/>
                </a:solidFill>
              </a:rPr>
              <a:t> </a:t>
            </a:r>
            <a:r>
              <a:rPr lang="fr-FR" sz="4400" spc="-100" dirty="0" err="1">
                <a:solidFill>
                  <a:schemeClr val="accent2"/>
                </a:solidFill>
              </a:rPr>
              <a:t>Better</a:t>
            </a:r>
            <a:r>
              <a:rPr lang="fr-FR" sz="4400" spc="-100" dirty="0">
                <a:solidFill>
                  <a:schemeClr val="accent2"/>
                </a:solidFill>
              </a:rPr>
              <a:t> Future?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10</a:t>
            </a:fld>
            <a:endParaRPr lang="uk-UA"/>
          </a:p>
        </p:txBody>
      </p:sp>
      <p:sp>
        <p:nvSpPr>
          <p:cNvPr id="5" name="Shape 146"/>
          <p:cNvSpPr>
            <a:spLocks noGrp="1"/>
          </p:cNvSpPr>
          <p:nvPr>
            <p:ph type="body" idx="1"/>
          </p:nvPr>
        </p:nvSpPr>
        <p:spPr>
          <a:xfrm>
            <a:off x="1035412" y="2121745"/>
            <a:ext cx="10058401" cy="4266567"/>
          </a:xfrm>
          <a:prstGeom prst="rect">
            <a:avLst/>
          </a:prstGeom>
        </p:spPr>
        <p:txBody>
          <a:bodyPr lIns="108000" tIns="72000" rIns="108000" bIns="72000" anchor="t">
            <a:normAutofit fontScale="70000" lnSpcReduction="20000"/>
          </a:bodyPr>
          <a:lstStyle/>
          <a:p>
            <a:pPr marL="90805" indent="-90805">
              <a:lnSpc>
                <a:spcPct val="120000"/>
              </a:lnSpc>
              <a:spcAft>
                <a:spcPts val="1200"/>
              </a:spcAft>
              <a:buFont typeface="Wingdings,Sans-Serif"/>
              <a:buChar char="❖"/>
              <a:defRPr sz="3200"/>
            </a:pPr>
            <a:r>
              <a:rPr lang="en-US" b="1" dirty="0">
                <a:latin typeface="Calibri Light"/>
                <a:cs typeface="Calibri Light"/>
                <a:sym typeface="Calibri Light"/>
              </a:rPr>
              <a:t> Preliminary report findings (Fall 2017):</a:t>
            </a:r>
            <a:endParaRPr lang="fr-FR" dirty="0"/>
          </a:p>
          <a:p>
            <a:pPr marL="645160" lvl="2" indent="-260985">
              <a:lnSpc>
                <a:spcPct val="120000"/>
              </a:lnSpc>
              <a:spcAft>
                <a:spcPts val="1200"/>
              </a:spcAft>
              <a:buFont typeface="Wingdings,Sans-Serif"/>
              <a:buChar char="❖"/>
              <a:defRPr sz="3200"/>
            </a:pPr>
            <a:r>
              <a:rPr lang="en-US" b="1" dirty="0">
                <a:latin typeface="Calibri Light"/>
                <a:cs typeface="Calibri Light"/>
              </a:rPr>
              <a:t> Highly</a:t>
            </a:r>
            <a:r>
              <a:rPr lang="en-US" b="1" dirty="0">
                <a:latin typeface="Calibri Light"/>
                <a:cs typeface="Calibri Light"/>
                <a:sym typeface="Calibri Light"/>
              </a:rPr>
              <a:t> fragmented data available on SGBV</a:t>
            </a:r>
            <a:endParaRPr lang="en-US" dirty="0">
              <a:latin typeface="Calibri Light"/>
              <a:cs typeface="Calibri Light"/>
              <a:sym typeface="Calibri Light"/>
            </a:endParaRPr>
          </a:p>
          <a:p>
            <a:pPr marL="645160" lvl="2" indent="-260985">
              <a:lnSpc>
                <a:spcPct val="120000"/>
              </a:lnSpc>
              <a:spcAft>
                <a:spcPts val="1200"/>
              </a:spcAft>
              <a:buFont typeface="Wingdings,Sans-Serif"/>
              <a:buChar char="❖"/>
              <a:defRPr sz="3200"/>
            </a:pPr>
            <a:r>
              <a:rPr lang="en-US" b="1" dirty="0">
                <a:latin typeface="Calibri Light"/>
                <a:cs typeface="Calibri Light"/>
                <a:sym typeface="Calibri Light"/>
              </a:rPr>
              <a:t> Mental health: a challenge among refugee and asylum-seeker </a:t>
            </a:r>
            <a:r>
              <a:rPr lang="en-US" dirty="0">
                <a:latin typeface="Calibri Light"/>
                <a:cs typeface="Calibri Light"/>
                <a:sym typeface="Calibri Light"/>
              </a:rPr>
              <a:t>population</a:t>
            </a:r>
          </a:p>
          <a:p>
            <a:pPr marL="645160" lvl="2" indent="-260985">
              <a:lnSpc>
                <a:spcPct val="120000"/>
              </a:lnSpc>
              <a:spcAft>
                <a:spcPts val="1200"/>
              </a:spcAft>
              <a:buFont typeface="Wingdings,Sans-Serif"/>
              <a:buChar char="❖"/>
              <a:defRPr sz="3200"/>
            </a:pPr>
            <a:r>
              <a:rPr lang="en-US" b="1" dirty="0">
                <a:latin typeface="Calibri Light"/>
                <a:cs typeface="Calibri Light"/>
                <a:sym typeface="Calibri Light"/>
              </a:rPr>
              <a:t> SGBV</a:t>
            </a:r>
            <a:r>
              <a:rPr lang="en-US" dirty="0">
                <a:latin typeface="Calibri Light"/>
                <a:cs typeface="Calibri Light"/>
                <a:sym typeface="Calibri Light"/>
              </a:rPr>
              <a:t>: despite a decrease in the overall number of cases of violence, SGBV cases reported by women are on the rise (esp. domestic violence) in Malta</a:t>
            </a:r>
          </a:p>
          <a:p>
            <a:pPr marL="645160" lvl="2" indent="-260985">
              <a:lnSpc>
                <a:spcPct val="120000"/>
              </a:lnSpc>
              <a:spcAft>
                <a:spcPts val="1200"/>
              </a:spcAft>
              <a:buFont typeface="Wingdings,Sans-Serif"/>
              <a:buChar char="❖"/>
              <a:defRPr sz="3200"/>
            </a:pPr>
            <a:r>
              <a:rPr lang="en-US" b="1" dirty="0">
                <a:latin typeface="Calibri Light"/>
                <a:cs typeface="Calibri Light"/>
                <a:sym typeface="Calibri Light"/>
              </a:rPr>
              <a:t> Limited awareness of existing services </a:t>
            </a:r>
            <a:r>
              <a:rPr lang="en-US" dirty="0">
                <a:latin typeface="Calibri Light"/>
                <a:cs typeface="Calibri Light"/>
                <a:sym typeface="Calibri Light"/>
              </a:rPr>
              <a:t>and accessibility among migrant women</a:t>
            </a:r>
            <a:endParaRPr lang="en-US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52739389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100">
                <a:solidFill>
                  <a:schemeClr val="accent2"/>
                </a:solidFill>
              </a:defRPr>
            </a:lvl1pPr>
          </a:lstStyle>
          <a:p>
            <a:r>
              <a:rPr lang="en-GB" sz="4400" dirty="0"/>
              <a:t>Our service: Better Future</a:t>
            </a:r>
            <a:endParaRPr sz="3600" dirty="0"/>
          </a:p>
        </p:txBody>
      </p:sp>
      <p:sp>
        <p:nvSpPr>
          <p:cNvPr id="199" name="Shape 199"/>
          <p:cNvSpPr/>
          <p:nvPr/>
        </p:nvSpPr>
        <p:spPr>
          <a:xfrm>
            <a:off x="1097280" y="6533126"/>
            <a:ext cx="2472273" cy="21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9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10/28/2016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11</a:t>
            </a:fld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3304309" y="4738255"/>
            <a:ext cx="9239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4044" y="2527881"/>
            <a:ext cx="1140698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latin typeface="Calibri Light"/>
                <a:ea typeface="Calibri" charset="0"/>
                <a:cs typeface="Calibri Light"/>
              </a:rPr>
              <a:t>The first specialised 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latin typeface="Calibri Light"/>
                <a:ea typeface="Calibri" charset="0"/>
                <a:cs typeface="Calibri Light"/>
              </a:rPr>
              <a:t>sexual and gender-based violence counselling service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latin typeface="Calibri Light"/>
                <a:ea typeface="Calibri" charset="0"/>
                <a:cs typeface="Calibri Light"/>
              </a:rPr>
              <a:t> in Malta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latin typeface="Calibri Light"/>
                <a:ea typeface="Calibri" charset="0"/>
                <a:cs typeface="Calibri Light"/>
              </a:rPr>
              <a:t> targeted at the female refugee and migrant community</a:t>
            </a:r>
          </a:p>
        </p:txBody>
      </p:sp>
    </p:spTree>
    <p:extLst>
      <p:ext uri="{BB962C8B-B14F-4D97-AF65-F5344CB8AC3E}">
        <p14:creationId xmlns:p14="http://schemas.microsoft.com/office/powerpoint/2010/main" val="263852438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100">
                <a:solidFill>
                  <a:schemeClr val="accent2"/>
                </a:solidFill>
              </a:defRPr>
            </a:lvl1pPr>
          </a:lstStyle>
          <a:p>
            <a:r>
              <a:rPr lang="en-GB" sz="4400" dirty="0"/>
              <a:t>Better Future : our pillars</a:t>
            </a:r>
            <a:endParaRPr sz="4400" dirty="0"/>
          </a:p>
        </p:txBody>
      </p:sp>
      <p:sp>
        <p:nvSpPr>
          <p:cNvPr id="199" name="Shape 199"/>
          <p:cNvSpPr/>
          <p:nvPr/>
        </p:nvSpPr>
        <p:spPr>
          <a:xfrm>
            <a:off x="1097280" y="6526932"/>
            <a:ext cx="2472273" cy="230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9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fr-FR" dirty="0"/>
              <a:t>March 12th, 2018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12</a:t>
            </a:fld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3304309" y="4738255"/>
            <a:ext cx="9239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336" y="1835384"/>
            <a:ext cx="114069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>
              <a:latin typeface="Calibri" charset="0"/>
              <a:ea typeface="Calibri" charset="0"/>
              <a:cs typeface="Times New Roman" charset="0"/>
            </a:endParaRPr>
          </a:p>
          <a:p>
            <a:endParaRPr lang="en-GB" dirty="0">
              <a:latin typeface="Calibri" charset="0"/>
              <a:ea typeface="Calibri" charset="0"/>
              <a:cs typeface="Times New Roman" charset="0"/>
            </a:endParaRPr>
          </a:p>
          <a:p>
            <a:endParaRPr lang="en-GB" sz="1400" dirty="0">
              <a:latin typeface="Calibri" charset="0"/>
              <a:ea typeface="Calibri" charset="0"/>
              <a:cs typeface="Times New Roman" charset="0"/>
            </a:endParaRPr>
          </a:p>
          <a:p>
            <a:endParaRPr lang="en-GB" sz="1400" dirty="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7" name="Shape 146"/>
          <p:cNvSpPr>
            <a:spLocks noGrp="1"/>
          </p:cNvSpPr>
          <p:nvPr>
            <p:ph type="body" idx="1"/>
          </p:nvPr>
        </p:nvSpPr>
        <p:spPr>
          <a:xfrm>
            <a:off x="1035412" y="2076182"/>
            <a:ext cx="10058401" cy="353841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Font typeface="Wingdings"/>
              <a:buChar char="❖"/>
              <a:defRPr sz="3200"/>
            </a:pPr>
            <a:r>
              <a:rPr lang="fr-FR" sz="2400" dirty="0">
                <a:latin typeface="Calibri Light"/>
                <a:ea typeface="Calibri Light"/>
                <a:cs typeface="Calibri Light"/>
                <a:sym typeface="Calibri Light"/>
              </a:rPr>
              <a:t>  A </a:t>
            </a:r>
            <a:r>
              <a:rPr lang="fr-FR" sz="2400" b="1" dirty="0">
                <a:latin typeface="Calibri Light"/>
                <a:ea typeface="Calibri Light"/>
                <a:cs typeface="Calibri Light"/>
                <a:sym typeface="Calibri Light"/>
              </a:rPr>
              <a:t>client-</a:t>
            </a:r>
            <a:r>
              <a:rPr lang="fr-FR" sz="2400" b="1" dirty="0" err="1">
                <a:latin typeface="Calibri Light"/>
                <a:ea typeface="Calibri Light"/>
                <a:cs typeface="Calibri Light"/>
                <a:sym typeface="Calibri Light"/>
              </a:rPr>
              <a:t>centered</a:t>
            </a:r>
            <a:r>
              <a:rPr lang="fr-FR" sz="2400" b="1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sz="2400" b="1" dirty="0" err="1">
                <a:latin typeface="Calibri Light"/>
                <a:ea typeface="Calibri Light"/>
                <a:cs typeface="Calibri Light"/>
                <a:sym typeface="Calibri Light"/>
              </a:rPr>
              <a:t>approach</a:t>
            </a:r>
            <a:endParaRPr lang="fr-FR" sz="2400" b="1" dirty="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 sz="3200"/>
            </a:pPr>
            <a:endParaRPr sz="2400" dirty="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400" dirty="0"/>
              <a:t> A </a:t>
            </a:r>
            <a:r>
              <a:rPr lang="en-GB" sz="2400" b="1" dirty="0"/>
              <a:t>multi-agency response </a:t>
            </a:r>
            <a:r>
              <a:rPr lang="en-GB" sz="2400" dirty="0"/>
              <a:t>through the </a:t>
            </a:r>
            <a:r>
              <a:rPr lang="en-GB" sz="2400" b="1" dirty="0"/>
              <a:t>creation of a network of partners</a:t>
            </a:r>
            <a:r>
              <a:rPr lang="en-GB" sz="2400" dirty="0"/>
              <a:t>: governmental agencies (AWAS, LEAP</a:t>
            </a:r>
            <a:r>
              <a:rPr lang="mr-IN" sz="2400" dirty="0"/>
              <a:t>…</a:t>
            </a:r>
            <a:r>
              <a:rPr lang="fr-FR" sz="2400" dirty="0"/>
              <a:t>) and SGBV </a:t>
            </a:r>
            <a:r>
              <a:rPr lang="fr-FR" sz="2400" dirty="0" err="1"/>
              <a:t>stakeholders</a:t>
            </a:r>
            <a:r>
              <a:rPr lang="fr-FR" sz="2400" dirty="0"/>
              <a:t> (DVN, VSM,</a:t>
            </a:r>
            <a:r>
              <a:rPr lang="mr-IN" sz="2400" dirty="0"/>
              <a:t>…</a:t>
            </a:r>
            <a:r>
              <a:rPr lang="fr-FR" sz="2400" dirty="0"/>
              <a:t>)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en-GB" sz="2400" dirty="0"/>
          </a:p>
          <a:p>
            <a:pPr>
              <a:lnSpc>
                <a:spcPct val="130000"/>
              </a:lnSpc>
              <a:spcBef>
                <a:spcPts val="0"/>
              </a:spcBef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400" dirty="0"/>
              <a:t>  </a:t>
            </a:r>
            <a:r>
              <a:rPr lang="en-GB" sz="2400" b="1" dirty="0"/>
              <a:t>Data management &amp; confidentiality </a:t>
            </a:r>
            <a:r>
              <a:rPr lang="mr-IN" sz="2400" dirty="0"/>
              <a:t>–</a:t>
            </a:r>
            <a:r>
              <a:rPr lang="en-GB" sz="2400" dirty="0"/>
              <a:t> based on the international standard </a:t>
            </a:r>
            <a:r>
              <a:rPr lang="en-GB" sz="2400" dirty="0" err="1"/>
              <a:t>GBVims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0227789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13</a:t>
            </a:fld>
            <a:endParaRPr lang="uk-UA"/>
          </a:p>
        </p:txBody>
      </p:sp>
      <p:sp>
        <p:nvSpPr>
          <p:cNvPr id="5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pc="-100">
                <a:solidFill>
                  <a:schemeClr val="accent2"/>
                </a:solidFill>
              </a:defRPr>
            </a:lvl1pPr>
          </a:lstStyle>
          <a:p>
            <a:r>
              <a:rPr lang="en-GB" sz="4400" dirty="0"/>
              <a:t>Better Future : the team  </a:t>
            </a:r>
            <a:endParaRPr sz="4400" dirty="0"/>
          </a:p>
        </p:txBody>
      </p:sp>
      <p:grpSp>
        <p:nvGrpSpPr>
          <p:cNvPr id="2" name="Grouper 1"/>
          <p:cNvGrpSpPr/>
          <p:nvPr/>
        </p:nvGrpSpPr>
        <p:grpSpPr>
          <a:xfrm>
            <a:off x="3456904" y="2133600"/>
            <a:ext cx="5539783" cy="3991416"/>
            <a:chOff x="2649538" y="2133600"/>
            <a:chExt cx="4248150" cy="3021013"/>
          </a:xfrm>
        </p:grpSpPr>
        <p:sp>
          <p:nvSpPr>
            <p:cNvPr id="71" name="Freeform 3"/>
            <p:cNvSpPr>
              <a:spLocks/>
            </p:cNvSpPr>
            <p:nvPr/>
          </p:nvSpPr>
          <p:spPr bwMode="auto">
            <a:xfrm>
              <a:off x="2649538" y="3479800"/>
              <a:ext cx="2743200" cy="1674813"/>
            </a:xfrm>
            <a:custGeom>
              <a:avLst/>
              <a:gdLst/>
              <a:ahLst/>
              <a:cxnLst>
                <a:cxn ang="0">
                  <a:pos x="834" y="222"/>
                </a:cxn>
                <a:cxn ang="0">
                  <a:pos x="764" y="264"/>
                </a:cxn>
                <a:cxn ang="0">
                  <a:pos x="757" y="268"/>
                </a:cxn>
                <a:cxn ang="0">
                  <a:pos x="700" y="284"/>
                </a:cxn>
                <a:cxn ang="0">
                  <a:pos x="670" y="153"/>
                </a:cxn>
                <a:cxn ang="0">
                  <a:pos x="684" y="80"/>
                </a:cxn>
                <a:cxn ang="0">
                  <a:pos x="619" y="60"/>
                </a:cxn>
                <a:cxn ang="0">
                  <a:pos x="356" y="91"/>
                </a:cxn>
                <a:cxn ang="0">
                  <a:pos x="355" y="91"/>
                </a:cxn>
                <a:cxn ang="0">
                  <a:pos x="368" y="171"/>
                </a:cxn>
                <a:cxn ang="0">
                  <a:pos x="373" y="178"/>
                </a:cxn>
                <a:cxn ang="0">
                  <a:pos x="415" y="248"/>
                </a:cxn>
                <a:cxn ang="0">
                  <a:pos x="297" y="339"/>
                </a:cxn>
                <a:cxn ang="0">
                  <a:pos x="180" y="248"/>
                </a:cxn>
                <a:cxn ang="0">
                  <a:pos x="221" y="178"/>
                </a:cxn>
                <a:cxn ang="0">
                  <a:pos x="226" y="171"/>
                </a:cxn>
                <a:cxn ang="0">
                  <a:pos x="221" y="23"/>
                </a:cxn>
                <a:cxn ang="0">
                  <a:pos x="76" y="31"/>
                </a:cxn>
                <a:cxn ang="0">
                  <a:pos x="0" y="57"/>
                </a:cxn>
                <a:cxn ang="0">
                  <a:pos x="0" y="603"/>
                </a:cxn>
                <a:cxn ang="0">
                  <a:pos x="627" y="603"/>
                </a:cxn>
                <a:cxn ang="0">
                  <a:pos x="694" y="431"/>
                </a:cxn>
                <a:cxn ang="0">
                  <a:pos x="703" y="391"/>
                </a:cxn>
                <a:cxn ang="0">
                  <a:pos x="757" y="410"/>
                </a:cxn>
                <a:cxn ang="0">
                  <a:pos x="764" y="416"/>
                </a:cxn>
                <a:cxn ang="0">
                  <a:pos x="834" y="457"/>
                </a:cxn>
                <a:cxn ang="0">
                  <a:pos x="925" y="339"/>
                </a:cxn>
                <a:cxn ang="0">
                  <a:pos x="834" y="222"/>
                </a:cxn>
              </a:cxnLst>
              <a:rect l="0" t="0" r="r" b="b"/>
              <a:pathLst>
                <a:path w="925" h="603">
                  <a:moveTo>
                    <a:pt x="834" y="222"/>
                  </a:moveTo>
                  <a:cubicBezTo>
                    <a:pt x="806" y="222"/>
                    <a:pt x="780" y="238"/>
                    <a:pt x="764" y="264"/>
                  </a:cubicBezTo>
                  <a:cubicBezTo>
                    <a:pt x="762" y="264"/>
                    <a:pt x="760" y="265"/>
                    <a:pt x="757" y="268"/>
                  </a:cubicBezTo>
                  <a:cubicBezTo>
                    <a:pt x="747" y="281"/>
                    <a:pt x="726" y="286"/>
                    <a:pt x="700" y="284"/>
                  </a:cubicBezTo>
                  <a:cubicBezTo>
                    <a:pt x="692" y="243"/>
                    <a:pt x="679" y="202"/>
                    <a:pt x="670" y="153"/>
                  </a:cubicBezTo>
                  <a:cubicBezTo>
                    <a:pt x="666" y="128"/>
                    <a:pt x="673" y="104"/>
                    <a:pt x="684" y="80"/>
                  </a:cubicBezTo>
                  <a:cubicBezTo>
                    <a:pt x="664" y="72"/>
                    <a:pt x="643" y="64"/>
                    <a:pt x="619" y="60"/>
                  </a:cubicBezTo>
                  <a:cubicBezTo>
                    <a:pt x="533" y="46"/>
                    <a:pt x="442" y="94"/>
                    <a:pt x="356" y="91"/>
                  </a:cubicBezTo>
                  <a:cubicBezTo>
                    <a:pt x="356" y="91"/>
                    <a:pt x="356" y="91"/>
                    <a:pt x="355" y="91"/>
                  </a:cubicBezTo>
                  <a:cubicBezTo>
                    <a:pt x="349" y="127"/>
                    <a:pt x="352" y="158"/>
                    <a:pt x="368" y="171"/>
                  </a:cubicBezTo>
                  <a:cubicBezTo>
                    <a:pt x="371" y="174"/>
                    <a:pt x="373" y="176"/>
                    <a:pt x="373" y="178"/>
                  </a:cubicBezTo>
                  <a:cubicBezTo>
                    <a:pt x="399" y="194"/>
                    <a:pt x="415" y="220"/>
                    <a:pt x="415" y="248"/>
                  </a:cubicBezTo>
                  <a:cubicBezTo>
                    <a:pt x="415" y="298"/>
                    <a:pt x="362" y="339"/>
                    <a:pt x="297" y="339"/>
                  </a:cubicBezTo>
                  <a:cubicBezTo>
                    <a:pt x="232" y="339"/>
                    <a:pt x="180" y="298"/>
                    <a:pt x="180" y="248"/>
                  </a:cubicBezTo>
                  <a:cubicBezTo>
                    <a:pt x="180" y="220"/>
                    <a:pt x="196" y="195"/>
                    <a:pt x="221" y="178"/>
                  </a:cubicBezTo>
                  <a:cubicBezTo>
                    <a:pt x="221" y="176"/>
                    <a:pt x="223" y="174"/>
                    <a:pt x="226" y="171"/>
                  </a:cubicBezTo>
                  <a:cubicBezTo>
                    <a:pt x="256" y="148"/>
                    <a:pt x="250" y="81"/>
                    <a:pt x="221" y="23"/>
                  </a:cubicBezTo>
                  <a:cubicBezTo>
                    <a:pt x="173" y="0"/>
                    <a:pt x="124" y="14"/>
                    <a:pt x="76" y="31"/>
                  </a:cubicBezTo>
                  <a:cubicBezTo>
                    <a:pt x="49" y="40"/>
                    <a:pt x="25" y="50"/>
                    <a:pt x="0" y="57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627" y="603"/>
                    <a:pt x="627" y="603"/>
                    <a:pt x="627" y="603"/>
                  </a:cubicBezTo>
                  <a:cubicBezTo>
                    <a:pt x="647" y="543"/>
                    <a:pt x="678" y="483"/>
                    <a:pt x="694" y="431"/>
                  </a:cubicBezTo>
                  <a:cubicBezTo>
                    <a:pt x="698" y="417"/>
                    <a:pt x="701" y="404"/>
                    <a:pt x="703" y="391"/>
                  </a:cubicBezTo>
                  <a:cubicBezTo>
                    <a:pt x="727" y="391"/>
                    <a:pt x="747" y="397"/>
                    <a:pt x="757" y="410"/>
                  </a:cubicBezTo>
                  <a:cubicBezTo>
                    <a:pt x="760" y="414"/>
                    <a:pt x="762" y="415"/>
                    <a:pt x="764" y="416"/>
                  </a:cubicBezTo>
                  <a:cubicBezTo>
                    <a:pt x="781" y="441"/>
                    <a:pt x="806" y="457"/>
                    <a:pt x="834" y="457"/>
                  </a:cubicBezTo>
                  <a:cubicBezTo>
                    <a:pt x="884" y="457"/>
                    <a:pt x="925" y="404"/>
                    <a:pt x="925" y="339"/>
                  </a:cubicBezTo>
                  <a:cubicBezTo>
                    <a:pt x="925" y="274"/>
                    <a:pt x="884" y="222"/>
                    <a:pt x="834" y="22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rgbClr val="806B6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4"/>
            <p:cNvSpPr>
              <a:spLocks/>
            </p:cNvSpPr>
            <p:nvPr/>
          </p:nvSpPr>
          <p:spPr bwMode="auto">
            <a:xfrm>
              <a:off x="4506913" y="3000375"/>
              <a:ext cx="2390775" cy="2154238"/>
            </a:xfrm>
            <a:custGeom>
              <a:avLst/>
              <a:gdLst/>
              <a:ahLst/>
              <a:cxnLst>
                <a:cxn ang="0">
                  <a:pos x="796" y="233"/>
                </a:cxn>
                <a:cxn ang="0">
                  <a:pos x="590" y="195"/>
                </a:cxn>
                <a:cxn ang="0">
                  <a:pos x="526" y="218"/>
                </a:cxn>
                <a:cxn ang="0">
                  <a:pos x="545" y="168"/>
                </a:cxn>
                <a:cxn ang="0">
                  <a:pos x="551" y="161"/>
                </a:cxn>
                <a:cxn ang="0">
                  <a:pos x="592" y="92"/>
                </a:cxn>
                <a:cxn ang="0">
                  <a:pos x="474" y="0"/>
                </a:cxn>
                <a:cxn ang="0">
                  <a:pos x="357" y="92"/>
                </a:cxn>
                <a:cxn ang="0">
                  <a:pos x="399" y="162"/>
                </a:cxn>
                <a:cxn ang="0">
                  <a:pos x="403" y="168"/>
                </a:cxn>
                <a:cxn ang="0">
                  <a:pos x="413" y="265"/>
                </a:cxn>
                <a:cxn ang="0">
                  <a:pos x="376" y="271"/>
                </a:cxn>
                <a:cxn ang="0">
                  <a:pos x="194" y="265"/>
                </a:cxn>
                <a:cxn ang="0">
                  <a:pos x="57" y="253"/>
                </a:cxn>
                <a:cxn ang="0">
                  <a:pos x="43" y="326"/>
                </a:cxn>
                <a:cxn ang="0">
                  <a:pos x="73" y="457"/>
                </a:cxn>
                <a:cxn ang="0">
                  <a:pos x="130" y="441"/>
                </a:cxn>
                <a:cxn ang="0">
                  <a:pos x="137" y="437"/>
                </a:cxn>
                <a:cxn ang="0">
                  <a:pos x="207" y="395"/>
                </a:cxn>
                <a:cxn ang="0">
                  <a:pos x="298" y="512"/>
                </a:cxn>
                <a:cxn ang="0">
                  <a:pos x="207" y="630"/>
                </a:cxn>
                <a:cxn ang="0">
                  <a:pos x="137" y="589"/>
                </a:cxn>
                <a:cxn ang="0">
                  <a:pos x="130" y="583"/>
                </a:cxn>
                <a:cxn ang="0">
                  <a:pos x="76" y="564"/>
                </a:cxn>
                <a:cxn ang="0">
                  <a:pos x="67" y="604"/>
                </a:cxn>
                <a:cxn ang="0">
                  <a:pos x="0" y="776"/>
                </a:cxn>
                <a:cxn ang="0">
                  <a:pos x="806" y="776"/>
                </a:cxn>
                <a:cxn ang="0">
                  <a:pos x="806" y="232"/>
                </a:cxn>
                <a:cxn ang="0">
                  <a:pos x="796" y="233"/>
                </a:cxn>
              </a:cxnLst>
              <a:rect l="0" t="0" r="r" b="b"/>
              <a:pathLst>
                <a:path w="806" h="776">
                  <a:moveTo>
                    <a:pt x="796" y="233"/>
                  </a:moveTo>
                  <a:cubicBezTo>
                    <a:pt x="724" y="239"/>
                    <a:pt x="664" y="177"/>
                    <a:pt x="590" y="195"/>
                  </a:cubicBezTo>
                  <a:cubicBezTo>
                    <a:pt x="569" y="200"/>
                    <a:pt x="547" y="209"/>
                    <a:pt x="526" y="218"/>
                  </a:cubicBezTo>
                  <a:cubicBezTo>
                    <a:pt x="526" y="196"/>
                    <a:pt x="533" y="178"/>
                    <a:pt x="545" y="168"/>
                  </a:cubicBezTo>
                  <a:cubicBezTo>
                    <a:pt x="549" y="166"/>
                    <a:pt x="550" y="163"/>
                    <a:pt x="551" y="161"/>
                  </a:cubicBezTo>
                  <a:cubicBezTo>
                    <a:pt x="576" y="144"/>
                    <a:pt x="592" y="119"/>
                    <a:pt x="592" y="92"/>
                  </a:cubicBezTo>
                  <a:cubicBezTo>
                    <a:pt x="592" y="41"/>
                    <a:pt x="539" y="0"/>
                    <a:pt x="474" y="0"/>
                  </a:cubicBezTo>
                  <a:cubicBezTo>
                    <a:pt x="409" y="0"/>
                    <a:pt x="357" y="41"/>
                    <a:pt x="357" y="92"/>
                  </a:cubicBezTo>
                  <a:cubicBezTo>
                    <a:pt x="357" y="120"/>
                    <a:pt x="373" y="145"/>
                    <a:pt x="399" y="162"/>
                  </a:cubicBezTo>
                  <a:cubicBezTo>
                    <a:pt x="399" y="164"/>
                    <a:pt x="400" y="166"/>
                    <a:pt x="403" y="168"/>
                  </a:cubicBezTo>
                  <a:cubicBezTo>
                    <a:pt x="422" y="183"/>
                    <a:pt x="424" y="222"/>
                    <a:pt x="413" y="265"/>
                  </a:cubicBezTo>
                  <a:cubicBezTo>
                    <a:pt x="401" y="268"/>
                    <a:pt x="388" y="270"/>
                    <a:pt x="376" y="271"/>
                  </a:cubicBezTo>
                  <a:cubicBezTo>
                    <a:pt x="310" y="276"/>
                    <a:pt x="261" y="239"/>
                    <a:pt x="194" y="265"/>
                  </a:cubicBezTo>
                  <a:cubicBezTo>
                    <a:pt x="139" y="285"/>
                    <a:pt x="100" y="269"/>
                    <a:pt x="57" y="253"/>
                  </a:cubicBezTo>
                  <a:cubicBezTo>
                    <a:pt x="46" y="277"/>
                    <a:pt x="39" y="301"/>
                    <a:pt x="43" y="326"/>
                  </a:cubicBezTo>
                  <a:cubicBezTo>
                    <a:pt x="52" y="375"/>
                    <a:pt x="65" y="416"/>
                    <a:pt x="73" y="457"/>
                  </a:cubicBezTo>
                  <a:cubicBezTo>
                    <a:pt x="99" y="459"/>
                    <a:pt x="120" y="454"/>
                    <a:pt x="130" y="441"/>
                  </a:cubicBezTo>
                  <a:cubicBezTo>
                    <a:pt x="133" y="438"/>
                    <a:pt x="135" y="437"/>
                    <a:pt x="137" y="437"/>
                  </a:cubicBezTo>
                  <a:cubicBezTo>
                    <a:pt x="153" y="411"/>
                    <a:pt x="179" y="395"/>
                    <a:pt x="207" y="395"/>
                  </a:cubicBezTo>
                  <a:cubicBezTo>
                    <a:pt x="257" y="395"/>
                    <a:pt x="298" y="447"/>
                    <a:pt x="298" y="512"/>
                  </a:cubicBezTo>
                  <a:cubicBezTo>
                    <a:pt x="298" y="577"/>
                    <a:pt x="257" y="630"/>
                    <a:pt x="207" y="630"/>
                  </a:cubicBezTo>
                  <a:cubicBezTo>
                    <a:pt x="179" y="630"/>
                    <a:pt x="154" y="614"/>
                    <a:pt x="137" y="589"/>
                  </a:cubicBezTo>
                  <a:cubicBezTo>
                    <a:pt x="135" y="588"/>
                    <a:pt x="133" y="587"/>
                    <a:pt x="130" y="583"/>
                  </a:cubicBezTo>
                  <a:cubicBezTo>
                    <a:pt x="120" y="570"/>
                    <a:pt x="100" y="564"/>
                    <a:pt x="76" y="564"/>
                  </a:cubicBezTo>
                  <a:cubicBezTo>
                    <a:pt x="74" y="577"/>
                    <a:pt x="71" y="590"/>
                    <a:pt x="67" y="604"/>
                  </a:cubicBezTo>
                  <a:cubicBezTo>
                    <a:pt x="51" y="656"/>
                    <a:pt x="20" y="716"/>
                    <a:pt x="0" y="776"/>
                  </a:cubicBezTo>
                  <a:cubicBezTo>
                    <a:pt x="806" y="776"/>
                    <a:pt x="806" y="776"/>
                    <a:pt x="806" y="776"/>
                  </a:cubicBezTo>
                  <a:cubicBezTo>
                    <a:pt x="806" y="232"/>
                    <a:pt x="806" y="232"/>
                    <a:pt x="806" y="232"/>
                  </a:cubicBezTo>
                  <a:cubicBezTo>
                    <a:pt x="803" y="232"/>
                    <a:pt x="799" y="233"/>
                    <a:pt x="796" y="23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 cmpd="sng">
              <a:solidFill>
                <a:srgbClr val="806B6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>
              <a:off x="2649538" y="2133600"/>
              <a:ext cx="2239962" cy="2287588"/>
            </a:xfrm>
            <a:custGeom>
              <a:avLst/>
              <a:gdLst/>
              <a:ahLst/>
              <a:cxnLst>
                <a:cxn ang="0">
                  <a:pos x="593" y="335"/>
                </a:cxn>
                <a:cxn ang="0">
                  <a:pos x="587" y="340"/>
                </a:cxn>
                <a:cxn ang="0">
                  <a:pos x="517" y="382"/>
                </a:cxn>
                <a:cxn ang="0">
                  <a:pos x="425" y="264"/>
                </a:cxn>
                <a:cxn ang="0">
                  <a:pos x="517" y="147"/>
                </a:cxn>
                <a:cxn ang="0">
                  <a:pos x="586" y="188"/>
                </a:cxn>
                <a:cxn ang="0">
                  <a:pos x="593" y="193"/>
                </a:cxn>
                <a:cxn ang="0">
                  <a:pos x="744" y="187"/>
                </a:cxn>
                <a:cxn ang="0">
                  <a:pos x="746" y="177"/>
                </a:cxn>
                <a:cxn ang="0">
                  <a:pos x="703" y="0"/>
                </a:cxn>
                <a:cxn ang="0">
                  <a:pos x="0" y="0"/>
                </a:cxn>
                <a:cxn ang="0">
                  <a:pos x="0" y="542"/>
                </a:cxn>
                <a:cxn ang="0">
                  <a:pos x="76" y="516"/>
                </a:cxn>
                <a:cxn ang="0">
                  <a:pos x="221" y="508"/>
                </a:cxn>
                <a:cxn ang="0">
                  <a:pos x="226" y="656"/>
                </a:cxn>
                <a:cxn ang="0">
                  <a:pos x="221" y="663"/>
                </a:cxn>
                <a:cxn ang="0">
                  <a:pos x="180" y="733"/>
                </a:cxn>
                <a:cxn ang="0">
                  <a:pos x="297" y="824"/>
                </a:cxn>
                <a:cxn ang="0">
                  <a:pos x="415" y="733"/>
                </a:cxn>
                <a:cxn ang="0">
                  <a:pos x="373" y="663"/>
                </a:cxn>
                <a:cxn ang="0">
                  <a:pos x="368" y="656"/>
                </a:cxn>
                <a:cxn ang="0">
                  <a:pos x="355" y="576"/>
                </a:cxn>
                <a:cxn ang="0">
                  <a:pos x="356" y="576"/>
                </a:cxn>
                <a:cxn ang="0">
                  <a:pos x="619" y="545"/>
                </a:cxn>
                <a:cxn ang="0">
                  <a:pos x="684" y="565"/>
                </a:cxn>
                <a:cxn ang="0">
                  <a:pos x="731" y="460"/>
                </a:cxn>
                <a:cxn ang="0">
                  <a:pos x="665" y="321"/>
                </a:cxn>
                <a:cxn ang="0">
                  <a:pos x="593" y="335"/>
                </a:cxn>
              </a:cxnLst>
              <a:rect l="0" t="0" r="r" b="b"/>
              <a:pathLst>
                <a:path w="756" h="824">
                  <a:moveTo>
                    <a:pt x="593" y="335"/>
                  </a:moveTo>
                  <a:cubicBezTo>
                    <a:pt x="591" y="338"/>
                    <a:pt x="589" y="339"/>
                    <a:pt x="587" y="340"/>
                  </a:cubicBezTo>
                  <a:cubicBezTo>
                    <a:pt x="570" y="365"/>
                    <a:pt x="545" y="382"/>
                    <a:pt x="517" y="382"/>
                  </a:cubicBezTo>
                  <a:cubicBezTo>
                    <a:pt x="466" y="382"/>
                    <a:pt x="425" y="329"/>
                    <a:pt x="425" y="264"/>
                  </a:cubicBezTo>
                  <a:cubicBezTo>
                    <a:pt x="425" y="199"/>
                    <a:pt x="466" y="147"/>
                    <a:pt x="517" y="147"/>
                  </a:cubicBezTo>
                  <a:cubicBezTo>
                    <a:pt x="545" y="147"/>
                    <a:pt x="569" y="163"/>
                    <a:pt x="586" y="188"/>
                  </a:cubicBezTo>
                  <a:cubicBezTo>
                    <a:pt x="588" y="188"/>
                    <a:pt x="591" y="190"/>
                    <a:pt x="593" y="193"/>
                  </a:cubicBezTo>
                  <a:cubicBezTo>
                    <a:pt x="617" y="223"/>
                    <a:pt x="685" y="217"/>
                    <a:pt x="744" y="187"/>
                  </a:cubicBezTo>
                  <a:cubicBezTo>
                    <a:pt x="745" y="183"/>
                    <a:pt x="746" y="180"/>
                    <a:pt x="746" y="177"/>
                  </a:cubicBezTo>
                  <a:cubicBezTo>
                    <a:pt x="756" y="107"/>
                    <a:pt x="729" y="58"/>
                    <a:pt x="7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42"/>
                    <a:pt x="0" y="542"/>
                    <a:pt x="0" y="542"/>
                  </a:cubicBezTo>
                  <a:cubicBezTo>
                    <a:pt x="25" y="535"/>
                    <a:pt x="49" y="525"/>
                    <a:pt x="76" y="516"/>
                  </a:cubicBezTo>
                  <a:cubicBezTo>
                    <a:pt x="124" y="499"/>
                    <a:pt x="173" y="485"/>
                    <a:pt x="221" y="508"/>
                  </a:cubicBezTo>
                  <a:cubicBezTo>
                    <a:pt x="250" y="566"/>
                    <a:pt x="256" y="633"/>
                    <a:pt x="226" y="656"/>
                  </a:cubicBezTo>
                  <a:cubicBezTo>
                    <a:pt x="223" y="659"/>
                    <a:pt x="221" y="661"/>
                    <a:pt x="221" y="663"/>
                  </a:cubicBezTo>
                  <a:cubicBezTo>
                    <a:pt x="196" y="680"/>
                    <a:pt x="180" y="705"/>
                    <a:pt x="180" y="733"/>
                  </a:cubicBezTo>
                  <a:cubicBezTo>
                    <a:pt x="180" y="783"/>
                    <a:pt x="232" y="824"/>
                    <a:pt x="297" y="824"/>
                  </a:cubicBezTo>
                  <a:cubicBezTo>
                    <a:pt x="362" y="824"/>
                    <a:pt x="415" y="783"/>
                    <a:pt x="415" y="733"/>
                  </a:cubicBezTo>
                  <a:cubicBezTo>
                    <a:pt x="415" y="705"/>
                    <a:pt x="399" y="679"/>
                    <a:pt x="373" y="663"/>
                  </a:cubicBezTo>
                  <a:cubicBezTo>
                    <a:pt x="373" y="661"/>
                    <a:pt x="371" y="659"/>
                    <a:pt x="368" y="656"/>
                  </a:cubicBezTo>
                  <a:cubicBezTo>
                    <a:pt x="352" y="643"/>
                    <a:pt x="349" y="612"/>
                    <a:pt x="355" y="576"/>
                  </a:cubicBezTo>
                  <a:cubicBezTo>
                    <a:pt x="356" y="576"/>
                    <a:pt x="356" y="576"/>
                    <a:pt x="356" y="576"/>
                  </a:cubicBezTo>
                  <a:cubicBezTo>
                    <a:pt x="442" y="579"/>
                    <a:pt x="533" y="531"/>
                    <a:pt x="619" y="545"/>
                  </a:cubicBezTo>
                  <a:cubicBezTo>
                    <a:pt x="643" y="549"/>
                    <a:pt x="664" y="557"/>
                    <a:pt x="684" y="565"/>
                  </a:cubicBezTo>
                  <a:cubicBezTo>
                    <a:pt x="701" y="530"/>
                    <a:pt x="725" y="496"/>
                    <a:pt x="731" y="460"/>
                  </a:cubicBezTo>
                  <a:cubicBezTo>
                    <a:pt x="739" y="410"/>
                    <a:pt x="669" y="364"/>
                    <a:pt x="665" y="321"/>
                  </a:cubicBezTo>
                  <a:cubicBezTo>
                    <a:pt x="632" y="316"/>
                    <a:pt x="605" y="320"/>
                    <a:pt x="593" y="33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rgbClr val="806B6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6"/>
            <p:cNvSpPr>
              <a:spLocks/>
            </p:cNvSpPr>
            <p:nvPr/>
          </p:nvSpPr>
          <p:spPr bwMode="auto">
            <a:xfrm>
              <a:off x="3910013" y="2133600"/>
              <a:ext cx="2987675" cy="1657350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21" y="177"/>
                </a:cxn>
                <a:cxn ang="0">
                  <a:pos x="319" y="187"/>
                </a:cxn>
                <a:cxn ang="0">
                  <a:pos x="168" y="193"/>
                </a:cxn>
                <a:cxn ang="0">
                  <a:pos x="161" y="188"/>
                </a:cxn>
                <a:cxn ang="0">
                  <a:pos x="92" y="147"/>
                </a:cxn>
                <a:cxn ang="0">
                  <a:pos x="0" y="264"/>
                </a:cxn>
                <a:cxn ang="0">
                  <a:pos x="92" y="382"/>
                </a:cxn>
                <a:cxn ang="0">
                  <a:pos x="162" y="340"/>
                </a:cxn>
                <a:cxn ang="0">
                  <a:pos x="168" y="335"/>
                </a:cxn>
                <a:cxn ang="0">
                  <a:pos x="240" y="321"/>
                </a:cxn>
                <a:cxn ang="0">
                  <a:pos x="306" y="460"/>
                </a:cxn>
                <a:cxn ang="0">
                  <a:pos x="259" y="565"/>
                </a:cxn>
                <a:cxn ang="0">
                  <a:pos x="396" y="577"/>
                </a:cxn>
                <a:cxn ang="0">
                  <a:pos x="578" y="583"/>
                </a:cxn>
                <a:cxn ang="0">
                  <a:pos x="615" y="577"/>
                </a:cxn>
                <a:cxn ang="0">
                  <a:pos x="605" y="480"/>
                </a:cxn>
                <a:cxn ang="0">
                  <a:pos x="601" y="474"/>
                </a:cxn>
                <a:cxn ang="0">
                  <a:pos x="559" y="404"/>
                </a:cxn>
                <a:cxn ang="0">
                  <a:pos x="676" y="312"/>
                </a:cxn>
                <a:cxn ang="0">
                  <a:pos x="794" y="404"/>
                </a:cxn>
                <a:cxn ang="0">
                  <a:pos x="753" y="473"/>
                </a:cxn>
                <a:cxn ang="0">
                  <a:pos x="747" y="480"/>
                </a:cxn>
                <a:cxn ang="0">
                  <a:pos x="728" y="530"/>
                </a:cxn>
                <a:cxn ang="0">
                  <a:pos x="792" y="507"/>
                </a:cxn>
                <a:cxn ang="0">
                  <a:pos x="998" y="545"/>
                </a:cxn>
                <a:cxn ang="0">
                  <a:pos x="1008" y="544"/>
                </a:cxn>
                <a:cxn ang="0">
                  <a:pos x="1008" y="0"/>
                </a:cxn>
                <a:cxn ang="0">
                  <a:pos x="278" y="0"/>
                </a:cxn>
              </a:cxnLst>
              <a:rect l="0" t="0" r="r" b="b"/>
              <a:pathLst>
                <a:path w="1008" h="597">
                  <a:moveTo>
                    <a:pt x="278" y="0"/>
                  </a:moveTo>
                  <a:cubicBezTo>
                    <a:pt x="304" y="58"/>
                    <a:pt x="331" y="107"/>
                    <a:pt x="321" y="177"/>
                  </a:cubicBezTo>
                  <a:cubicBezTo>
                    <a:pt x="321" y="180"/>
                    <a:pt x="320" y="183"/>
                    <a:pt x="319" y="187"/>
                  </a:cubicBezTo>
                  <a:cubicBezTo>
                    <a:pt x="260" y="217"/>
                    <a:pt x="192" y="223"/>
                    <a:pt x="168" y="193"/>
                  </a:cubicBezTo>
                  <a:cubicBezTo>
                    <a:pt x="166" y="190"/>
                    <a:pt x="163" y="188"/>
                    <a:pt x="161" y="188"/>
                  </a:cubicBezTo>
                  <a:cubicBezTo>
                    <a:pt x="144" y="163"/>
                    <a:pt x="120" y="147"/>
                    <a:pt x="92" y="147"/>
                  </a:cubicBezTo>
                  <a:cubicBezTo>
                    <a:pt x="41" y="147"/>
                    <a:pt x="0" y="199"/>
                    <a:pt x="0" y="264"/>
                  </a:cubicBezTo>
                  <a:cubicBezTo>
                    <a:pt x="0" y="329"/>
                    <a:pt x="41" y="382"/>
                    <a:pt x="92" y="382"/>
                  </a:cubicBezTo>
                  <a:cubicBezTo>
                    <a:pt x="120" y="382"/>
                    <a:pt x="145" y="365"/>
                    <a:pt x="162" y="340"/>
                  </a:cubicBezTo>
                  <a:cubicBezTo>
                    <a:pt x="164" y="339"/>
                    <a:pt x="166" y="338"/>
                    <a:pt x="168" y="335"/>
                  </a:cubicBezTo>
                  <a:cubicBezTo>
                    <a:pt x="180" y="320"/>
                    <a:pt x="207" y="316"/>
                    <a:pt x="240" y="321"/>
                  </a:cubicBezTo>
                  <a:cubicBezTo>
                    <a:pt x="244" y="364"/>
                    <a:pt x="314" y="410"/>
                    <a:pt x="306" y="460"/>
                  </a:cubicBezTo>
                  <a:cubicBezTo>
                    <a:pt x="300" y="496"/>
                    <a:pt x="276" y="530"/>
                    <a:pt x="259" y="565"/>
                  </a:cubicBezTo>
                  <a:cubicBezTo>
                    <a:pt x="302" y="581"/>
                    <a:pt x="341" y="597"/>
                    <a:pt x="396" y="577"/>
                  </a:cubicBezTo>
                  <a:cubicBezTo>
                    <a:pt x="463" y="551"/>
                    <a:pt x="512" y="588"/>
                    <a:pt x="578" y="583"/>
                  </a:cubicBezTo>
                  <a:cubicBezTo>
                    <a:pt x="590" y="582"/>
                    <a:pt x="603" y="580"/>
                    <a:pt x="615" y="577"/>
                  </a:cubicBezTo>
                  <a:cubicBezTo>
                    <a:pt x="626" y="534"/>
                    <a:pt x="624" y="495"/>
                    <a:pt x="605" y="480"/>
                  </a:cubicBezTo>
                  <a:cubicBezTo>
                    <a:pt x="602" y="478"/>
                    <a:pt x="601" y="476"/>
                    <a:pt x="601" y="474"/>
                  </a:cubicBezTo>
                  <a:cubicBezTo>
                    <a:pt x="575" y="457"/>
                    <a:pt x="559" y="432"/>
                    <a:pt x="559" y="404"/>
                  </a:cubicBezTo>
                  <a:cubicBezTo>
                    <a:pt x="559" y="353"/>
                    <a:pt x="611" y="312"/>
                    <a:pt x="676" y="312"/>
                  </a:cubicBezTo>
                  <a:cubicBezTo>
                    <a:pt x="741" y="312"/>
                    <a:pt x="794" y="353"/>
                    <a:pt x="794" y="404"/>
                  </a:cubicBezTo>
                  <a:cubicBezTo>
                    <a:pt x="794" y="431"/>
                    <a:pt x="778" y="456"/>
                    <a:pt x="753" y="473"/>
                  </a:cubicBezTo>
                  <a:cubicBezTo>
                    <a:pt x="752" y="475"/>
                    <a:pt x="751" y="478"/>
                    <a:pt x="747" y="480"/>
                  </a:cubicBezTo>
                  <a:cubicBezTo>
                    <a:pt x="735" y="490"/>
                    <a:pt x="728" y="508"/>
                    <a:pt x="728" y="530"/>
                  </a:cubicBezTo>
                  <a:cubicBezTo>
                    <a:pt x="749" y="521"/>
                    <a:pt x="771" y="512"/>
                    <a:pt x="792" y="507"/>
                  </a:cubicBezTo>
                  <a:cubicBezTo>
                    <a:pt x="866" y="489"/>
                    <a:pt x="926" y="551"/>
                    <a:pt x="998" y="545"/>
                  </a:cubicBezTo>
                  <a:cubicBezTo>
                    <a:pt x="1001" y="545"/>
                    <a:pt x="1005" y="544"/>
                    <a:pt x="1008" y="544"/>
                  </a:cubicBezTo>
                  <a:cubicBezTo>
                    <a:pt x="1008" y="0"/>
                    <a:pt x="1008" y="0"/>
                    <a:pt x="1008" y="0"/>
                  </a:cubicBezTo>
                  <a:lnTo>
                    <a:pt x="278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 cmpd="sng">
              <a:solidFill>
                <a:srgbClr val="806B6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" name="Rectangle 2"/>
          <p:cNvSpPr/>
          <p:nvPr/>
        </p:nvSpPr>
        <p:spPr>
          <a:xfrm>
            <a:off x="6498607" y="2259110"/>
            <a:ext cx="22722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err="1">
                <a:latin typeface="Calibri Light"/>
                <a:cs typeface="Calibri Light"/>
              </a:rPr>
              <a:t>Supervised</a:t>
            </a:r>
            <a:r>
              <a:rPr lang="fr-FR" sz="2000" b="1" dirty="0">
                <a:latin typeface="Calibri Light"/>
                <a:cs typeface="Calibri Light"/>
              </a:rPr>
              <a:t> </a:t>
            </a:r>
          </a:p>
          <a:p>
            <a:pPr algn="ctr"/>
            <a:r>
              <a:rPr lang="fr-FR" sz="2000" b="1" dirty="0" err="1">
                <a:latin typeface="Calibri Light"/>
                <a:cs typeface="Calibri Light"/>
              </a:rPr>
              <a:t>Transcultural</a:t>
            </a:r>
            <a:r>
              <a:rPr lang="fr-FR" sz="2000" b="1" dirty="0">
                <a:latin typeface="Calibri Light"/>
                <a:cs typeface="Calibri Light"/>
              </a:rPr>
              <a:t> </a:t>
            </a:r>
            <a:r>
              <a:rPr lang="fr-FR" sz="2000" b="1" dirty="0" err="1">
                <a:latin typeface="Calibri Light"/>
                <a:cs typeface="Calibri Light"/>
              </a:rPr>
              <a:t>psychologists</a:t>
            </a:r>
            <a:endParaRPr lang="fr-FR" sz="2000" b="1" dirty="0">
              <a:latin typeface="Calibri Light"/>
              <a:cs typeface="Calibri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6906" y="2172922"/>
            <a:ext cx="187208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Calibri Light"/>
                <a:cs typeface="Calibri Light"/>
              </a:rPr>
              <a:t>Cultural </a:t>
            </a:r>
            <a:r>
              <a:rPr lang="fr-FR" b="1" dirty="0" err="1">
                <a:latin typeface="Calibri Light"/>
                <a:cs typeface="Calibri Light"/>
              </a:rPr>
              <a:t>mediators</a:t>
            </a:r>
            <a:r>
              <a:rPr lang="fr-FR" b="1" dirty="0">
                <a:latin typeface="Calibri Light"/>
                <a:cs typeface="Calibri Light"/>
              </a:rPr>
              <a:t>/</a:t>
            </a:r>
          </a:p>
          <a:p>
            <a:pPr algn="ctr"/>
            <a:r>
              <a:rPr lang="fr-FR" b="1" dirty="0" err="1">
                <a:latin typeface="Calibri Light"/>
                <a:cs typeface="Calibri Light"/>
              </a:rPr>
              <a:t>interpreters</a:t>
            </a:r>
            <a:endParaRPr lang="fr-FR" b="1" dirty="0">
              <a:latin typeface="Calibri Light"/>
              <a:cs typeface="Calibri Light"/>
            </a:endParaRPr>
          </a:p>
          <a:p>
            <a:pPr algn="ctr"/>
            <a:r>
              <a:rPr lang="fr-FR" dirty="0">
                <a:latin typeface="Calibri Light"/>
                <a:cs typeface="Calibri Light"/>
              </a:rPr>
              <a:t>(Somali, </a:t>
            </a:r>
          </a:p>
          <a:p>
            <a:pPr algn="ctr"/>
            <a:r>
              <a:rPr lang="fr-FR" dirty="0">
                <a:latin typeface="Calibri Light"/>
                <a:cs typeface="Calibri Light"/>
              </a:rPr>
              <a:t>Tigrinya/</a:t>
            </a:r>
            <a:r>
              <a:rPr lang="fr-FR" dirty="0" err="1">
                <a:latin typeface="Calibri Light"/>
                <a:cs typeface="Calibri Light"/>
              </a:rPr>
              <a:t>Amharic</a:t>
            </a:r>
            <a:r>
              <a:rPr lang="fr-FR" dirty="0">
                <a:latin typeface="Calibri Light"/>
                <a:cs typeface="Calibri Light"/>
              </a:rPr>
              <a:t>, </a:t>
            </a:r>
            <a:r>
              <a:rPr lang="fr-FR" dirty="0" err="1">
                <a:latin typeface="Calibri Light"/>
                <a:cs typeface="Calibri Light"/>
              </a:rPr>
              <a:t>Arabic</a:t>
            </a:r>
            <a:r>
              <a:rPr lang="fr-FR" dirty="0">
                <a:latin typeface="Calibri Light"/>
                <a:cs typeface="Calibri Light"/>
              </a:rPr>
              <a:t>, French)</a:t>
            </a:r>
          </a:p>
        </p:txBody>
      </p:sp>
      <p:sp>
        <p:nvSpPr>
          <p:cNvPr id="7" name="Rectangle 6"/>
          <p:cNvSpPr/>
          <p:nvPr/>
        </p:nvSpPr>
        <p:spPr>
          <a:xfrm>
            <a:off x="3916086" y="5333487"/>
            <a:ext cx="1650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err="1">
                <a:latin typeface="Calibri Light"/>
                <a:cs typeface="Calibri Light"/>
              </a:rPr>
              <a:t>Admin</a:t>
            </a:r>
            <a:r>
              <a:rPr lang="fr-FR" b="1" dirty="0">
                <a:latin typeface="Calibri Light"/>
                <a:cs typeface="Calibri Light"/>
              </a:rPr>
              <a:t> team</a:t>
            </a:r>
          </a:p>
        </p:txBody>
      </p:sp>
      <p:sp>
        <p:nvSpPr>
          <p:cNvPr id="8" name="Rectangle 7"/>
          <p:cNvSpPr/>
          <p:nvPr/>
        </p:nvSpPr>
        <p:spPr>
          <a:xfrm>
            <a:off x="7109279" y="4417338"/>
            <a:ext cx="1661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Calibri Light"/>
                <a:cs typeface="Calibri Light"/>
              </a:rPr>
              <a:t>Experts &amp; </a:t>
            </a:r>
            <a:r>
              <a:rPr lang="fr-FR" b="1" dirty="0" err="1">
                <a:latin typeface="Calibri Light"/>
                <a:cs typeface="Calibri Light"/>
              </a:rPr>
              <a:t>Partners</a:t>
            </a:r>
            <a:r>
              <a:rPr lang="fr-FR" b="1" dirty="0">
                <a:latin typeface="Calibri Light"/>
                <a:cs typeface="Calibri Light"/>
              </a:rPr>
              <a:t>: </a:t>
            </a:r>
          </a:p>
          <a:p>
            <a:pPr algn="ctr"/>
            <a:r>
              <a:rPr lang="fr-FR" dirty="0">
                <a:latin typeface="Calibri Light"/>
                <a:cs typeface="Calibri Light"/>
              </a:rPr>
              <a:t>SGBV, </a:t>
            </a:r>
            <a:r>
              <a:rPr lang="fr-FR" dirty="0" err="1">
                <a:latin typeface="Calibri Light"/>
                <a:cs typeface="Calibri Light"/>
              </a:rPr>
              <a:t>Legal</a:t>
            </a:r>
            <a:r>
              <a:rPr lang="fr-FR" dirty="0">
                <a:latin typeface="Calibri Light"/>
                <a:cs typeface="Calibri Light"/>
              </a:rPr>
              <a:t>, Data management </a:t>
            </a:r>
          </a:p>
        </p:txBody>
      </p:sp>
    </p:spTree>
    <p:extLst>
      <p:ext uri="{BB962C8B-B14F-4D97-AF65-F5344CB8AC3E}">
        <p14:creationId xmlns:p14="http://schemas.microsoft.com/office/powerpoint/2010/main" val="85694428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5352730" y="2184115"/>
            <a:ext cx="6206984" cy="382335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/>
                <a:cs typeface="Calibri Light"/>
                <a:sym typeface="Helvetica"/>
              </a:rPr>
              <a:t>Outreach</a:t>
            </a:r>
            <a:r>
              <a:rPr lang="fr-FR" sz="2000" b="1" dirty="0">
                <a:latin typeface="Calibri Light"/>
                <a:cs typeface="Calibri Light"/>
              </a:rPr>
              <a:t>, </a:t>
            </a:r>
            <a:r>
              <a:rPr kumimoji="0" lang="fr-FR" sz="2000" b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/>
                <a:cs typeface="Calibri Light"/>
                <a:sym typeface="Helvetica"/>
              </a:rPr>
              <a:t>referral</a:t>
            </a:r>
            <a:r>
              <a:rPr kumimoji="0" lang="fr-FR" sz="20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/>
                <a:cs typeface="Calibri Light"/>
                <a:sym typeface="Helvetica"/>
              </a:rPr>
              <a:t> &amp; expertise sharing </a:t>
            </a:r>
          </a:p>
        </p:txBody>
      </p:sp>
      <p:pic>
        <p:nvPicPr>
          <p:cNvPr id="7" name="Image 6" descr="18194937_1842628709334665_8765825301751945659_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0" b="14740"/>
          <a:stretch/>
        </p:blipFill>
        <p:spPr>
          <a:xfrm>
            <a:off x="7472538" y="3598964"/>
            <a:ext cx="1800392" cy="1175303"/>
          </a:xfrm>
          <a:prstGeom prst="rect">
            <a:avLst/>
          </a:prstGeom>
        </p:spPr>
      </p:pic>
      <p:sp>
        <p:nvSpPr>
          <p:cNvPr id="21" name="Rectangle à coins arrondis 20"/>
          <p:cNvSpPr/>
          <p:nvPr/>
        </p:nvSpPr>
        <p:spPr>
          <a:xfrm>
            <a:off x="3121722" y="2184115"/>
            <a:ext cx="1922710" cy="382335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/>
                <a:ea typeface="+mn-ea"/>
                <a:cs typeface="Calibri Light"/>
                <a:sym typeface="Helvetica"/>
              </a:rPr>
              <a:t>Training</a:t>
            </a:r>
            <a:r>
              <a:rPr kumimoji="0" lang="fr-FR" sz="2000" b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/>
                <a:ea typeface="+mn-ea"/>
                <a:cs typeface="Calibri Light"/>
                <a:sym typeface="Helvetica"/>
              </a:rPr>
              <a:t> &amp;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/>
                <a:ea typeface="+mn-ea"/>
                <a:cs typeface="Calibri Light"/>
                <a:sym typeface="Helvetica"/>
              </a:rPr>
              <a:t>ad-hoc support</a:t>
            </a:r>
            <a:endParaRPr kumimoji="0" lang="fr-FR" sz="20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Light"/>
              <a:ea typeface="+mn-ea"/>
              <a:cs typeface="Calibri Light"/>
              <a:sym typeface="Helvetica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42988" y="2184115"/>
            <a:ext cx="1922710" cy="382335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/>
                <a:ea typeface="+mn-ea"/>
                <a:cs typeface="Calibri Light"/>
                <a:sym typeface="Helvetica"/>
              </a:rPr>
              <a:t>Previous</a:t>
            </a:r>
            <a:r>
              <a:rPr kumimoji="0" lang="fr-FR" sz="20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/>
                <a:ea typeface="+mn-ea"/>
                <a:cs typeface="Calibri Light"/>
                <a:sym typeface="Helvetica"/>
              </a:rPr>
              <a:t> </a:t>
            </a:r>
            <a:r>
              <a:rPr kumimoji="0" lang="fr-FR" sz="2000" b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/>
                <a:ea typeface="+mn-ea"/>
                <a:cs typeface="Calibri Light"/>
                <a:sym typeface="Helvetica"/>
              </a:rPr>
              <a:t>Funding</a:t>
            </a:r>
            <a:endParaRPr kumimoji="0" lang="fr-FR" sz="20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Light"/>
              <a:ea typeface="+mn-ea"/>
              <a:cs typeface="Calibri Light"/>
              <a:sym typeface="Helvetica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14</a:t>
            </a:fld>
            <a:endParaRPr lang="uk-U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64" y="3379010"/>
            <a:ext cx="1337595" cy="1605114"/>
          </a:xfrm>
          <a:prstGeom prst="rect">
            <a:avLst/>
          </a:prstGeom>
        </p:spPr>
      </p:pic>
      <p:sp>
        <p:nvSpPr>
          <p:cNvPr id="5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pc="-100">
                <a:solidFill>
                  <a:schemeClr val="accent2"/>
                </a:solidFill>
              </a:defRPr>
            </a:lvl1pPr>
          </a:lstStyle>
          <a:p>
            <a:r>
              <a:rPr lang="en-GB" sz="4400" dirty="0"/>
              <a:t>Better Future : overview of our partners</a:t>
            </a:r>
            <a:endParaRPr sz="3600" dirty="0"/>
          </a:p>
        </p:txBody>
      </p:sp>
      <p:pic>
        <p:nvPicPr>
          <p:cNvPr id="3" name="Image 2" descr="leap 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6933" y="4465218"/>
            <a:ext cx="2123153" cy="1137404"/>
          </a:xfrm>
          <a:prstGeom prst="rect">
            <a:avLst/>
          </a:prstGeom>
        </p:spPr>
      </p:pic>
      <p:pic>
        <p:nvPicPr>
          <p:cNvPr id="11" name="Image 10" descr="downloa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677" y="4802598"/>
            <a:ext cx="1711861" cy="1040193"/>
          </a:xfrm>
          <a:prstGeom prst="rect">
            <a:avLst/>
          </a:prstGeom>
        </p:spPr>
      </p:pic>
      <p:pic>
        <p:nvPicPr>
          <p:cNvPr id="12" name="Image 11" descr="downloa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586" y="4664340"/>
            <a:ext cx="1282229" cy="1068524"/>
          </a:xfrm>
          <a:prstGeom prst="rect">
            <a:avLst/>
          </a:prstGeom>
        </p:spPr>
      </p:pic>
      <p:pic>
        <p:nvPicPr>
          <p:cNvPr id="13" name="Image 12" descr="downloa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499" y="3598964"/>
            <a:ext cx="731798" cy="859863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9112028" y="5530470"/>
            <a:ext cx="2100455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/>
                <a:ea typeface="+mn-ea"/>
                <a:cs typeface="Calibri Light"/>
                <a:sym typeface="Helvetica"/>
              </a:rPr>
              <a:t>Domestic</a:t>
            </a:r>
            <a:r>
              <a:rPr kumimoji="0" lang="fr-FR" sz="14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/>
                <a:ea typeface="+mn-ea"/>
                <a:cs typeface="Calibri Light"/>
                <a:sym typeface="Helvetica"/>
              </a:rPr>
              <a:t> Violence Network</a:t>
            </a:r>
          </a:p>
        </p:txBody>
      </p:sp>
      <p:pic>
        <p:nvPicPr>
          <p:cNvPr id="25" name="Image 24" descr="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62" y="2770610"/>
            <a:ext cx="1759818" cy="781264"/>
          </a:xfrm>
          <a:prstGeom prst="rect">
            <a:avLst/>
          </a:prstGeom>
        </p:spPr>
      </p:pic>
      <p:pic>
        <p:nvPicPr>
          <p:cNvPr id="27" name="Image 26" descr="download.jp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8845" r="9458"/>
          <a:stretch/>
        </p:blipFill>
        <p:spPr>
          <a:xfrm>
            <a:off x="1266973" y="2951275"/>
            <a:ext cx="1191631" cy="901282"/>
          </a:xfrm>
          <a:prstGeom prst="rect">
            <a:avLst/>
          </a:prstGeom>
        </p:spPr>
      </p:pic>
      <p:pic>
        <p:nvPicPr>
          <p:cNvPr id="28" name="Image 27" descr="download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74" y="4297007"/>
            <a:ext cx="1247250" cy="1241706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069393"/>
              </p:ext>
            </p:extLst>
          </p:nvPr>
        </p:nvGraphicFramePr>
        <p:xfrm>
          <a:off x="5738279" y="2817364"/>
          <a:ext cx="1311141" cy="1855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Acrobat Document" r:id="rId13" imgW="4533723" imgH="6415677" progId="AcroExch.Document.11">
                  <p:embed/>
                </p:oleObj>
              </mc:Choice>
              <mc:Fallback>
                <p:oleObj name="Acrobat Document" r:id="rId13" imgW="4533723" imgH="641567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38279" y="2817364"/>
                        <a:ext cx="1311141" cy="1855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48" y="2755227"/>
            <a:ext cx="1517024" cy="84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8786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15</a:t>
            </a:fld>
            <a:endParaRPr lang="uk-UA"/>
          </a:p>
        </p:txBody>
      </p:sp>
      <p:sp>
        <p:nvSpPr>
          <p:cNvPr id="5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pc="-100">
                <a:solidFill>
                  <a:schemeClr val="accent2"/>
                </a:solidFill>
              </a:defRPr>
            </a:lvl1pPr>
          </a:lstStyle>
          <a:p>
            <a:r>
              <a:rPr lang="en-GB" sz="4400" dirty="0"/>
              <a:t>Better Future : overview of activities</a:t>
            </a:r>
            <a:endParaRPr sz="3600" dirty="0"/>
          </a:p>
        </p:txBody>
      </p:sp>
      <p:sp>
        <p:nvSpPr>
          <p:cNvPr id="6" name="Shape 146"/>
          <p:cNvSpPr>
            <a:spLocks noGrp="1"/>
          </p:cNvSpPr>
          <p:nvPr>
            <p:ph type="body" idx="1"/>
          </p:nvPr>
        </p:nvSpPr>
        <p:spPr>
          <a:xfrm>
            <a:off x="-3366476" y="758826"/>
            <a:ext cx="2793039" cy="3538415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Font typeface="Wingdings"/>
              <a:buChar char="❖"/>
              <a:defRPr sz="3200"/>
            </a:pPr>
            <a:r>
              <a:rPr lang="fr-FR" sz="1000" dirty="0">
                <a:latin typeface="Calibri Light"/>
                <a:ea typeface="Calibri Light"/>
                <a:cs typeface="Calibri Light"/>
                <a:sym typeface="Calibri Light"/>
              </a:rPr>
              <a:t>  Information sessions </a:t>
            </a:r>
            <a:r>
              <a:rPr lang="fr-FR" sz="1000" dirty="0" err="1">
                <a:latin typeface="Calibri Light"/>
                <a:ea typeface="Calibri Light"/>
                <a:cs typeface="Calibri Light"/>
                <a:sym typeface="Calibri Light"/>
              </a:rPr>
              <a:t>every</a:t>
            </a:r>
            <a:r>
              <a:rPr lang="fr-FR" sz="1000" dirty="0">
                <a:latin typeface="Calibri Light"/>
                <a:ea typeface="Calibri Light"/>
                <a:cs typeface="Calibri Light"/>
                <a:sym typeface="Calibri Light"/>
              </a:rPr>
              <a:t> 2 </a:t>
            </a:r>
            <a:r>
              <a:rPr lang="fr-FR" sz="1000" dirty="0" err="1">
                <a:latin typeface="Calibri Light"/>
                <a:ea typeface="Calibri Light"/>
                <a:cs typeface="Calibri Light"/>
                <a:sym typeface="Calibri Light"/>
              </a:rPr>
              <a:t>weeks</a:t>
            </a:r>
            <a:r>
              <a:rPr lang="fr-FR" sz="1000" dirty="0">
                <a:latin typeface="Calibri Light"/>
                <a:ea typeface="Calibri Light"/>
                <a:cs typeface="Calibri Light"/>
                <a:sym typeface="Calibri Light"/>
              </a:rPr>
              <a:t> in 2 open </a:t>
            </a:r>
            <a:r>
              <a:rPr lang="fr-FR" sz="1000" dirty="0" err="1">
                <a:latin typeface="Calibri Light"/>
                <a:ea typeface="Calibri Light"/>
                <a:cs typeface="Calibri Light"/>
                <a:sym typeface="Calibri Light"/>
              </a:rPr>
              <a:t>centers</a:t>
            </a:r>
            <a:r>
              <a:rPr lang="fr-FR" sz="1000" dirty="0">
                <a:latin typeface="Calibri Light"/>
                <a:ea typeface="Calibri Light"/>
                <a:cs typeface="Calibri Light"/>
                <a:sym typeface="Calibri Light"/>
              </a:rPr>
              <a:t> (</a:t>
            </a:r>
            <a:r>
              <a:rPr lang="fr-FR" sz="1000" dirty="0" err="1">
                <a:latin typeface="Calibri Light"/>
                <a:ea typeface="Calibri Light"/>
                <a:cs typeface="Calibri Light"/>
                <a:sym typeface="Calibri Light"/>
              </a:rPr>
              <a:t>Fgura</a:t>
            </a:r>
            <a:r>
              <a:rPr lang="fr-FR" sz="1000" dirty="0">
                <a:latin typeface="Calibri Light"/>
                <a:ea typeface="Calibri Light"/>
                <a:cs typeface="Calibri Light"/>
                <a:sym typeface="Calibri Light"/>
              </a:rPr>
              <a:t> &amp; Hal-Far): « </a:t>
            </a:r>
            <a:r>
              <a:rPr lang="fr-FR" sz="1000" dirty="0" err="1">
                <a:latin typeface="Calibri Light"/>
                <a:ea typeface="Calibri Light"/>
                <a:cs typeface="Calibri Light"/>
                <a:sym typeface="Calibri Light"/>
              </a:rPr>
              <a:t>Women’s</a:t>
            </a:r>
            <a:r>
              <a:rPr lang="fr-FR" sz="10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sz="1000" dirty="0" err="1">
                <a:latin typeface="Calibri Light"/>
                <a:ea typeface="Calibri Light"/>
                <a:cs typeface="Calibri Light"/>
                <a:sym typeface="Calibri Light"/>
              </a:rPr>
              <a:t>circle</a:t>
            </a:r>
            <a:r>
              <a:rPr lang="fr-FR" sz="1000" dirty="0">
                <a:latin typeface="Calibri Light"/>
                <a:ea typeface="Calibri Light"/>
                <a:cs typeface="Calibri Light"/>
                <a:sym typeface="Calibri Light"/>
              </a:rPr>
              <a:t> » meetings to </a:t>
            </a:r>
            <a:r>
              <a:rPr lang="fr-FR" sz="1000" dirty="0" err="1">
                <a:latin typeface="Calibri Light"/>
                <a:ea typeface="Calibri Light"/>
                <a:cs typeface="Calibri Light"/>
                <a:sym typeface="Calibri Light"/>
              </a:rPr>
              <a:t>discuss</a:t>
            </a:r>
            <a:r>
              <a:rPr lang="fr-FR" sz="10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sz="1000" dirty="0" err="1">
                <a:latin typeface="Calibri Light"/>
                <a:ea typeface="Calibri Light"/>
                <a:cs typeface="Calibri Light"/>
                <a:sym typeface="Calibri Light"/>
              </a:rPr>
              <a:t>empowerment</a:t>
            </a:r>
            <a:r>
              <a:rPr lang="fr-FR" sz="1000" dirty="0">
                <a:latin typeface="Calibri Light"/>
                <a:ea typeface="Calibri Light"/>
                <a:cs typeface="Calibri Light"/>
                <a:sym typeface="Calibri Light"/>
              </a:rPr>
              <a:t>, </a:t>
            </a:r>
            <a:r>
              <a:rPr lang="fr-FR" sz="1000" dirty="0" err="1">
                <a:latin typeface="Calibri Light"/>
                <a:ea typeface="Calibri Light"/>
                <a:cs typeface="Calibri Light"/>
                <a:sym typeface="Calibri Light"/>
              </a:rPr>
              <a:t>gender</a:t>
            </a:r>
            <a:r>
              <a:rPr lang="fr-FR" sz="10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sz="1000" dirty="0" err="1">
                <a:latin typeface="Calibri Light"/>
                <a:ea typeface="Calibri Light"/>
                <a:cs typeface="Calibri Light"/>
                <a:sym typeface="Calibri Light"/>
              </a:rPr>
              <a:t>equality</a:t>
            </a:r>
            <a:r>
              <a:rPr lang="fr-FR" sz="1000" dirty="0">
                <a:latin typeface="Calibri Light"/>
                <a:ea typeface="Calibri Light"/>
                <a:cs typeface="Calibri Light"/>
                <a:sym typeface="Calibri Light"/>
              </a:rPr>
              <a:t>, SGBV and </a:t>
            </a:r>
            <a:r>
              <a:rPr lang="fr-FR" sz="1000" dirty="0" err="1">
                <a:latin typeface="Calibri Light"/>
                <a:ea typeface="Calibri Light"/>
                <a:cs typeface="Calibri Light"/>
                <a:sym typeface="Calibri Light"/>
              </a:rPr>
              <a:t>promote</a:t>
            </a:r>
            <a:r>
              <a:rPr lang="fr-FR" sz="10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sz="1000" dirty="0" err="1">
                <a:latin typeface="Calibri Light"/>
                <a:ea typeface="Calibri Light"/>
                <a:cs typeface="Calibri Light"/>
                <a:sym typeface="Calibri Light"/>
              </a:rPr>
              <a:t>Better</a:t>
            </a:r>
            <a:r>
              <a:rPr lang="fr-FR" sz="1000" dirty="0">
                <a:latin typeface="Calibri Light"/>
                <a:ea typeface="Calibri Light"/>
                <a:cs typeface="Calibri Light"/>
                <a:sym typeface="Calibri Light"/>
              </a:rPr>
              <a:t> Future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en-GB" sz="1000" dirty="0"/>
          </a:p>
        </p:txBody>
      </p:sp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1874F691-F452-4148-913A-E2122305D822}"/>
              </a:ext>
            </a:extLst>
          </p:cNvPr>
          <p:cNvSpPr/>
          <p:nvPr/>
        </p:nvSpPr>
        <p:spPr>
          <a:xfrm>
            <a:off x="1292116" y="2500119"/>
            <a:ext cx="2793039" cy="2620522"/>
          </a:xfrm>
          <a:prstGeom prst="round2DiagRect">
            <a:avLst>
              <a:gd name="adj1" fmla="val 16667"/>
              <a:gd name="adj2" fmla="val 9970"/>
            </a:avLst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accent2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4000" tIns="144000" rIns="144000" bIns="144000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OUTREACH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7B607774-0B4A-A649-997F-EE732201B92C}"/>
              </a:ext>
            </a:extLst>
          </p:cNvPr>
          <p:cNvSpPr/>
          <p:nvPr/>
        </p:nvSpPr>
        <p:spPr>
          <a:xfrm>
            <a:off x="4729960" y="2500119"/>
            <a:ext cx="2793039" cy="2620522"/>
          </a:xfrm>
          <a:prstGeom prst="round2DiagRect">
            <a:avLst>
              <a:gd name="adj1" fmla="val 16667"/>
              <a:gd name="adj2" fmla="val 9970"/>
            </a:avLst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accent2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4000" tIns="144000" rIns="144000" bIns="144000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MENTAL HEALTH SUPPORT/ COUNSELLING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22F95139-194E-E643-99D0-5D736AC039FF}"/>
              </a:ext>
            </a:extLst>
          </p:cNvPr>
          <p:cNvSpPr/>
          <p:nvPr/>
        </p:nvSpPr>
        <p:spPr>
          <a:xfrm>
            <a:off x="8182104" y="2500119"/>
            <a:ext cx="2793039" cy="2620522"/>
          </a:xfrm>
          <a:prstGeom prst="round2DiagRect">
            <a:avLst>
              <a:gd name="adj1" fmla="val 16667"/>
              <a:gd name="adj2" fmla="val 9970"/>
            </a:avLst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accent2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4000" tIns="144000" rIns="144000" bIns="144000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CAPACITY BUILDING &amp; CONSULTANCY</a:t>
            </a:r>
          </a:p>
        </p:txBody>
      </p:sp>
    </p:spTree>
    <p:extLst>
      <p:ext uri="{BB962C8B-B14F-4D97-AF65-F5344CB8AC3E}">
        <p14:creationId xmlns:p14="http://schemas.microsoft.com/office/powerpoint/2010/main" val="68787808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16</a:t>
            </a:fld>
            <a:endParaRPr lang="uk-UA"/>
          </a:p>
        </p:txBody>
      </p:sp>
      <p:sp>
        <p:nvSpPr>
          <p:cNvPr id="5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pc="-100">
                <a:solidFill>
                  <a:schemeClr val="accent2"/>
                </a:solidFill>
              </a:defRPr>
            </a:lvl1pPr>
          </a:lstStyle>
          <a:p>
            <a:r>
              <a:rPr lang="en-GB" sz="4400" dirty="0"/>
              <a:t>Better Future : outreach activity </a:t>
            </a:r>
            <a:endParaRPr sz="3600" dirty="0"/>
          </a:p>
        </p:txBody>
      </p:sp>
      <p:sp>
        <p:nvSpPr>
          <p:cNvPr id="6" name="Shape 146"/>
          <p:cNvSpPr>
            <a:spLocks noGrp="1"/>
          </p:cNvSpPr>
          <p:nvPr>
            <p:ph type="body" idx="1"/>
          </p:nvPr>
        </p:nvSpPr>
        <p:spPr>
          <a:xfrm>
            <a:off x="1097280" y="2184670"/>
            <a:ext cx="5412008" cy="3538415"/>
          </a:xfrm>
          <a:prstGeom prst="rect">
            <a:avLst/>
          </a:prstGeom>
          <a:ln w="12700">
            <a:miter lim="400000"/>
          </a:ln>
        </p:spPr>
        <p:txBody>
          <a:bodyPr lIns="108000" tIns="72000" rIns="108000" bIns="7200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1800" b="1" dirty="0">
                <a:latin typeface="Calibri"/>
                <a:cs typeface="Calibri"/>
                <a:sym typeface="Calibri Light"/>
              </a:rPr>
              <a:t>Regular information sessions and </a:t>
            </a:r>
            <a:r>
              <a:rPr lang="fr-FR" sz="1800" b="1" dirty="0" err="1">
                <a:latin typeface="Calibri"/>
                <a:cs typeface="Calibri"/>
                <a:sym typeface="Calibri Light"/>
              </a:rPr>
              <a:t>visits</a:t>
            </a:r>
            <a:r>
              <a:rPr lang="fr-FR" sz="1800" b="1" dirty="0">
                <a:latin typeface="Calibri"/>
                <a:cs typeface="Calibri"/>
                <a:sym typeface="Calibri Light"/>
              </a:rPr>
              <a:t> to Open Centers:</a:t>
            </a:r>
          </a:p>
          <a:p>
            <a:pPr marL="403860" lvl="1"/>
            <a:r>
              <a:rPr lang="fr-FR" dirty="0">
                <a:latin typeface="Calibri"/>
                <a:cs typeface="Calibri"/>
                <a:sym typeface="Calibri Light"/>
              </a:rPr>
              <a:t>On a </a:t>
            </a:r>
            <a:r>
              <a:rPr lang="fr-FR" dirty="0" err="1">
                <a:latin typeface="Calibri"/>
                <a:cs typeface="Calibri"/>
                <a:sym typeface="Calibri Light"/>
              </a:rPr>
              <a:t>weekly</a:t>
            </a:r>
            <a:r>
              <a:rPr lang="fr-FR" dirty="0">
                <a:latin typeface="Calibri"/>
                <a:cs typeface="Calibri"/>
                <a:sym typeface="Calibri Light"/>
              </a:rPr>
              <a:t> to </a:t>
            </a:r>
            <a:r>
              <a:rPr lang="fr-FR" dirty="0" err="1">
                <a:latin typeface="Calibri"/>
                <a:cs typeface="Calibri"/>
                <a:sym typeface="Calibri Light"/>
              </a:rPr>
              <a:t>weekly</a:t>
            </a:r>
            <a:r>
              <a:rPr lang="fr-FR" dirty="0">
                <a:latin typeface="Calibri"/>
                <a:cs typeface="Calibri"/>
                <a:sym typeface="Calibri Light"/>
              </a:rPr>
              <a:t> basis for Hal-Far &amp; Dar Il-</a:t>
            </a:r>
            <a:r>
              <a:rPr lang="fr-FR" dirty="0" err="1">
                <a:latin typeface="Calibri"/>
                <a:cs typeface="Calibri"/>
                <a:sym typeface="Calibri Light"/>
              </a:rPr>
              <a:t>Liedna</a:t>
            </a:r>
            <a:endParaRPr lang="fr-FR" dirty="0">
              <a:latin typeface="Calibri"/>
              <a:cs typeface="Calibri"/>
            </a:endParaRPr>
          </a:p>
          <a:p>
            <a:pPr marL="403860" lvl="1"/>
            <a:r>
              <a:rPr lang="fr-FR" dirty="0">
                <a:latin typeface="Calibri"/>
                <a:cs typeface="Calibri"/>
                <a:sym typeface="Calibri Light"/>
              </a:rPr>
              <a:t>On a </a:t>
            </a:r>
            <a:r>
              <a:rPr lang="fr-FR" dirty="0" err="1">
                <a:latin typeface="Calibri"/>
                <a:cs typeface="Calibri"/>
                <a:sym typeface="Calibri Light"/>
              </a:rPr>
              <a:t>weekly</a:t>
            </a:r>
            <a:r>
              <a:rPr lang="fr-FR" dirty="0">
                <a:latin typeface="Calibri"/>
                <a:cs typeface="Calibri"/>
                <a:sym typeface="Calibri Light"/>
              </a:rPr>
              <a:t> basis to Balzan Open Centre</a:t>
            </a:r>
            <a:endParaRPr lang="fr-FR" dirty="0">
              <a:latin typeface="Calibri"/>
              <a:cs typeface="Calibri"/>
            </a:endParaRPr>
          </a:p>
          <a:p>
            <a:pPr lvl="1"/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  <a:sym typeface="Calibri Light"/>
              </a:rPr>
              <a:t>Facilitating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  <a:sym typeface="Calibri Light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  <a:sym typeface="Calibri Light"/>
              </a:rPr>
              <a:t>interpretation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  <a:sym typeface="Calibri Light"/>
              </a:rPr>
              <a:t> services in open centres</a:t>
            </a:r>
          </a:p>
          <a:p>
            <a:pPr marL="403860" lvl="1"/>
            <a:r>
              <a:rPr lang="fr-FR" dirty="0">
                <a:latin typeface="Calibri"/>
                <a:cs typeface="Calibri"/>
                <a:sym typeface="Calibri Light"/>
              </a:rPr>
              <a:t>Community sessions</a:t>
            </a:r>
            <a:endParaRPr lang="fr-FR" dirty="0">
              <a:latin typeface="Calibri"/>
              <a:cs typeface="Calibri"/>
            </a:endParaRPr>
          </a:p>
          <a:p>
            <a:pPr lvl="1"/>
            <a:endParaRPr lang="fr-FR" dirty="0">
              <a:latin typeface="Calibri" panose="020F0502020204030204" pitchFamily="34" charset="0"/>
              <a:cs typeface="Calibri" panose="020F0502020204030204" pitchFamily="34" charset="0"/>
              <a:sym typeface="Calibri Light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BC01F17-146D-C44A-BF74-9B15BC4DA07A}"/>
              </a:ext>
            </a:extLst>
          </p:cNvPr>
          <p:cNvSpPr/>
          <p:nvPr/>
        </p:nvSpPr>
        <p:spPr>
          <a:xfrm>
            <a:off x="7321179" y="2184670"/>
            <a:ext cx="4200041" cy="326197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/>
            </a:solidFill>
            <a:miter lim="400000"/>
          </a:ln>
        </p:spPr>
        <p:txBody>
          <a:bodyPr lIns="144000" tIns="72000" rIns="144000" bIns="72000" anchor="ctr">
            <a:noAutofit/>
          </a:bodyPr>
          <a:lstStyle/>
          <a:p>
            <a:pPr marL="285750" indent="-285750" defTabSz="914400" hangingPunct="1">
              <a:lnSpc>
                <a:spcPct val="13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04040"/>
                </a:solidFill>
                <a:latin typeface="Calibri Light"/>
                <a:cs typeface="Calibri Light"/>
              </a:rPr>
              <a:t>Approx. 100 women reached </a:t>
            </a:r>
          </a:p>
          <a:p>
            <a:pPr marL="285750" indent="-285750" defTabSz="914400" hangingPunct="1">
              <a:lnSpc>
                <a:spcPct val="13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04040"/>
                </a:solidFill>
                <a:latin typeface="Calibri Light"/>
                <a:cs typeface="Calibri Light"/>
              </a:rPr>
              <a:t>Social work system developed to record issues and tackle them systemically</a:t>
            </a:r>
          </a:p>
          <a:p>
            <a:pPr marL="285750" indent="-285750" defTabSz="914400" hangingPunct="1">
              <a:lnSpc>
                <a:spcPct val="13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04040"/>
                </a:solidFill>
                <a:latin typeface="Calibri Light"/>
                <a:cs typeface="Calibri Light"/>
              </a:rPr>
              <a:t>More than 200 hours of outreach activities &amp; group sessions</a:t>
            </a:r>
          </a:p>
        </p:txBody>
      </p:sp>
    </p:spTree>
    <p:extLst>
      <p:ext uri="{BB962C8B-B14F-4D97-AF65-F5344CB8AC3E}">
        <p14:creationId xmlns:p14="http://schemas.microsoft.com/office/powerpoint/2010/main" val="333601936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17</a:t>
            </a:fld>
            <a:endParaRPr lang="uk-UA"/>
          </a:p>
        </p:txBody>
      </p:sp>
      <p:sp>
        <p:nvSpPr>
          <p:cNvPr id="5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pc="-100">
                <a:solidFill>
                  <a:schemeClr val="accent2"/>
                </a:solidFill>
              </a:defRPr>
            </a:lvl1pPr>
          </a:lstStyle>
          <a:p>
            <a:r>
              <a:rPr lang="en-GB" sz="4400" dirty="0"/>
              <a:t>Better Future : mental health support</a:t>
            </a:r>
            <a:endParaRPr sz="3600" dirty="0"/>
          </a:p>
        </p:txBody>
      </p:sp>
      <p:sp>
        <p:nvSpPr>
          <p:cNvPr id="6" name="Shape 146"/>
          <p:cNvSpPr>
            <a:spLocks noGrp="1"/>
          </p:cNvSpPr>
          <p:nvPr>
            <p:ph type="body" idx="1"/>
          </p:nvPr>
        </p:nvSpPr>
        <p:spPr>
          <a:xfrm>
            <a:off x="1254034" y="2531165"/>
            <a:ext cx="5623844" cy="2902226"/>
          </a:xfrm>
          <a:prstGeom prst="rect">
            <a:avLst/>
          </a:prstGeom>
          <a:ln w="12700">
            <a:miter lim="400000"/>
          </a:ln>
        </p:spPr>
        <p:txBody>
          <a:bodyPr lIns="108000" tIns="72000" rIns="108000" bIns="72000"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  <a:sym typeface="Calibri Light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Calibri Light"/>
              </a:rPr>
              <a:t>Self-referrals &amp; referrals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Calibri Light"/>
              </a:rPr>
              <a:t>from other organizations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  <a:sym typeface="Calibri Light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Calibri Light"/>
              </a:rPr>
              <a:t> Transcultural psychologists &amp; trained interpreters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  <a:sym typeface="Calibri Light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Calibri Light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Calibri Light"/>
              </a:rPr>
              <a:t>Partners with various specialties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  <a:sym typeface="Calibri Light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19A16E1-080D-0A4A-9397-ADE63748309E}"/>
              </a:ext>
            </a:extLst>
          </p:cNvPr>
          <p:cNvSpPr/>
          <p:nvPr/>
        </p:nvSpPr>
        <p:spPr>
          <a:xfrm>
            <a:off x="7321179" y="2418982"/>
            <a:ext cx="4200041" cy="271390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/>
            </a:solidFill>
            <a:miter lim="400000"/>
          </a:ln>
        </p:spPr>
        <p:txBody>
          <a:bodyPr lIns="144000" tIns="72000" rIns="144000" bIns="72000" anchor="ctr">
            <a:noAutofit/>
          </a:bodyPr>
          <a:lstStyle/>
          <a:p>
            <a:pPr marL="285750" indent="-285750" defTabSz="914400" hangingPunct="1">
              <a:lnSpc>
                <a:spcPct val="13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04040"/>
                </a:solidFill>
                <a:latin typeface="Calibri Light"/>
                <a:cs typeface="Calibri Light"/>
              </a:rPr>
              <a:t>250 hours of counselling provided </a:t>
            </a:r>
          </a:p>
          <a:p>
            <a:pPr marL="285750" indent="-285750" defTabSz="914400" hangingPunct="1">
              <a:lnSpc>
                <a:spcPct val="13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04040"/>
                </a:solidFill>
                <a:latin typeface="Calibri Light"/>
                <a:cs typeface="Calibri Light"/>
              </a:rPr>
              <a:t>32 referrals from other agencies </a:t>
            </a:r>
          </a:p>
          <a:p>
            <a:pPr marL="285750" indent="-285750" defTabSz="914400" hangingPunct="1">
              <a:lnSpc>
                <a:spcPct val="13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04040"/>
                </a:solidFill>
                <a:latin typeface="Calibri Light"/>
                <a:cs typeface="Calibri Light"/>
              </a:rPr>
              <a:t>3 referrals from community </a:t>
            </a:r>
          </a:p>
          <a:p>
            <a:pPr marL="285750" indent="-285750" defTabSz="914400" hangingPunct="1">
              <a:lnSpc>
                <a:spcPct val="13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404040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286248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18</a:t>
            </a:fld>
            <a:endParaRPr lang="uk-UA"/>
          </a:p>
        </p:txBody>
      </p:sp>
      <p:sp>
        <p:nvSpPr>
          <p:cNvPr id="5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pc="-100">
                <a:solidFill>
                  <a:schemeClr val="accent2"/>
                </a:solidFill>
              </a:defRPr>
            </a:lvl1pPr>
          </a:lstStyle>
          <a:p>
            <a:r>
              <a:rPr lang="en-GB" sz="4400" dirty="0"/>
              <a:t>Better Future : capacity building &amp; consultancy </a:t>
            </a:r>
            <a:endParaRPr sz="3600" dirty="0"/>
          </a:p>
        </p:txBody>
      </p:sp>
      <p:sp>
        <p:nvSpPr>
          <p:cNvPr id="6" name="Shape 146"/>
          <p:cNvSpPr>
            <a:spLocks noGrp="1"/>
          </p:cNvSpPr>
          <p:nvPr>
            <p:ph type="body" idx="1"/>
          </p:nvPr>
        </p:nvSpPr>
        <p:spPr>
          <a:xfrm>
            <a:off x="1097279" y="1905874"/>
            <a:ext cx="5942149" cy="3883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44000" tIns="72000" rIns="144000" bIns="72000" anchor="ctr">
            <a:noAutofit/>
          </a:bodyPr>
          <a:lstStyle/>
          <a:p>
            <a:pPr marL="90805" indent="-90805">
              <a:lnSpc>
                <a:spcPct val="120000"/>
              </a:lnSpc>
              <a:spcAft>
                <a:spcPts val="1200"/>
              </a:spcAft>
              <a:buFont typeface="Wingdings,Sans-Serif"/>
              <a:buChar char="❖"/>
            </a:pPr>
            <a:r>
              <a:rPr lang="en-CA" sz="1800" b="1" dirty="0">
                <a:latin typeface="Calibri Light"/>
                <a:ea typeface="Calibri Light"/>
                <a:cs typeface="Calibri Light"/>
                <a:sym typeface="Calibri Light"/>
              </a:rPr>
              <a:t> 2 </a:t>
            </a:r>
            <a:r>
              <a:rPr lang="en-US" sz="1800" b="1" dirty="0"/>
              <a:t>trainings </a:t>
            </a:r>
            <a:r>
              <a:rPr lang="en-US" sz="1800" dirty="0"/>
              <a:t>(September 2018 and April 2019) organized in cooperation with Dr. </a:t>
            </a:r>
            <a:r>
              <a:rPr lang="en-US" sz="1800" dirty="0" err="1"/>
              <a:t>Glorianne</a:t>
            </a:r>
            <a:r>
              <a:rPr lang="en-US" sz="1800" dirty="0"/>
              <a:t> Said, trauma specialist in </a:t>
            </a:r>
            <a:r>
              <a:rPr lang="en-US" sz="1800"/>
              <a:t>NHS –</a:t>
            </a:r>
            <a:endParaRPr lang="en-US"/>
          </a:p>
          <a:p>
            <a:pPr marL="403860" lvl="1" indent="-90805">
              <a:lnSpc>
                <a:spcPct val="120000"/>
              </a:lnSpc>
              <a:spcAft>
                <a:spcPts val="1200"/>
              </a:spcAft>
              <a:buFont typeface="Wingdings,Sans-Serif"/>
              <a:buChar char="❖"/>
            </a:pPr>
            <a:r>
              <a:rPr lang="en-US" sz="1800" dirty="0"/>
              <a:t> To develop trauma informed care amongst mental </a:t>
            </a:r>
            <a:r>
              <a:rPr lang="en-US" sz="1800"/>
              <a:t>health professionals</a:t>
            </a:r>
            <a:endParaRPr lang="en-US"/>
          </a:p>
          <a:p>
            <a:pPr marL="403860" lvl="1" indent="-90805">
              <a:lnSpc>
                <a:spcPct val="120000"/>
              </a:lnSpc>
              <a:spcAft>
                <a:spcPts val="1200"/>
              </a:spcAft>
              <a:buFont typeface="Wingdings,Sans-Serif"/>
              <a:buChar char="❖"/>
            </a:pPr>
            <a:r>
              <a:rPr lang="en-US" sz="1800"/>
              <a:t> To develop cultural awareness</a:t>
            </a:r>
            <a:endParaRPr lang="en-US"/>
          </a:p>
          <a:p>
            <a:pPr marL="403860" lvl="1" indent="-90805">
              <a:lnSpc>
                <a:spcPct val="120000"/>
              </a:lnSpc>
              <a:spcAft>
                <a:spcPts val="1200"/>
              </a:spcAft>
              <a:buFont typeface="Wingdings,Sans-Serif"/>
              <a:buChar char="❖"/>
            </a:pPr>
            <a:r>
              <a:rPr lang="en-US" sz="1800" dirty="0"/>
              <a:t> To import international expertise and lend it to local </a:t>
            </a:r>
            <a:r>
              <a:rPr lang="en-US" sz="1800"/>
              <a:t>knowledge</a:t>
            </a:r>
            <a:endParaRPr lang="en-US"/>
          </a:p>
          <a:p>
            <a:pPr marL="90805" indent="-90805">
              <a:lnSpc>
                <a:spcPct val="120000"/>
              </a:lnSpc>
              <a:spcAft>
                <a:spcPts val="1200"/>
              </a:spcAft>
              <a:buFont typeface="Wingdings,Sans-Serif"/>
              <a:buChar char="❖"/>
            </a:pPr>
            <a:r>
              <a:rPr lang="en-US" sz="1800" b="1"/>
              <a:t>Consultancy on Migration and </a:t>
            </a:r>
            <a:r>
              <a:rPr lang="en-US" sz="1800" b="1" dirty="0"/>
              <a:t>Multiculturalism </a:t>
            </a:r>
            <a:r>
              <a:rPr lang="en-US" sz="1800" dirty="0"/>
              <a:t>to shelters and other women support organizations</a:t>
            </a:r>
            <a:endParaRPr lang="en-US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en-GB" sz="18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48F8532-1779-2147-A160-A0827425A86F}"/>
              </a:ext>
            </a:extLst>
          </p:cNvPr>
          <p:cNvSpPr/>
          <p:nvPr/>
        </p:nvSpPr>
        <p:spPr>
          <a:xfrm>
            <a:off x="7330698" y="2184669"/>
            <a:ext cx="4200041" cy="353841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/>
            </a:solidFill>
            <a:miter lim="400000"/>
          </a:ln>
        </p:spPr>
        <p:txBody>
          <a:bodyPr lIns="144000" tIns="72000" rIns="144000" bIns="72000" anchor="ctr">
            <a:noAutofit/>
          </a:bodyPr>
          <a:lstStyle/>
          <a:p>
            <a:pPr marL="285750" indent="-285750" defTabSz="914400" hangingPunct="1">
              <a:lnSpc>
                <a:spcPct val="13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04040"/>
                </a:solidFill>
                <a:latin typeface="Calibri Light"/>
                <a:cs typeface="Calibri Light"/>
              </a:rPr>
              <a:t>1 in house interpreter S/GBV mental health training</a:t>
            </a:r>
          </a:p>
          <a:p>
            <a:pPr marL="285750" indent="-285750" defTabSz="914400" hangingPunct="1">
              <a:lnSpc>
                <a:spcPct val="13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04040"/>
                </a:solidFill>
                <a:latin typeface="Calibri Light"/>
                <a:cs typeface="Calibri Light"/>
              </a:rPr>
              <a:t>2 mental health first aid trainings for Better Future staff – organized by Richmond foundation</a:t>
            </a:r>
          </a:p>
          <a:p>
            <a:pPr marL="285750" indent="-285750" defTabSz="914400" hangingPunct="1">
              <a:lnSpc>
                <a:spcPct val="13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04040"/>
                </a:solidFill>
                <a:latin typeface="Calibri Light"/>
                <a:cs typeface="Calibri Light"/>
              </a:rPr>
              <a:t>2 trauma informed care for local mental health professionals by Dr. Said</a:t>
            </a:r>
          </a:p>
        </p:txBody>
      </p:sp>
    </p:spTree>
    <p:extLst>
      <p:ext uri="{BB962C8B-B14F-4D97-AF65-F5344CB8AC3E}">
        <p14:creationId xmlns:p14="http://schemas.microsoft.com/office/powerpoint/2010/main" val="347782228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100">
                <a:solidFill>
                  <a:schemeClr val="accent2"/>
                </a:solidFill>
              </a:defRPr>
            </a:lvl1pPr>
          </a:lstStyle>
          <a:p>
            <a:r>
              <a:rPr lang="fr-FR" sz="4400" dirty="0"/>
              <a:t>Agenda</a:t>
            </a:r>
            <a:endParaRPr sz="4400" dirty="0"/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1035412" y="1737360"/>
            <a:ext cx="10837720" cy="4593102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>
              <a:lnSpc>
                <a:spcPct val="120000"/>
              </a:lnSpc>
              <a:buFont typeface="Wingdings"/>
              <a:buChar char="❖"/>
              <a:defRPr sz="3200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  <a:sym typeface="Calibri Light"/>
              </a:rPr>
              <a:t> </a:t>
            </a:r>
            <a:r>
              <a:rPr lang="fr-FR" sz="2800" dirty="0" err="1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  <a:sym typeface="Calibri Light"/>
              </a:rPr>
              <a:t>Opening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  <a:sym typeface="Calibri Light"/>
              </a:rPr>
              <a:t> speech </a:t>
            </a:r>
            <a:endParaRPr sz="2800" dirty="0">
              <a:solidFill>
                <a:schemeClr val="bg1">
                  <a:lumMod val="65000"/>
                </a:schemeClr>
              </a:solidFill>
              <a:latin typeface="Calibri Light"/>
              <a:cs typeface="Calibri Light"/>
              <a:sym typeface="Calibri Light"/>
            </a:endParaRPr>
          </a:p>
          <a:p>
            <a:pPr marL="90805" indent="-90805"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tx1"/>
                </a:solidFill>
              </a:rPr>
              <a:t> 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Better Future : the Project</a:t>
            </a:r>
          </a:p>
          <a:p>
            <a:pPr marL="403860" lvl="1"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 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SGBV case study and research</a:t>
            </a:r>
          </a:p>
          <a:p>
            <a:pPr marL="403860" lvl="1"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 Light"/>
                <a:cs typeface="Calibri Light"/>
              </a:rPr>
              <a:t> 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 Light"/>
                <a:cs typeface="Calibri Light"/>
              </a:rPr>
              <a:t>Cultural competence</a:t>
            </a: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ea typeface="Calibri Light"/>
                <a:cs typeface="Calibri Light"/>
              </a:rPr>
              <a:t> Intl Protocol on Documentation and Investigation of Sexual Violence in Conflict</a:t>
            </a: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ea typeface="Calibri Light"/>
                <a:cs typeface="Calibri Light"/>
              </a:rPr>
              <a:t> Better Future : the Program</a:t>
            </a: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ea typeface="Calibri Light"/>
                <a:cs typeface="Calibri Light"/>
              </a:rPr>
              <a:t> Closing Address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24434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100">
                <a:solidFill>
                  <a:schemeClr val="accent2"/>
                </a:solidFill>
              </a:defRPr>
            </a:lvl1pPr>
          </a:lstStyle>
          <a:p>
            <a:r>
              <a:rPr lang="fr-FR" sz="4400" dirty="0"/>
              <a:t>Agenda</a:t>
            </a:r>
            <a:endParaRPr sz="4400" dirty="0"/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1035412" y="1737360"/>
            <a:ext cx="10893991" cy="4593102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>
              <a:lnSpc>
                <a:spcPct val="120000"/>
              </a:lnSpc>
              <a:buFont typeface="Wingdings"/>
              <a:buChar char="❖"/>
              <a:defRPr sz="3200"/>
            </a:pPr>
            <a:r>
              <a:rPr lang="fr-FR" sz="28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alibri Light"/>
                <a:cs typeface="Calibri Light"/>
                <a:sym typeface="Calibri Light"/>
              </a:rPr>
              <a:t>Opening</a:t>
            </a:r>
            <a:r>
              <a:rPr lang="fr-FR" sz="2800" dirty="0">
                <a:solidFill>
                  <a:schemeClr val="tx1"/>
                </a:solidFill>
                <a:latin typeface="Calibri Light"/>
                <a:cs typeface="Calibri Light"/>
                <a:sym typeface="Calibri Light"/>
              </a:rPr>
              <a:t> speech </a:t>
            </a:r>
            <a:endParaRPr sz="2800" dirty="0">
              <a:solidFill>
                <a:schemeClr val="tx1"/>
              </a:solidFill>
              <a:latin typeface="Calibri Light"/>
              <a:cs typeface="Calibri Light"/>
              <a:sym typeface="Calibri Light"/>
            </a:endParaRP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Calibri Light"/>
                <a:cs typeface="Calibri Light"/>
              </a:rPr>
              <a:t>Better Future : the Project</a:t>
            </a:r>
          </a:p>
          <a:p>
            <a:pPr marL="403860" lvl="1"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tx1"/>
                </a:solidFill>
                <a:latin typeface="Calibri Light"/>
                <a:cs typeface="Calibri Light"/>
              </a:rPr>
              <a:t> SGBV case study and research</a:t>
            </a:r>
          </a:p>
          <a:p>
            <a:pPr marL="403860" lvl="1"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tx1"/>
                </a:solidFill>
                <a:latin typeface="Calibri Light"/>
                <a:cs typeface="Calibri Light"/>
              </a:rPr>
              <a:t> Cultural competence</a:t>
            </a: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 Intl Protocol on Documentation and Investigation of Sexual Violence in Conflict</a:t>
            </a: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 Better Future : the Program</a:t>
            </a: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 Closing Address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24154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12700">
            <a:miter lim="400000"/>
          </a:ln>
        </p:spPr>
        <p:txBody>
          <a:bodyPr lIns="45718" tIns="45718" rIns="45718" bIns="45718" anchor="b">
            <a:normAutofit/>
          </a:bodyPr>
          <a:lstStyle/>
          <a:p>
            <a:r>
              <a:rPr lang="fr-FR" sz="4400" spc="-100" dirty="0">
                <a:solidFill>
                  <a:schemeClr val="accent2"/>
                </a:solidFill>
              </a:rPr>
              <a:t>SGBV: </a:t>
            </a:r>
            <a:r>
              <a:rPr lang="fr-FR" sz="4400" spc="-100" dirty="0" err="1">
                <a:solidFill>
                  <a:schemeClr val="accent2"/>
                </a:solidFill>
              </a:rPr>
              <a:t>what</a:t>
            </a:r>
            <a:r>
              <a:rPr lang="fr-FR" sz="4400" spc="-100" dirty="0">
                <a:solidFill>
                  <a:schemeClr val="accent2"/>
                </a:solidFill>
              </a:rPr>
              <a:t> are </a:t>
            </a:r>
            <a:r>
              <a:rPr lang="fr-FR" sz="4400" spc="-100" dirty="0" err="1">
                <a:solidFill>
                  <a:schemeClr val="accent2"/>
                </a:solidFill>
              </a:rPr>
              <a:t>we</a:t>
            </a:r>
            <a:r>
              <a:rPr lang="fr-FR" sz="4400" spc="-100" dirty="0">
                <a:solidFill>
                  <a:schemeClr val="accent2"/>
                </a:solidFill>
              </a:rPr>
              <a:t> </a:t>
            </a:r>
            <a:r>
              <a:rPr lang="fr-FR" sz="4400" spc="-100" dirty="0" err="1">
                <a:solidFill>
                  <a:schemeClr val="accent2"/>
                </a:solidFill>
              </a:rPr>
              <a:t>talking</a:t>
            </a:r>
            <a:r>
              <a:rPr lang="fr-FR" sz="4400" spc="-100" dirty="0">
                <a:solidFill>
                  <a:schemeClr val="accent2"/>
                </a:solidFill>
              </a:rPr>
              <a:t> about?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20</a:t>
            </a:fld>
            <a:endParaRPr lang="uk-UA"/>
          </a:p>
        </p:txBody>
      </p:sp>
      <p:sp>
        <p:nvSpPr>
          <p:cNvPr id="5" name="Shape 146"/>
          <p:cNvSpPr>
            <a:spLocks noGrp="1"/>
          </p:cNvSpPr>
          <p:nvPr>
            <p:ph type="body" idx="1"/>
          </p:nvPr>
        </p:nvSpPr>
        <p:spPr>
          <a:xfrm>
            <a:off x="1097280" y="1933736"/>
            <a:ext cx="10115203" cy="4141599"/>
          </a:xfrm>
          <a:prstGeom prst="rect">
            <a:avLst/>
          </a:prstGeom>
        </p:spPr>
        <p:txBody>
          <a:bodyPr lIns="0" tIns="0" rIns="0" bIns="0" anchor="t">
            <a:normAutofit fontScale="62500" lnSpcReduction="20000"/>
          </a:bodyPr>
          <a:lstStyle/>
          <a:p>
            <a:pPr marL="90805" indent="-90805">
              <a:lnSpc>
                <a:spcPct val="120000"/>
              </a:lnSpc>
              <a:buFont typeface="Wingdings"/>
              <a:buChar char="❖"/>
              <a:defRPr sz="3200"/>
            </a:pP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b="1" dirty="0" err="1">
                <a:latin typeface="Calibri Light"/>
                <a:ea typeface="Calibri Light"/>
                <a:cs typeface="Calibri Light"/>
                <a:sym typeface="Calibri Light"/>
              </a:rPr>
              <a:t>Gender-based</a:t>
            </a:r>
            <a:r>
              <a:rPr lang="fr-FR" b="1" dirty="0">
                <a:latin typeface="Calibri Light"/>
                <a:ea typeface="Calibri Light"/>
                <a:cs typeface="Calibri Light"/>
                <a:sym typeface="Calibri Light"/>
              </a:rPr>
              <a:t> violence </a:t>
            </a:r>
            <a:r>
              <a:rPr lang="fr-FR" b="1" dirty="0" err="1">
                <a:latin typeface="Calibri Light"/>
                <a:ea typeface="Calibri Light"/>
                <a:cs typeface="Calibri Light"/>
                <a:sym typeface="Calibri Light"/>
              </a:rPr>
              <a:t>against</a:t>
            </a:r>
            <a:r>
              <a:rPr lang="fr-FR" b="1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b="1" dirty="0" err="1">
                <a:latin typeface="Calibri Light"/>
                <a:ea typeface="Calibri Light"/>
                <a:cs typeface="Calibri Light"/>
                <a:sym typeface="Calibri Light"/>
              </a:rPr>
              <a:t>women</a:t>
            </a:r>
            <a:r>
              <a:rPr lang="fr-FR" b="1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shall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mean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violence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that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is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directed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against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a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woman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because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she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is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a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woman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or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that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affects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women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disproportionately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. </a:t>
            </a:r>
            <a:endParaRPr lang="fr-FR"/>
          </a:p>
          <a:p>
            <a:pPr>
              <a:lnSpc>
                <a:spcPct val="120000"/>
              </a:lnSpc>
              <a:buFont typeface="Wingdings"/>
              <a:buChar char="❖"/>
              <a:defRPr sz="3200"/>
            </a:pPr>
            <a:endParaRPr lang="fr-FR" dirty="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90805" indent="-90805">
              <a:lnSpc>
                <a:spcPct val="120000"/>
              </a:lnSpc>
              <a:buFont typeface="Wingdings"/>
              <a:buChar char="❖"/>
              <a:defRPr sz="3200"/>
            </a:pP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 « </a:t>
            </a:r>
            <a:r>
              <a:rPr lang="fr-FR" b="1" dirty="0">
                <a:latin typeface="Calibri Light"/>
                <a:ea typeface="Calibri Light"/>
                <a:cs typeface="Calibri Light"/>
                <a:sym typeface="Calibri Light"/>
              </a:rPr>
              <a:t>Violence </a:t>
            </a:r>
            <a:r>
              <a:rPr lang="fr-FR" b="1" dirty="0" err="1">
                <a:latin typeface="Calibri Light"/>
                <a:ea typeface="Calibri Light"/>
                <a:cs typeface="Calibri Light"/>
                <a:sym typeface="Calibri Light"/>
              </a:rPr>
              <a:t>against</a:t>
            </a:r>
            <a:r>
              <a:rPr lang="fr-FR" b="1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b="1" dirty="0" err="1">
                <a:latin typeface="Calibri Light"/>
                <a:ea typeface="Calibri Light"/>
                <a:cs typeface="Calibri Light"/>
                <a:sym typeface="Calibri Light"/>
              </a:rPr>
              <a:t>women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 »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is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understood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as a violation of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human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rights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and a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form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of discrimination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against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women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and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shall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mean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all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acts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of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gender-based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violence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that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result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in, or are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likely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to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result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in,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physical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,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sexual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,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psychological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or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economic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harm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or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suffering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to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women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,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including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threats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of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such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acts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, coercion or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arbitrary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deprivation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of liberty,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whether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occuring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in public or </a:t>
            </a:r>
            <a:r>
              <a:rPr lang="fr-FR" dirty="0" err="1">
                <a:latin typeface="Calibri Light"/>
                <a:ea typeface="Calibri Light"/>
                <a:cs typeface="Calibri Light"/>
                <a:sym typeface="Calibri Light"/>
              </a:rPr>
              <a:t>private</a:t>
            </a:r>
            <a:r>
              <a:rPr lang="fr-FR" dirty="0">
                <a:latin typeface="Calibri Light"/>
                <a:ea typeface="Calibri Light"/>
                <a:cs typeface="Calibri Light"/>
                <a:sym typeface="Calibri Light"/>
              </a:rPr>
              <a:t> life. »</a:t>
            </a:r>
            <a:endParaRPr lang="fr-FR" dirty="0">
              <a:latin typeface="Calibri Light"/>
              <a:ea typeface="Calibri Light"/>
              <a:cs typeface="Calibri Light"/>
            </a:endParaRPr>
          </a:p>
          <a:p>
            <a:pPr>
              <a:lnSpc>
                <a:spcPct val="120000"/>
              </a:lnSpc>
              <a:buFont typeface="Wingdings"/>
              <a:buChar char="❖"/>
              <a:defRPr sz="3200"/>
            </a:pPr>
            <a:endParaRPr lang="fr-FR" dirty="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0" indent="0" algn="r">
              <a:lnSpc>
                <a:spcPct val="120000"/>
              </a:lnSpc>
              <a:buNone/>
              <a:defRPr sz="3200"/>
            </a:pPr>
            <a:r>
              <a:rPr lang="fr-FR" i="1" dirty="0">
                <a:latin typeface="Calibri Light"/>
                <a:ea typeface="Calibri Light"/>
                <a:cs typeface="Calibri Light"/>
                <a:sym typeface="Calibri Light"/>
              </a:rPr>
              <a:t>Istanbul Convention </a:t>
            </a:r>
            <a:r>
              <a:rPr lang="mr-IN" i="1" dirty="0">
                <a:latin typeface="Calibri Light"/>
                <a:ea typeface="Calibri Light"/>
                <a:cs typeface="Calibri Light"/>
                <a:sym typeface="Calibri Light"/>
              </a:rPr>
              <a:t>–</a:t>
            </a:r>
            <a:r>
              <a:rPr lang="fr-FR" i="1" dirty="0">
                <a:latin typeface="Calibri Light"/>
                <a:ea typeface="Calibri Light"/>
                <a:cs typeface="Calibri Light"/>
                <a:sym typeface="Calibri Light"/>
              </a:rPr>
              <a:t> Council of Europe Convention on </a:t>
            </a:r>
            <a:r>
              <a:rPr lang="fr-FR" i="1" dirty="0" err="1">
                <a:latin typeface="Calibri Light"/>
                <a:ea typeface="Calibri Light"/>
                <a:cs typeface="Calibri Light"/>
                <a:sym typeface="Calibri Light"/>
              </a:rPr>
              <a:t>Preventing</a:t>
            </a:r>
            <a:r>
              <a:rPr lang="fr-FR" i="1" dirty="0">
                <a:latin typeface="Calibri Light"/>
                <a:ea typeface="Calibri Light"/>
                <a:cs typeface="Calibri Light"/>
                <a:sym typeface="Calibri Light"/>
              </a:rPr>
              <a:t> and </a:t>
            </a:r>
            <a:r>
              <a:rPr lang="fr-FR" i="1" dirty="0" err="1">
                <a:latin typeface="Calibri Light"/>
                <a:ea typeface="Calibri Light"/>
                <a:cs typeface="Calibri Light"/>
                <a:sym typeface="Calibri Light"/>
              </a:rPr>
              <a:t>Combating</a:t>
            </a:r>
            <a:r>
              <a:rPr lang="fr-FR" i="1" dirty="0">
                <a:latin typeface="Calibri Light"/>
                <a:ea typeface="Calibri Light"/>
                <a:cs typeface="Calibri Light"/>
                <a:sym typeface="Calibri Light"/>
              </a:rPr>
              <a:t> Violence </a:t>
            </a:r>
            <a:r>
              <a:rPr lang="fr-FR" i="1" dirty="0" err="1">
                <a:latin typeface="Calibri Light"/>
                <a:ea typeface="Calibri Light"/>
                <a:cs typeface="Calibri Light"/>
                <a:sym typeface="Calibri Light"/>
              </a:rPr>
              <a:t>against</a:t>
            </a:r>
            <a:r>
              <a:rPr lang="fr-FR" i="1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i="1" dirty="0" err="1">
                <a:latin typeface="Calibri Light"/>
                <a:ea typeface="Calibri Light"/>
                <a:cs typeface="Calibri Light"/>
                <a:sym typeface="Calibri Light"/>
              </a:rPr>
              <a:t>Women</a:t>
            </a:r>
            <a:r>
              <a:rPr lang="fr-FR" i="1" dirty="0">
                <a:latin typeface="Calibri Light"/>
                <a:ea typeface="Calibri Light"/>
                <a:cs typeface="Calibri Light"/>
                <a:sym typeface="Calibri Light"/>
              </a:rPr>
              <a:t> and Domestic Violence</a:t>
            </a: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259693914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4268C-C412-6F41-8AF5-8D56EFD4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spc="-100" dirty="0">
                <a:solidFill>
                  <a:schemeClr val="accent2"/>
                </a:solidFill>
              </a:rPr>
              <a:t>Case study: 20 years old mother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F6954-AACA-EA49-9FA4-98B908485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12700">
            <a:miter lim="400000"/>
          </a:ln>
        </p:spPr>
        <p:txBody>
          <a:bodyPr lIns="180000" tIns="0" rIns="0" bIns="0" anchor="ctr">
            <a:noAutofit/>
          </a:bodyPr>
          <a:lstStyle/>
          <a:p>
            <a:pPr marL="323850" indent="-3238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Fled her country with support from her family abroad </a:t>
            </a:r>
          </a:p>
          <a:p>
            <a:pPr marL="323850" indent="-3238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Libya endured multiple complex traumatic events that have resulted in severe dissociative amnesia </a:t>
            </a:r>
          </a:p>
          <a:p>
            <a:pPr marL="323850" indent="-3238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Cannot communicate in English or Maltese </a:t>
            </a:r>
          </a:p>
          <a:p>
            <a:pPr marL="323850" indent="-3238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Entirely dependent on one peer, for support, translation and assistance </a:t>
            </a:r>
          </a:p>
          <a:p>
            <a:pPr marL="323850" indent="-3238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Suffered from absence in memory that lead service providers to understand her asylum process and history taking has been derailed by her inability to recollect her own past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1D5BE-111D-A346-84BB-D459284F61C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0329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BC7B6-D122-4D54-AAC1-4A243F67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0" dirty="0">
                <a:solidFill>
                  <a:schemeClr val="accent2"/>
                </a:solidFill>
              </a:rPr>
              <a:t>Case study: 19 years old SGBV survivor</a:t>
            </a:r>
            <a:endParaRPr lang="en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8B330-3396-4861-96E7-B5F64ADBF12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MT" smtClean="0"/>
              <a:t>22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48932116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100">
                <a:solidFill>
                  <a:schemeClr val="accent2"/>
                </a:solidFill>
              </a:defRPr>
            </a:lvl1pPr>
          </a:lstStyle>
          <a:p>
            <a:r>
              <a:rPr lang="fr-FR" sz="4400" dirty="0"/>
              <a:t>Agenda</a:t>
            </a:r>
            <a:endParaRPr sz="4400" dirty="0"/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1035412" y="1737360"/>
            <a:ext cx="10950262" cy="4593102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>
              <a:lnSpc>
                <a:spcPct val="120000"/>
              </a:lnSpc>
              <a:buFont typeface="Wingdings"/>
              <a:buChar char="❖"/>
              <a:defRPr sz="3200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  <a:sym typeface="Calibri Light"/>
              </a:rPr>
              <a:t> </a:t>
            </a:r>
            <a:r>
              <a:rPr lang="fr-FR" sz="2800" dirty="0" err="1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  <a:sym typeface="Calibri Light"/>
              </a:rPr>
              <a:t>Opening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  <a:sym typeface="Calibri Light"/>
              </a:rPr>
              <a:t> speech </a:t>
            </a:r>
            <a:endParaRPr sz="2800" dirty="0">
              <a:solidFill>
                <a:schemeClr val="bg1">
                  <a:lumMod val="65000"/>
                </a:schemeClr>
              </a:solidFill>
              <a:latin typeface="Calibri Light"/>
              <a:cs typeface="Calibri Light"/>
              <a:sym typeface="Calibri Light"/>
            </a:endParaRP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Better Future : the Project</a:t>
            </a:r>
          </a:p>
          <a:p>
            <a:pPr marL="403860" lvl="1"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 SGBV case study and research</a:t>
            </a:r>
          </a:p>
          <a:p>
            <a:pPr marL="403860" lvl="1"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 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Cultural competence</a:t>
            </a: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ea typeface="Calibri Light"/>
                <a:cs typeface="Calibri Light"/>
              </a:rPr>
              <a:t> Intl Protocol on Documentation and Investigation of Sexual Violence in Conflict</a:t>
            </a: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ea typeface="Calibri Light"/>
                <a:cs typeface="Calibri Light"/>
              </a:rPr>
              <a:t> Better Future : the Program</a:t>
            </a: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ea typeface="Calibri Light"/>
                <a:cs typeface="Calibri Light"/>
              </a:rPr>
              <a:t> Closing Address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633440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B93B-6200-CF4B-B04F-360F54BB8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spc="-100" dirty="0">
                <a:solidFill>
                  <a:schemeClr val="accent2"/>
                </a:solidFill>
              </a:rPr>
              <a:t>Multiculturalism is a reality for Malta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434F3-D2BB-B84D-AA1D-9ECAB20F5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72000" tIns="72000" rIns="72000" bIns="72000" anchor="t">
            <a:normAutofit/>
          </a:bodyPr>
          <a:lstStyle/>
          <a:p>
            <a:pPr marL="90805" indent="-90805">
              <a:lnSpc>
                <a:spcPct val="120000"/>
              </a:lnSpc>
              <a:spcAft>
                <a:spcPts val="1200"/>
              </a:spcAft>
              <a:buFont typeface="Wingdings,Sans-Serif" pitchFamily="2" charset="2"/>
              <a:buChar char="❖"/>
            </a:pPr>
            <a:r>
              <a:rPr lang="en-US" sz="2400" dirty="0">
                <a:latin typeface="Calibri Light"/>
                <a:cs typeface="Calibri Light"/>
              </a:rPr>
              <a:t> </a:t>
            </a:r>
            <a:r>
              <a:rPr lang="en-US" sz="2400" b="1" dirty="0">
                <a:latin typeface="Calibri Light"/>
                <a:cs typeface="Calibri Light"/>
              </a:rPr>
              <a:t>M</a:t>
            </a:r>
            <a:r>
              <a:rPr lang="en-US" sz="2400" b="1" dirty="0">
                <a:latin typeface="Calibri"/>
                <a:cs typeface="Calibri"/>
              </a:rPr>
              <a:t>igration</a:t>
            </a:r>
            <a:r>
              <a:rPr lang="en-US" sz="2400" b="1" dirty="0"/>
              <a:t> is a reality </a:t>
            </a:r>
            <a:r>
              <a:rPr lang="en-US" sz="2400" dirty="0"/>
              <a:t>and a pluricultural society is a natural byproduct of globalization</a:t>
            </a:r>
            <a:endParaRPr lang="fr-FR" sz="2400" dirty="0"/>
          </a:p>
          <a:p>
            <a:pPr marL="90805" indent="-90805">
              <a:lnSpc>
                <a:spcPct val="120000"/>
              </a:lnSpc>
              <a:spcAft>
                <a:spcPts val="1200"/>
              </a:spcAft>
              <a:buFont typeface="Wingdings,Sans-Serif" pitchFamily="2" charset="2"/>
              <a:buChar char="❖"/>
            </a:pPr>
            <a:r>
              <a:rPr lang="en-US" sz="2400" dirty="0"/>
              <a:t> That brings a </a:t>
            </a:r>
            <a:r>
              <a:rPr lang="en-US" sz="2400" b="1" dirty="0"/>
              <a:t>challenge to frontline professions</a:t>
            </a:r>
            <a:r>
              <a:rPr lang="en-US" sz="2400" dirty="0"/>
              <a:t> in everyday service provision</a:t>
            </a:r>
          </a:p>
          <a:p>
            <a:pPr marL="645160" lvl="2" indent="-260985">
              <a:lnSpc>
                <a:spcPct val="120000"/>
              </a:lnSpc>
              <a:spcAft>
                <a:spcPts val="1200"/>
              </a:spcAft>
              <a:buFont typeface="Wingdings,Sans-Serif" pitchFamily="2" charset="2"/>
              <a:buChar char="❖"/>
            </a:pPr>
            <a:r>
              <a:rPr lang="en-US" sz="2400" dirty="0"/>
              <a:t>Lack of cultural awareness and interpreted service is acknowledged as a barrier to treatment</a:t>
            </a:r>
          </a:p>
          <a:p>
            <a:pPr marL="90805" indent="-90805">
              <a:lnSpc>
                <a:spcPct val="120000"/>
              </a:lnSpc>
              <a:spcAft>
                <a:spcPts val="1200"/>
              </a:spcAft>
              <a:buFont typeface="Wingdings,Sans-Serif" pitchFamily="2" charset="2"/>
              <a:buChar char="❖"/>
            </a:pPr>
            <a:r>
              <a:rPr lang="en-US" sz="2400" dirty="0"/>
              <a:t> </a:t>
            </a:r>
            <a:r>
              <a:rPr lang="en-US" sz="2400" b="1" dirty="0"/>
              <a:t>All service providers should be trained and have multicultural competence</a:t>
            </a:r>
            <a:r>
              <a:rPr lang="en-US" sz="2400" dirty="0"/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166CD-4D53-364E-9D1B-87BE512DCA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3527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B93B-6200-CF4B-B04F-360F54BB8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spc="-100" dirty="0">
                <a:solidFill>
                  <a:schemeClr val="accent2"/>
                </a:solidFill>
              </a:rPr>
              <a:t>Cultural Competence: an imperative for service efficiency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434F3-D2BB-B84D-AA1D-9ECAB20F5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1" cy="4313766"/>
          </a:xfrm>
        </p:spPr>
        <p:txBody>
          <a:bodyPr lIns="72000" tIns="180000" rIns="72000" bIns="72000" anchor="t">
            <a:normAutofit lnSpcReduction="10000"/>
          </a:bodyPr>
          <a:lstStyle/>
          <a:p>
            <a:pPr marL="90805" indent="-90805">
              <a:lnSpc>
                <a:spcPct val="120000"/>
              </a:lnSpc>
              <a:spcAft>
                <a:spcPts val="1200"/>
              </a:spcAft>
              <a:buFont typeface="Wingdings,Sans-Serif" pitchFamily="2" charset="2"/>
              <a:buChar char="❖"/>
            </a:pPr>
            <a:r>
              <a:rPr lang="en-US" dirty="0">
                <a:latin typeface="Calibri Light"/>
                <a:ea typeface="+mj-lt"/>
                <a:cs typeface="Calibri Light"/>
              </a:rPr>
              <a:t> Lack </a:t>
            </a:r>
            <a:r>
              <a:rPr lang="en-US" dirty="0">
                <a:ea typeface="+mj-lt"/>
                <a:cs typeface="+mj-lt"/>
              </a:rPr>
              <a:t>of cultural competency has </a:t>
            </a:r>
            <a:r>
              <a:rPr lang="en-US" b="1" dirty="0">
                <a:ea typeface="+mj-lt"/>
                <a:cs typeface="+mj-lt"/>
              </a:rPr>
              <a:t>significant impacts for both service providers and beneficiaries</a:t>
            </a:r>
            <a:endParaRPr lang="en-US" dirty="0">
              <a:latin typeface="Calibri Light"/>
              <a:ea typeface="+mj-lt"/>
              <a:cs typeface="Calibri Light"/>
            </a:endParaRPr>
          </a:p>
          <a:p>
            <a:pPr marL="403860" lvl="1">
              <a:lnSpc>
                <a:spcPct val="120000"/>
              </a:lnSpc>
              <a:spcAft>
                <a:spcPts val="1200"/>
              </a:spcAft>
              <a:buFont typeface="Wingdings,Sans-Serif" pitchFamily="2" charset="2"/>
              <a:buChar char="❖"/>
            </a:pPr>
            <a:r>
              <a:rPr lang="en-US" dirty="0"/>
              <a:t> Added costs to the system</a:t>
            </a:r>
          </a:p>
          <a:p>
            <a:pPr marL="403860" lvl="1">
              <a:lnSpc>
                <a:spcPct val="120000"/>
              </a:lnSpc>
              <a:spcAft>
                <a:spcPts val="1200"/>
              </a:spcAft>
              <a:buFont typeface="Wingdings,Sans-Serif" pitchFamily="2" charset="2"/>
              <a:buChar char="❖"/>
            </a:pPr>
            <a:r>
              <a:rPr lang="en-US" dirty="0"/>
              <a:t> Frustration on both sides</a:t>
            </a:r>
          </a:p>
          <a:p>
            <a:pPr marL="403860" lvl="1">
              <a:lnSpc>
                <a:spcPct val="120000"/>
              </a:lnSpc>
              <a:spcAft>
                <a:spcPts val="1200"/>
              </a:spcAft>
              <a:buFont typeface="Wingdings,Sans-Serif" pitchFamily="2" charset="2"/>
              <a:buChar char="❖"/>
            </a:pPr>
            <a:r>
              <a:rPr lang="en-US" dirty="0"/>
              <a:t> Shutting away a service from its beneficiaries</a:t>
            </a:r>
          </a:p>
          <a:p>
            <a:pPr marL="403860" lvl="1">
              <a:lnSpc>
                <a:spcPct val="120000"/>
              </a:lnSpc>
              <a:spcAft>
                <a:spcPts val="1200"/>
              </a:spcAft>
              <a:buFont typeface="Wingdings,Sans-Serif" pitchFamily="2" charset="2"/>
              <a:buChar char="❖"/>
            </a:pPr>
            <a:r>
              <a:rPr lang="en-US" dirty="0"/>
              <a:t> Negative effect on help-seeking behavior</a:t>
            </a:r>
          </a:p>
          <a:p>
            <a:pPr marL="403860" lvl="1">
              <a:lnSpc>
                <a:spcPct val="120000"/>
              </a:lnSpc>
              <a:spcAft>
                <a:spcPts val="1200"/>
              </a:spcAft>
              <a:buFont typeface="Wingdings,Sans-Serif" pitchFamily="2" charset="2"/>
              <a:buChar char="❖"/>
            </a:pPr>
            <a:r>
              <a:rPr lang="en-US" dirty="0"/>
              <a:t> Loss of trust </a:t>
            </a:r>
          </a:p>
          <a:p>
            <a:pPr marL="645160" lvl="2" indent="-260985">
              <a:buFont typeface="Wingdings" pitchFamily="2" charset="2"/>
              <a:buChar char="§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166CD-4D53-364E-9D1B-87BE512DCA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2395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B9832-9654-1F4A-AACF-31A597295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spc="-100" dirty="0">
                <a:solidFill>
                  <a:schemeClr val="accent2"/>
                </a:solidFill>
              </a:rPr>
              <a:t>Our handbook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CE245-0C4D-124D-9069-F1B4BF344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745093"/>
            <a:ext cx="10058401" cy="4641586"/>
          </a:xfrm>
        </p:spPr>
        <p:txBody>
          <a:bodyPr lIns="144000" tIns="144000" rIns="144000" bIns="144000" anchor="t">
            <a:noAutofit/>
          </a:bodyPr>
          <a:lstStyle/>
          <a:p>
            <a:pPr marL="90805" indent="-90805">
              <a:lnSpc>
                <a:spcPct val="120000"/>
              </a:lnSpc>
              <a:spcAft>
                <a:spcPts val="1200"/>
              </a:spcAft>
              <a:buFont typeface="Wingdings,Sans-Serif" pitchFamily="2" charset="2"/>
              <a:buChar char="❖"/>
            </a:pPr>
            <a:r>
              <a:rPr lang="en-US" dirty="0">
                <a:ea typeface="+mj-lt"/>
                <a:cs typeface="+mj-lt"/>
              </a:rPr>
              <a:t> Based on our service experience</a:t>
            </a:r>
            <a:endParaRPr lang="en-US" dirty="0"/>
          </a:p>
          <a:p>
            <a:pPr marL="90805" indent="-90805">
              <a:lnSpc>
                <a:spcPct val="120000"/>
              </a:lnSpc>
              <a:spcAft>
                <a:spcPts val="1200"/>
              </a:spcAft>
              <a:buFont typeface="Wingdings,Sans-Serif" pitchFamily="2" charset="2"/>
              <a:buChar char="❖"/>
            </a:pPr>
            <a:r>
              <a:rPr lang="en-US" dirty="0"/>
              <a:t> </a:t>
            </a:r>
            <a:r>
              <a:rPr lang="en-US" dirty="0">
                <a:latin typeface="Calibri Light"/>
                <a:cs typeface="Calibri Light"/>
              </a:rPr>
              <a:t>Designed for all service providers</a:t>
            </a:r>
            <a:endParaRPr lang="en-US" dirty="0"/>
          </a:p>
          <a:p>
            <a:pPr marL="90805" indent="-90805">
              <a:lnSpc>
                <a:spcPct val="120000"/>
              </a:lnSpc>
              <a:spcAft>
                <a:spcPts val="1200"/>
              </a:spcAft>
              <a:buFont typeface="Wingdings,Sans-Serif" pitchFamily="2" charset="2"/>
              <a:buChar char="❖"/>
            </a:pPr>
            <a:r>
              <a:rPr lang="en-US" dirty="0"/>
              <a:t> Our findings :</a:t>
            </a:r>
          </a:p>
          <a:p>
            <a:pPr marL="403860" lvl="1" indent="-90805">
              <a:lnSpc>
                <a:spcPct val="120000"/>
              </a:lnSpc>
              <a:spcAft>
                <a:spcPts val="1200"/>
              </a:spcAft>
              <a:buFont typeface="Wingdings,Sans-Serif" pitchFamily="2" charset="2"/>
              <a:buChar char="❖"/>
            </a:pPr>
            <a:r>
              <a:rPr lang="en-US" dirty="0">
                <a:ea typeface="+mj-lt"/>
                <a:cs typeface="+mj-lt"/>
              </a:rPr>
              <a:t> Interpretation and outreach are paramount to all activity</a:t>
            </a:r>
          </a:p>
          <a:p>
            <a:pPr marL="403860" lvl="1" indent="-90805">
              <a:lnSpc>
                <a:spcPct val="120000"/>
              </a:lnSpc>
              <a:spcAft>
                <a:spcPts val="1200"/>
              </a:spcAft>
              <a:buFont typeface="Wingdings,Sans-Serif" pitchFamily="2" charset="2"/>
              <a:buChar char="❖"/>
            </a:pPr>
            <a:r>
              <a:rPr lang="en-US" dirty="0"/>
              <a:t> Assessment of level of education helps create a baseline of understanding</a:t>
            </a:r>
          </a:p>
          <a:p>
            <a:pPr marL="403860" lvl="1" indent="-90805">
              <a:lnSpc>
                <a:spcPct val="120000"/>
              </a:lnSpc>
              <a:spcAft>
                <a:spcPts val="1200"/>
              </a:spcAft>
              <a:buFont typeface="Wingdings,Sans-Serif" pitchFamily="2" charset="2"/>
              <a:buChar char="❖"/>
            </a:pPr>
            <a:r>
              <a:rPr lang="en-US" dirty="0">
                <a:ea typeface="+mj-lt"/>
                <a:cs typeface="+mj-lt"/>
              </a:rPr>
              <a:t> Explanation of service, roles, responsibilities in a clear and simple way is essential</a:t>
            </a:r>
          </a:p>
          <a:p>
            <a:pPr marL="403860" lvl="1" indent="-90805">
              <a:lnSpc>
                <a:spcPct val="120000"/>
              </a:lnSpc>
              <a:spcAft>
                <a:spcPts val="1200"/>
              </a:spcAft>
              <a:buFont typeface="Wingdings,Sans-Serif" pitchFamily="2" charset="2"/>
              <a:buChar char="❖"/>
            </a:pPr>
            <a:r>
              <a:rPr lang="en-US" dirty="0"/>
              <a:t> More research is needed to further understand push factors for integration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95CBA-2BCA-C14B-8F6C-C806A434A71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9640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100">
                <a:solidFill>
                  <a:schemeClr val="accent2"/>
                </a:solidFill>
              </a:defRPr>
            </a:lvl1pPr>
          </a:lstStyle>
          <a:p>
            <a:r>
              <a:rPr lang="fr-FR" sz="4400" dirty="0"/>
              <a:t>Agenda</a:t>
            </a:r>
            <a:endParaRPr sz="4400" dirty="0"/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1035412" y="1737360"/>
            <a:ext cx="10837720" cy="4593102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>
              <a:lnSpc>
                <a:spcPct val="120000"/>
              </a:lnSpc>
              <a:buFont typeface="Wingdings"/>
              <a:buChar char="❖"/>
              <a:defRPr sz="3200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  <a:sym typeface="Calibri Light"/>
              </a:rPr>
              <a:t> </a:t>
            </a:r>
            <a:r>
              <a:rPr lang="fr-FR" sz="2800" dirty="0" err="1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  <a:sym typeface="Calibri Light"/>
              </a:rPr>
              <a:t>Opening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  <a:sym typeface="Calibri Light"/>
              </a:rPr>
              <a:t> speech </a:t>
            </a:r>
            <a:endParaRPr sz="2800" dirty="0">
              <a:solidFill>
                <a:schemeClr val="bg1">
                  <a:lumMod val="65000"/>
                </a:schemeClr>
              </a:solidFill>
              <a:latin typeface="Calibri Light"/>
              <a:cs typeface="Calibri Light"/>
              <a:sym typeface="Calibri Light"/>
            </a:endParaRP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Better Future : the Project</a:t>
            </a:r>
          </a:p>
          <a:p>
            <a:pPr marL="403860" lvl="1"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 SGBV case study and research</a:t>
            </a:r>
          </a:p>
          <a:p>
            <a:pPr marL="403860" lvl="1"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 Cultural competence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Intl Protocol on Documentation and Investigation of Sexual Violence in Conflict</a:t>
            </a: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ea typeface="Calibri Light"/>
                <a:cs typeface="Calibri Light"/>
              </a:rPr>
              <a:t> Better Future : the Program</a:t>
            </a: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ea typeface="Calibri Light"/>
                <a:cs typeface="Calibri Light"/>
              </a:rPr>
              <a:t> Closing Address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877058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79D9F2-4B7F-4027-BE25-3DA47528E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15" t="16805" r="41846" b="6850"/>
          <a:stretch/>
        </p:blipFill>
        <p:spPr>
          <a:xfrm>
            <a:off x="182881" y="140677"/>
            <a:ext cx="4740811" cy="655606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A0262-A380-4CDA-A23E-43CA90627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0640" y="1845734"/>
            <a:ext cx="6035041" cy="402336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Calibri Light"/>
                <a:cs typeface="Calibri Light"/>
              </a:rPr>
              <a:t>Signed by His Exc. George Vella in 2014 (as Foreign Affairs Minister)</a:t>
            </a: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tx1"/>
                </a:solidFill>
                <a:latin typeface="Calibri Light"/>
                <a:cs typeface="Calibri Light"/>
              </a:rPr>
              <a:t> Setting out best practice on how to document, or investigate, sexual violence as a violation of international criminal, human rights or humanitarian law known as Conflict and Atrocity-Related Sexual Violence, or CARSV.</a:t>
            </a: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tx1"/>
                </a:solidFill>
                <a:latin typeface="Calibri Light"/>
                <a:cs typeface="Calibri Light"/>
              </a:rPr>
              <a:t> The Protocol is a practical document, intended to promote accountability for CARSV.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DE1F6-47A5-4C3E-B474-4DC1C30B30E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MT" smtClean="0"/>
              <a:t>28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04613286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8B65F-87B1-45DA-AC5C-F7AAD236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International Protocol</a:t>
            </a:r>
            <a:endParaRPr lang="en-MT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A0262-A380-4CDA-A23E-43CA90627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tx1"/>
                </a:solidFill>
                <a:latin typeface="Calibri Light"/>
                <a:cs typeface="Calibri Light"/>
              </a:rPr>
              <a:t> Instrument that helps to deal with cases of SGBV on a legal basis</a:t>
            </a: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tx1"/>
                </a:solidFill>
                <a:latin typeface="Calibri Light"/>
                <a:cs typeface="Calibri Light"/>
              </a:rPr>
              <a:t> We will be adopting these guidelines during our work</a:t>
            </a: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tx1"/>
                </a:solidFill>
                <a:latin typeface="Calibri Light"/>
                <a:cs typeface="Calibri Light"/>
              </a:rPr>
              <a:t> Legal instrument – all entities meeting CARSV cases shall apply it</a:t>
            </a: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tx1"/>
                </a:solidFill>
                <a:latin typeface="Calibri Light"/>
                <a:cs typeface="Calibri Light"/>
              </a:rPr>
              <a:t> These guidelines can be extended to all SGBV cases</a:t>
            </a: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tx1"/>
                </a:solidFill>
                <a:latin typeface="Calibri Light"/>
                <a:cs typeface="Calibri Light"/>
              </a:rPr>
              <a:t> We will introduce them in our trainings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DE1F6-47A5-4C3E-B474-4DC1C30B30E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MT" smtClean="0"/>
              <a:t>29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1793958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100">
                <a:solidFill>
                  <a:schemeClr val="accent2"/>
                </a:solidFill>
              </a:defRPr>
            </a:lvl1pPr>
          </a:lstStyle>
          <a:p>
            <a:r>
              <a:rPr lang="fr-FR" sz="4400" dirty="0"/>
              <a:t>Agenda</a:t>
            </a:r>
            <a:endParaRPr sz="4400" dirty="0"/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1035412" y="1737360"/>
            <a:ext cx="10865856" cy="4593102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>
              <a:lnSpc>
                <a:spcPct val="120000"/>
              </a:lnSpc>
              <a:buFont typeface="Wingdings"/>
              <a:buChar char="❖"/>
              <a:defRPr sz="3200"/>
            </a:pPr>
            <a:r>
              <a:rPr lang="fr-FR" sz="28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  <a:sym typeface="Calibri Light"/>
              </a:rPr>
              <a:t>Opening</a:t>
            </a:r>
            <a:r>
              <a:rPr lang="fr-F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  <a:sym typeface="Calibri Light"/>
              </a:rPr>
              <a:t> speech </a:t>
            </a:r>
            <a:endParaRPr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cs typeface="Calibri Light"/>
              <a:sym typeface="Calibri Light"/>
            </a:endParaRPr>
          </a:p>
          <a:p>
            <a:pPr marL="90805" indent="-90805"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tx1"/>
                </a:solidFill>
              </a:rPr>
              <a:t> 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Better Future : the Project</a:t>
            </a:r>
          </a:p>
          <a:p>
            <a:pPr marL="403860" lvl="1"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 SGBV case study and research</a:t>
            </a:r>
          </a:p>
          <a:p>
            <a:pPr marL="403860" lvl="1"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ea typeface="Calibri Light"/>
                <a:cs typeface="Calibri Light"/>
              </a:rPr>
              <a:t> Cultural competence</a:t>
            </a: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ea typeface="Calibri Light"/>
                <a:cs typeface="Calibri Light"/>
              </a:rPr>
              <a:t> Intl Protocol on Documentation and Investigation of Sexual Violence in conflict</a:t>
            </a: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ea typeface="Calibri Light"/>
                <a:cs typeface="Calibri Light"/>
              </a:rPr>
              <a:t> Better Future : the Program</a:t>
            </a: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ea typeface="Calibri Light"/>
                <a:cs typeface="Calibri Light"/>
              </a:rPr>
              <a:t> Closing Address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615607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100">
                <a:solidFill>
                  <a:schemeClr val="accent2"/>
                </a:solidFill>
              </a:defRPr>
            </a:lvl1pPr>
          </a:lstStyle>
          <a:p>
            <a:r>
              <a:rPr lang="fr-FR" sz="4400" dirty="0"/>
              <a:t>Agenda</a:t>
            </a:r>
            <a:endParaRPr sz="4400" dirty="0"/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1035412" y="1737360"/>
            <a:ext cx="11020600" cy="4593102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>
              <a:lnSpc>
                <a:spcPct val="120000"/>
              </a:lnSpc>
              <a:buFont typeface="Wingdings"/>
              <a:buChar char="❖"/>
              <a:defRPr sz="3200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  <a:sym typeface="Calibri Light"/>
              </a:rPr>
              <a:t> </a:t>
            </a:r>
            <a:r>
              <a:rPr lang="fr-FR" sz="2800" dirty="0" err="1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  <a:sym typeface="Calibri Light"/>
              </a:rPr>
              <a:t>Opening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  <a:sym typeface="Calibri Light"/>
              </a:rPr>
              <a:t> speech </a:t>
            </a:r>
            <a:endParaRPr sz="2800" dirty="0">
              <a:solidFill>
                <a:schemeClr val="bg1">
                  <a:lumMod val="65000"/>
                </a:schemeClr>
              </a:solidFill>
              <a:latin typeface="Calibri Light"/>
              <a:cs typeface="Calibri Light"/>
              <a:sym typeface="Calibri Light"/>
            </a:endParaRP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Better Future : the Project</a:t>
            </a:r>
          </a:p>
          <a:p>
            <a:pPr marL="403860" lvl="1"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 SGBV case study and research</a:t>
            </a:r>
          </a:p>
          <a:p>
            <a:pPr marL="403860" lvl="1"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Cultural competence</a:t>
            </a:r>
            <a:endParaRPr lang="en-GB" sz="28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  <a:p>
            <a:pPr marL="90805" indent="-90805"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  Intl Protocol on Documentation and Investigation of Sexual Violence in Conflict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Better Future : the Program</a:t>
            </a: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ea typeface="Calibri Light"/>
                <a:cs typeface="Calibri Light"/>
              </a:rPr>
              <a:t> Closing Address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3576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69AF1-3B45-4831-A3BB-25740D7B9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Our Program’s goals</a:t>
            </a:r>
            <a:endParaRPr lang="en-MT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13CE5-DCE4-48B6-BAC8-63B07EC0D8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Font typeface="Wingdings"/>
              <a:buChar char="❖"/>
              <a:defRPr sz="3200"/>
            </a:pPr>
            <a:r>
              <a:rPr lang="en-GB" dirty="0">
                <a:latin typeface="Calibri Light"/>
                <a:ea typeface="Calibri Light"/>
                <a:cs typeface="Calibri Light"/>
                <a:sym typeface="Calibri Light"/>
              </a:rPr>
              <a:t> Identify victims of SGBV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dirty="0"/>
              <a:t> Holistic approach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dirty="0"/>
              <a:t> Interpreter unit available for other services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dirty="0"/>
              <a:t> Capacity building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dirty="0"/>
              <a:t> Information management protocols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C9DF7-5584-478D-AF16-BDD959431C8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MT" smtClean="0"/>
              <a:t>31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48129398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1FBBC02-6A07-E347-9984-F1ACB9326549}"/>
              </a:ext>
            </a:extLst>
          </p:cNvPr>
          <p:cNvSpPr/>
          <p:nvPr/>
        </p:nvSpPr>
        <p:spPr>
          <a:xfrm>
            <a:off x="1097280" y="2612572"/>
            <a:ext cx="2024743" cy="20791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accent2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4000" tIns="144000" rIns="144000" bIns="144000" numCol="1" spcCol="38100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OF SYMPTOMS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Migraine</a:t>
            </a:r>
          </a:p>
          <a:p>
            <a:pPr algn="ctr"/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Sleep issues</a:t>
            </a:r>
          </a:p>
          <a:p>
            <a:pPr algn="ctr"/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Eating issues</a:t>
            </a:r>
          </a:p>
          <a:p>
            <a:pPr algn="ctr"/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4FB42-129B-3C4E-A294-505A1551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spc="-100" dirty="0">
                <a:solidFill>
                  <a:schemeClr val="accent2"/>
                </a:solidFill>
              </a:rPr>
              <a:t>Integrating S/GBV survivors in services:</a:t>
            </a:r>
            <a:br>
              <a:rPr lang="en-US" sz="4400" spc="-100" dirty="0">
                <a:solidFill>
                  <a:schemeClr val="accent2"/>
                </a:solidFill>
              </a:rPr>
            </a:br>
            <a:r>
              <a:rPr lang="en-US" sz="4400" spc="-100" dirty="0">
                <a:solidFill>
                  <a:schemeClr val="accent2"/>
                </a:solidFill>
              </a:rPr>
              <a:t>taking into account intersectional factors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1E210-8608-B548-912A-7AEB5B67199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8460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1FBBC02-6A07-E347-9984-F1ACB9326549}"/>
              </a:ext>
            </a:extLst>
          </p:cNvPr>
          <p:cNvSpPr/>
          <p:nvPr/>
        </p:nvSpPr>
        <p:spPr>
          <a:xfrm>
            <a:off x="1097280" y="2612572"/>
            <a:ext cx="2024743" cy="20791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accent2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4000" tIns="144000" rIns="144000" bIns="144000" numCol="1" spcCol="38100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OF SYMPTOMS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Migraine</a:t>
            </a:r>
          </a:p>
          <a:p>
            <a:pPr algn="ctr"/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Sleep issues</a:t>
            </a:r>
          </a:p>
          <a:p>
            <a:pPr algn="ctr"/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Eating issues</a:t>
            </a:r>
          </a:p>
          <a:p>
            <a:pPr algn="ctr"/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rved Left Arrow 15">
            <a:extLst>
              <a:ext uri="{FF2B5EF4-FFF2-40B4-BE49-F238E27FC236}">
                <a16:creationId xmlns:a16="http://schemas.microsoft.com/office/drawing/2014/main" id="{8CFC19F0-5342-7B4A-AD3D-D5104B56409F}"/>
              </a:ext>
            </a:extLst>
          </p:cNvPr>
          <p:cNvSpPr/>
          <p:nvPr/>
        </p:nvSpPr>
        <p:spPr>
          <a:xfrm rot="5400000">
            <a:off x="3618410" y="3085012"/>
            <a:ext cx="1099460" cy="3603171"/>
          </a:xfrm>
          <a:prstGeom prst="curvedLeftArrow">
            <a:avLst>
              <a:gd name="adj1" fmla="val 28192"/>
              <a:gd name="adj2" fmla="val 50000"/>
              <a:gd name="adj3" fmla="val 25000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4FB42-129B-3C4E-A294-505A1551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spc="-100" dirty="0">
                <a:solidFill>
                  <a:schemeClr val="accent2"/>
                </a:solidFill>
              </a:rPr>
              <a:t>Integrating S/GBV survivors in services:</a:t>
            </a:r>
            <a:br>
              <a:rPr lang="en-US" sz="4400" spc="-100" dirty="0">
                <a:solidFill>
                  <a:schemeClr val="accent2"/>
                </a:solidFill>
              </a:rPr>
            </a:br>
            <a:r>
              <a:rPr lang="en-US" sz="4400" spc="-100" dirty="0">
                <a:solidFill>
                  <a:schemeClr val="accent2"/>
                </a:solidFill>
              </a:rPr>
              <a:t>taking into account intersectional factors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1E210-8608-B548-912A-7AEB5B67199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33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23CCCF-4EFC-F649-B102-116990F318B7}"/>
              </a:ext>
            </a:extLst>
          </p:cNvPr>
          <p:cNvSpPr/>
          <p:nvPr/>
        </p:nvSpPr>
        <p:spPr>
          <a:xfrm>
            <a:off x="5410201" y="2174526"/>
            <a:ext cx="4153988" cy="3278777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45718" rIns="45718" bIns="45718" numCol="1" spcCol="38100" rtlCol="0" anchor="ctr">
            <a:noAutofit/>
          </a:bodyPr>
          <a:lstStyle/>
          <a:p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ACTUAL </a:t>
            </a:r>
          </a:p>
          <a:p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ISSUES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0361F3-B66B-7C41-8280-83EBD1B3706C}"/>
              </a:ext>
            </a:extLst>
          </p:cNvPr>
          <p:cNvSpPr txBox="1"/>
          <p:nvPr/>
        </p:nvSpPr>
        <p:spPr>
          <a:xfrm>
            <a:off x="3391083" y="2707074"/>
            <a:ext cx="906597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Personal history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B20BC6A-52EC-B74B-A48D-4AAD7F29B91C}"/>
              </a:ext>
            </a:extLst>
          </p:cNvPr>
          <p:cNvCxnSpPr>
            <a:cxnSpLocks/>
          </p:cNvCxnSpPr>
          <p:nvPr/>
        </p:nvCxnSpPr>
        <p:spPr>
          <a:xfrm>
            <a:off x="3775166" y="3329550"/>
            <a:ext cx="0" cy="190895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39FFF42-91DC-9245-8F57-59CC113EBF13}"/>
              </a:ext>
            </a:extLst>
          </p:cNvPr>
          <p:cNvSpPr txBox="1"/>
          <p:nvPr/>
        </p:nvSpPr>
        <p:spPr>
          <a:xfrm>
            <a:off x="3963972" y="3359771"/>
            <a:ext cx="906597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Cultural sanctions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DAEF7DC-8C48-D74E-9FE4-C052D3B66B10}"/>
              </a:ext>
            </a:extLst>
          </p:cNvPr>
          <p:cNvCxnSpPr>
            <a:cxnSpLocks/>
          </p:cNvCxnSpPr>
          <p:nvPr/>
        </p:nvCxnSpPr>
        <p:spPr>
          <a:xfrm>
            <a:off x="4297680" y="3944542"/>
            <a:ext cx="0" cy="132157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Snip Diagonal Corner Rectangle 37">
            <a:extLst>
              <a:ext uri="{FF2B5EF4-FFF2-40B4-BE49-F238E27FC236}">
                <a16:creationId xmlns:a16="http://schemas.microsoft.com/office/drawing/2014/main" id="{6F090939-5D3D-E844-A6E6-ACB38AC296CD}"/>
              </a:ext>
            </a:extLst>
          </p:cNvPr>
          <p:cNvSpPr/>
          <p:nvPr/>
        </p:nvSpPr>
        <p:spPr>
          <a:xfrm>
            <a:off x="7064920" y="2747685"/>
            <a:ext cx="1933303" cy="404034"/>
          </a:xfrm>
          <a:prstGeom prst="snip2DiagRect">
            <a:avLst/>
          </a:prstGeom>
          <a:solidFill>
            <a:srgbClr val="FFFFFF"/>
          </a:solidFill>
          <a:ln w="2540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Socio-economic</a:t>
            </a:r>
          </a:p>
        </p:txBody>
      </p:sp>
      <p:sp>
        <p:nvSpPr>
          <p:cNvPr id="39" name="Snip Diagonal Corner Rectangle 38">
            <a:extLst>
              <a:ext uri="{FF2B5EF4-FFF2-40B4-BE49-F238E27FC236}">
                <a16:creationId xmlns:a16="http://schemas.microsoft.com/office/drawing/2014/main" id="{C94CC15D-7C1F-F84C-8AE5-85B9052422E8}"/>
              </a:ext>
            </a:extLst>
          </p:cNvPr>
          <p:cNvSpPr/>
          <p:nvPr/>
        </p:nvSpPr>
        <p:spPr>
          <a:xfrm>
            <a:off x="7050996" y="3247236"/>
            <a:ext cx="1933303" cy="404034"/>
          </a:xfrm>
          <a:prstGeom prst="snip2DiagRect">
            <a:avLst/>
          </a:prstGeom>
          <a:solidFill>
            <a:srgbClr val="FFFFFF"/>
          </a:solidFill>
          <a:ln w="2540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Psychological</a:t>
            </a:r>
          </a:p>
        </p:txBody>
      </p:sp>
      <p:sp>
        <p:nvSpPr>
          <p:cNvPr id="40" name="Snip Diagonal Corner Rectangle 39">
            <a:extLst>
              <a:ext uri="{FF2B5EF4-FFF2-40B4-BE49-F238E27FC236}">
                <a16:creationId xmlns:a16="http://schemas.microsoft.com/office/drawing/2014/main" id="{BE46E0DF-AA06-0843-9E52-441AFFC38744}"/>
              </a:ext>
            </a:extLst>
          </p:cNvPr>
          <p:cNvSpPr/>
          <p:nvPr/>
        </p:nvSpPr>
        <p:spPr>
          <a:xfrm>
            <a:off x="7061975" y="3746787"/>
            <a:ext cx="1933303" cy="404034"/>
          </a:xfrm>
          <a:prstGeom prst="snip2DiagRect">
            <a:avLst/>
          </a:prstGeom>
          <a:solidFill>
            <a:srgbClr val="FFFFFF"/>
          </a:solidFill>
          <a:ln w="2540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Physical - disability</a:t>
            </a:r>
          </a:p>
        </p:txBody>
      </p:sp>
      <p:sp>
        <p:nvSpPr>
          <p:cNvPr id="41" name="Snip Diagonal Corner Rectangle 40">
            <a:extLst>
              <a:ext uri="{FF2B5EF4-FFF2-40B4-BE49-F238E27FC236}">
                <a16:creationId xmlns:a16="http://schemas.microsoft.com/office/drawing/2014/main" id="{F9EDDEC9-422F-0443-AA96-1EC077D6DC51}"/>
              </a:ext>
            </a:extLst>
          </p:cNvPr>
          <p:cNvSpPr/>
          <p:nvPr/>
        </p:nvSpPr>
        <p:spPr>
          <a:xfrm>
            <a:off x="7061975" y="4246339"/>
            <a:ext cx="1933303" cy="404034"/>
          </a:xfrm>
          <a:prstGeom prst="snip2DiagRect">
            <a:avLst/>
          </a:prstGeom>
          <a:solidFill>
            <a:srgbClr val="FFFFFF"/>
          </a:solidFill>
          <a:ln w="2540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Legal / admin.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84196A-9FBD-E74A-B822-58248EE9852E}"/>
              </a:ext>
            </a:extLst>
          </p:cNvPr>
          <p:cNvSpPr txBox="1"/>
          <p:nvPr/>
        </p:nvSpPr>
        <p:spPr>
          <a:xfrm>
            <a:off x="7061975" y="4650373"/>
            <a:ext cx="67123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…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6E6F97-04EA-6C41-A6D7-448857CD5DEB}"/>
              </a:ext>
            </a:extLst>
          </p:cNvPr>
          <p:cNvSpPr txBox="1"/>
          <p:nvPr/>
        </p:nvSpPr>
        <p:spPr>
          <a:xfrm>
            <a:off x="4532589" y="2174526"/>
            <a:ext cx="1188983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Class, disability, gender, age…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4BC32DD-571E-8A4A-9702-1B90E4B27D1E}"/>
              </a:ext>
            </a:extLst>
          </p:cNvPr>
          <p:cNvCxnSpPr>
            <a:cxnSpLocks/>
          </p:cNvCxnSpPr>
          <p:nvPr/>
        </p:nvCxnSpPr>
        <p:spPr>
          <a:xfrm>
            <a:off x="4972595" y="3247236"/>
            <a:ext cx="0" cy="177246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527940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Notched Right Arrow 27">
            <a:extLst>
              <a:ext uri="{FF2B5EF4-FFF2-40B4-BE49-F238E27FC236}">
                <a16:creationId xmlns:a16="http://schemas.microsoft.com/office/drawing/2014/main" id="{EFD0C778-019C-C04A-A25B-AFCE9DD464BC}"/>
              </a:ext>
            </a:extLst>
          </p:cNvPr>
          <p:cNvSpPr/>
          <p:nvPr/>
        </p:nvSpPr>
        <p:spPr>
          <a:xfrm>
            <a:off x="9564189" y="3781693"/>
            <a:ext cx="751116" cy="418011"/>
          </a:xfrm>
          <a:prstGeom prst="notched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1FBBC02-6A07-E347-9984-F1ACB9326549}"/>
              </a:ext>
            </a:extLst>
          </p:cNvPr>
          <p:cNvSpPr/>
          <p:nvPr/>
        </p:nvSpPr>
        <p:spPr>
          <a:xfrm>
            <a:off x="1097280" y="2612572"/>
            <a:ext cx="2024743" cy="20791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accent2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4000" tIns="144000" rIns="144000" bIns="144000" numCol="1" spcCol="38100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OF SYMPTOMS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Migraine</a:t>
            </a:r>
          </a:p>
          <a:p>
            <a:pPr algn="ctr"/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Sleep issues</a:t>
            </a:r>
          </a:p>
          <a:p>
            <a:pPr algn="ctr"/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Eating issues</a:t>
            </a:r>
          </a:p>
          <a:p>
            <a:pPr algn="ctr"/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rved Left Arrow 15">
            <a:extLst>
              <a:ext uri="{FF2B5EF4-FFF2-40B4-BE49-F238E27FC236}">
                <a16:creationId xmlns:a16="http://schemas.microsoft.com/office/drawing/2014/main" id="{8CFC19F0-5342-7B4A-AD3D-D5104B56409F}"/>
              </a:ext>
            </a:extLst>
          </p:cNvPr>
          <p:cNvSpPr/>
          <p:nvPr/>
        </p:nvSpPr>
        <p:spPr>
          <a:xfrm rot="5400000">
            <a:off x="3618410" y="3085012"/>
            <a:ext cx="1099460" cy="3603171"/>
          </a:xfrm>
          <a:prstGeom prst="curvedLeftArrow">
            <a:avLst>
              <a:gd name="adj1" fmla="val 28192"/>
              <a:gd name="adj2" fmla="val 50000"/>
              <a:gd name="adj3" fmla="val 25000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4FB42-129B-3C4E-A294-505A1551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spc="-100" dirty="0">
                <a:solidFill>
                  <a:schemeClr val="accent2"/>
                </a:solidFill>
              </a:rPr>
              <a:t>Integrating S/GBV survivors in services:</a:t>
            </a:r>
            <a:br>
              <a:rPr lang="en-US" sz="4400" spc="-100" dirty="0">
                <a:solidFill>
                  <a:schemeClr val="accent2"/>
                </a:solidFill>
              </a:rPr>
            </a:br>
            <a:r>
              <a:rPr lang="en-US" sz="4400" spc="-100" dirty="0">
                <a:solidFill>
                  <a:schemeClr val="accent2"/>
                </a:solidFill>
              </a:rPr>
              <a:t>taking into account intersectional factors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1E210-8608-B548-912A-7AEB5B67199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34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23CCCF-4EFC-F649-B102-116990F318B7}"/>
              </a:ext>
            </a:extLst>
          </p:cNvPr>
          <p:cNvSpPr/>
          <p:nvPr/>
        </p:nvSpPr>
        <p:spPr>
          <a:xfrm>
            <a:off x="5410201" y="2174526"/>
            <a:ext cx="4153988" cy="3278777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45718" rIns="45718" bIns="45718" numCol="1" spcCol="38100" rtlCol="0" anchor="ctr">
            <a:noAutofit/>
          </a:bodyPr>
          <a:lstStyle/>
          <a:p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ACTUAL </a:t>
            </a:r>
          </a:p>
          <a:p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ISSUES </a:t>
            </a:r>
          </a:p>
        </p:txBody>
      </p:sp>
      <p:sp>
        <p:nvSpPr>
          <p:cNvPr id="27" name="Left-Right-Up Arrow 26">
            <a:extLst>
              <a:ext uri="{FF2B5EF4-FFF2-40B4-BE49-F238E27FC236}">
                <a16:creationId xmlns:a16="http://schemas.microsoft.com/office/drawing/2014/main" id="{980DFCE8-C668-3441-A67F-837769E7F722}"/>
              </a:ext>
            </a:extLst>
          </p:cNvPr>
          <p:cNvSpPr/>
          <p:nvPr/>
        </p:nvSpPr>
        <p:spPr>
          <a:xfrm rot="5400000">
            <a:off x="9687199" y="3609703"/>
            <a:ext cx="1256210" cy="751115"/>
          </a:xfrm>
          <a:prstGeom prst="leftRight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87AFAB-8FD0-0143-92A3-8D35E638C5CD}"/>
              </a:ext>
            </a:extLst>
          </p:cNvPr>
          <p:cNvSpPr txBox="1"/>
          <p:nvPr/>
        </p:nvSpPr>
        <p:spPr>
          <a:xfrm>
            <a:off x="10797808" y="3405935"/>
            <a:ext cx="1394192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Adequate referral(s)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to service providers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0361F3-B66B-7C41-8280-83EBD1B3706C}"/>
              </a:ext>
            </a:extLst>
          </p:cNvPr>
          <p:cNvSpPr txBox="1"/>
          <p:nvPr/>
        </p:nvSpPr>
        <p:spPr>
          <a:xfrm>
            <a:off x="3391083" y="2707074"/>
            <a:ext cx="906597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Personal history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B20BC6A-52EC-B74B-A48D-4AAD7F29B91C}"/>
              </a:ext>
            </a:extLst>
          </p:cNvPr>
          <p:cNvCxnSpPr>
            <a:cxnSpLocks/>
          </p:cNvCxnSpPr>
          <p:nvPr/>
        </p:nvCxnSpPr>
        <p:spPr>
          <a:xfrm>
            <a:off x="3775166" y="3329550"/>
            <a:ext cx="0" cy="190895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39FFF42-91DC-9245-8F57-59CC113EBF13}"/>
              </a:ext>
            </a:extLst>
          </p:cNvPr>
          <p:cNvSpPr txBox="1"/>
          <p:nvPr/>
        </p:nvSpPr>
        <p:spPr>
          <a:xfrm>
            <a:off x="3963972" y="3359771"/>
            <a:ext cx="906597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Cultural sanctions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DAEF7DC-8C48-D74E-9FE4-C052D3B66B10}"/>
              </a:ext>
            </a:extLst>
          </p:cNvPr>
          <p:cNvCxnSpPr>
            <a:cxnSpLocks/>
          </p:cNvCxnSpPr>
          <p:nvPr/>
        </p:nvCxnSpPr>
        <p:spPr>
          <a:xfrm>
            <a:off x="4297680" y="3944542"/>
            <a:ext cx="0" cy="132157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Snip Diagonal Corner Rectangle 37">
            <a:extLst>
              <a:ext uri="{FF2B5EF4-FFF2-40B4-BE49-F238E27FC236}">
                <a16:creationId xmlns:a16="http://schemas.microsoft.com/office/drawing/2014/main" id="{6F090939-5D3D-E844-A6E6-ACB38AC296CD}"/>
              </a:ext>
            </a:extLst>
          </p:cNvPr>
          <p:cNvSpPr/>
          <p:nvPr/>
        </p:nvSpPr>
        <p:spPr>
          <a:xfrm>
            <a:off x="7064920" y="2747685"/>
            <a:ext cx="1933303" cy="404034"/>
          </a:xfrm>
          <a:prstGeom prst="snip2DiagRect">
            <a:avLst/>
          </a:prstGeom>
          <a:solidFill>
            <a:srgbClr val="FFFFFF"/>
          </a:solidFill>
          <a:ln w="2540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Socio-economic</a:t>
            </a:r>
          </a:p>
        </p:txBody>
      </p:sp>
      <p:sp>
        <p:nvSpPr>
          <p:cNvPr id="39" name="Snip Diagonal Corner Rectangle 38">
            <a:extLst>
              <a:ext uri="{FF2B5EF4-FFF2-40B4-BE49-F238E27FC236}">
                <a16:creationId xmlns:a16="http://schemas.microsoft.com/office/drawing/2014/main" id="{C94CC15D-7C1F-F84C-8AE5-85B9052422E8}"/>
              </a:ext>
            </a:extLst>
          </p:cNvPr>
          <p:cNvSpPr/>
          <p:nvPr/>
        </p:nvSpPr>
        <p:spPr>
          <a:xfrm>
            <a:off x="7050996" y="3247236"/>
            <a:ext cx="1933303" cy="404034"/>
          </a:xfrm>
          <a:prstGeom prst="snip2DiagRect">
            <a:avLst/>
          </a:prstGeom>
          <a:solidFill>
            <a:srgbClr val="FFFFFF"/>
          </a:solidFill>
          <a:ln w="2540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Psychological</a:t>
            </a:r>
          </a:p>
        </p:txBody>
      </p:sp>
      <p:sp>
        <p:nvSpPr>
          <p:cNvPr id="40" name="Snip Diagonal Corner Rectangle 39">
            <a:extLst>
              <a:ext uri="{FF2B5EF4-FFF2-40B4-BE49-F238E27FC236}">
                <a16:creationId xmlns:a16="http://schemas.microsoft.com/office/drawing/2014/main" id="{BE46E0DF-AA06-0843-9E52-441AFFC38744}"/>
              </a:ext>
            </a:extLst>
          </p:cNvPr>
          <p:cNvSpPr/>
          <p:nvPr/>
        </p:nvSpPr>
        <p:spPr>
          <a:xfrm>
            <a:off x="7061975" y="3746787"/>
            <a:ext cx="1933303" cy="404034"/>
          </a:xfrm>
          <a:prstGeom prst="snip2DiagRect">
            <a:avLst/>
          </a:prstGeom>
          <a:solidFill>
            <a:srgbClr val="FFFFFF"/>
          </a:solidFill>
          <a:ln w="2540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Physical - disability</a:t>
            </a:r>
          </a:p>
        </p:txBody>
      </p:sp>
      <p:sp>
        <p:nvSpPr>
          <p:cNvPr id="41" name="Snip Diagonal Corner Rectangle 40">
            <a:extLst>
              <a:ext uri="{FF2B5EF4-FFF2-40B4-BE49-F238E27FC236}">
                <a16:creationId xmlns:a16="http://schemas.microsoft.com/office/drawing/2014/main" id="{F9EDDEC9-422F-0443-AA96-1EC077D6DC51}"/>
              </a:ext>
            </a:extLst>
          </p:cNvPr>
          <p:cNvSpPr/>
          <p:nvPr/>
        </p:nvSpPr>
        <p:spPr>
          <a:xfrm>
            <a:off x="7061975" y="4246339"/>
            <a:ext cx="1933303" cy="404034"/>
          </a:xfrm>
          <a:prstGeom prst="snip2DiagRect">
            <a:avLst/>
          </a:prstGeom>
          <a:solidFill>
            <a:srgbClr val="FFFFFF"/>
          </a:solidFill>
          <a:ln w="2540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Legal / admin.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84196A-9FBD-E74A-B822-58248EE9852E}"/>
              </a:ext>
            </a:extLst>
          </p:cNvPr>
          <p:cNvSpPr txBox="1"/>
          <p:nvPr/>
        </p:nvSpPr>
        <p:spPr>
          <a:xfrm>
            <a:off x="7061975" y="4650373"/>
            <a:ext cx="67123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…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6E6F97-04EA-6C41-A6D7-448857CD5DEB}"/>
              </a:ext>
            </a:extLst>
          </p:cNvPr>
          <p:cNvSpPr txBox="1"/>
          <p:nvPr/>
        </p:nvSpPr>
        <p:spPr>
          <a:xfrm>
            <a:off x="4532589" y="2174526"/>
            <a:ext cx="1188983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Class, disability, gender, age…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4BC32DD-571E-8A4A-9702-1B90E4B27D1E}"/>
              </a:ext>
            </a:extLst>
          </p:cNvPr>
          <p:cNvCxnSpPr>
            <a:cxnSpLocks/>
          </p:cNvCxnSpPr>
          <p:nvPr/>
        </p:nvCxnSpPr>
        <p:spPr>
          <a:xfrm>
            <a:off x="4972595" y="3247236"/>
            <a:ext cx="0" cy="177246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99241467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1" y="286603"/>
            <a:ext cx="9774340" cy="1450757"/>
          </a:xfrm>
          <a:ln w="12700">
            <a:miter lim="400000"/>
          </a:ln>
        </p:spPr>
        <p:txBody>
          <a:bodyPr lIns="45718" tIns="45718" rIns="45718" bIns="45718" anchor="b">
            <a:normAutofit/>
          </a:bodyPr>
          <a:lstStyle/>
          <a:p>
            <a:r>
              <a:rPr lang="fr-FR" sz="4400" spc="-100" dirty="0">
                <a:solidFill>
                  <a:schemeClr val="accent2"/>
                </a:solidFill>
              </a:rPr>
              <a:t>Our 5 </a:t>
            </a:r>
            <a:r>
              <a:rPr lang="fr-FR" sz="4400" spc="-100" dirty="0" err="1">
                <a:solidFill>
                  <a:schemeClr val="accent2"/>
                </a:solidFill>
              </a:rPr>
              <a:t>recommendations</a:t>
            </a:r>
            <a:r>
              <a:rPr lang="fr-FR" sz="4400" spc="-100" dirty="0">
                <a:solidFill>
                  <a:schemeClr val="accent2"/>
                </a:solidFill>
              </a:rPr>
              <a:t> for an efficient SGBV support service for migrant </a:t>
            </a:r>
            <a:r>
              <a:rPr lang="fr-FR" sz="4400" spc="-100" dirty="0" err="1">
                <a:solidFill>
                  <a:schemeClr val="accent2"/>
                </a:solidFill>
              </a:rPr>
              <a:t>women</a:t>
            </a:r>
            <a:r>
              <a:rPr lang="fr-FR" sz="4400" spc="-1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35</a:t>
            </a:fld>
            <a:endParaRPr lang="uk-UA"/>
          </a:p>
        </p:txBody>
      </p:sp>
      <p:sp>
        <p:nvSpPr>
          <p:cNvPr id="5" name="Arc 2"/>
          <p:cNvSpPr>
            <a:spLocks/>
          </p:cNvSpPr>
          <p:nvPr/>
        </p:nvSpPr>
        <p:spPr bwMode="auto">
          <a:xfrm flipV="1">
            <a:off x="6076715" y="3940900"/>
            <a:ext cx="5079735" cy="2065414"/>
          </a:xfrm>
          <a:custGeom>
            <a:avLst/>
            <a:gdLst>
              <a:gd name="G0" fmla="+- 50 0 0"/>
              <a:gd name="G1" fmla="+- 21600 0 0"/>
              <a:gd name="G2" fmla="+- 21600 0 0"/>
              <a:gd name="T0" fmla="*/ 0 w 21650"/>
              <a:gd name="T1" fmla="*/ 0 h 21600"/>
              <a:gd name="T2" fmla="*/ 21650 w 21650"/>
              <a:gd name="T3" fmla="*/ 21563 h 21600"/>
              <a:gd name="T4" fmla="*/ 50 w 2165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50" h="21600" fill="none" extrusionOk="0">
                <a:moveTo>
                  <a:pt x="0" y="0"/>
                </a:moveTo>
                <a:cubicBezTo>
                  <a:pt x="16" y="0"/>
                  <a:pt x="33" y="-1"/>
                  <a:pt x="50" y="0"/>
                </a:cubicBezTo>
                <a:cubicBezTo>
                  <a:pt x="11964" y="0"/>
                  <a:pt x="21629" y="9648"/>
                  <a:pt x="21649" y="21563"/>
                </a:cubicBezTo>
              </a:path>
              <a:path w="21650" h="21600" stroke="0" extrusionOk="0">
                <a:moveTo>
                  <a:pt x="0" y="0"/>
                </a:moveTo>
                <a:cubicBezTo>
                  <a:pt x="16" y="0"/>
                  <a:pt x="33" y="-1"/>
                  <a:pt x="50" y="0"/>
                </a:cubicBezTo>
                <a:cubicBezTo>
                  <a:pt x="11964" y="0"/>
                  <a:pt x="21629" y="9648"/>
                  <a:pt x="21649" y="21563"/>
                </a:cubicBezTo>
                <a:lnTo>
                  <a:pt x="50" y="21600"/>
                </a:lnTo>
                <a:close/>
              </a:path>
            </a:pathLst>
          </a:custGeom>
          <a:solidFill>
            <a:srgbClr val="E9E3DF"/>
          </a:solidFill>
          <a:ln w="9525">
            <a:noFill/>
            <a:round/>
            <a:headEnd/>
            <a:tailEnd/>
          </a:ln>
          <a:effectLst/>
        </p:spPr>
        <p:txBody>
          <a:bodyPr rot="10800000" wrap="none" lIns="0" tIns="0" rIns="0" bIns="0" anchor="ctr"/>
          <a:lstStyle/>
          <a:p>
            <a:pPr algn="ctr"/>
            <a:endParaRPr lang="de-DE" b="1"/>
          </a:p>
        </p:txBody>
      </p:sp>
      <p:sp>
        <p:nvSpPr>
          <p:cNvPr id="7" name="Arc 3"/>
          <p:cNvSpPr>
            <a:spLocks/>
          </p:cNvSpPr>
          <p:nvPr/>
        </p:nvSpPr>
        <p:spPr bwMode="auto">
          <a:xfrm>
            <a:off x="6076715" y="1828009"/>
            <a:ext cx="5079736" cy="1995720"/>
          </a:xfrm>
          <a:custGeom>
            <a:avLst/>
            <a:gdLst>
              <a:gd name="G0" fmla="+- 50 0 0"/>
              <a:gd name="G1" fmla="+- 21600 0 0"/>
              <a:gd name="G2" fmla="+- 21600 0 0"/>
              <a:gd name="T0" fmla="*/ 0 w 21650"/>
              <a:gd name="T1" fmla="*/ 0 h 21600"/>
              <a:gd name="T2" fmla="*/ 21650 w 21650"/>
              <a:gd name="T3" fmla="*/ 21563 h 21600"/>
              <a:gd name="T4" fmla="*/ 50 w 2165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50" h="21600" fill="none" extrusionOk="0">
                <a:moveTo>
                  <a:pt x="0" y="0"/>
                </a:moveTo>
                <a:cubicBezTo>
                  <a:pt x="16" y="0"/>
                  <a:pt x="33" y="-1"/>
                  <a:pt x="50" y="0"/>
                </a:cubicBezTo>
                <a:cubicBezTo>
                  <a:pt x="11964" y="0"/>
                  <a:pt x="21629" y="9648"/>
                  <a:pt x="21649" y="21563"/>
                </a:cubicBezTo>
              </a:path>
              <a:path w="21650" h="21600" stroke="0" extrusionOk="0">
                <a:moveTo>
                  <a:pt x="0" y="0"/>
                </a:moveTo>
                <a:cubicBezTo>
                  <a:pt x="16" y="0"/>
                  <a:pt x="33" y="-1"/>
                  <a:pt x="50" y="0"/>
                </a:cubicBezTo>
                <a:cubicBezTo>
                  <a:pt x="11964" y="0"/>
                  <a:pt x="21629" y="9648"/>
                  <a:pt x="21649" y="21563"/>
                </a:cubicBezTo>
                <a:lnTo>
                  <a:pt x="50" y="21600"/>
                </a:lnTo>
                <a:close/>
              </a:path>
            </a:pathLst>
          </a:custGeom>
          <a:solidFill>
            <a:srgbClr val="E9E3DF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endParaRPr lang="de-DE" b="1"/>
          </a:p>
        </p:txBody>
      </p:sp>
      <p:sp>
        <p:nvSpPr>
          <p:cNvPr id="8" name="Arc 4"/>
          <p:cNvSpPr>
            <a:spLocks/>
          </p:cNvSpPr>
          <p:nvPr/>
        </p:nvSpPr>
        <p:spPr bwMode="auto">
          <a:xfrm flipH="1" flipV="1">
            <a:off x="842613" y="3940900"/>
            <a:ext cx="5151017" cy="2065413"/>
          </a:xfrm>
          <a:custGeom>
            <a:avLst/>
            <a:gdLst>
              <a:gd name="G0" fmla="+- 50 0 0"/>
              <a:gd name="G1" fmla="+- 21600 0 0"/>
              <a:gd name="G2" fmla="+- 21600 0 0"/>
              <a:gd name="T0" fmla="*/ 0 w 21650"/>
              <a:gd name="T1" fmla="*/ 0 h 21600"/>
              <a:gd name="T2" fmla="*/ 21650 w 21650"/>
              <a:gd name="T3" fmla="*/ 21563 h 21600"/>
              <a:gd name="T4" fmla="*/ 50 w 2165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50" h="21600" fill="none" extrusionOk="0">
                <a:moveTo>
                  <a:pt x="0" y="0"/>
                </a:moveTo>
                <a:cubicBezTo>
                  <a:pt x="16" y="0"/>
                  <a:pt x="33" y="-1"/>
                  <a:pt x="50" y="0"/>
                </a:cubicBezTo>
                <a:cubicBezTo>
                  <a:pt x="11964" y="0"/>
                  <a:pt x="21629" y="9648"/>
                  <a:pt x="21649" y="21563"/>
                </a:cubicBezTo>
              </a:path>
              <a:path w="21650" h="21600" stroke="0" extrusionOk="0">
                <a:moveTo>
                  <a:pt x="0" y="0"/>
                </a:moveTo>
                <a:cubicBezTo>
                  <a:pt x="16" y="0"/>
                  <a:pt x="33" y="-1"/>
                  <a:pt x="50" y="0"/>
                </a:cubicBezTo>
                <a:cubicBezTo>
                  <a:pt x="11964" y="0"/>
                  <a:pt x="21629" y="9648"/>
                  <a:pt x="21649" y="21563"/>
                </a:cubicBezTo>
                <a:lnTo>
                  <a:pt x="50" y="21600"/>
                </a:lnTo>
                <a:close/>
              </a:path>
            </a:pathLst>
          </a:custGeom>
          <a:solidFill>
            <a:srgbClr val="E9E3DF"/>
          </a:solidFill>
          <a:ln w="9525">
            <a:noFill/>
            <a:round/>
            <a:headEnd/>
            <a:tailEnd/>
          </a:ln>
          <a:effectLst/>
        </p:spPr>
        <p:txBody>
          <a:bodyPr rot="10800000" wrap="none" lIns="0" tIns="0" rIns="0" bIns="0" anchor="ctr"/>
          <a:lstStyle/>
          <a:p>
            <a:pPr algn="ctr"/>
            <a:endParaRPr lang="de-DE" b="1"/>
          </a:p>
        </p:txBody>
      </p:sp>
      <p:sp>
        <p:nvSpPr>
          <p:cNvPr id="9" name="Arc 15"/>
          <p:cNvSpPr>
            <a:spLocks/>
          </p:cNvSpPr>
          <p:nvPr/>
        </p:nvSpPr>
        <p:spPr bwMode="auto">
          <a:xfrm flipH="1">
            <a:off x="842615" y="1828009"/>
            <a:ext cx="5151018" cy="1995720"/>
          </a:xfrm>
          <a:custGeom>
            <a:avLst/>
            <a:gdLst>
              <a:gd name="G0" fmla="+- 50 0 0"/>
              <a:gd name="G1" fmla="+- 21600 0 0"/>
              <a:gd name="G2" fmla="+- 21600 0 0"/>
              <a:gd name="T0" fmla="*/ 0 w 21650"/>
              <a:gd name="T1" fmla="*/ 0 h 21641"/>
              <a:gd name="T2" fmla="*/ 21650 w 21650"/>
              <a:gd name="T3" fmla="*/ 21641 h 21641"/>
              <a:gd name="T4" fmla="*/ 50 w 21650"/>
              <a:gd name="T5" fmla="*/ 21600 h 2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50" h="21641" fill="none" extrusionOk="0">
                <a:moveTo>
                  <a:pt x="0" y="0"/>
                </a:moveTo>
                <a:cubicBezTo>
                  <a:pt x="16" y="0"/>
                  <a:pt x="33" y="-1"/>
                  <a:pt x="50" y="0"/>
                </a:cubicBezTo>
                <a:cubicBezTo>
                  <a:pt x="11979" y="0"/>
                  <a:pt x="21650" y="9670"/>
                  <a:pt x="21650" y="21600"/>
                </a:cubicBezTo>
                <a:cubicBezTo>
                  <a:pt x="21650" y="21613"/>
                  <a:pt x="21649" y="21627"/>
                  <a:pt x="21649" y="21640"/>
                </a:cubicBezTo>
              </a:path>
              <a:path w="21650" h="21641" stroke="0" extrusionOk="0">
                <a:moveTo>
                  <a:pt x="0" y="0"/>
                </a:moveTo>
                <a:cubicBezTo>
                  <a:pt x="16" y="0"/>
                  <a:pt x="33" y="-1"/>
                  <a:pt x="50" y="0"/>
                </a:cubicBezTo>
                <a:cubicBezTo>
                  <a:pt x="11979" y="0"/>
                  <a:pt x="21650" y="9670"/>
                  <a:pt x="21650" y="21600"/>
                </a:cubicBezTo>
                <a:cubicBezTo>
                  <a:pt x="21650" y="21613"/>
                  <a:pt x="21649" y="21627"/>
                  <a:pt x="21649" y="21640"/>
                </a:cubicBezTo>
                <a:lnTo>
                  <a:pt x="50" y="21600"/>
                </a:lnTo>
                <a:close/>
              </a:path>
            </a:pathLst>
          </a:custGeom>
          <a:solidFill>
            <a:srgbClr val="E9E3DF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endParaRPr lang="de-DE" b="1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863366" y="2665214"/>
            <a:ext cx="4130265" cy="6924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lvl="1" algn="ctr" defTabSz="330200" hangingPunct="1">
              <a:spcBef>
                <a:spcPts val="300"/>
              </a:spcBef>
              <a:spcAft>
                <a:spcPts val="300"/>
              </a:spcAft>
              <a:tabLst>
                <a:tab pos="8521700" algn="r"/>
              </a:tabLst>
            </a:pPr>
            <a:r>
              <a:rPr lang="fr-FR" sz="2000" b="1" dirty="0" err="1">
                <a:latin typeface="Calibri Light"/>
                <a:ea typeface="Calibri Light"/>
                <a:cs typeface="Calibri Light"/>
                <a:sym typeface="Calibri Light"/>
              </a:rPr>
              <a:t>work</a:t>
            </a:r>
            <a:r>
              <a:rPr lang="fr-FR" sz="2000" b="1" dirty="0">
                <a:latin typeface="Calibri Light"/>
                <a:ea typeface="Calibri Light"/>
                <a:cs typeface="Calibri Light"/>
                <a:sym typeface="Calibri Light"/>
              </a:rPr>
              <a:t> as a </a:t>
            </a:r>
            <a:r>
              <a:rPr lang="fr-FR" sz="2000" b="1" dirty="0" err="1">
                <a:latin typeface="Calibri Light"/>
                <a:ea typeface="Calibri Light"/>
                <a:cs typeface="Calibri Light"/>
                <a:sym typeface="Calibri Light"/>
              </a:rPr>
              <a:t>resourceful</a:t>
            </a:r>
            <a:endParaRPr lang="fr-FR" sz="2000" b="1" dirty="0">
              <a:latin typeface="Calibri Light"/>
              <a:ea typeface="Calibri Light"/>
              <a:cs typeface="Calibri Light"/>
              <a:sym typeface="Calibri Light"/>
            </a:endParaRPr>
          </a:p>
          <a:p>
            <a:pPr lvl="1" algn="ctr" defTabSz="330200" hangingPunct="1">
              <a:spcBef>
                <a:spcPts val="300"/>
              </a:spcBef>
              <a:spcAft>
                <a:spcPts val="300"/>
              </a:spcAft>
              <a:tabLst>
                <a:tab pos="8521700" algn="r"/>
              </a:tabLst>
            </a:pPr>
            <a:r>
              <a:rPr lang="fr-FR" sz="2000" b="1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sz="2000" b="1" dirty="0" err="1">
                <a:latin typeface="Calibri Light"/>
                <a:ea typeface="Calibri Light"/>
                <a:cs typeface="Calibri Light"/>
                <a:sym typeface="Calibri Light"/>
              </a:rPr>
              <a:t>ecosystem</a:t>
            </a:r>
            <a:endParaRPr lang="fr-FR" sz="2000" dirty="0"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 flipH="1">
            <a:off x="4450718" y="3153010"/>
            <a:ext cx="3691128" cy="1341438"/>
          </a:xfrm>
          <a:prstGeom prst="ellipse">
            <a:avLst/>
          </a:prstGeom>
          <a:solidFill>
            <a:srgbClr val="806B6A"/>
          </a:solidFill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fr-FR" sz="2000" dirty="0" err="1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Adopt</a:t>
            </a:r>
            <a:r>
              <a:rPr lang="fr-FR" sz="20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 a </a:t>
            </a:r>
            <a:r>
              <a:rPr lang="fr-FR" sz="2000" b="1" dirty="0" err="1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rights-based</a:t>
            </a:r>
            <a:r>
              <a:rPr lang="fr-FR" sz="2000" b="1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participatory</a:t>
            </a:r>
            <a:r>
              <a:rPr lang="fr-FR" sz="2000" b="1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/>
              </a:rPr>
              <a:t>approach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159787" y="2540885"/>
            <a:ext cx="4225215" cy="61555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lvl="1" algn="ctr">
              <a:buClr>
                <a:schemeClr val="accent1"/>
              </a:buClr>
              <a:defRPr sz="3200"/>
            </a:pPr>
            <a:r>
              <a:rPr lang="fr-FR" sz="2000" b="1" dirty="0">
                <a:latin typeface="Calibri Light"/>
                <a:ea typeface="Calibri Light"/>
                <a:cs typeface="Calibri Light"/>
                <a:sym typeface="Calibri Light"/>
              </a:rPr>
              <a:t>training</a:t>
            </a:r>
            <a:r>
              <a:rPr lang="fr-FR" sz="2000" dirty="0">
                <a:latin typeface="Calibri Light"/>
                <a:ea typeface="Calibri Light"/>
                <a:cs typeface="Calibri Light"/>
                <a:sym typeface="Calibri Light"/>
              </a:rPr>
              <a:t> of all </a:t>
            </a:r>
            <a:r>
              <a:rPr lang="fr-FR" sz="2000" dirty="0" err="1">
                <a:latin typeface="Calibri Light"/>
                <a:ea typeface="Calibri Light"/>
                <a:cs typeface="Calibri Light"/>
                <a:sym typeface="Calibri Light"/>
              </a:rPr>
              <a:t>stakeholders</a:t>
            </a:r>
            <a:r>
              <a:rPr lang="fr-FR" sz="20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</a:p>
          <a:p>
            <a:pPr lvl="1" algn="ctr">
              <a:buClr>
                <a:schemeClr val="accent1"/>
              </a:buClr>
              <a:defRPr sz="3200"/>
            </a:pPr>
            <a:r>
              <a:rPr lang="fr-FR" sz="2000" dirty="0">
                <a:latin typeface="Calibri Light"/>
                <a:ea typeface="Calibri Light"/>
                <a:cs typeface="Calibri Light"/>
                <a:sym typeface="Calibri Light"/>
              </a:rPr>
              <a:t>         </a:t>
            </a:r>
            <a:r>
              <a:rPr lang="fr-FR" sz="2000" dirty="0" err="1">
                <a:latin typeface="Calibri Light"/>
                <a:ea typeface="Calibri Light"/>
                <a:cs typeface="Calibri Light"/>
                <a:sym typeface="Calibri Light"/>
              </a:rPr>
              <a:t>involved</a:t>
            </a:r>
            <a:r>
              <a:rPr lang="fr-FR" sz="2000" dirty="0">
                <a:latin typeface="Calibri Light"/>
                <a:ea typeface="Calibri Light"/>
                <a:cs typeface="Calibri Light"/>
                <a:sym typeface="Calibri Light"/>
              </a:rPr>
              <a:t> in SGBV</a:t>
            </a:r>
            <a:endParaRPr lang="fr-FR" sz="2000" b="1" dirty="0"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151012" y="4215836"/>
            <a:ext cx="4601039" cy="61555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lvl="1" algn="ctr">
              <a:buClr>
                <a:schemeClr val="accent1"/>
              </a:buClr>
              <a:defRPr sz="3200"/>
            </a:pPr>
            <a:r>
              <a:rPr lang="fr-FR" sz="2000" b="1" dirty="0" err="1">
                <a:latin typeface="Calibri Light"/>
                <a:ea typeface="Calibri Light"/>
                <a:cs typeface="Calibri Light"/>
                <a:sym typeface="Calibri Light"/>
              </a:rPr>
              <a:t>awareness-raising</a:t>
            </a:r>
            <a:r>
              <a:rPr lang="fr-FR" sz="2000" b="1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sz="2000" b="1" dirty="0" err="1">
                <a:latin typeface="Calibri Light"/>
                <a:ea typeface="Calibri Light"/>
                <a:cs typeface="Calibri Light"/>
                <a:sym typeface="Calibri Light"/>
              </a:rPr>
              <a:t>campaigns</a:t>
            </a:r>
            <a:r>
              <a:rPr lang="fr-FR" sz="2000" b="1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</a:p>
          <a:p>
            <a:pPr lvl="1" algn="ctr">
              <a:buClr>
                <a:schemeClr val="accent1"/>
              </a:buClr>
              <a:defRPr sz="3200"/>
            </a:pPr>
            <a:r>
              <a:rPr lang="fr-FR" sz="2000" dirty="0">
                <a:latin typeface="Calibri Light"/>
                <a:ea typeface="Calibri Light"/>
                <a:cs typeface="Calibri Light"/>
                <a:sym typeface="Calibri Light"/>
              </a:rPr>
              <a:t>on SGBV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4615" y="5102133"/>
            <a:ext cx="2826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chemeClr val="accent1"/>
              </a:buClr>
              <a:defRPr sz="3200"/>
            </a:pPr>
            <a:r>
              <a:rPr lang="fr-FR" sz="1200" i="1" dirty="0" err="1">
                <a:latin typeface="Calibri Light"/>
                <a:ea typeface="Calibri Light"/>
                <a:cs typeface="Calibri Light"/>
                <a:sym typeface="Calibri Light"/>
              </a:rPr>
              <a:t>taking</a:t>
            </a:r>
            <a:r>
              <a:rPr lang="fr-FR" sz="1200" i="1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sz="1200" i="1" dirty="0" err="1">
                <a:latin typeface="Calibri Light"/>
                <a:ea typeface="Calibri Light"/>
                <a:cs typeface="Calibri Light"/>
                <a:sym typeface="Calibri Light"/>
              </a:rPr>
              <a:t>into</a:t>
            </a:r>
            <a:r>
              <a:rPr lang="fr-FR" sz="1200" i="1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sz="1200" i="1" dirty="0" err="1">
                <a:latin typeface="Calibri Light"/>
                <a:ea typeface="Calibri Light"/>
                <a:cs typeface="Calibri Light"/>
                <a:sym typeface="Calibri Light"/>
              </a:rPr>
              <a:t>account</a:t>
            </a:r>
            <a:r>
              <a:rPr lang="fr-FR" sz="1200" i="1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sz="1200" i="1" dirty="0" err="1">
                <a:latin typeface="Calibri Light"/>
                <a:ea typeface="Calibri Light"/>
                <a:cs typeface="Calibri Light"/>
                <a:sym typeface="Calibri Light"/>
              </a:rPr>
              <a:t>different</a:t>
            </a:r>
            <a:r>
              <a:rPr lang="fr-FR" sz="1200" i="1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</a:p>
          <a:p>
            <a:pPr lvl="1" algn="ctr">
              <a:buClr>
                <a:schemeClr val="accent1"/>
              </a:buClr>
              <a:defRPr sz="3200"/>
            </a:pPr>
            <a:r>
              <a:rPr lang="fr-FR" sz="1200" i="1" dirty="0">
                <a:latin typeface="Calibri Light"/>
                <a:ea typeface="Calibri Light"/>
                <a:cs typeface="Calibri Light"/>
                <a:sym typeface="Calibri Light"/>
              </a:rPr>
              <a:t>cultural </a:t>
            </a:r>
            <a:r>
              <a:rPr lang="fr-FR" sz="1200" i="1" dirty="0" err="1">
                <a:latin typeface="Calibri Light"/>
                <a:ea typeface="Calibri Light"/>
                <a:cs typeface="Calibri Light"/>
                <a:sym typeface="Calibri Light"/>
              </a:rPr>
              <a:t>constructs</a:t>
            </a:r>
            <a:r>
              <a:rPr lang="fr-FR" sz="1200" i="1" dirty="0">
                <a:latin typeface="Calibri Light"/>
                <a:ea typeface="Calibri Light"/>
                <a:cs typeface="Calibri Light"/>
                <a:sym typeface="Calibri Light"/>
              </a:rPr>
              <a:t> of </a:t>
            </a:r>
            <a:r>
              <a:rPr lang="fr-FR" sz="1200" i="1" dirty="0" err="1">
                <a:latin typeface="Calibri Light"/>
                <a:ea typeface="Calibri Light"/>
                <a:cs typeface="Calibri Light"/>
                <a:sym typeface="Calibri Light"/>
              </a:rPr>
              <a:t>gender</a:t>
            </a:r>
            <a:r>
              <a:rPr lang="fr-FR" sz="1200" i="1" dirty="0">
                <a:latin typeface="Calibri Light"/>
                <a:ea typeface="Calibri Light"/>
                <a:cs typeface="Calibri Light"/>
                <a:sym typeface="Calibri Light"/>
              </a:rPr>
              <a:t> &amp; </a:t>
            </a:r>
          </a:p>
          <a:p>
            <a:pPr lvl="1" algn="ctr">
              <a:buClr>
                <a:schemeClr val="accent1"/>
              </a:buClr>
              <a:defRPr sz="3200"/>
            </a:pPr>
            <a:r>
              <a:rPr lang="fr-FR" sz="1200" i="1" dirty="0">
                <a:latin typeface="Calibri Light"/>
                <a:ea typeface="Calibri Light"/>
                <a:cs typeface="Calibri Light"/>
                <a:sym typeface="Calibri Light"/>
              </a:rPr>
              <a:t>the </a:t>
            </a:r>
            <a:r>
              <a:rPr lang="fr-FR" sz="1200" i="1" dirty="0" err="1">
                <a:latin typeface="Calibri Light"/>
                <a:ea typeface="Calibri Light"/>
                <a:cs typeface="Calibri Light"/>
                <a:sym typeface="Calibri Light"/>
              </a:rPr>
              <a:t>specific</a:t>
            </a:r>
            <a:r>
              <a:rPr lang="fr-FR" sz="1200" i="1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sz="1200" i="1" dirty="0" err="1">
                <a:latin typeface="Calibri Light"/>
                <a:ea typeface="Calibri Light"/>
                <a:cs typeface="Calibri Light"/>
                <a:sym typeface="Calibri Light"/>
              </a:rPr>
              <a:t>migratory</a:t>
            </a:r>
            <a:r>
              <a:rPr lang="fr-FR" sz="1200" i="1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fr-FR" sz="1200" i="1" dirty="0" err="1">
                <a:latin typeface="Calibri Light"/>
                <a:ea typeface="Calibri Light"/>
                <a:cs typeface="Calibri Light"/>
                <a:sym typeface="Calibri Light"/>
              </a:rPr>
              <a:t>context</a:t>
            </a:r>
            <a:endParaRPr lang="fr-FR" sz="1200" i="1" dirty="0"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507266" y="4490514"/>
            <a:ext cx="4732269" cy="61555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lvl="1" algn="ctr">
              <a:buClr>
                <a:schemeClr val="accent1"/>
              </a:buClr>
              <a:defRPr sz="3200"/>
            </a:pPr>
            <a:r>
              <a:rPr lang="fr-FR" sz="2000" dirty="0" err="1">
                <a:latin typeface="Calibri Light"/>
                <a:ea typeface="Calibri Light"/>
                <a:cs typeface="Calibri Light"/>
                <a:sym typeface="Calibri Light"/>
              </a:rPr>
              <a:t>Develop</a:t>
            </a:r>
            <a:r>
              <a:rPr lang="fr-FR" sz="2000" dirty="0">
                <a:latin typeface="Calibri Light"/>
                <a:ea typeface="Calibri Light"/>
                <a:cs typeface="Calibri Light"/>
                <a:sym typeface="Calibri Light"/>
              </a:rPr>
              <a:t> &amp; </a:t>
            </a:r>
            <a:r>
              <a:rPr lang="fr-FR" sz="2000" dirty="0" err="1">
                <a:latin typeface="Calibri Light"/>
                <a:ea typeface="Calibri Light"/>
                <a:cs typeface="Calibri Light"/>
                <a:sym typeface="Calibri Light"/>
              </a:rPr>
              <a:t>implement</a:t>
            </a:r>
            <a:r>
              <a:rPr lang="fr-FR" sz="2000" dirty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</a:p>
          <a:p>
            <a:pPr lvl="1">
              <a:buClr>
                <a:schemeClr val="accent1"/>
              </a:buClr>
              <a:defRPr sz="3200"/>
            </a:pPr>
            <a:r>
              <a:rPr lang="fr-FR" sz="2000" b="1" dirty="0" err="1">
                <a:latin typeface="Calibri Light"/>
                <a:ea typeface="Calibri Light"/>
                <a:cs typeface="Calibri Light"/>
                <a:sym typeface="Calibri Light"/>
              </a:rPr>
              <a:t>tools</a:t>
            </a:r>
            <a:r>
              <a:rPr lang="fr-FR" sz="2000" b="1" dirty="0">
                <a:latin typeface="Calibri Light"/>
                <a:ea typeface="Calibri Light"/>
                <a:cs typeface="Calibri Light"/>
                <a:sym typeface="Calibri Light"/>
              </a:rPr>
              <a:t> for </a:t>
            </a:r>
            <a:r>
              <a:rPr lang="fr-FR" sz="2000" b="1" dirty="0" err="1">
                <a:latin typeface="Calibri Light"/>
                <a:ea typeface="Calibri Light"/>
                <a:cs typeface="Calibri Light"/>
                <a:sym typeface="Calibri Light"/>
              </a:rPr>
              <a:t>improved</a:t>
            </a:r>
            <a:r>
              <a:rPr lang="fr-FR" sz="2000" b="1" dirty="0">
                <a:latin typeface="Calibri Light"/>
                <a:ea typeface="Calibri Light"/>
                <a:cs typeface="Calibri Light"/>
                <a:sym typeface="Calibri Light"/>
              </a:rPr>
              <a:t> case management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51187899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AAFA6-DF5B-4E2B-BBE6-D53207C1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Key Performance Indicators </a:t>
            </a:r>
            <a:endParaRPr lang="en-MT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8AE7B-E756-4598-8A32-8DB52C960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3F2B7-ED6E-4CE4-B1A0-50ED8CCC963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MT" smtClean="0"/>
              <a:t>36</a:t>
            </a:fld>
            <a:endParaRPr lang="en-MT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E9F610-B908-4C01-AD79-E47962FA5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21621"/>
              </p:ext>
            </p:extLst>
          </p:nvPr>
        </p:nvGraphicFramePr>
        <p:xfrm>
          <a:off x="1097279" y="1845734"/>
          <a:ext cx="10339977" cy="443302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65445">
                  <a:extLst>
                    <a:ext uri="{9D8B030D-6E8A-4147-A177-3AD203B41FA5}">
                      <a16:colId xmlns:a16="http://schemas.microsoft.com/office/drawing/2014/main" val="2814562122"/>
                    </a:ext>
                  </a:extLst>
                </a:gridCol>
                <a:gridCol w="2293633">
                  <a:extLst>
                    <a:ext uri="{9D8B030D-6E8A-4147-A177-3AD203B41FA5}">
                      <a16:colId xmlns:a16="http://schemas.microsoft.com/office/drawing/2014/main" val="1568915975"/>
                    </a:ext>
                  </a:extLst>
                </a:gridCol>
                <a:gridCol w="2293633">
                  <a:extLst>
                    <a:ext uri="{9D8B030D-6E8A-4147-A177-3AD203B41FA5}">
                      <a16:colId xmlns:a16="http://schemas.microsoft.com/office/drawing/2014/main" val="2033499067"/>
                    </a:ext>
                  </a:extLst>
                </a:gridCol>
                <a:gridCol w="2293633">
                  <a:extLst>
                    <a:ext uri="{9D8B030D-6E8A-4147-A177-3AD203B41FA5}">
                      <a16:colId xmlns:a16="http://schemas.microsoft.com/office/drawing/2014/main" val="1443412452"/>
                    </a:ext>
                  </a:extLst>
                </a:gridCol>
                <a:gridCol w="2293633">
                  <a:extLst>
                    <a:ext uri="{9D8B030D-6E8A-4147-A177-3AD203B41FA5}">
                      <a16:colId xmlns:a16="http://schemas.microsoft.com/office/drawing/2014/main" val="3845791422"/>
                    </a:ext>
                  </a:extLst>
                </a:gridCol>
              </a:tblGrid>
              <a:tr h="1091595">
                <a:tc>
                  <a:txBody>
                    <a:bodyPr/>
                    <a:lstStyle/>
                    <a:p>
                      <a:pPr algn="ctr"/>
                      <a:endParaRPr lang="en-M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Operational</a:t>
                      </a:r>
                      <a:endParaRPr lang="en-M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Capacity building</a:t>
                      </a:r>
                      <a:endParaRPr lang="en-M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Research and data collection</a:t>
                      </a:r>
                      <a:endParaRPr lang="en-M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Policy and protocol</a:t>
                      </a:r>
                      <a:endParaRPr lang="en-MT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613511"/>
                  </a:ext>
                </a:extLst>
              </a:tr>
              <a:tr h="10915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Option 1</a:t>
                      </a:r>
                      <a:endParaRPr lang="en-M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Minimum</a:t>
                      </a:r>
                      <a:r>
                        <a:rPr lang="en-GB" sz="1400" b="1" baseline="0" dirty="0"/>
                        <a:t> 250 hours of direct client contact</a:t>
                      </a:r>
                    </a:p>
                    <a:p>
                      <a:pPr algn="ctr"/>
                      <a:r>
                        <a:rPr lang="en-GB" sz="1400" b="1" baseline="0" dirty="0"/>
                        <a:t>(30 people assisted) </a:t>
                      </a:r>
                      <a:endParaRPr lang="en-M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Continuation</a:t>
                      </a:r>
                      <a:r>
                        <a:rPr lang="en-GB" sz="1400" baseline="0" dirty="0"/>
                        <a:t> of consultancy for external entities </a:t>
                      </a:r>
                      <a:endParaRPr lang="en-M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Statistical</a:t>
                      </a:r>
                      <a:r>
                        <a:rPr lang="en-GB" sz="1400" baseline="0" dirty="0"/>
                        <a:t> reports </a:t>
                      </a:r>
                      <a:endParaRPr lang="en-M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Data collection protocol </a:t>
                      </a:r>
                      <a:endParaRPr lang="en-M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226818"/>
                  </a:ext>
                </a:extLst>
              </a:tr>
              <a:tr h="10915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Option 2</a:t>
                      </a:r>
                      <a:endParaRPr lang="en-M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Minimum</a:t>
                      </a:r>
                      <a:r>
                        <a:rPr lang="en-GB" sz="1400" b="1" baseline="0" dirty="0"/>
                        <a:t> 300 hours of direct client contact</a:t>
                      </a:r>
                    </a:p>
                    <a:p>
                      <a:pPr algn="ctr"/>
                      <a:r>
                        <a:rPr lang="en-GB" sz="1400" b="1" baseline="0" dirty="0"/>
                        <a:t>(40 people assisted)</a:t>
                      </a:r>
                      <a:endParaRPr lang="en-M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Interpreters made available to other services </a:t>
                      </a:r>
                      <a:endParaRPr lang="en-M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Statistical</a:t>
                      </a:r>
                      <a:r>
                        <a:rPr lang="en-GB" sz="1400" baseline="0" dirty="0"/>
                        <a:t> reports </a:t>
                      </a:r>
                    </a:p>
                    <a:p>
                      <a:pPr algn="ctr"/>
                      <a:r>
                        <a:rPr lang="en-GB" sz="1400" baseline="0" dirty="0"/>
                        <a:t>Regular trends in migration evaluation</a:t>
                      </a:r>
                      <a:endParaRPr lang="en-M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Information management </a:t>
                      </a:r>
                      <a:endParaRPr lang="en-M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239124"/>
                  </a:ext>
                </a:extLst>
              </a:tr>
              <a:tr h="10915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Option 3</a:t>
                      </a:r>
                      <a:endParaRPr lang="en-M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Minimum 250</a:t>
                      </a:r>
                      <a:r>
                        <a:rPr lang="en-GB" sz="1400" b="1" baseline="0" dirty="0"/>
                        <a:t> hrs of direct client contact</a:t>
                      </a:r>
                    </a:p>
                    <a:p>
                      <a:pPr algn="ctr"/>
                      <a:r>
                        <a:rPr lang="en-GB" sz="1400" b="1" baseline="0" dirty="0"/>
                        <a:t>20 clients assisted</a:t>
                      </a:r>
                    </a:p>
                    <a:p>
                      <a:pPr algn="ctr"/>
                      <a:r>
                        <a:rPr lang="en-GB" sz="1400" b="1" baseline="0" dirty="0"/>
                        <a:t>(50 people assisted)</a:t>
                      </a:r>
                      <a:endParaRPr lang="en-M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  <a:r>
                        <a:rPr lang="en-GB" sz="1400" baseline="0" dirty="0"/>
                        <a:t> trainings offered to other services </a:t>
                      </a:r>
                    </a:p>
                    <a:p>
                      <a:pPr algn="ctr"/>
                      <a:r>
                        <a:rPr lang="en-GB" sz="1400" baseline="0" dirty="0"/>
                        <a:t>Direct input to services </a:t>
                      </a:r>
                    </a:p>
                    <a:p>
                      <a:pPr algn="ctr"/>
                      <a:endParaRPr lang="en-GB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Development of a data collection protocol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/>
                        <a:t>One major project with 2 mixed methods </a:t>
                      </a:r>
                    </a:p>
                    <a:p>
                      <a:pPr algn="ctr"/>
                      <a:endParaRPr lang="en-M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baseline="0" dirty="0"/>
                        <a:t>Beginning development of inter-agency data management protocol</a:t>
                      </a:r>
                    </a:p>
                    <a:p>
                      <a:pPr algn="ctr"/>
                      <a:r>
                        <a:rPr lang="en-GB" sz="1400" b="1" baseline="0" dirty="0"/>
                        <a:t>Input to policy makers</a:t>
                      </a:r>
                      <a:endParaRPr lang="en-M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513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2278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100">
                <a:solidFill>
                  <a:schemeClr val="accent2"/>
                </a:solidFill>
              </a:defRPr>
            </a:lvl1pPr>
          </a:lstStyle>
          <a:p>
            <a:r>
              <a:rPr lang="fr-FR" sz="4400" dirty="0"/>
              <a:t>Agenda</a:t>
            </a:r>
            <a:endParaRPr sz="4400" dirty="0"/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1035412" y="1737360"/>
            <a:ext cx="10879923" cy="4593102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>
              <a:lnSpc>
                <a:spcPct val="120000"/>
              </a:lnSpc>
              <a:buFont typeface="Wingdings"/>
              <a:buChar char="❖"/>
              <a:defRPr sz="3200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  <a:sym typeface="Calibri Light"/>
              </a:rPr>
              <a:t> </a:t>
            </a:r>
            <a:r>
              <a:rPr lang="fr-FR" sz="2800" dirty="0" err="1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  <a:sym typeface="Calibri Light"/>
              </a:rPr>
              <a:t>Opening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  <a:sym typeface="Calibri Light"/>
              </a:rPr>
              <a:t> speech </a:t>
            </a:r>
            <a:endParaRPr sz="2800" dirty="0">
              <a:solidFill>
                <a:schemeClr val="bg1">
                  <a:lumMod val="65000"/>
                </a:schemeClr>
              </a:solidFill>
              <a:latin typeface="Calibri Light"/>
              <a:cs typeface="Calibri Light"/>
              <a:sym typeface="Calibri Light"/>
            </a:endParaRP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Better Future : the Project</a:t>
            </a:r>
          </a:p>
          <a:p>
            <a:pPr marL="403860" lvl="1"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 SGBV case study and research</a:t>
            </a:r>
          </a:p>
          <a:p>
            <a:pPr marL="403860" lvl="1"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 Cultural competence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Intl Protocol on Documentation and Investigation of Sexual Violence in conflict</a:t>
            </a: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Better Future : the Program</a:t>
            </a: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Closing Address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228023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377" y="334960"/>
            <a:ext cx="2986405" cy="3627758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1720602" y="4120274"/>
            <a:ext cx="8432754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5400">
                <a:solidFill>
                  <a:schemeClr val="accent1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Thank you for your attention</a:t>
            </a:r>
            <a:r>
              <a:rPr lang="en-GB" dirty="0"/>
              <a:t>!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38</a:t>
            </a:fld>
            <a:endParaRPr lang="uk-UA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459E6-57C6-ED4B-AF9F-C0EB3C48A6E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2" descr="Image result for swiss passport">
            <a:extLst>
              <a:ext uri="{FF2B5EF4-FFF2-40B4-BE49-F238E27FC236}">
                <a16:creationId xmlns:a16="http://schemas.microsoft.com/office/drawing/2014/main" id="{72FE3530-B367-0E4E-B158-BDAB0C0F8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615950"/>
            <a:ext cx="4100513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mage result for syrian passport">
            <a:extLst>
              <a:ext uri="{FF2B5EF4-FFF2-40B4-BE49-F238E27FC236}">
                <a16:creationId xmlns:a16="http://schemas.microsoft.com/office/drawing/2014/main" id="{E1FF8E9B-90B0-3541-9A7F-EA0A66717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98488"/>
            <a:ext cx="395446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2965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459E6-57C6-ED4B-AF9F-C0EB3C48A6E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2" descr="Image result for mostar bridge">
            <a:extLst>
              <a:ext uri="{FF2B5EF4-FFF2-40B4-BE49-F238E27FC236}">
                <a16:creationId xmlns:a16="http://schemas.microsoft.com/office/drawing/2014/main" id="{9039FCD6-C263-024F-A014-C61D62B41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0"/>
            <a:ext cx="10058400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98465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100">
                <a:solidFill>
                  <a:schemeClr val="accent2"/>
                </a:solidFill>
              </a:defRPr>
            </a:lvl1pPr>
          </a:lstStyle>
          <a:p>
            <a:r>
              <a:rPr lang="fr-FR" sz="4400" dirty="0"/>
              <a:t>Agenda</a:t>
            </a:r>
            <a:endParaRPr sz="4400" dirty="0"/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1035412" y="1737360"/>
            <a:ext cx="10781450" cy="4593102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>
              <a:lnSpc>
                <a:spcPct val="120000"/>
              </a:lnSpc>
              <a:buFont typeface="Wingdings"/>
              <a:buChar char="❖"/>
              <a:defRPr sz="3200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  <a:sym typeface="Calibri Light"/>
              </a:rPr>
              <a:t> </a:t>
            </a:r>
            <a:r>
              <a:rPr lang="fr-FR" sz="2800" dirty="0" err="1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  <a:sym typeface="Calibri Light"/>
              </a:rPr>
              <a:t>Opening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  <a:sym typeface="Calibri Light"/>
              </a:rPr>
              <a:t> speech </a:t>
            </a:r>
            <a:endParaRPr sz="2800" dirty="0">
              <a:solidFill>
                <a:schemeClr val="bg1">
                  <a:lumMod val="65000"/>
                </a:schemeClr>
              </a:solidFill>
              <a:latin typeface="Calibri Light"/>
              <a:cs typeface="Calibri Light"/>
              <a:sym typeface="Calibri Light"/>
            </a:endParaRPr>
          </a:p>
          <a:p>
            <a:pPr marL="90805" indent="-90805"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tx1"/>
                </a:solidFill>
              </a:rPr>
              <a:t> 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Better Future : the Project</a:t>
            </a:r>
          </a:p>
          <a:p>
            <a:pPr marL="403860" lvl="1"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 SGBV case study and research</a:t>
            </a:r>
          </a:p>
          <a:p>
            <a:pPr marL="403860" lvl="1"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ea typeface="Calibri Light"/>
                <a:cs typeface="Calibri Light"/>
              </a:rPr>
              <a:t> Cultural competence</a:t>
            </a: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ea typeface="Calibri Light"/>
                <a:cs typeface="Calibri Light"/>
              </a:rPr>
              <a:t> Intl Protocol on Documentation and Investigation of Sexual Violence in Conflict</a:t>
            </a: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ea typeface="Calibri Light"/>
                <a:cs typeface="Calibri Light"/>
              </a:rPr>
              <a:t> Better Future : the Program</a:t>
            </a:r>
          </a:p>
          <a:p>
            <a:pPr>
              <a:lnSpc>
                <a:spcPct val="120000"/>
              </a:lnSpc>
              <a:buFont typeface="Wingdings"/>
              <a:buChar char="❖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alibri Light"/>
                <a:ea typeface="Calibri Light"/>
                <a:cs typeface="Calibri Light"/>
              </a:rPr>
              <a:t> Closing Address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85733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xfrm>
            <a:off x="1097280" y="1733047"/>
            <a:ext cx="10561320" cy="41360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Font typeface="Wingdings"/>
              <a:buChar char="❖"/>
            </a:pPr>
            <a:r>
              <a:rPr lang="en-US" sz="2400" dirty="0">
                <a:latin typeface="Calibri Light"/>
                <a:ea typeface="Calibri Light"/>
                <a:cs typeface="Calibri Light"/>
              </a:rPr>
              <a:t> An autonomous, independent, voluntary, non-profit organization</a:t>
            </a:r>
          </a:p>
          <a:p>
            <a:pPr marL="90805" indent="-90805">
              <a:lnSpc>
                <a:spcPct val="120000"/>
              </a:lnSpc>
              <a:spcAft>
                <a:spcPts val="1200"/>
              </a:spcAft>
              <a:buFont typeface="Wingdings"/>
              <a:buChar char="❖"/>
            </a:pPr>
            <a:r>
              <a:rPr lang="mr-IN" sz="2400" dirty="0">
                <a:latin typeface="Calibri Light"/>
                <a:ea typeface="Calibri Light"/>
                <a:cs typeface="Calibri Light"/>
              </a:rPr>
              <a:t>…</a:t>
            </a:r>
            <a:r>
              <a:rPr lang="en-US" sz="2400" dirty="0">
                <a:latin typeface="Calibri Light"/>
                <a:ea typeface="Calibri Light"/>
                <a:cs typeface="Calibri Light"/>
              </a:rPr>
              <a:t>founded in May 2015</a:t>
            </a:r>
            <a:r>
              <a:rPr lang="mr-IN" sz="2400" dirty="0">
                <a:latin typeface="Calibri Light"/>
                <a:ea typeface="Calibri Light"/>
                <a:cs typeface="Calibri Light"/>
              </a:rPr>
              <a:t>…</a:t>
            </a:r>
            <a:r>
              <a:rPr lang="en-US" sz="2400" dirty="0">
                <a:latin typeface="Calibri Light"/>
                <a:ea typeface="Calibri Light"/>
                <a:cs typeface="Calibri Light"/>
              </a:rPr>
              <a:t> </a:t>
            </a:r>
          </a:p>
          <a:p>
            <a:pPr marL="90805" indent="-90805">
              <a:lnSpc>
                <a:spcPct val="120000"/>
              </a:lnSpc>
              <a:spcAft>
                <a:spcPts val="1200"/>
              </a:spcAft>
              <a:buFont typeface="Wingdings"/>
              <a:buChar char="❖"/>
            </a:pPr>
            <a:r>
              <a:rPr lang="mr-IN" sz="2400" dirty="0">
                <a:latin typeface="Calibri Light"/>
                <a:ea typeface="Calibri Light"/>
                <a:cs typeface="Calibri Light"/>
              </a:rPr>
              <a:t>…</a:t>
            </a:r>
            <a:r>
              <a:rPr lang="en-US" sz="2400" dirty="0">
                <a:latin typeface="Calibri Light"/>
                <a:ea typeface="Calibri Light"/>
                <a:cs typeface="Calibri Light"/>
              </a:rPr>
              <a:t>led by migrant women, working with and for migrant women </a:t>
            </a:r>
            <a:endParaRPr lang="en-US" dirty="0"/>
          </a:p>
          <a:p>
            <a:pPr>
              <a:lnSpc>
                <a:spcPct val="120000"/>
              </a:lnSpc>
              <a:spcAft>
                <a:spcPts val="1200"/>
              </a:spcAft>
              <a:buFont typeface="Wingdings"/>
              <a:buChar char="❖"/>
            </a:pPr>
            <a:r>
              <a:rPr lang="en-US" sz="2400" dirty="0">
                <a:latin typeface="Calibri Light"/>
                <a:ea typeface="Calibri Light"/>
                <a:cs typeface="Calibri Light"/>
              </a:rPr>
              <a:t> </a:t>
            </a:r>
            <a:r>
              <a:rPr lang="mr-IN" sz="2400" dirty="0">
                <a:latin typeface="Calibri Light"/>
                <a:ea typeface="Calibri Light"/>
                <a:cs typeface="Calibri Light"/>
              </a:rPr>
              <a:t>…</a:t>
            </a:r>
            <a:r>
              <a:rPr lang="en-US" sz="2400" dirty="0">
                <a:latin typeface="Calibri Light"/>
                <a:ea typeface="Calibri Light"/>
                <a:cs typeface="Calibri Light"/>
              </a:rPr>
              <a:t>using our ambition, drive, innovation, courage and creativity towards migrant women’s empowerment, full integration within the Maltese society and the realization of their full potential.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7</a:t>
            </a:fld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1" cy="127203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Who is MWAM?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100">
                <a:solidFill>
                  <a:schemeClr val="accent2"/>
                </a:solidFill>
              </a:defRPr>
            </a:lvl1pPr>
          </a:lstStyle>
          <a:p>
            <a:r>
              <a:rPr lang="en-GB" sz="4400" dirty="0"/>
              <a:t>MWAM - 4 Goals</a:t>
            </a:r>
            <a:endParaRPr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8</a:t>
            </a:fld>
            <a:endParaRPr lang="uk-UA"/>
          </a:p>
        </p:txBody>
      </p:sp>
      <p:sp>
        <p:nvSpPr>
          <p:cNvPr id="4" name="Rectangle à coins arrondis 3"/>
          <p:cNvSpPr/>
          <p:nvPr/>
        </p:nvSpPr>
        <p:spPr>
          <a:xfrm>
            <a:off x="1343472" y="2114098"/>
            <a:ext cx="4711827" cy="174695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ctr"/>
            <a:r>
              <a:rPr lang="en-US" sz="2000" dirty="0">
                <a:latin typeface="Calibri Light"/>
                <a:cs typeface="Calibri Light"/>
              </a:rPr>
              <a:t>To </a:t>
            </a:r>
            <a:r>
              <a:rPr lang="en-US" sz="2000" b="1" dirty="0">
                <a:latin typeface="Calibri Light"/>
                <a:cs typeface="Calibri Light"/>
              </a:rPr>
              <a:t>promote equal treatment</a:t>
            </a:r>
            <a:r>
              <a:rPr lang="en-US" sz="2000" dirty="0">
                <a:latin typeface="Calibri Light"/>
                <a:cs typeface="Calibri Light"/>
              </a:rPr>
              <a:t>, </a:t>
            </a:r>
          </a:p>
          <a:p>
            <a:pPr algn="ctr"/>
            <a:r>
              <a:rPr lang="en-US" sz="2000" b="1" dirty="0">
                <a:latin typeface="Calibri Light"/>
                <a:cs typeface="Calibri Light"/>
              </a:rPr>
              <a:t>equal rights </a:t>
            </a:r>
            <a:r>
              <a:rPr lang="en-US" sz="2000" dirty="0">
                <a:latin typeface="Calibri Light"/>
                <a:cs typeface="Calibri Light"/>
              </a:rPr>
              <a:t>and </a:t>
            </a:r>
            <a:r>
              <a:rPr lang="en-US" sz="2000" b="1" dirty="0">
                <a:latin typeface="Calibri Light"/>
                <a:cs typeface="Calibri Light"/>
              </a:rPr>
              <a:t>better integration </a:t>
            </a:r>
          </a:p>
          <a:p>
            <a:pPr algn="ctr"/>
            <a:r>
              <a:rPr lang="en-US" sz="2000" dirty="0">
                <a:latin typeface="Calibri Light"/>
                <a:cs typeface="Calibri Light"/>
              </a:rPr>
              <a:t>for migrant women in Malta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384032" y="2114098"/>
            <a:ext cx="4711827" cy="174694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Calibri Light"/>
                <a:cs typeface="Calibri Light"/>
              </a:rPr>
              <a:t>To </a:t>
            </a:r>
            <a:r>
              <a:rPr lang="en-US" sz="2000" b="1" dirty="0">
                <a:latin typeface="Calibri Light"/>
                <a:cs typeface="Calibri Light"/>
              </a:rPr>
              <a:t>develop partnerships </a:t>
            </a:r>
            <a:r>
              <a:rPr lang="en-US" sz="2000" dirty="0">
                <a:latin typeface="Calibri Light"/>
                <a:cs typeface="Calibri Light"/>
              </a:rPr>
              <a:t>within the community, </a:t>
            </a:r>
            <a:r>
              <a:rPr lang="en-US" sz="2000" b="1" dirty="0">
                <a:latin typeface="Calibri Light"/>
                <a:cs typeface="Calibri Light"/>
              </a:rPr>
              <a:t>share best practices</a:t>
            </a:r>
          </a:p>
          <a:p>
            <a:pPr algn="ctr"/>
            <a:r>
              <a:rPr lang="en-US" sz="2000" dirty="0">
                <a:latin typeface="Calibri Light"/>
                <a:cs typeface="Calibri Light"/>
              </a:rPr>
              <a:t> &amp; </a:t>
            </a:r>
            <a:r>
              <a:rPr lang="en-US" sz="2000" b="1" dirty="0">
                <a:latin typeface="Calibri Light"/>
                <a:cs typeface="Calibri Light"/>
              </a:rPr>
              <a:t>enhance migrant women’s roles </a:t>
            </a:r>
            <a:r>
              <a:rPr lang="en-US" sz="2000" dirty="0">
                <a:latin typeface="Calibri Light"/>
                <a:cs typeface="Calibri Light"/>
              </a:rPr>
              <a:t>in the Maltese community.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343472" y="4077829"/>
            <a:ext cx="4711827" cy="174168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ctr"/>
            <a:r>
              <a:rPr lang="en-US" sz="2000" dirty="0">
                <a:latin typeface="Calibri Light"/>
                <a:cs typeface="Calibri Light"/>
              </a:rPr>
              <a:t>To promote </a:t>
            </a:r>
            <a:r>
              <a:rPr lang="en-US" sz="2000" b="1" dirty="0">
                <a:latin typeface="Calibri Light"/>
                <a:cs typeface="Calibri Light"/>
              </a:rPr>
              <a:t>gender equality </a:t>
            </a:r>
          </a:p>
          <a:p>
            <a:pPr algn="ctr"/>
            <a:r>
              <a:rPr lang="en-US" sz="2000" dirty="0">
                <a:latin typeface="Calibri Light"/>
                <a:cs typeface="Calibri Light"/>
              </a:rPr>
              <a:t>among migrants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384032" y="4080947"/>
            <a:ext cx="4711827" cy="173856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Calibri Light"/>
                <a:cs typeface="Calibri Light"/>
              </a:rPr>
              <a:t>To promote </a:t>
            </a:r>
            <a:r>
              <a:rPr lang="en-US" sz="2000" b="1" dirty="0">
                <a:latin typeface="Calibri Light"/>
                <a:cs typeface="Calibri Light"/>
              </a:rPr>
              <a:t>migrant women’s rights </a:t>
            </a:r>
            <a:r>
              <a:rPr lang="en-US" sz="2000" dirty="0">
                <a:latin typeface="Calibri Light"/>
                <a:cs typeface="Calibri Light"/>
              </a:rPr>
              <a:t>&amp;</a:t>
            </a:r>
          </a:p>
          <a:p>
            <a:pPr algn="ctr"/>
            <a:r>
              <a:rPr lang="en-US" sz="2000" dirty="0">
                <a:latin typeface="Calibri Light"/>
                <a:cs typeface="Calibri Light"/>
              </a:rPr>
              <a:t>to </a:t>
            </a:r>
            <a:r>
              <a:rPr lang="en-US" sz="2000" b="1" dirty="0">
                <a:latin typeface="Calibri Light"/>
                <a:cs typeface="Calibri Light"/>
              </a:rPr>
              <a:t>contribute to the elimination of any form of violence against women </a:t>
            </a:r>
          </a:p>
          <a:p>
            <a:pPr algn="ctr"/>
            <a:r>
              <a:rPr lang="en-US" sz="2000" dirty="0">
                <a:latin typeface="Calibri Light"/>
                <a:cs typeface="Calibri Light"/>
              </a:rPr>
              <a:t>occurring in the Maltese Islands.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100">
                <a:solidFill>
                  <a:schemeClr val="accent2"/>
                </a:solidFill>
              </a:defRPr>
            </a:lvl1pPr>
          </a:lstStyle>
          <a:p>
            <a:r>
              <a:rPr lang="en-GB" sz="4400" dirty="0"/>
              <a:t>MWAM current projects</a:t>
            </a:r>
            <a:endParaRPr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9</a:t>
            </a:fld>
            <a:endParaRPr lang="uk-UA"/>
          </a:p>
        </p:txBody>
      </p:sp>
      <p:pic>
        <p:nvPicPr>
          <p:cNvPr id="1026" name="Picture 2" descr="https://i2.wp.com/migrantwomenmalta.org/wp-content/uploads/2018/10/Project-logo-11.png?fit=768%2C615">
            <a:extLst>
              <a:ext uri="{FF2B5EF4-FFF2-40B4-BE49-F238E27FC236}">
                <a16:creationId xmlns:a16="http://schemas.microsoft.com/office/drawing/2014/main" id="{7D2C3EAD-CE43-544C-80B1-1DF40486A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6" t="16986" r="17620" b="13059"/>
          <a:stretch/>
        </p:blipFill>
        <p:spPr bwMode="auto">
          <a:xfrm>
            <a:off x="6542480" y="2680328"/>
            <a:ext cx="2269088" cy="196620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09DED1-0649-B74D-A88B-B8EA30CDA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000" y="2680328"/>
            <a:ext cx="1996771" cy="19662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682A661-180F-6247-93FD-DBF920BC652B}"/>
              </a:ext>
            </a:extLst>
          </p:cNvPr>
          <p:cNvSpPr/>
          <p:nvPr/>
        </p:nvSpPr>
        <p:spPr>
          <a:xfrm>
            <a:off x="1097280" y="2680328"/>
            <a:ext cx="2272937" cy="1966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>
            <a:solidFill>
              <a:schemeClr val="accent5">
                <a:lumMod val="60000"/>
                <a:lumOff val="40000"/>
              </a:schemeClr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COMMUNICATION SESSIONS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i="1" dirty="0">
                <a:solidFill>
                  <a:schemeClr val="accent4"/>
                </a:solidFill>
              </a:rPr>
              <a:t>English classes &amp; childcare</a:t>
            </a:r>
            <a:endParaRPr kumimoji="0" lang="en-US" sz="1200" b="0" i="1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4AE4AA8-8CA5-284D-958A-859318135793}"/>
              </a:ext>
            </a:extLst>
          </p:cNvPr>
          <p:cNvSpPr/>
          <p:nvPr/>
        </p:nvSpPr>
        <p:spPr>
          <a:xfrm>
            <a:off x="3826650" y="2680328"/>
            <a:ext cx="2259397" cy="1966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>
            <a:solidFill>
              <a:schemeClr val="accent5">
                <a:lumMod val="60000"/>
                <a:lumOff val="40000"/>
              </a:schemeClr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BETTER FUTURE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i="1" dirty="0">
                <a:solidFill>
                  <a:schemeClr val="accent4"/>
                </a:solidFill>
              </a:rPr>
              <a:t>Mental health</a:t>
            </a:r>
          </a:p>
        </p:txBody>
      </p:sp>
    </p:spTree>
    <p:extLst>
      <p:ext uri="{BB962C8B-B14F-4D97-AF65-F5344CB8AC3E}">
        <p14:creationId xmlns:p14="http://schemas.microsoft.com/office/powerpoint/2010/main" val="9462769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00FF"/>
      </a:hlink>
      <a:folHlink>
        <a:srgbClr val="FF00FF"/>
      </a:folHlink>
    </a:clrScheme>
    <a:fontScheme name="Rétrospectiv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00FF"/>
      </a:hlink>
      <a:folHlink>
        <a:srgbClr val="FF00FF"/>
      </a:folHlink>
    </a:clrScheme>
    <a:fontScheme name="Rétrospectiv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5626</TotalTime>
  <Words>1835</Words>
  <Application>Microsoft Office PowerPoint</Application>
  <PresentationFormat>Widescreen</PresentationFormat>
  <Paragraphs>396</Paragraphs>
  <Slides>38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Helvetica</vt:lpstr>
      <vt:lpstr>Times New Roman</vt:lpstr>
      <vt:lpstr>Trebuchet MS</vt:lpstr>
      <vt:lpstr>Wingdings</vt:lpstr>
      <vt:lpstr>Wingdings,Sans-Serif</vt:lpstr>
      <vt:lpstr>Rétrospective</vt:lpstr>
      <vt:lpstr>Acrobat Document</vt:lpstr>
      <vt:lpstr> Creating a Better Future  for Migrant Women in Malta</vt:lpstr>
      <vt:lpstr>Agenda</vt:lpstr>
      <vt:lpstr>Agenda</vt:lpstr>
      <vt:lpstr>PowerPoint Presentation</vt:lpstr>
      <vt:lpstr>PowerPoint Presentation</vt:lpstr>
      <vt:lpstr>Agenda</vt:lpstr>
      <vt:lpstr>Who is MWAM?</vt:lpstr>
      <vt:lpstr>MWAM - 4 Goals</vt:lpstr>
      <vt:lpstr>MWAM current projects</vt:lpstr>
      <vt:lpstr>Why did we create Better Future?</vt:lpstr>
      <vt:lpstr>Our service: Better Future</vt:lpstr>
      <vt:lpstr>Better Future : our pillars</vt:lpstr>
      <vt:lpstr>Better Future : the team  </vt:lpstr>
      <vt:lpstr>Better Future : overview of our partners</vt:lpstr>
      <vt:lpstr>Better Future : overview of activities</vt:lpstr>
      <vt:lpstr>Better Future : outreach activity </vt:lpstr>
      <vt:lpstr>Better Future : mental health support</vt:lpstr>
      <vt:lpstr>Better Future : capacity building &amp; consultancy </vt:lpstr>
      <vt:lpstr>Agenda</vt:lpstr>
      <vt:lpstr>SGBV: what are we talking about?</vt:lpstr>
      <vt:lpstr>Case study: 20 years old mother</vt:lpstr>
      <vt:lpstr>Case study: 19 years old SGBV survivor</vt:lpstr>
      <vt:lpstr>Agenda</vt:lpstr>
      <vt:lpstr>Multiculturalism is a reality for Malta </vt:lpstr>
      <vt:lpstr>Cultural Competence: an imperative for service efficiency</vt:lpstr>
      <vt:lpstr>Our handbook</vt:lpstr>
      <vt:lpstr>Agenda</vt:lpstr>
      <vt:lpstr>PowerPoint Presentation</vt:lpstr>
      <vt:lpstr>International Protocol</vt:lpstr>
      <vt:lpstr>Agenda</vt:lpstr>
      <vt:lpstr>Our Program’s goals</vt:lpstr>
      <vt:lpstr>Integrating S/GBV survivors in services: taking into account intersectional factors</vt:lpstr>
      <vt:lpstr>Integrating S/GBV survivors in services: taking into account intersectional factors</vt:lpstr>
      <vt:lpstr>Integrating S/GBV survivors in services: taking into account intersectional factors</vt:lpstr>
      <vt:lpstr>Our 5 recommendations for an efficient SGBV support service for migrant women </vt:lpstr>
      <vt:lpstr>Key Performance Indicators </vt:lpstr>
      <vt:lpstr>Agenda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Migrant Women Association Malta</dc:title>
  <dc:creator>Ioana Diana Tudorancea</dc:creator>
  <cp:lastModifiedBy>Grech Stephen at Parlament-MT</cp:lastModifiedBy>
  <cp:revision>327</cp:revision>
  <cp:lastPrinted>2019-05-13T07:51:46Z</cp:lastPrinted>
  <dcterms:modified xsi:type="dcterms:W3CDTF">2019-07-10T06:21:00Z</dcterms:modified>
</cp:coreProperties>
</file>