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charts/colors2.xml" ContentType="application/vnd.ms-office.chartcolorstyl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charts/colors1.xml" ContentType="application/vnd.ms-office.chartcolorstyle+xml"/>
  <Override PartName="/ppt/slideLayouts/slideLayout10.xml" ContentType="application/vnd.openxmlformats-officedocument.presentationml.slideLayout+xml"/>
  <Default Extension="tiff" ContentType="image/tiff"/>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sldIdLst>
    <p:sldId id="256" r:id="rId2"/>
    <p:sldId id="257" r:id="rId3"/>
    <p:sldId id="258" r:id="rId4"/>
    <p:sldId id="261" r:id="rId5"/>
    <p:sldId id="262" r:id="rId6"/>
    <p:sldId id="289" r:id="rId7"/>
    <p:sldId id="287" r:id="rId8"/>
    <p:sldId id="264" r:id="rId9"/>
    <p:sldId id="269" r:id="rId10"/>
    <p:sldId id="270" r:id="rId11"/>
    <p:sldId id="271" r:id="rId12"/>
    <p:sldId id="265" r:id="rId13"/>
    <p:sldId id="266" r:id="rId14"/>
    <p:sldId id="281" r:id="rId15"/>
    <p:sldId id="282" r:id="rId16"/>
    <p:sldId id="274" r:id="rId17"/>
    <p:sldId id="272" r:id="rId18"/>
    <p:sldId id="277" r:id="rId19"/>
    <p:sldId id="273" r:id="rId20"/>
    <p:sldId id="275" r:id="rId21"/>
    <p:sldId id="276" r:id="rId22"/>
    <p:sldId id="279" r:id="rId23"/>
    <p:sldId id="296" r:id="rId24"/>
    <p:sldId id="284" r:id="rId25"/>
    <p:sldId id="295" r:id="rId26"/>
    <p:sldId id="292" r:id="rId2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6"/>
    <p:restoredTop sz="95473"/>
  </p:normalViewPr>
  <p:slideViewPr>
    <p:cSldViewPr snapToGrid="0" snapToObjects="1">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GB"/>
  <c:chart>
    <c:title>
      <c:layout/>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plotArea>
      <c:layout/>
      <c:lineChart>
        <c:grouping val="standard"/>
        <c:ser>
          <c:idx val="0"/>
          <c:order val="0"/>
          <c:tx>
            <c:strRef>
              <c:f>Sheet1!$B$1</c:f>
              <c:strCache>
                <c:ptCount val="1"/>
                <c:pt idx="0">
                  <c:v>Tourist Arrivals</c:v>
                </c:pt>
              </c:strCache>
            </c:strRef>
          </c:tx>
          <c:spPr>
            <a:ln w="3810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Sheet1!$A$3:$A$7</c:f>
              <c:numCache>
                <c:formatCode>General</c:formatCode>
                <c:ptCount val="5"/>
                <c:pt idx="0">
                  <c:v>2014</c:v>
                </c:pt>
                <c:pt idx="1">
                  <c:v>2015</c:v>
                </c:pt>
                <c:pt idx="2">
                  <c:v>2016</c:v>
                </c:pt>
                <c:pt idx="3">
                  <c:v>2017</c:v>
                </c:pt>
                <c:pt idx="4">
                  <c:v>2018</c:v>
                </c:pt>
              </c:numCache>
            </c:numRef>
          </c:cat>
          <c:val>
            <c:numRef>
              <c:f>Sheet1!$B$3:$B$7</c:f>
              <c:numCache>
                <c:formatCode>#,##0</c:formatCode>
                <c:ptCount val="5"/>
                <c:pt idx="0">
                  <c:v>1714553</c:v>
                </c:pt>
                <c:pt idx="1">
                  <c:v>1799213</c:v>
                </c:pt>
                <c:pt idx="2">
                  <c:v>1988447</c:v>
                </c:pt>
                <c:pt idx="3">
                  <c:v>2273837</c:v>
                </c:pt>
                <c:pt idx="4">
                  <c:v>2700000</c:v>
                </c:pt>
              </c:numCache>
            </c:numRef>
          </c:val>
          <c:extLst xmlns:c16r2="http://schemas.microsoft.com/office/drawing/2015/06/chart">
            <c:ext xmlns:c16="http://schemas.microsoft.com/office/drawing/2014/chart" uri="{C3380CC4-5D6E-409C-BE32-E72D297353CC}">
              <c16:uniqueId val="{00000000-5A00-C941-84F6-6581392B1B15}"/>
            </c:ext>
          </c:extLst>
        </c:ser>
        <c:dLbls>
          <c:showVal val="1"/>
        </c:dLbls>
        <c:marker val="1"/>
        <c:axId val="62416384"/>
        <c:axId val="62417920"/>
      </c:lineChart>
      <c:catAx>
        <c:axId val="6241638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2417920"/>
        <c:crosses val="autoZero"/>
        <c:lblAlgn val="ctr"/>
        <c:lblOffset val="100"/>
      </c:catAx>
      <c:valAx>
        <c:axId val="62417920"/>
        <c:scaling>
          <c:orientation val="minMax"/>
          <c:min val="1500000"/>
        </c:scaling>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416384"/>
        <c:crosses val="autoZero"/>
        <c:crossBetween val="between"/>
      </c:valAx>
      <c:spPr>
        <a:noFill/>
        <a:ln>
          <a:noFill/>
        </a:ln>
        <a:effectLst/>
      </c:spPr>
    </c:plotArea>
    <c:legend>
      <c:legendPos val="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GB"/>
  <c:chart>
    <c:title>
      <c:layout/>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plotArea>
      <c:layout/>
      <c:lineChart>
        <c:grouping val="standard"/>
        <c:ser>
          <c:idx val="0"/>
          <c:order val="0"/>
          <c:tx>
            <c:strRef>
              <c:f>Sheet1!$B$1</c:f>
              <c:strCache>
                <c:ptCount val="1"/>
                <c:pt idx="0">
                  <c:v>Total Bed Nights</c:v>
                </c:pt>
              </c:strCache>
            </c:strRef>
          </c:tx>
          <c:spPr>
            <a:ln w="3810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Sheet1!$A$3:$A$7</c:f>
              <c:numCache>
                <c:formatCode>General</c:formatCode>
                <c:ptCount val="5"/>
                <c:pt idx="0">
                  <c:v>2014</c:v>
                </c:pt>
                <c:pt idx="1">
                  <c:v>2015</c:v>
                </c:pt>
                <c:pt idx="2">
                  <c:v>2016</c:v>
                </c:pt>
                <c:pt idx="3">
                  <c:v>2017</c:v>
                </c:pt>
                <c:pt idx="4">
                  <c:v>2018</c:v>
                </c:pt>
              </c:numCache>
            </c:numRef>
          </c:cat>
          <c:val>
            <c:numRef>
              <c:f>Sheet1!$B$3:$B$7</c:f>
              <c:numCache>
                <c:formatCode>#,##0</c:formatCode>
                <c:ptCount val="5"/>
                <c:pt idx="0">
                  <c:v>13522112</c:v>
                </c:pt>
                <c:pt idx="1">
                  <c:v>14151599</c:v>
                </c:pt>
                <c:pt idx="2">
                  <c:v>14961366</c:v>
                </c:pt>
                <c:pt idx="3">
                  <c:v>16509141</c:v>
                </c:pt>
                <c:pt idx="4">
                  <c:v>18000000</c:v>
                </c:pt>
              </c:numCache>
            </c:numRef>
          </c:val>
          <c:extLst xmlns:c16r2="http://schemas.microsoft.com/office/drawing/2015/06/chart">
            <c:ext xmlns:c16="http://schemas.microsoft.com/office/drawing/2014/chart" uri="{C3380CC4-5D6E-409C-BE32-E72D297353CC}">
              <c16:uniqueId val="{00000000-E726-BC4A-B62E-AF5DC8397C9E}"/>
            </c:ext>
          </c:extLst>
        </c:ser>
        <c:dLbls>
          <c:showVal val="1"/>
        </c:dLbls>
        <c:marker val="1"/>
        <c:axId val="69714688"/>
        <c:axId val="69716224"/>
      </c:lineChart>
      <c:catAx>
        <c:axId val="6971468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9716224"/>
        <c:crosses val="autoZero"/>
        <c:auto val="1"/>
        <c:lblAlgn val="ctr"/>
        <c:lblOffset val="100"/>
      </c:catAx>
      <c:valAx>
        <c:axId val="69716224"/>
        <c:scaling>
          <c:orientation val="minMax"/>
          <c:min val="12000000"/>
        </c:scaling>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714688"/>
        <c:crosses val="autoZero"/>
        <c:crossBetween val="between"/>
      </c:valAx>
      <c:spPr>
        <a:noFill/>
        <a:ln>
          <a:noFill/>
        </a:ln>
        <a:effectLst/>
      </c:spPr>
    </c:plotArea>
    <c:legend>
      <c:legendPos val="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54EDCB5-A04E-9B40-AC09-08BB6AC1B53E}" type="datetimeFigureOut">
              <a:rPr lang="en-US" smtClean="0"/>
              <a:pPr/>
              <a:t>7/3/2019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C99270-E821-9141-9B78-F3B56D61F99F}" type="slidenum">
              <a:rPr lang="en-US" smtClean="0"/>
              <a:pPr/>
              <a:t>‹#›</a:t>
            </a:fld>
            <a:endParaRPr lang="en-US"/>
          </a:p>
        </p:txBody>
      </p:sp>
    </p:spTree>
    <p:extLst>
      <p:ext uri="{BB962C8B-B14F-4D97-AF65-F5344CB8AC3E}">
        <p14:creationId xmlns:p14="http://schemas.microsoft.com/office/powerpoint/2010/main" xmlns="" val="151403675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4EDCB5-A04E-9B40-AC09-08BB6AC1B53E}" type="datetimeFigureOut">
              <a:rPr lang="en-US" smtClean="0"/>
              <a:pPr/>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99270-E821-9141-9B78-F3B56D61F99F}" type="slidenum">
              <a:rPr lang="en-US" smtClean="0"/>
              <a:pPr/>
              <a:t>‹#›</a:t>
            </a:fld>
            <a:endParaRPr lang="en-US"/>
          </a:p>
        </p:txBody>
      </p:sp>
    </p:spTree>
    <p:extLst>
      <p:ext uri="{BB962C8B-B14F-4D97-AF65-F5344CB8AC3E}">
        <p14:creationId xmlns:p14="http://schemas.microsoft.com/office/powerpoint/2010/main" xmlns="" val="3795276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4EDCB5-A04E-9B40-AC09-08BB6AC1B53E}" type="datetimeFigureOut">
              <a:rPr lang="en-US" smtClean="0"/>
              <a:pPr/>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C99270-E821-9141-9B78-F3B56D61F99F}" type="slidenum">
              <a:rPr lang="en-US" smtClean="0"/>
              <a:pPr/>
              <a:t>‹#›</a:t>
            </a:fld>
            <a:endParaRPr lang="en-US"/>
          </a:p>
        </p:txBody>
      </p:sp>
    </p:spTree>
    <p:extLst>
      <p:ext uri="{BB962C8B-B14F-4D97-AF65-F5344CB8AC3E}">
        <p14:creationId xmlns:p14="http://schemas.microsoft.com/office/powerpoint/2010/main" xmlns="" val="319137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4EDCB5-A04E-9B40-AC09-08BB6AC1B53E}" type="datetimeFigureOut">
              <a:rPr lang="en-US" smtClean="0"/>
              <a:pPr/>
              <a:t>7/3/2019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C99270-E821-9141-9B78-F3B56D61F99F}" type="slidenum">
              <a:rPr lang="en-US" smtClean="0"/>
              <a:pPr/>
              <a:t>‹#›</a:t>
            </a:fld>
            <a:endParaRPr lang="en-US"/>
          </a:p>
        </p:txBody>
      </p:sp>
    </p:spTree>
    <p:extLst>
      <p:ext uri="{BB962C8B-B14F-4D97-AF65-F5344CB8AC3E}">
        <p14:creationId xmlns:p14="http://schemas.microsoft.com/office/powerpoint/2010/main" xmlns="" val="283681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754EDCB5-A04E-9B40-AC09-08BB6AC1B53E}" type="datetimeFigureOut">
              <a:rPr lang="en-US" smtClean="0"/>
              <a:pPr/>
              <a:t>7/3/2019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C99270-E821-9141-9B78-F3B56D61F99F}" type="slidenum">
              <a:rPr lang="en-US" smtClean="0"/>
              <a:pPr/>
              <a:t>‹#›</a:t>
            </a:fld>
            <a:endParaRPr lang="en-US"/>
          </a:p>
        </p:txBody>
      </p:sp>
    </p:spTree>
    <p:extLst>
      <p:ext uri="{BB962C8B-B14F-4D97-AF65-F5344CB8AC3E}">
        <p14:creationId xmlns:p14="http://schemas.microsoft.com/office/powerpoint/2010/main" xmlns="" val="67264477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54EDCB5-A04E-9B40-AC09-08BB6AC1B53E}" type="datetimeFigureOut">
              <a:rPr lang="en-US" smtClean="0"/>
              <a:pPr/>
              <a:t>7/3/2019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6C99270-E821-9141-9B78-F3B56D61F99F}" type="slidenum">
              <a:rPr lang="en-US" smtClean="0"/>
              <a:pPr/>
              <a:t>‹#›</a:t>
            </a:fld>
            <a:endParaRPr lang="en-US"/>
          </a:p>
        </p:txBody>
      </p:sp>
    </p:spTree>
    <p:extLst>
      <p:ext uri="{BB962C8B-B14F-4D97-AF65-F5344CB8AC3E}">
        <p14:creationId xmlns:p14="http://schemas.microsoft.com/office/powerpoint/2010/main" xmlns="" val="331899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754EDCB5-A04E-9B40-AC09-08BB6AC1B53E}" type="datetimeFigureOut">
              <a:rPr lang="en-US" smtClean="0"/>
              <a:pPr/>
              <a:t>7/3/2019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C99270-E821-9141-9B78-F3B56D61F99F}"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xmlns="" val="67417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4EDCB5-A04E-9B40-AC09-08BB6AC1B53E}" type="datetimeFigureOut">
              <a:rPr lang="en-US" smtClean="0"/>
              <a:pPr/>
              <a:t>7/3/2019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C99270-E821-9141-9B78-F3B56D61F99F}" type="slidenum">
              <a:rPr lang="en-US" smtClean="0"/>
              <a:pPr/>
              <a:t>‹#›</a:t>
            </a:fld>
            <a:endParaRPr lang="en-US"/>
          </a:p>
        </p:txBody>
      </p:sp>
    </p:spTree>
    <p:extLst>
      <p:ext uri="{BB962C8B-B14F-4D97-AF65-F5344CB8AC3E}">
        <p14:creationId xmlns:p14="http://schemas.microsoft.com/office/powerpoint/2010/main" xmlns="" val="2443579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EDCB5-A04E-9B40-AC09-08BB6AC1B53E}" type="datetimeFigureOut">
              <a:rPr lang="en-US" smtClean="0"/>
              <a:pPr/>
              <a:t>7/3/2019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C99270-E821-9141-9B78-F3B56D61F99F}" type="slidenum">
              <a:rPr lang="en-US" smtClean="0"/>
              <a:pPr/>
              <a:t>‹#›</a:t>
            </a:fld>
            <a:endParaRPr lang="en-US"/>
          </a:p>
        </p:txBody>
      </p:sp>
    </p:spTree>
    <p:extLst>
      <p:ext uri="{BB962C8B-B14F-4D97-AF65-F5344CB8AC3E}">
        <p14:creationId xmlns:p14="http://schemas.microsoft.com/office/powerpoint/2010/main" xmlns="" val="2378319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754EDCB5-A04E-9B40-AC09-08BB6AC1B53E}" type="datetimeFigureOut">
              <a:rPr lang="en-US" smtClean="0"/>
              <a:pPr/>
              <a:t>7/3/2019</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36C99270-E821-9141-9B78-F3B56D61F99F}" type="slidenum">
              <a:rPr lang="en-US" smtClean="0"/>
              <a:pPr/>
              <a:t>‹#›</a:t>
            </a:fld>
            <a:endParaRPr lang="en-US"/>
          </a:p>
        </p:txBody>
      </p:sp>
    </p:spTree>
    <p:extLst>
      <p:ext uri="{BB962C8B-B14F-4D97-AF65-F5344CB8AC3E}">
        <p14:creationId xmlns:p14="http://schemas.microsoft.com/office/powerpoint/2010/main" xmlns="" val="31718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54EDCB5-A04E-9B40-AC09-08BB6AC1B53E}" type="datetimeFigureOut">
              <a:rPr lang="en-US" smtClean="0"/>
              <a:pPr/>
              <a:t>7/3/2019</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36C99270-E821-9141-9B78-F3B56D61F99F}" type="slidenum">
              <a:rPr lang="en-US" smtClean="0"/>
              <a:pPr/>
              <a:t>‹#›</a:t>
            </a:fld>
            <a:endParaRPr lang="en-US"/>
          </a:p>
        </p:txBody>
      </p:sp>
    </p:spTree>
    <p:extLst>
      <p:ext uri="{BB962C8B-B14F-4D97-AF65-F5344CB8AC3E}">
        <p14:creationId xmlns:p14="http://schemas.microsoft.com/office/powerpoint/2010/main" xmlns="" val="2683974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754EDCB5-A04E-9B40-AC09-08BB6AC1B53E}" type="datetimeFigureOut">
              <a:rPr lang="en-US" smtClean="0"/>
              <a:pPr/>
              <a:t>7/3/2019</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36C99270-E821-9141-9B78-F3B56D61F99F}" type="slidenum">
              <a:rPr lang="en-US" smtClean="0"/>
              <a:pPr/>
              <a:t>‹#›</a:t>
            </a:fld>
            <a:endParaRPr lang="en-US"/>
          </a:p>
        </p:txBody>
      </p:sp>
    </p:spTree>
    <p:extLst>
      <p:ext uri="{BB962C8B-B14F-4D97-AF65-F5344CB8AC3E}">
        <p14:creationId xmlns:p14="http://schemas.microsoft.com/office/powerpoint/2010/main" xmlns="" val="10915006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2644DB-1586-5845-8A3E-7B92B6CCD248}"/>
              </a:ext>
            </a:extLst>
          </p:cNvPr>
          <p:cNvSpPr>
            <a:spLocks noGrp="1"/>
          </p:cNvSpPr>
          <p:nvPr>
            <p:ph type="ctrTitle"/>
          </p:nvPr>
        </p:nvSpPr>
        <p:spPr>
          <a:xfrm>
            <a:off x="965198" y="2474895"/>
            <a:ext cx="6212764" cy="2631797"/>
          </a:xfrm>
          <a:noFill/>
          <a:ln>
            <a:solidFill>
              <a:schemeClr val="tx1"/>
            </a:solidFill>
          </a:ln>
        </p:spPr>
        <p:txBody>
          <a:bodyPr wrap="square">
            <a:normAutofit fontScale="90000"/>
          </a:bodyPr>
          <a:lstStyle/>
          <a:p>
            <a:r>
              <a:rPr lang="en-US" sz="4000" dirty="0">
                <a:solidFill>
                  <a:schemeClr val="tx1"/>
                </a:solidFill>
              </a:rPr>
              <a:t>CORINTHIA site regeneration </a:t>
            </a:r>
            <a:br>
              <a:rPr lang="en-US" sz="4000" dirty="0">
                <a:solidFill>
                  <a:schemeClr val="tx1"/>
                </a:solidFill>
              </a:rPr>
            </a:br>
            <a:r>
              <a:rPr lang="en-US" sz="4000" dirty="0">
                <a:solidFill>
                  <a:schemeClr val="tx1"/>
                </a:solidFill>
              </a:rPr>
              <a:t/>
            </a:r>
            <a:br>
              <a:rPr lang="en-US" sz="4000" dirty="0">
                <a:solidFill>
                  <a:schemeClr val="tx1"/>
                </a:solidFill>
              </a:rPr>
            </a:br>
            <a:r>
              <a:rPr lang="en-US" sz="2700" dirty="0" err="1">
                <a:solidFill>
                  <a:schemeClr val="tx1"/>
                </a:solidFill>
              </a:rPr>
              <a:t>st.George’s</a:t>
            </a:r>
            <a:r>
              <a:rPr lang="en-US" sz="2700" dirty="0">
                <a:solidFill>
                  <a:schemeClr val="tx1"/>
                </a:solidFill>
              </a:rPr>
              <a:t> bay – </a:t>
            </a:r>
            <a:br>
              <a:rPr lang="en-US" sz="2700" dirty="0">
                <a:solidFill>
                  <a:schemeClr val="tx1"/>
                </a:solidFill>
              </a:rPr>
            </a:br>
            <a:r>
              <a:rPr lang="en-US" sz="2700" dirty="0" err="1">
                <a:solidFill>
                  <a:schemeClr val="tx1"/>
                </a:solidFill>
              </a:rPr>
              <a:t>st.</a:t>
            </a:r>
            <a:r>
              <a:rPr lang="en-US" sz="2700" dirty="0">
                <a:solidFill>
                  <a:schemeClr val="tx1"/>
                </a:solidFill>
              </a:rPr>
              <a:t> Julian’s</a:t>
            </a:r>
          </a:p>
        </p:txBody>
      </p:sp>
      <p:sp>
        <p:nvSpPr>
          <p:cNvPr id="8" name="Rectangle 7">
            <a:extLst>
              <a:ext uri="{FF2B5EF4-FFF2-40B4-BE49-F238E27FC236}">
                <a16:creationId xmlns:a16="http://schemas.microsoft.com/office/drawing/2014/main" xmlns="" id="{157A82F3-F6C4-4325-8C9C-7DF1AD06B2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29872" y="0"/>
            <a:ext cx="4062128"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xmlns="" id="{4B5F13B7-903D-1A47-96D5-94577593B6E1}"/>
              </a:ext>
            </a:extLst>
          </p:cNvPr>
          <p:cNvSpPr>
            <a:spLocks noGrp="1"/>
          </p:cNvSpPr>
          <p:nvPr>
            <p:ph type="subTitle" idx="1"/>
          </p:nvPr>
        </p:nvSpPr>
        <p:spPr>
          <a:xfrm>
            <a:off x="8533732" y="2173266"/>
            <a:ext cx="3254408" cy="2511468"/>
          </a:xfrm>
        </p:spPr>
        <p:txBody>
          <a:bodyPr anchor="ctr">
            <a:normAutofit/>
          </a:bodyPr>
          <a:lstStyle/>
          <a:p>
            <a:r>
              <a:rPr lang="en-US" sz="2400" i="1" dirty="0">
                <a:solidFill>
                  <a:schemeClr val="tx2">
                    <a:lumMod val="90000"/>
                  </a:schemeClr>
                </a:solidFill>
              </a:rPr>
              <a:t>Land transfer deed</a:t>
            </a:r>
          </a:p>
          <a:p>
            <a:endParaRPr lang="en-US" sz="2400" i="1" dirty="0">
              <a:solidFill>
                <a:schemeClr val="tx2">
                  <a:lumMod val="90000"/>
                </a:schemeClr>
              </a:solidFill>
            </a:endParaRPr>
          </a:p>
          <a:p>
            <a:r>
              <a:rPr lang="en-US" sz="2400" i="1" dirty="0">
                <a:solidFill>
                  <a:schemeClr val="tx2">
                    <a:lumMod val="90000"/>
                  </a:schemeClr>
                </a:solidFill>
              </a:rPr>
              <a:t>11</a:t>
            </a:r>
            <a:r>
              <a:rPr lang="en-US" sz="2400" i="1" baseline="30000" dirty="0">
                <a:solidFill>
                  <a:schemeClr val="tx2">
                    <a:lumMod val="90000"/>
                  </a:schemeClr>
                </a:solidFill>
              </a:rPr>
              <a:t>th</a:t>
            </a:r>
            <a:r>
              <a:rPr lang="en-US" sz="2400" i="1" dirty="0">
                <a:solidFill>
                  <a:schemeClr val="tx2">
                    <a:lumMod val="90000"/>
                  </a:schemeClr>
                </a:solidFill>
              </a:rPr>
              <a:t> December 2018</a:t>
            </a:r>
          </a:p>
        </p:txBody>
      </p:sp>
      <p:pic>
        <p:nvPicPr>
          <p:cNvPr id="5" name="Picture 4">
            <a:extLst>
              <a:ext uri="{FF2B5EF4-FFF2-40B4-BE49-F238E27FC236}">
                <a16:creationId xmlns:a16="http://schemas.microsoft.com/office/drawing/2014/main" xmlns="" id="{CEAD5BC9-99FA-A94A-91DA-9673C1E3A757}"/>
              </a:ext>
            </a:extLst>
          </p:cNvPr>
          <p:cNvPicPr>
            <a:picLocks noChangeAspect="1"/>
          </p:cNvPicPr>
          <p:nvPr/>
        </p:nvPicPr>
        <p:blipFill>
          <a:blip r:embed="rId2"/>
          <a:stretch>
            <a:fillRect/>
          </a:stretch>
        </p:blipFill>
        <p:spPr>
          <a:xfrm>
            <a:off x="8848998" y="4595149"/>
            <a:ext cx="2623875" cy="1766512"/>
          </a:xfrm>
          <a:prstGeom prst="rect">
            <a:avLst/>
          </a:prstGeom>
        </p:spPr>
      </p:pic>
    </p:spTree>
    <p:extLst>
      <p:ext uri="{BB962C8B-B14F-4D97-AF65-F5344CB8AC3E}">
        <p14:creationId xmlns:p14="http://schemas.microsoft.com/office/powerpoint/2010/main" xmlns="" val="2431504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11F802-0993-7048-A7DF-DCCE71439305}"/>
              </a:ext>
            </a:extLst>
          </p:cNvPr>
          <p:cNvSpPr>
            <a:spLocks noGrp="1"/>
          </p:cNvSpPr>
          <p:nvPr>
            <p:ph type="title"/>
          </p:nvPr>
        </p:nvSpPr>
        <p:spPr/>
        <p:txBody>
          <a:bodyPr/>
          <a:lstStyle/>
          <a:p>
            <a:r>
              <a:rPr lang="en-US" dirty="0"/>
              <a:t>IHI COMMITMENT</a:t>
            </a:r>
          </a:p>
        </p:txBody>
      </p:sp>
      <p:sp>
        <p:nvSpPr>
          <p:cNvPr id="3" name="Content Placeholder 2">
            <a:extLst>
              <a:ext uri="{FF2B5EF4-FFF2-40B4-BE49-F238E27FC236}">
                <a16:creationId xmlns:a16="http://schemas.microsoft.com/office/drawing/2014/main" xmlns="" id="{968A9218-BBD4-2A4A-9969-D2B664E87816}"/>
              </a:ext>
            </a:extLst>
          </p:cNvPr>
          <p:cNvSpPr>
            <a:spLocks noGrp="1"/>
          </p:cNvSpPr>
          <p:nvPr>
            <p:ph idx="1"/>
          </p:nvPr>
        </p:nvSpPr>
        <p:spPr>
          <a:xfrm>
            <a:off x="2231136" y="2372810"/>
            <a:ext cx="7729728" cy="4375231"/>
          </a:xfrm>
        </p:spPr>
        <p:txBody>
          <a:bodyPr>
            <a:normAutofit fontScale="92500"/>
          </a:bodyPr>
          <a:lstStyle/>
          <a:p>
            <a:pPr algn="just"/>
            <a:r>
              <a:rPr lang="en-GB" dirty="0">
                <a:latin typeface="Calibri"/>
                <a:cs typeface="Calibri"/>
              </a:rPr>
              <a:t>Focus the project around the creation of </a:t>
            </a:r>
            <a:r>
              <a:rPr lang="en-GB" b="1" dirty="0">
                <a:latin typeface="Calibri"/>
                <a:cs typeface="Calibri"/>
              </a:rPr>
              <a:t>2 new hotels </a:t>
            </a:r>
            <a:r>
              <a:rPr lang="en-GB" dirty="0">
                <a:latin typeface="Calibri"/>
                <a:cs typeface="Calibri"/>
              </a:rPr>
              <a:t>having </a:t>
            </a:r>
            <a:r>
              <a:rPr lang="en-GB" b="1" dirty="0">
                <a:latin typeface="Calibri"/>
                <a:cs typeface="Calibri"/>
              </a:rPr>
              <a:t>not less than 375 bedrooms</a:t>
            </a:r>
            <a:r>
              <a:rPr lang="en-GB" dirty="0">
                <a:latin typeface="Calibri"/>
                <a:cs typeface="Calibri"/>
              </a:rPr>
              <a:t>. These will include:</a:t>
            </a:r>
          </a:p>
          <a:p>
            <a:pPr marL="285750" indent="341313" algn="just">
              <a:buFont typeface="Arial"/>
              <a:buChar char="•"/>
            </a:pPr>
            <a:r>
              <a:rPr lang="en-GB" dirty="0">
                <a:latin typeface="Calibri"/>
                <a:cs typeface="Calibri"/>
              </a:rPr>
              <a:t>A </a:t>
            </a:r>
            <a:r>
              <a:rPr lang="en-GB" b="1" dirty="0">
                <a:latin typeface="Calibri"/>
                <a:cs typeface="Calibri"/>
              </a:rPr>
              <a:t>6-star flagship hotel </a:t>
            </a:r>
            <a:r>
              <a:rPr lang="en-GB" dirty="0">
                <a:latin typeface="Calibri"/>
                <a:cs typeface="Calibri"/>
              </a:rPr>
              <a:t>on the site of the current </a:t>
            </a:r>
            <a:r>
              <a:rPr lang="en-GB" dirty="0" err="1">
                <a:latin typeface="Calibri"/>
                <a:cs typeface="Calibri"/>
              </a:rPr>
              <a:t>Corinthia</a:t>
            </a:r>
            <a:r>
              <a:rPr lang="en-GB" dirty="0">
                <a:latin typeface="Calibri"/>
                <a:cs typeface="Calibri"/>
              </a:rPr>
              <a:t> Hotel, albeit with an additional two floors and;</a:t>
            </a:r>
          </a:p>
          <a:p>
            <a:pPr marL="285750" indent="341313" algn="just">
              <a:buFont typeface="Arial"/>
              <a:buChar char="•"/>
            </a:pPr>
            <a:r>
              <a:rPr lang="en-GB" dirty="0">
                <a:latin typeface="Calibri"/>
                <a:cs typeface="Calibri"/>
              </a:rPr>
              <a:t>A </a:t>
            </a:r>
            <a:r>
              <a:rPr lang="en-GB" b="1" dirty="0">
                <a:latin typeface="Calibri"/>
                <a:cs typeface="Calibri"/>
              </a:rPr>
              <a:t>5-star hotel </a:t>
            </a:r>
            <a:r>
              <a:rPr lang="en-GB" dirty="0">
                <a:latin typeface="Calibri"/>
                <a:cs typeface="Calibri"/>
              </a:rPr>
              <a:t>targeted at </a:t>
            </a:r>
            <a:r>
              <a:rPr lang="en-GB" b="1" dirty="0">
                <a:latin typeface="Calibri"/>
                <a:cs typeface="Calibri"/>
              </a:rPr>
              <a:t>business travellers</a:t>
            </a:r>
          </a:p>
          <a:p>
            <a:pPr algn="just"/>
            <a:r>
              <a:rPr lang="en-GB" dirty="0">
                <a:latin typeface="Calibri"/>
                <a:cs typeface="Calibri"/>
              </a:rPr>
              <a:t>Project will feature a </a:t>
            </a:r>
            <a:r>
              <a:rPr lang="en-GB" b="1" dirty="0">
                <a:latin typeface="Calibri"/>
                <a:cs typeface="Calibri"/>
              </a:rPr>
              <a:t>high degree of external, landscaped areas</a:t>
            </a:r>
            <a:r>
              <a:rPr lang="en-GB" dirty="0">
                <a:latin typeface="Calibri"/>
                <a:cs typeface="Calibri"/>
              </a:rPr>
              <a:t>, covering more than </a:t>
            </a:r>
            <a:r>
              <a:rPr lang="en-GB" b="1" dirty="0">
                <a:latin typeface="Calibri"/>
                <a:cs typeface="Calibri"/>
              </a:rPr>
              <a:t>half the site </a:t>
            </a:r>
            <a:r>
              <a:rPr lang="en-GB" dirty="0">
                <a:latin typeface="Calibri"/>
                <a:cs typeface="Calibri"/>
              </a:rPr>
              <a:t>to ensure a luxury environment over the whole of the peninsula</a:t>
            </a:r>
          </a:p>
          <a:p>
            <a:pPr algn="just"/>
            <a:r>
              <a:rPr lang="en-GB" dirty="0"/>
              <a:t>Leisure, entertainment and retail outlets benefitting of and commensurate to a luxury development</a:t>
            </a:r>
            <a:endParaRPr lang="en-GB" dirty="0">
              <a:latin typeface="Calibri"/>
              <a:cs typeface="Calibri"/>
            </a:endParaRPr>
          </a:p>
          <a:p>
            <a:pPr algn="just"/>
            <a:r>
              <a:rPr lang="en-GB" dirty="0">
                <a:latin typeface="Calibri"/>
                <a:cs typeface="Calibri"/>
              </a:rPr>
              <a:t>IHI is committed to </a:t>
            </a:r>
            <a:r>
              <a:rPr lang="en-GB" b="1" dirty="0">
                <a:latin typeface="Calibri"/>
                <a:cs typeface="Calibri"/>
              </a:rPr>
              <a:t>a ceiling of 100,000m</a:t>
            </a:r>
            <a:r>
              <a:rPr lang="en-GB" b="1" baseline="30000" dirty="0">
                <a:latin typeface="Calibri"/>
                <a:cs typeface="Calibri"/>
              </a:rPr>
              <a:t>2</a:t>
            </a:r>
            <a:r>
              <a:rPr lang="en-GB" b="1" dirty="0">
                <a:latin typeface="Calibri"/>
                <a:cs typeface="Calibri"/>
              </a:rPr>
              <a:t> </a:t>
            </a:r>
            <a:r>
              <a:rPr lang="en-GB" dirty="0">
                <a:latin typeface="Calibri"/>
                <a:cs typeface="Calibri"/>
              </a:rPr>
              <a:t>of floor areas to be allocated to residential and commercial areas</a:t>
            </a:r>
          </a:p>
          <a:p>
            <a:pPr algn="just"/>
            <a:r>
              <a:rPr lang="en-GB" dirty="0"/>
              <a:t>Underground </a:t>
            </a:r>
            <a:r>
              <a:rPr lang="en-GB" b="1" dirty="0"/>
              <a:t>parking</a:t>
            </a:r>
            <a:r>
              <a:rPr lang="en-GB" dirty="0"/>
              <a:t> &amp; </a:t>
            </a:r>
            <a:r>
              <a:rPr lang="en-GB" b="1" dirty="0"/>
              <a:t>beach management</a:t>
            </a:r>
          </a:p>
          <a:p>
            <a:pPr algn="just"/>
            <a:r>
              <a:rPr lang="en-GB" dirty="0">
                <a:latin typeface="Calibri"/>
                <a:cs typeface="Calibri"/>
              </a:rPr>
              <a:t>Project to be </a:t>
            </a:r>
            <a:r>
              <a:rPr lang="en-GB" b="1" dirty="0">
                <a:latin typeface="Calibri"/>
                <a:cs typeface="Calibri"/>
              </a:rPr>
              <a:t>executed in phases</a:t>
            </a:r>
            <a:r>
              <a:rPr lang="en-GB" dirty="0">
                <a:latin typeface="Calibri"/>
                <a:cs typeface="Calibri"/>
              </a:rPr>
              <a:t>, within timeframes agreed to with Government</a:t>
            </a:r>
          </a:p>
          <a:p>
            <a:pPr marL="0" indent="0">
              <a:buNone/>
            </a:pPr>
            <a:endParaRPr lang="en-GB" dirty="0"/>
          </a:p>
          <a:p>
            <a:pPr marL="285750" indent="-285750">
              <a:buFont typeface="Arial" charset="0"/>
              <a:buChar char="•"/>
            </a:pPr>
            <a:endParaRPr lang="en-GB" dirty="0"/>
          </a:p>
          <a:p>
            <a:pPr marL="285750" indent="-285750">
              <a:buFont typeface="Arial" charset="0"/>
              <a:buChar char="•"/>
            </a:pPr>
            <a:endParaRPr lang="en-GB" dirty="0"/>
          </a:p>
        </p:txBody>
      </p:sp>
    </p:spTree>
    <p:extLst>
      <p:ext uri="{BB962C8B-B14F-4D97-AF65-F5344CB8AC3E}">
        <p14:creationId xmlns:p14="http://schemas.microsoft.com/office/powerpoint/2010/main" xmlns="" val="1366718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6237BB99-A51E-F944-A9AB-F42F47FAD2B4}"/>
              </a:ext>
            </a:extLst>
          </p:cNvPr>
          <p:cNvPicPr>
            <a:picLocks noGrp="1" noChangeAspect="1"/>
          </p:cNvPicPr>
          <p:nvPr>
            <p:ph idx="1"/>
          </p:nvPr>
        </p:nvPicPr>
        <p:blipFill>
          <a:blip r:embed="rId2"/>
          <a:stretch>
            <a:fillRect/>
          </a:stretch>
        </p:blipFill>
        <p:spPr>
          <a:xfrm>
            <a:off x="1367741" y="79312"/>
            <a:ext cx="9456517" cy="6699375"/>
          </a:xfrm>
          <a:prstGeom prst="rect">
            <a:avLst/>
          </a:prstGeom>
        </p:spPr>
      </p:pic>
    </p:spTree>
    <p:extLst>
      <p:ext uri="{BB962C8B-B14F-4D97-AF65-F5344CB8AC3E}">
        <p14:creationId xmlns:p14="http://schemas.microsoft.com/office/powerpoint/2010/main" xmlns="" val="1970478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AC7B4D-E3CB-574F-B9B2-9EC1E08C4425}"/>
              </a:ext>
            </a:extLst>
          </p:cNvPr>
          <p:cNvSpPr>
            <a:spLocks noGrp="1"/>
          </p:cNvSpPr>
          <p:nvPr>
            <p:ph type="title"/>
          </p:nvPr>
        </p:nvSpPr>
        <p:spPr/>
        <p:txBody>
          <a:bodyPr/>
          <a:lstStyle/>
          <a:p>
            <a:r>
              <a:rPr lang="en-US" dirty="0"/>
              <a:t>Deloitte’s Valuation of areas</a:t>
            </a:r>
          </a:p>
        </p:txBody>
      </p:sp>
      <p:sp>
        <p:nvSpPr>
          <p:cNvPr id="3" name="Content Placeholder 2">
            <a:extLst>
              <a:ext uri="{FF2B5EF4-FFF2-40B4-BE49-F238E27FC236}">
                <a16:creationId xmlns:a16="http://schemas.microsoft.com/office/drawing/2014/main" xmlns="" id="{327F1872-712D-D047-A007-21DD4B5D0587}"/>
              </a:ext>
            </a:extLst>
          </p:cNvPr>
          <p:cNvSpPr>
            <a:spLocks noGrp="1"/>
          </p:cNvSpPr>
          <p:nvPr>
            <p:ph idx="1"/>
          </p:nvPr>
        </p:nvSpPr>
        <p:spPr>
          <a:xfrm>
            <a:off x="2231136" y="2638044"/>
            <a:ext cx="7729728" cy="3866928"/>
          </a:xfrm>
        </p:spPr>
        <p:txBody>
          <a:bodyPr>
            <a:normAutofit/>
          </a:bodyPr>
          <a:lstStyle/>
          <a:p>
            <a:r>
              <a:rPr lang="en-US" dirty="0"/>
              <a:t>Residential and office areas at the rate of €1,250 per net internal sqm</a:t>
            </a:r>
          </a:p>
          <a:p>
            <a:pPr lvl="1"/>
            <a:r>
              <a:rPr lang="en-US" dirty="0"/>
              <a:t>Total Gross Value of </a:t>
            </a:r>
            <a:r>
              <a:rPr lang="en-US" b="1" dirty="0"/>
              <a:t>€121.7M</a:t>
            </a:r>
          </a:p>
          <a:p>
            <a:r>
              <a:rPr lang="en-US" dirty="0"/>
              <a:t>Deductions from Total Gross value:</a:t>
            </a:r>
          </a:p>
          <a:p>
            <a:pPr lvl="1"/>
            <a:r>
              <a:rPr lang="en-US" dirty="0"/>
              <a:t>€16.1m for infrastructure costs to be borne by IHI concerning public areas  </a:t>
            </a:r>
            <a:endParaRPr lang="en-GB" sz="1800" dirty="0"/>
          </a:p>
          <a:p>
            <a:pPr lvl="1"/>
            <a:r>
              <a:rPr lang="en-US" dirty="0"/>
              <a:t>€9m as compensation for forgone assets and rights concerning the existing Marina Hotel building which will be demolished as part of the project. </a:t>
            </a:r>
            <a:endParaRPr lang="en-GB" sz="1800" dirty="0"/>
          </a:p>
          <a:p>
            <a:pPr lvl="1"/>
            <a:r>
              <a:rPr lang="en-US" dirty="0"/>
              <a:t> The acquisition cost of the Radisson Blue Resort of €33.4m. This was acquired by IHI plc in order to fulfil the conditions laid out in the 2015 MOU with Government.  </a:t>
            </a:r>
            <a:endParaRPr lang="en-GB" sz="1800" dirty="0"/>
          </a:p>
          <a:p>
            <a:pPr lvl="1"/>
            <a:r>
              <a:rPr lang="en-US" dirty="0"/>
              <a:t>€12.9m for the potential additional tourist related development that may be undertaken on the site in question. The volume of underdeveloped area was quantified by an architect having reference to building densities allowed in the area. </a:t>
            </a:r>
            <a:endParaRPr lang="en-GB" sz="1800" dirty="0"/>
          </a:p>
          <a:p>
            <a:pPr lvl="1"/>
            <a:endParaRPr lang="en-US" dirty="0"/>
          </a:p>
        </p:txBody>
      </p:sp>
    </p:spTree>
    <p:extLst>
      <p:ext uri="{BB962C8B-B14F-4D97-AF65-F5344CB8AC3E}">
        <p14:creationId xmlns:p14="http://schemas.microsoft.com/office/powerpoint/2010/main" xmlns="" val="1310825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33D4AC-381C-7341-9A0D-78A576C64C56}"/>
              </a:ext>
            </a:extLst>
          </p:cNvPr>
          <p:cNvSpPr>
            <a:spLocks noGrp="1"/>
          </p:cNvSpPr>
          <p:nvPr>
            <p:ph type="title"/>
          </p:nvPr>
        </p:nvSpPr>
        <p:spPr/>
        <p:txBody>
          <a:bodyPr/>
          <a:lstStyle/>
          <a:p>
            <a:r>
              <a:rPr lang="en-US" dirty="0"/>
              <a:t>Total net value</a:t>
            </a:r>
          </a:p>
        </p:txBody>
      </p:sp>
      <p:sp>
        <p:nvSpPr>
          <p:cNvPr id="3" name="Content Placeholder 2">
            <a:extLst>
              <a:ext uri="{FF2B5EF4-FFF2-40B4-BE49-F238E27FC236}">
                <a16:creationId xmlns:a16="http://schemas.microsoft.com/office/drawing/2014/main" xmlns="" id="{58EF0CF9-8D35-A043-B116-9392054722D6}"/>
              </a:ext>
            </a:extLst>
          </p:cNvPr>
          <p:cNvSpPr>
            <a:spLocks noGrp="1"/>
          </p:cNvSpPr>
          <p:nvPr>
            <p:ph idx="1"/>
          </p:nvPr>
        </p:nvSpPr>
        <p:spPr>
          <a:xfrm>
            <a:off x="2231136" y="2361235"/>
            <a:ext cx="7729728" cy="4496765"/>
          </a:xfrm>
        </p:spPr>
        <p:txBody>
          <a:bodyPr>
            <a:normAutofit/>
          </a:bodyPr>
          <a:lstStyle/>
          <a:p>
            <a:endParaRPr lang="en-US" dirty="0"/>
          </a:p>
          <a:p>
            <a:r>
              <a:rPr lang="en-US" dirty="0"/>
              <a:t>On this basis, the net value due for the waiver by Government of the restriction </a:t>
            </a:r>
            <a:r>
              <a:rPr lang="en-GB" dirty="0"/>
              <a:t>requiring that all developments are to be undertaken for touristic purposes and for the extension of the </a:t>
            </a:r>
            <a:r>
              <a:rPr lang="en-GB" dirty="0" err="1"/>
              <a:t>emphyteutical</a:t>
            </a:r>
            <a:r>
              <a:rPr lang="en-GB" dirty="0"/>
              <a:t> term </a:t>
            </a:r>
            <a:r>
              <a:rPr lang="en-US" dirty="0"/>
              <a:t>has been calculated at Euro50.3</a:t>
            </a:r>
          </a:p>
          <a:p>
            <a:r>
              <a:rPr lang="en-US" dirty="0"/>
              <a:t>The parties have agreed to higher total compensation figure to </a:t>
            </a:r>
            <a:r>
              <a:rPr lang="en-US" b="1" u="sng" dirty="0"/>
              <a:t>Euro51.4 </a:t>
            </a:r>
            <a:r>
              <a:rPr lang="en-US" dirty="0"/>
              <a:t>million, which will be paid as detailed in the next slide</a:t>
            </a:r>
          </a:p>
          <a:p>
            <a:r>
              <a:rPr lang="en-US" b="1" dirty="0"/>
              <a:t>None of this added income would accrue to Government under IHI’s current ownership title conditions</a:t>
            </a:r>
          </a:p>
          <a:p>
            <a:r>
              <a:rPr lang="en-GB" dirty="0"/>
              <a:t>Additional </a:t>
            </a:r>
            <a:r>
              <a:rPr lang="en-GB" b="1" dirty="0"/>
              <a:t>Corporate Social Responsibility</a:t>
            </a:r>
            <a:r>
              <a:rPr lang="en-GB" dirty="0"/>
              <a:t> payment of €100,000 annually for a period of 10 years to the Pembroke and St. Julian’s Local Councils to be utilised for projects of benefit to the surrounding communities.</a:t>
            </a:r>
            <a:endParaRPr lang="en-US" dirty="0"/>
          </a:p>
          <a:p>
            <a:endParaRPr lang="en-GB" b="1" dirty="0"/>
          </a:p>
          <a:p>
            <a:endParaRPr lang="en-US" dirty="0"/>
          </a:p>
        </p:txBody>
      </p:sp>
    </p:spTree>
    <p:extLst>
      <p:ext uri="{BB962C8B-B14F-4D97-AF65-F5344CB8AC3E}">
        <p14:creationId xmlns:p14="http://schemas.microsoft.com/office/powerpoint/2010/main" xmlns="" val="2758766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DD97DD-148A-494F-987F-0DFDF391F723}"/>
              </a:ext>
            </a:extLst>
          </p:cNvPr>
          <p:cNvSpPr>
            <a:spLocks noGrp="1"/>
          </p:cNvSpPr>
          <p:nvPr>
            <p:ph type="title"/>
          </p:nvPr>
        </p:nvSpPr>
        <p:spPr/>
        <p:txBody>
          <a:bodyPr/>
          <a:lstStyle/>
          <a:p>
            <a:r>
              <a:rPr lang="en-US" dirty="0"/>
              <a:t>Developments since 2015 MOU</a:t>
            </a:r>
          </a:p>
        </p:txBody>
      </p:sp>
      <p:sp>
        <p:nvSpPr>
          <p:cNvPr id="3" name="Content Placeholder 2">
            <a:extLst>
              <a:ext uri="{FF2B5EF4-FFF2-40B4-BE49-F238E27FC236}">
                <a16:creationId xmlns:a16="http://schemas.microsoft.com/office/drawing/2014/main" xmlns="" id="{E76104E0-F556-D14B-9278-AEDDA208433A}"/>
              </a:ext>
            </a:extLst>
          </p:cNvPr>
          <p:cNvSpPr>
            <a:spLocks noGrp="1"/>
          </p:cNvSpPr>
          <p:nvPr>
            <p:ph idx="1"/>
          </p:nvPr>
        </p:nvSpPr>
        <p:spPr>
          <a:xfrm>
            <a:off x="2231136" y="2286000"/>
            <a:ext cx="7729728" cy="4029559"/>
          </a:xfrm>
        </p:spPr>
        <p:txBody>
          <a:bodyPr>
            <a:normAutofit fontScale="85000" lnSpcReduction="10000"/>
          </a:bodyPr>
          <a:lstStyle/>
          <a:p>
            <a:pPr marL="0" indent="0" algn="just">
              <a:buNone/>
            </a:pPr>
            <a:r>
              <a:rPr lang="en-US" dirty="0"/>
              <a:t>Since being tasked with taking this project forward in 2017, the Ministry for Tourism has re-engaged in fresh negotiations with </a:t>
            </a:r>
            <a:r>
              <a:rPr lang="en-US" dirty="0" err="1"/>
              <a:t>Corinthia</a:t>
            </a:r>
            <a:r>
              <a:rPr lang="en-US" dirty="0"/>
              <a:t>. These negotiations brought considerable improvements on agreed conditions of 2015 MOU:</a:t>
            </a:r>
          </a:p>
          <a:p>
            <a:pPr algn="just"/>
            <a:r>
              <a:rPr lang="en-US" dirty="0"/>
              <a:t>Revised valuation upwards with support of Deloitte</a:t>
            </a:r>
          </a:p>
          <a:p>
            <a:pPr algn="just"/>
            <a:r>
              <a:rPr lang="en-US" dirty="0"/>
              <a:t>Aligned term of concession in line with recent concessions</a:t>
            </a:r>
          </a:p>
          <a:p>
            <a:pPr algn="just"/>
            <a:r>
              <a:rPr lang="en-US" dirty="0"/>
              <a:t>Reduced the ceiling on development of residential and commercial facilities to 100,000 </a:t>
            </a:r>
            <a:r>
              <a:rPr lang="en-US" dirty="0" err="1"/>
              <a:t>sq</a:t>
            </a:r>
            <a:r>
              <a:rPr lang="en-US" dirty="0"/>
              <a:t> m.</a:t>
            </a:r>
          </a:p>
          <a:p>
            <a:pPr algn="just"/>
            <a:r>
              <a:rPr lang="en-US" dirty="0"/>
              <a:t>Increased compensation for waiver of restrictive condition and increase in terms from €38.7 million to €51.4 million</a:t>
            </a:r>
          </a:p>
          <a:p>
            <a:pPr algn="just"/>
            <a:r>
              <a:rPr lang="en-US" dirty="0"/>
              <a:t>Increased premium from €12 million to €17 million</a:t>
            </a:r>
          </a:p>
          <a:p>
            <a:pPr algn="just"/>
            <a:r>
              <a:rPr lang="en-US" dirty="0"/>
              <a:t>Increased title conversion payments from €175 per </a:t>
            </a:r>
            <a:r>
              <a:rPr lang="en-US" dirty="0" err="1"/>
              <a:t>sq</a:t>
            </a:r>
            <a:r>
              <a:rPr lang="en-US" dirty="0"/>
              <a:t> m pa to €250 per </a:t>
            </a:r>
            <a:r>
              <a:rPr lang="en-US" dirty="0" err="1"/>
              <a:t>sq</a:t>
            </a:r>
            <a:r>
              <a:rPr lang="en-US" dirty="0"/>
              <a:t>  per annum in respect of residential/office space</a:t>
            </a:r>
          </a:p>
          <a:p>
            <a:pPr algn="just"/>
            <a:r>
              <a:rPr lang="en-US" dirty="0"/>
              <a:t>Obligation to convert temporary title to perpetual and subsequent redemption on residential properties</a:t>
            </a:r>
          </a:p>
          <a:p>
            <a:pPr algn="just"/>
            <a:r>
              <a:rPr lang="en-US" dirty="0"/>
              <a:t>Introduced a further €1m contribution for Corporate Social Responsibility</a:t>
            </a:r>
          </a:p>
          <a:p>
            <a:pPr algn="just"/>
            <a:endParaRPr lang="en-US" dirty="0"/>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xmlns="" val="2814494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0DEFC2-AEFB-8D4A-92F4-B0E1254FA31B}"/>
              </a:ext>
            </a:extLst>
          </p:cNvPr>
          <p:cNvSpPr>
            <a:spLocks noGrp="1"/>
          </p:cNvSpPr>
          <p:nvPr>
            <p:ph type="title"/>
          </p:nvPr>
        </p:nvSpPr>
        <p:spPr/>
        <p:txBody>
          <a:bodyPr/>
          <a:lstStyle/>
          <a:p>
            <a:r>
              <a:rPr lang="en-US" dirty="0"/>
              <a:t>Proposed transactions</a:t>
            </a:r>
          </a:p>
        </p:txBody>
      </p:sp>
      <p:sp>
        <p:nvSpPr>
          <p:cNvPr id="3" name="Content Placeholder 2">
            <a:extLst>
              <a:ext uri="{FF2B5EF4-FFF2-40B4-BE49-F238E27FC236}">
                <a16:creationId xmlns:a16="http://schemas.microsoft.com/office/drawing/2014/main" xmlns="" id="{18346ECA-F22C-EB46-9BB6-A7CD3A244658}"/>
              </a:ext>
            </a:extLst>
          </p:cNvPr>
          <p:cNvSpPr>
            <a:spLocks noGrp="1"/>
          </p:cNvSpPr>
          <p:nvPr>
            <p:ph idx="1"/>
          </p:nvPr>
        </p:nvSpPr>
        <p:spPr/>
        <p:txBody>
          <a:bodyPr/>
          <a:lstStyle/>
          <a:p>
            <a:pPr marL="0" indent="0" algn="just">
              <a:buNone/>
            </a:pPr>
            <a:r>
              <a:rPr lang="en-GB" dirty="0"/>
              <a:t>1. Disposal of land via special resolution of the House of Representatives: Article 31(c) of the Government Lands Act, Chapter 573 of the laws of Malta</a:t>
            </a:r>
          </a:p>
          <a:p>
            <a:pPr marL="0" indent="0" algn="just">
              <a:buNone/>
            </a:pPr>
            <a:r>
              <a:rPr lang="en-GB" dirty="0"/>
              <a:t>2. Administrative Permit – Beach Areas: Grant of management rights over the beach areas (to ensure overall maintenance and security)</a:t>
            </a:r>
          </a:p>
          <a:p>
            <a:pPr marL="0" indent="0" algn="just">
              <a:buNone/>
            </a:pPr>
            <a:r>
              <a:rPr lang="en-GB" dirty="0"/>
              <a:t>3. Deed: conditional termination of existing rights over part of the site and grant of real rights over the said site. </a:t>
            </a:r>
            <a:endParaRPr lang="en-GB" i="1" dirty="0"/>
          </a:p>
        </p:txBody>
      </p:sp>
      <p:sp>
        <p:nvSpPr>
          <p:cNvPr id="4" name="TextBox 3">
            <a:extLst>
              <a:ext uri="{FF2B5EF4-FFF2-40B4-BE49-F238E27FC236}">
                <a16:creationId xmlns:a16="http://schemas.microsoft.com/office/drawing/2014/main" xmlns="" id="{0E567EC6-495E-D442-86F8-EAC87A8E89F3}"/>
              </a:ext>
            </a:extLst>
          </p:cNvPr>
          <p:cNvSpPr txBox="1"/>
          <p:nvPr/>
        </p:nvSpPr>
        <p:spPr>
          <a:xfrm>
            <a:off x="2231136" y="5024206"/>
            <a:ext cx="7729728" cy="923330"/>
          </a:xfrm>
          <a:prstGeom prst="rect">
            <a:avLst/>
          </a:prstGeom>
          <a:solidFill>
            <a:schemeClr val="bg1">
              <a:lumMod val="75000"/>
            </a:schemeClr>
          </a:solidFill>
        </p:spPr>
        <p:txBody>
          <a:bodyPr wrap="square" rtlCol="0">
            <a:spAutoFit/>
          </a:bodyPr>
          <a:lstStyle/>
          <a:p>
            <a:r>
              <a:rPr lang="en-GB" dirty="0"/>
              <a:t>Existing deeds continue to regulate ca. 9,527 </a:t>
            </a:r>
            <a:r>
              <a:rPr lang="en-GB" dirty="0" err="1"/>
              <a:t>sq</a:t>
            </a:r>
            <a:r>
              <a:rPr lang="en-GB" dirty="0"/>
              <a:t> m of site area (foreshore) but the Government </a:t>
            </a:r>
            <a:r>
              <a:rPr lang="en-GB" b="1" dirty="0"/>
              <a:t>did not extend </a:t>
            </a:r>
            <a:r>
              <a:rPr lang="en-GB" b="1" dirty="0" err="1"/>
              <a:t>Corinthia’s</a:t>
            </a:r>
            <a:r>
              <a:rPr lang="en-GB" b="1" dirty="0"/>
              <a:t> rights over public domain property</a:t>
            </a:r>
            <a:r>
              <a:rPr lang="en-GB" dirty="0"/>
              <a:t> beyond what already exists in the current deeds</a:t>
            </a:r>
          </a:p>
        </p:txBody>
      </p:sp>
    </p:spTree>
    <p:extLst>
      <p:ext uri="{BB962C8B-B14F-4D97-AF65-F5344CB8AC3E}">
        <p14:creationId xmlns:p14="http://schemas.microsoft.com/office/powerpoint/2010/main" xmlns="" val="1848010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A36171-E445-3F46-B174-CE6CC3D22784}"/>
              </a:ext>
            </a:extLst>
          </p:cNvPr>
          <p:cNvSpPr>
            <a:spLocks noGrp="1"/>
          </p:cNvSpPr>
          <p:nvPr>
            <p:ph type="title"/>
          </p:nvPr>
        </p:nvSpPr>
        <p:spPr>
          <a:xfrm>
            <a:off x="1262729" y="1289303"/>
            <a:ext cx="9638443" cy="3339303"/>
          </a:xfrm>
          <a:ln>
            <a:noFill/>
          </a:ln>
        </p:spPr>
        <p:txBody>
          <a:bodyPr vert="horz" lIns="274320" tIns="182880" rIns="274320" bIns="182880" rtlCol="0" anchor="ctr" anchorCtr="1">
            <a:normAutofit/>
          </a:bodyPr>
          <a:lstStyle/>
          <a:p>
            <a:r>
              <a:rPr lang="en-US" sz="5000"/>
              <a:t>Design ideas</a:t>
            </a:r>
          </a:p>
        </p:txBody>
      </p:sp>
    </p:spTree>
    <p:extLst>
      <p:ext uri="{BB962C8B-B14F-4D97-AF65-F5344CB8AC3E}">
        <p14:creationId xmlns:p14="http://schemas.microsoft.com/office/powerpoint/2010/main" xmlns="" val="471698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37E9432D-4FB7-9440-9906-EB542282A96C}"/>
              </a:ext>
            </a:extLst>
          </p:cNvPr>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9091" t="9091"/>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EE9803F0-A4C0-3C47-9A72-C622BD305742}"/>
              </a:ext>
            </a:extLst>
          </p:cNvPr>
          <p:cNvSpPr>
            <a:spLocks noGrp="1"/>
          </p:cNvSpPr>
          <p:nvPr>
            <p:ph type="title"/>
          </p:nvPr>
        </p:nvSpPr>
        <p:spPr>
          <a:xfrm>
            <a:off x="2231136" y="5045160"/>
            <a:ext cx="7729728" cy="731520"/>
          </a:xfrm>
          <a:solidFill>
            <a:srgbClr val="000000">
              <a:alpha val="70000"/>
            </a:srgbClr>
          </a:solidFill>
          <a:ln>
            <a:noFill/>
          </a:ln>
        </p:spPr>
        <p:txBody>
          <a:bodyPr vert="horz" lIns="182880" tIns="182880" rIns="182880" bIns="182880" rtlCol="0" anchor="ctr">
            <a:normAutofit/>
          </a:bodyPr>
          <a:lstStyle/>
          <a:p>
            <a:r>
              <a:rPr lang="en-US" sz="2400" kern="1200" cap="all" spc="200" baseline="0" dirty="0">
                <a:solidFill>
                  <a:srgbClr val="FFFFFF"/>
                </a:solidFill>
                <a:latin typeface="+mj-lt"/>
                <a:ea typeface="+mj-ea"/>
                <a:cs typeface="+mj-cs"/>
              </a:rPr>
              <a:t>The lobby</a:t>
            </a:r>
          </a:p>
        </p:txBody>
      </p:sp>
    </p:spTree>
    <p:extLst>
      <p:ext uri="{BB962C8B-B14F-4D97-AF65-F5344CB8AC3E}">
        <p14:creationId xmlns:p14="http://schemas.microsoft.com/office/powerpoint/2010/main" xmlns="" val="261581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4">
            <a:extLst>
              <a:ext uri="{FF2B5EF4-FFF2-40B4-BE49-F238E27FC236}">
                <a16:creationId xmlns:a16="http://schemas.microsoft.com/office/drawing/2014/main" xmlns="" id="{137D23B4-2EFA-044B-8454-297ABE452F06}"/>
              </a:ext>
            </a:extLst>
          </p:cNvPr>
          <p:cNvPicPr>
            <a:picLocks noGrp="1" noChangeAspect="1"/>
          </p:cNvPicPr>
          <p:nvPr>
            <p:ph idx="1"/>
          </p:nvPr>
        </p:nvPicPr>
        <p:blipFill rotWithShape="1">
          <a:blip r:embed="rId2"/>
          <a:srcRect l="7268" t="26948" r="1823"/>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EE9803F0-A4C0-3C47-9A72-C622BD305742}"/>
              </a:ext>
            </a:extLst>
          </p:cNvPr>
          <p:cNvSpPr>
            <a:spLocks noGrp="1"/>
          </p:cNvSpPr>
          <p:nvPr>
            <p:ph type="title"/>
          </p:nvPr>
        </p:nvSpPr>
        <p:spPr>
          <a:xfrm>
            <a:off x="2231136" y="5045160"/>
            <a:ext cx="7729728" cy="731520"/>
          </a:xfrm>
          <a:solidFill>
            <a:srgbClr val="000000">
              <a:alpha val="70000"/>
            </a:srgbClr>
          </a:solidFill>
          <a:ln>
            <a:noFill/>
          </a:ln>
        </p:spPr>
        <p:txBody>
          <a:bodyPr vert="horz" lIns="182880" tIns="182880" rIns="182880" bIns="182880" rtlCol="0" anchor="ctr">
            <a:normAutofit/>
          </a:bodyPr>
          <a:lstStyle/>
          <a:p>
            <a:r>
              <a:rPr lang="en-US" sz="2400" kern="1200" cap="all" spc="200" baseline="0" dirty="0">
                <a:solidFill>
                  <a:srgbClr val="FFFFFF"/>
                </a:solidFill>
                <a:latin typeface="+mj-lt"/>
                <a:ea typeface="+mj-ea"/>
                <a:cs typeface="+mj-cs"/>
              </a:rPr>
              <a:t>The lobby</a:t>
            </a:r>
          </a:p>
        </p:txBody>
      </p:sp>
    </p:spTree>
    <p:extLst>
      <p:ext uri="{BB962C8B-B14F-4D97-AF65-F5344CB8AC3E}">
        <p14:creationId xmlns:p14="http://schemas.microsoft.com/office/powerpoint/2010/main" xmlns="" val="1019394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xmlns="" id="{D55C11D9-B0E3-F74B-92D7-4372A6499301}"/>
              </a:ext>
            </a:extLst>
          </p:cNvPr>
          <p:cNvPicPr>
            <a:picLocks noGrp="1" noChangeAspect="1"/>
          </p:cNvPicPr>
          <p:nvPr>
            <p:ph idx="1"/>
          </p:nvPr>
        </p:nvPicPr>
        <p:blipFill rotWithShape="1">
          <a:blip r:embed="rId2"/>
          <a:srcRect l="9091" t="40711"/>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EE9803F0-A4C0-3C47-9A72-C622BD305742}"/>
              </a:ext>
            </a:extLst>
          </p:cNvPr>
          <p:cNvSpPr>
            <a:spLocks noGrp="1"/>
          </p:cNvSpPr>
          <p:nvPr>
            <p:ph type="title"/>
          </p:nvPr>
        </p:nvSpPr>
        <p:spPr>
          <a:xfrm>
            <a:off x="2231136" y="5045160"/>
            <a:ext cx="7729728" cy="731520"/>
          </a:xfrm>
          <a:solidFill>
            <a:srgbClr val="000000">
              <a:alpha val="70000"/>
            </a:srgbClr>
          </a:solidFill>
          <a:ln>
            <a:noFill/>
          </a:ln>
        </p:spPr>
        <p:txBody>
          <a:bodyPr vert="horz" lIns="182880" tIns="182880" rIns="182880" bIns="182880" rtlCol="0" anchor="ctr">
            <a:normAutofit/>
          </a:bodyPr>
          <a:lstStyle/>
          <a:p>
            <a:r>
              <a:rPr lang="en-US" sz="2400" kern="1200" cap="all" spc="200" baseline="0" dirty="0">
                <a:solidFill>
                  <a:srgbClr val="FFFFFF"/>
                </a:solidFill>
                <a:latin typeface="+mj-lt"/>
                <a:ea typeface="+mj-ea"/>
                <a:cs typeface="+mj-cs"/>
              </a:rPr>
              <a:t>The entrance</a:t>
            </a:r>
          </a:p>
        </p:txBody>
      </p:sp>
    </p:spTree>
    <p:extLst>
      <p:ext uri="{BB962C8B-B14F-4D97-AF65-F5344CB8AC3E}">
        <p14:creationId xmlns:p14="http://schemas.microsoft.com/office/powerpoint/2010/main" xmlns="" val="2689035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xmlns="" id="{BAC87F6E-526A-49B5-995D-42DB656594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77894"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C0A5E1C-1724-2844-BD48-218E8FEA90B1}"/>
              </a:ext>
            </a:extLst>
          </p:cNvPr>
          <p:cNvSpPr>
            <a:spLocks noGrp="1"/>
          </p:cNvSpPr>
          <p:nvPr>
            <p:ph type="title"/>
          </p:nvPr>
        </p:nvSpPr>
        <p:spPr>
          <a:xfrm>
            <a:off x="1121344" y="1586484"/>
            <a:ext cx="3685032" cy="3685032"/>
          </a:xfrm>
          <a:prstGeom prst="ellipse">
            <a:avLst/>
          </a:prstGeom>
          <a:solidFill>
            <a:schemeClr val="accent2"/>
          </a:solidFill>
          <a:ln>
            <a:noFill/>
          </a:ln>
        </p:spPr>
        <p:txBody>
          <a:bodyPr>
            <a:normAutofit/>
          </a:bodyPr>
          <a:lstStyle/>
          <a:p>
            <a:r>
              <a:rPr lang="en-US" sz="3000">
                <a:solidFill>
                  <a:srgbClr val="FFFFFF"/>
                </a:solidFill>
              </a:rPr>
              <a:t>Tourism in malta</a:t>
            </a:r>
          </a:p>
        </p:txBody>
      </p:sp>
      <p:sp>
        <p:nvSpPr>
          <p:cNvPr id="10" name="Rectangle 9">
            <a:extLst>
              <a:ext uri="{FF2B5EF4-FFF2-40B4-BE49-F238E27FC236}">
                <a16:creationId xmlns:a16="http://schemas.microsoft.com/office/drawing/2014/main" xmlns="" id="{5E5436DB-4E8B-43A5-AE55-1C527B62E2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18743" y="797433"/>
            <a:ext cx="5934456"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0D65299F-028F-4AFC-B46A-8DB33E20FE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83335" y="960120"/>
            <a:ext cx="560527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450F6B2B-A1C4-6940-9C44-D9DB8002B309}"/>
              </a:ext>
            </a:extLst>
          </p:cNvPr>
          <p:cNvSpPr>
            <a:spLocks noGrp="1"/>
          </p:cNvSpPr>
          <p:nvPr>
            <p:ph idx="1"/>
          </p:nvPr>
        </p:nvSpPr>
        <p:spPr>
          <a:xfrm>
            <a:off x="6259551" y="1444752"/>
            <a:ext cx="4652840" cy="3968496"/>
          </a:xfrm>
        </p:spPr>
        <p:txBody>
          <a:bodyPr anchor="ctr">
            <a:normAutofit/>
          </a:bodyPr>
          <a:lstStyle/>
          <a:p>
            <a:pPr marL="0" indent="0">
              <a:buNone/>
            </a:pPr>
            <a:r>
              <a:rPr lang="en-US" sz="2400" dirty="0">
                <a:solidFill>
                  <a:srgbClr val="404040"/>
                </a:solidFill>
              </a:rPr>
              <a:t>2018 PROJECTIONS</a:t>
            </a:r>
          </a:p>
          <a:p>
            <a:pPr marL="0" indent="0">
              <a:buNone/>
            </a:pPr>
            <a:endParaRPr lang="en-US" sz="2400" dirty="0">
              <a:solidFill>
                <a:srgbClr val="404040"/>
              </a:solidFill>
            </a:endParaRPr>
          </a:p>
          <a:p>
            <a:r>
              <a:rPr lang="en-US" sz="2400">
                <a:solidFill>
                  <a:srgbClr val="404040"/>
                </a:solidFill>
              </a:rPr>
              <a:t>Over 2.6M </a:t>
            </a:r>
            <a:r>
              <a:rPr lang="en-US" sz="2400" dirty="0">
                <a:solidFill>
                  <a:srgbClr val="404040"/>
                </a:solidFill>
              </a:rPr>
              <a:t>tourist arrivals </a:t>
            </a:r>
            <a:r>
              <a:rPr lang="en-US" sz="2400">
                <a:solidFill>
                  <a:srgbClr val="404040"/>
                </a:solidFill>
              </a:rPr>
              <a:t>(</a:t>
            </a:r>
            <a:r>
              <a:rPr lang="en-US" sz="2400">
                <a:solidFill>
                  <a:schemeClr val="tx1"/>
                </a:solidFill>
              </a:rPr>
              <a:t>+13%</a:t>
            </a:r>
            <a:r>
              <a:rPr lang="en-US" sz="2400">
                <a:solidFill>
                  <a:srgbClr val="404040"/>
                </a:solidFill>
              </a:rPr>
              <a:t>)</a:t>
            </a:r>
            <a:endParaRPr lang="en-US" sz="2400" dirty="0">
              <a:solidFill>
                <a:srgbClr val="404040"/>
              </a:solidFill>
            </a:endParaRPr>
          </a:p>
          <a:p>
            <a:r>
              <a:rPr lang="en-US" sz="2400" dirty="0">
                <a:solidFill>
                  <a:srgbClr val="404040"/>
                </a:solidFill>
              </a:rPr>
              <a:t>18M bed nights (+1.5m)</a:t>
            </a:r>
          </a:p>
          <a:p>
            <a:r>
              <a:rPr lang="en-US" sz="2400" dirty="0">
                <a:solidFill>
                  <a:srgbClr val="404040"/>
                </a:solidFill>
              </a:rPr>
              <a:t>€2.1Bn tourism expenditure (+10.5%)</a:t>
            </a:r>
          </a:p>
          <a:p>
            <a:pPr marL="0" indent="0">
              <a:buNone/>
            </a:pPr>
            <a:endParaRPr lang="en-US" dirty="0">
              <a:solidFill>
                <a:srgbClr val="404040"/>
              </a:solidFill>
            </a:endParaRPr>
          </a:p>
        </p:txBody>
      </p:sp>
    </p:spTree>
    <p:extLst>
      <p:ext uri="{BB962C8B-B14F-4D97-AF65-F5344CB8AC3E}">
        <p14:creationId xmlns:p14="http://schemas.microsoft.com/office/powerpoint/2010/main" xmlns="" val="24441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6">
            <a:extLst>
              <a:ext uri="{FF2B5EF4-FFF2-40B4-BE49-F238E27FC236}">
                <a16:creationId xmlns:a16="http://schemas.microsoft.com/office/drawing/2014/main" xmlns="" id="{0227EF4C-CC08-F743-AD7A-F020F7021BFB}"/>
              </a:ext>
            </a:extLst>
          </p:cNvPr>
          <p:cNvPicPr>
            <a:picLocks noGrp="1" noChangeAspect="1"/>
          </p:cNvPicPr>
          <p:nvPr>
            <p:ph idx="1"/>
          </p:nvPr>
        </p:nvPicPr>
        <p:blipFill rotWithShape="1">
          <a:blip r:embed="rId2"/>
          <a:srcRect l="16619" t="9091" r="553"/>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EE9803F0-A4C0-3C47-9A72-C622BD305742}"/>
              </a:ext>
            </a:extLst>
          </p:cNvPr>
          <p:cNvSpPr>
            <a:spLocks noGrp="1"/>
          </p:cNvSpPr>
          <p:nvPr>
            <p:ph type="title"/>
          </p:nvPr>
        </p:nvSpPr>
        <p:spPr>
          <a:xfrm>
            <a:off x="2231136" y="5045160"/>
            <a:ext cx="7729728" cy="731520"/>
          </a:xfrm>
          <a:solidFill>
            <a:srgbClr val="000000">
              <a:alpha val="70000"/>
            </a:srgbClr>
          </a:solidFill>
          <a:ln>
            <a:noFill/>
          </a:ln>
        </p:spPr>
        <p:txBody>
          <a:bodyPr vert="horz" lIns="182880" tIns="182880" rIns="182880" bIns="182880" rtlCol="0" anchor="ctr">
            <a:normAutofit/>
          </a:bodyPr>
          <a:lstStyle/>
          <a:p>
            <a:r>
              <a:rPr lang="en-US" sz="2400" dirty="0">
                <a:solidFill>
                  <a:srgbClr val="FFFFFF"/>
                </a:solidFill>
              </a:rPr>
              <a:t>Themed suites</a:t>
            </a:r>
            <a:endParaRPr lang="en-US" sz="2400" kern="1200" cap="all" spc="200" baseline="0" dirty="0">
              <a:solidFill>
                <a:srgbClr val="FFFFFF"/>
              </a:solidFill>
              <a:latin typeface="+mj-lt"/>
              <a:ea typeface="+mj-ea"/>
              <a:cs typeface="+mj-cs"/>
            </a:endParaRPr>
          </a:p>
        </p:txBody>
      </p:sp>
    </p:spTree>
    <p:extLst>
      <p:ext uri="{BB962C8B-B14F-4D97-AF65-F5344CB8AC3E}">
        <p14:creationId xmlns:p14="http://schemas.microsoft.com/office/powerpoint/2010/main" xmlns="" val="3933813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xmlns="" id="{ADB3C766-D200-E241-862B-777ECA37A100}"/>
              </a:ext>
            </a:extLst>
          </p:cNvPr>
          <p:cNvPicPr>
            <a:picLocks noGrp="1" noChangeAspect="1"/>
          </p:cNvPicPr>
          <p:nvPr>
            <p:ph idx="1"/>
          </p:nvPr>
        </p:nvPicPr>
        <p:blipFill rotWithShape="1">
          <a:blip r:embed="rId2"/>
          <a:srcRect l="9495" t="9091" r="1" b="1"/>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EE9803F0-A4C0-3C47-9A72-C622BD305742}"/>
              </a:ext>
            </a:extLst>
          </p:cNvPr>
          <p:cNvSpPr>
            <a:spLocks noGrp="1"/>
          </p:cNvSpPr>
          <p:nvPr>
            <p:ph type="title"/>
          </p:nvPr>
        </p:nvSpPr>
        <p:spPr>
          <a:xfrm>
            <a:off x="2231136" y="5045160"/>
            <a:ext cx="7729728" cy="731520"/>
          </a:xfrm>
          <a:solidFill>
            <a:srgbClr val="000000">
              <a:alpha val="70000"/>
            </a:srgbClr>
          </a:solidFill>
          <a:ln>
            <a:noFill/>
          </a:ln>
        </p:spPr>
        <p:txBody>
          <a:bodyPr vert="horz" lIns="182880" tIns="182880" rIns="182880" bIns="182880" rtlCol="0" anchor="ctr">
            <a:normAutofit/>
          </a:bodyPr>
          <a:lstStyle/>
          <a:p>
            <a:r>
              <a:rPr lang="en-US" sz="2400" kern="1200" cap="all" spc="200" baseline="0" dirty="0">
                <a:solidFill>
                  <a:srgbClr val="FFFFFF"/>
                </a:solidFill>
                <a:latin typeface="+mj-lt"/>
                <a:ea typeface="+mj-ea"/>
                <a:cs typeface="+mj-cs"/>
              </a:rPr>
              <a:t>Standard bedrooms</a:t>
            </a:r>
          </a:p>
        </p:txBody>
      </p:sp>
    </p:spTree>
    <p:extLst>
      <p:ext uri="{BB962C8B-B14F-4D97-AF65-F5344CB8AC3E}">
        <p14:creationId xmlns:p14="http://schemas.microsoft.com/office/powerpoint/2010/main" xmlns="" val="3486423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xmlns="" id="{939C4154-E6DF-704F-B9B5-6BF2EFCCF1CA}"/>
              </a:ext>
            </a:extLst>
          </p:cNvPr>
          <p:cNvSpPr/>
          <p:nvPr/>
        </p:nvSpPr>
        <p:spPr>
          <a:xfrm>
            <a:off x="0" y="-16002"/>
            <a:ext cx="12192000" cy="6858000"/>
          </a:xfrm>
          <a:prstGeom prst="rect">
            <a:avLst/>
          </a:prstGeom>
          <a:blipFill>
            <a:blip r:embed="rId2"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22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E9803F0-A4C0-3C47-9A72-C622BD305742}"/>
              </a:ext>
            </a:extLst>
          </p:cNvPr>
          <p:cNvSpPr>
            <a:spLocks noGrp="1"/>
          </p:cNvSpPr>
          <p:nvPr>
            <p:ph type="title"/>
          </p:nvPr>
        </p:nvSpPr>
        <p:spPr>
          <a:xfrm>
            <a:off x="2231136" y="5045160"/>
            <a:ext cx="7729728" cy="731520"/>
          </a:xfrm>
          <a:solidFill>
            <a:srgbClr val="000000">
              <a:alpha val="70000"/>
            </a:srgbClr>
          </a:solidFill>
          <a:ln>
            <a:noFill/>
          </a:ln>
        </p:spPr>
        <p:txBody>
          <a:bodyPr vert="horz" lIns="182880" tIns="182880" rIns="182880" bIns="182880" rtlCol="0" anchor="ctr">
            <a:normAutofit/>
          </a:bodyPr>
          <a:lstStyle/>
          <a:p>
            <a:r>
              <a:rPr lang="en-US" sz="2400" kern="1200" cap="all" spc="200" baseline="0" dirty="0">
                <a:solidFill>
                  <a:srgbClr val="FFFFFF"/>
                </a:solidFill>
                <a:latin typeface="+mj-lt"/>
                <a:ea typeface="+mj-ea"/>
                <a:cs typeface="+mj-cs"/>
              </a:rPr>
              <a:t>Resort lounge</a:t>
            </a:r>
          </a:p>
        </p:txBody>
      </p:sp>
    </p:spTree>
    <p:extLst>
      <p:ext uri="{BB962C8B-B14F-4D97-AF65-F5344CB8AC3E}">
        <p14:creationId xmlns:p14="http://schemas.microsoft.com/office/powerpoint/2010/main" xmlns="" val="2813105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85686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EC271D-374F-2B46-ABBC-2416DBF0040B}"/>
              </a:ext>
            </a:extLst>
          </p:cNvPr>
          <p:cNvSpPr>
            <a:spLocks noGrp="1"/>
          </p:cNvSpPr>
          <p:nvPr>
            <p:ph type="title"/>
          </p:nvPr>
        </p:nvSpPr>
        <p:spPr/>
        <p:txBody>
          <a:bodyPr/>
          <a:lstStyle/>
          <a:p>
            <a:r>
              <a:rPr lang="en-US" dirty="0"/>
              <a:t>Salient conditions of the deed</a:t>
            </a:r>
          </a:p>
        </p:txBody>
      </p:sp>
      <p:sp>
        <p:nvSpPr>
          <p:cNvPr id="3" name="Content Placeholder 2">
            <a:extLst>
              <a:ext uri="{FF2B5EF4-FFF2-40B4-BE49-F238E27FC236}">
                <a16:creationId xmlns:a16="http://schemas.microsoft.com/office/drawing/2014/main" xmlns="" id="{5425C07E-6691-C149-8456-B26BB4A98469}"/>
              </a:ext>
            </a:extLst>
          </p:cNvPr>
          <p:cNvSpPr>
            <a:spLocks noGrp="1"/>
          </p:cNvSpPr>
          <p:nvPr>
            <p:ph idx="1"/>
          </p:nvPr>
        </p:nvSpPr>
        <p:spPr>
          <a:xfrm>
            <a:off x="2231136" y="2293749"/>
            <a:ext cx="7729728" cy="3843579"/>
          </a:xfrm>
        </p:spPr>
        <p:txBody>
          <a:bodyPr>
            <a:normAutofit fontScale="77500" lnSpcReduction="20000"/>
          </a:bodyPr>
          <a:lstStyle/>
          <a:p>
            <a:pPr marL="285750" indent="-285750">
              <a:buFont typeface="Arial" charset="0"/>
              <a:buChar char="•"/>
            </a:pPr>
            <a:r>
              <a:rPr lang="en-GB" dirty="0"/>
              <a:t>Conditional termination of the existing deeds in respect of part of the site</a:t>
            </a:r>
          </a:p>
          <a:p>
            <a:pPr marL="285750" indent="-285750">
              <a:buFont typeface="Arial" charset="0"/>
              <a:buChar char="•"/>
            </a:pPr>
            <a:r>
              <a:rPr lang="en-GB" dirty="0"/>
              <a:t>Existing deeds continue to regulate ca. 9,527 </a:t>
            </a:r>
            <a:r>
              <a:rPr lang="en-GB" dirty="0" err="1"/>
              <a:t>sq</a:t>
            </a:r>
            <a:r>
              <a:rPr lang="en-GB" dirty="0"/>
              <a:t> m of site area (foreshore) </a:t>
            </a:r>
            <a:r>
              <a:rPr lang="en-GB" b="1" dirty="0"/>
              <a:t>but the Government did not extend </a:t>
            </a:r>
            <a:r>
              <a:rPr lang="en-GB" b="1" dirty="0" err="1"/>
              <a:t>Corinthia’s</a:t>
            </a:r>
            <a:r>
              <a:rPr lang="en-GB" b="1" dirty="0"/>
              <a:t> rights over public domain property beyond what already exists in the current deeds</a:t>
            </a:r>
          </a:p>
          <a:p>
            <a:pPr marL="285750" indent="-285750">
              <a:buFont typeface="Arial" charset="0"/>
              <a:buChar char="•"/>
            </a:pPr>
            <a:r>
              <a:rPr lang="en-GB" dirty="0"/>
              <a:t>Fresh concession in respect of the terminated part of the site between government and Five Star Hotels Limited granting temporary </a:t>
            </a:r>
            <a:r>
              <a:rPr lang="en-GB" dirty="0" err="1"/>
              <a:t>emphyteutical</a:t>
            </a:r>
            <a:r>
              <a:rPr lang="en-GB" dirty="0"/>
              <a:t> title in respect of circa 60, 975 </a:t>
            </a:r>
            <a:r>
              <a:rPr lang="en-GB" dirty="0" err="1"/>
              <a:t>sq</a:t>
            </a:r>
            <a:r>
              <a:rPr lang="en-GB" dirty="0"/>
              <a:t> m of land;</a:t>
            </a:r>
          </a:p>
          <a:p>
            <a:pPr marL="285750" indent="-285750">
              <a:buFont typeface="Arial" charset="0"/>
              <a:buChar char="•"/>
            </a:pPr>
            <a:r>
              <a:rPr lang="en-GB" dirty="0"/>
              <a:t>Extension of term to 99 years from date of deed</a:t>
            </a:r>
          </a:p>
          <a:p>
            <a:pPr marL="285750" indent="-285750">
              <a:buFont typeface="Arial" charset="0"/>
              <a:buChar char="•"/>
            </a:pPr>
            <a:r>
              <a:rPr lang="en-GB" dirty="0"/>
              <a:t>Annual Base ground rent - €195,120</a:t>
            </a:r>
            <a:r>
              <a:rPr lang="en-US" dirty="0"/>
              <a:t> </a:t>
            </a:r>
            <a:r>
              <a:rPr lang="en-GB" dirty="0"/>
              <a:t>(€3.20 per </a:t>
            </a:r>
            <a:r>
              <a:rPr lang="en-GB" dirty="0" err="1"/>
              <a:t>sq</a:t>
            </a:r>
            <a:r>
              <a:rPr lang="en-GB" dirty="0"/>
              <a:t> m pa)</a:t>
            </a:r>
          </a:p>
          <a:p>
            <a:pPr marL="285750" indent="-285750">
              <a:buFont typeface="Arial" charset="0"/>
              <a:buChar char="•"/>
            </a:pPr>
            <a:r>
              <a:rPr lang="en-GB" dirty="0"/>
              <a:t>Formula for Increased Ground Rent: </a:t>
            </a:r>
            <a:r>
              <a:rPr lang="en-GB" i="1" dirty="0"/>
              <a:t>(BGR (Base Ground Rent)/(TAD)Total Area of Development Site) x DA (superficial area of that portion of land forming part of the Development Site which is designated by FSHL as being for Residential or Office use) x 2</a:t>
            </a:r>
          </a:p>
          <a:p>
            <a:pPr marL="285750" indent="-285750">
              <a:buFont typeface="Arial" charset="0"/>
              <a:buChar char="•"/>
            </a:pPr>
            <a:r>
              <a:rPr lang="en-GB" dirty="0"/>
              <a:t>Both base and increased ground rent are revisable by 5% every 5 years</a:t>
            </a:r>
          </a:p>
          <a:p>
            <a:pPr marL="285750" indent="-285750">
              <a:buFont typeface="Arial" charset="0"/>
              <a:buChar char="•"/>
            </a:pPr>
            <a:r>
              <a:rPr lang="en-GB" dirty="0"/>
              <a:t>Payment of premium of €17,000,000</a:t>
            </a:r>
          </a:p>
          <a:p>
            <a:pPr marL="285750" indent="-285750">
              <a:buFont typeface="Arial" charset="0"/>
              <a:buChar char="•"/>
            </a:pPr>
            <a:r>
              <a:rPr lang="en-GB" dirty="0"/>
              <a:t>CSR payment of €100,000 annually for a period of 10 years to the Pembroke and St. Julian’s Local Councils to be utilised for projects of benefit to the surrounding communities.</a:t>
            </a:r>
            <a:endParaRPr lang="en-US" dirty="0"/>
          </a:p>
        </p:txBody>
      </p:sp>
    </p:spTree>
    <p:extLst>
      <p:ext uri="{BB962C8B-B14F-4D97-AF65-F5344CB8AC3E}">
        <p14:creationId xmlns:p14="http://schemas.microsoft.com/office/powerpoint/2010/main" xmlns="" val="347446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EC271D-374F-2B46-ABBC-2416DBF0040B}"/>
              </a:ext>
            </a:extLst>
          </p:cNvPr>
          <p:cNvSpPr>
            <a:spLocks noGrp="1"/>
          </p:cNvSpPr>
          <p:nvPr>
            <p:ph type="title"/>
          </p:nvPr>
        </p:nvSpPr>
        <p:spPr/>
        <p:txBody>
          <a:bodyPr/>
          <a:lstStyle/>
          <a:p>
            <a:r>
              <a:rPr lang="en-US" dirty="0"/>
              <a:t>Salient conditions of the deed</a:t>
            </a:r>
          </a:p>
        </p:txBody>
      </p:sp>
      <p:sp>
        <p:nvSpPr>
          <p:cNvPr id="3" name="Content Placeholder 2">
            <a:extLst>
              <a:ext uri="{FF2B5EF4-FFF2-40B4-BE49-F238E27FC236}">
                <a16:creationId xmlns:a16="http://schemas.microsoft.com/office/drawing/2014/main" xmlns="" id="{5425C07E-6691-C149-8456-B26BB4A98469}"/>
              </a:ext>
            </a:extLst>
          </p:cNvPr>
          <p:cNvSpPr>
            <a:spLocks noGrp="1"/>
          </p:cNvSpPr>
          <p:nvPr>
            <p:ph idx="1"/>
          </p:nvPr>
        </p:nvSpPr>
        <p:spPr>
          <a:xfrm>
            <a:off x="2231136" y="2293750"/>
            <a:ext cx="7729728" cy="3533614"/>
          </a:xfrm>
        </p:spPr>
        <p:txBody>
          <a:bodyPr>
            <a:normAutofit fontScale="62500" lnSpcReduction="20000"/>
          </a:bodyPr>
          <a:lstStyle/>
          <a:p>
            <a:pPr marL="285750" indent="-285750">
              <a:buFont typeface="Arial" charset="0"/>
              <a:buChar char="•"/>
            </a:pPr>
            <a:r>
              <a:rPr lang="mt-MT" sz="2200" dirty="0"/>
              <a:t>Option for third party acquirers of residential and office space to covert and redeem;within 2 years from acquisition;</a:t>
            </a:r>
          </a:p>
          <a:p>
            <a:pPr marL="285750" indent="-285750">
              <a:buFont typeface="Arial" charset="0"/>
              <a:buChar char="•"/>
            </a:pPr>
            <a:r>
              <a:rPr lang="mt-MT" sz="2200" dirty="0"/>
              <a:t>Obligation for FSHL to convert from temporary to perpetual emphyteusis, within 1 year from lapse of third party option;</a:t>
            </a:r>
          </a:p>
          <a:p>
            <a:pPr marL="285750" indent="-285750">
              <a:buFont typeface="Arial" charset="0"/>
              <a:buChar char="•"/>
            </a:pPr>
            <a:r>
              <a:rPr lang="en-GB" sz="2200" dirty="0"/>
              <a:t>Rate payable upon conversion :€250 per net internal saleable area of residential/office space and €37.50 in respect of garages and other external spaces. </a:t>
            </a:r>
            <a:endParaRPr lang="en-US" sz="2200" dirty="0"/>
          </a:p>
          <a:p>
            <a:pPr marL="285750" indent="-285750">
              <a:buFont typeface="Arial" charset="0"/>
              <a:buChar char="•"/>
            </a:pPr>
            <a:r>
              <a:rPr lang="mt-MT" sz="2200" dirty="0"/>
              <a:t>Obligation of FSHL to redeem the ground rent iro all converted title; </a:t>
            </a:r>
          </a:p>
          <a:p>
            <a:pPr marL="285750" indent="-285750">
              <a:buFont typeface="Arial" charset="0"/>
              <a:buChar char="•"/>
            </a:pPr>
            <a:r>
              <a:rPr lang="en-GB" sz="2200" dirty="0"/>
              <a:t>Redemption at capitalisation rate of 5% of the applicable ground rent</a:t>
            </a:r>
            <a:r>
              <a:rPr lang="en-US" sz="2200" dirty="0"/>
              <a:t>.</a:t>
            </a:r>
          </a:p>
          <a:p>
            <a:pPr marL="285750" indent="-285750">
              <a:buFont typeface="Arial" charset="0"/>
              <a:buChar char="•"/>
            </a:pPr>
            <a:r>
              <a:rPr lang="en-US" sz="2200" dirty="0"/>
              <a:t>Project Phase 1: development application to be submitted within 1 year from re-zoning and completed within 5 years from issue of executable permit. Minimum project components of Phase 1 – luxury hotel and 15% of permitted volumes;</a:t>
            </a:r>
          </a:p>
          <a:p>
            <a:pPr marL="285750" indent="-285750">
              <a:buFont typeface="Arial" charset="0"/>
              <a:buChar char="•"/>
            </a:pPr>
            <a:r>
              <a:rPr lang="en-US" sz="2200" dirty="0"/>
              <a:t>Remaining phases: all permits to be applied from within 10 years from date of re-zoning; </a:t>
            </a:r>
          </a:p>
          <a:p>
            <a:pPr marL="285750" indent="-285750">
              <a:buFont typeface="Arial" charset="0"/>
              <a:buChar char="•"/>
            </a:pPr>
            <a:r>
              <a:rPr lang="en-US" sz="2200" dirty="0"/>
              <a:t>Full project completion (85% of permitted volumes and investment of €300,000,000) by not later than 5 years from the issue of the last executable permit.</a:t>
            </a:r>
          </a:p>
          <a:p>
            <a:pPr marL="285750" indent="-285750">
              <a:buFont typeface="Arial" charset="0"/>
              <a:buChar char="•"/>
            </a:pPr>
            <a:endParaRPr lang="en-US" dirty="0"/>
          </a:p>
        </p:txBody>
      </p:sp>
    </p:spTree>
    <p:extLst>
      <p:ext uri="{BB962C8B-B14F-4D97-AF65-F5344CB8AC3E}">
        <p14:creationId xmlns:p14="http://schemas.microsoft.com/office/powerpoint/2010/main" xmlns="" val="1862539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09C44BA0-C2DE-D741-A318-0BF043887EBA}"/>
              </a:ext>
            </a:extLst>
          </p:cNvPr>
          <p:cNvGraphicFramePr>
            <a:graphicFrameLocks noGrp="1"/>
          </p:cNvGraphicFramePr>
          <p:nvPr>
            <p:ph idx="1"/>
            <p:extLst/>
          </p:nvPr>
        </p:nvGraphicFramePr>
        <p:xfrm>
          <a:off x="787078" y="335064"/>
          <a:ext cx="10799180" cy="6304280"/>
        </p:xfrm>
        <a:graphic>
          <a:graphicData uri="http://schemas.openxmlformats.org/drawingml/2006/table">
            <a:tbl>
              <a:tblPr firstRow="1" bandRow="1">
                <a:tableStyleId>{5C22544A-7EE6-4342-B048-85BDC9FD1C3A}</a:tableStyleId>
              </a:tblPr>
              <a:tblGrid>
                <a:gridCol w="5399590">
                  <a:extLst>
                    <a:ext uri="{9D8B030D-6E8A-4147-A177-3AD203B41FA5}">
                      <a16:colId xmlns:a16="http://schemas.microsoft.com/office/drawing/2014/main" xmlns="" val="3255036069"/>
                    </a:ext>
                  </a:extLst>
                </a:gridCol>
                <a:gridCol w="5399590">
                  <a:extLst>
                    <a:ext uri="{9D8B030D-6E8A-4147-A177-3AD203B41FA5}">
                      <a16:colId xmlns:a16="http://schemas.microsoft.com/office/drawing/2014/main" xmlns="" val="3742231510"/>
                    </a:ext>
                  </a:extLst>
                </a:gridCol>
              </a:tblGrid>
              <a:tr h="370840">
                <a:tc>
                  <a:txBody>
                    <a:bodyPr/>
                    <a:lstStyle/>
                    <a:p>
                      <a:pPr algn="just">
                        <a:spcAft>
                          <a:spcPts val="0"/>
                        </a:spcAft>
                      </a:pPr>
                      <a:r>
                        <a:rPr lang="en-GB" sz="1200" b="1" u="sng" dirty="0">
                          <a:effectLst/>
                          <a:latin typeface="Gill Sans MT" panose="020B0502020104020203" pitchFamily="34" charset="77"/>
                          <a:ea typeface="Times New Roman" panose="02020603050405020304" pitchFamily="18" charset="0"/>
                          <a:cs typeface="Times New Roman" panose="02020603050405020304" pitchFamily="18" charset="0"/>
                        </a:rPr>
                        <a:t>Contractual obligation </a:t>
                      </a:r>
                      <a:endParaRPr lang="en-GB" sz="1200" dirty="0">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GB" sz="1200" b="1" u="sng">
                          <a:effectLst/>
                          <a:latin typeface="Gill Sans MT" panose="020B0502020104020203" pitchFamily="34" charset="77"/>
                          <a:ea typeface="Times New Roman" panose="02020603050405020304" pitchFamily="18" charset="0"/>
                          <a:cs typeface="Times New Roman" panose="02020603050405020304" pitchFamily="18" charset="0"/>
                        </a:rPr>
                        <a:t>Value</a:t>
                      </a:r>
                      <a:endParaRPr lang="en-GB" sz="1200">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350361845"/>
                  </a:ext>
                </a:extLst>
              </a:tr>
              <a:tr h="370840">
                <a:tc>
                  <a:txBody>
                    <a:bodyPr/>
                    <a:lstStyle/>
                    <a:p>
                      <a:pPr algn="just">
                        <a:spcAft>
                          <a:spcPts val="0"/>
                        </a:spcAft>
                      </a:pPr>
                      <a:r>
                        <a:rPr lang="en-GB" sz="1200" u="sng">
                          <a:effectLst/>
                          <a:latin typeface="Gill Sans MT" panose="020B0502020104020203" pitchFamily="34" charset="77"/>
                          <a:ea typeface="Times New Roman" panose="02020603050405020304" pitchFamily="18" charset="0"/>
                          <a:cs typeface="Times New Roman" panose="02020603050405020304" pitchFamily="18" charset="0"/>
                        </a:rPr>
                        <a:t>Premium</a:t>
                      </a:r>
                      <a:endParaRPr lang="en-GB" sz="1200">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GB" sz="1200" b="1" u="none" strike="noStrike">
                          <a:effectLst/>
                          <a:latin typeface="Gill Sans MT" panose="020B0502020104020203" pitchFamily="34" charset="77"/>
                          <a:ea typeface="Times New Roman" panose="02020603050405020304" pitchFamily="18" charset="0"/>
                          <a:cs typeface="Times New Roman" panose="02020603050405020304" pitchFamily="18" charset="0"/>
                        </a:rPr>
                        <a:t> </a:t>
                      </a:r>
                      <a:endParaRPr lang="en-GB" sz="1200">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643574203"/>
                  </a:ext>
                </a:extLst>
              </a:tr>
              <a:tr h="370840">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Definite upfront premium </a:t>
                      </a:r>
                    </a:p>
                  </a:txBody>
                  <a:tcPr marL="68580" marR="68580" marT="0" marB="0"/>
                </a:tc>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€1,000,000</a:t>
                      </a:r>
                    </a:p>
                  </a:txBody>
                  <a:tcPr marL="68580" marR="68580" marT="0" marB="0"/>
                </a:tc>
                <a:extLst>
                  <a:ext uri="{0D108BD9-81ED-4DB2-BD59-A6C34878D82A}">
                    <a16:rowId xmlns:a16="http://schemas.microsoft.com/office/drawing/2014/main" xmlns="" val="2497289367"/>
                  </a:ext>
                </a:extLst>
              </a:tr>
              <a:tr h="370840">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Definite premium within 3 years from date of deed</a:t>
                      </a:r>
                    </a:p>
                  </a:txBody>
                  <a:tcPr marL="68580" marR="68580" marT="0" marB="0"/>
                </a:tc>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€3,000,000</a:t>
                      </a:r>
                    </a:p>
                  </a:txBody>
                  <a:tcPr marL="68580" marR="68580" marT="0" marB="0"/>
                </a:tc>
                <a:extLst>
                  <a:ext uri="{0D108BD9-81ED-4DB2-BD59-A6C34878D82A}">
                    <a16:rowId xmlns:a16="http://schemas.microsoft.com/office/drawing/2014/main" xmlns="" val="355922427"/>
                  </a:ext>
                </a:extLst>
              </a:tr>
              <a:tr h="370840">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Additional premium subject to project development</a:t>
                      </a:r>
                    </a:p>
                  </a:txBody>
                  <a:tcPr marL="68580" marR="68580" marT="0" marB="0"/>
                </a:tc>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€13,000,000</a:t>
                      </a:r>
                    </a:p>
                  </a:txBody>
                  <a:tcPr marL="68580" marR="68580" marT="0" marB="0"/>
                </a:tc>
                <a:extLst>
                  <a:ext uri="{0D108BD9-81ED-4DB2-BD59-A6C34878D82A}">
                    <a16:rowId xmlns:a16="http://schemas.microsoft.com/office/drawing/2014/main" xmlns="" val="3632979352"/>
                  </a:ext>
                </a:extLst>
              </a:tr>
              <a:tr h="370840">
                <a:tc>
                  <a:txBody>
                    <a:bodyPr/>
                    <a:lstStyle/>
                    <a:p>
                      <a:pPr algn="just">
                        <a:spcAft>
                          <a:spcPts val="0"/>
                        </a:spcAft>
                      </a:pPr>
                      <a:r>
                        <a:rPr lang="en-GB" sz="1200" b="1">
                          <a:effectLst/>
                          <a:latin typeface="Gill Sans MT" panose="020B0502020104020203" pitchFamily="34" charset="77"/>
                          <a:ea typeface="Times New Roman" panose="02020603050405020304" pitchFamily="18" charset="0"/>
                          <a:cs typeface="Times New Roman" panose="02020603050405020304" pitchFamily="18" charset="0"/>
                        </a:rPr>
                        <a:t>Total Premium</a:t>
                      </a:r>
                      <a:endParaRPr lang="en-GB" sz="1200">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GB" sz="1200" b="1">
                          <a:effectLst/>
                          <a:latin typeface="Gill Sans MT" panose="020B0502020104020203" pitchFamily="34" charset="77"/>
                          <a:ea typeface="Times New Roman" panose="02020603050405020304" pitchFamily="18" charset="0"/>
                          <a:cs typeface="Times New Roman" panose="02020603050405020304" pitchFamily="18" charset="0"/>
                        </a:rPr>
                        <a:t>€17,000,000</a:t>
                      </a:r>
                      <a:endParaRPr lang="en-GB" sz="1200">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983505907"/>
                  </a:ext>
                </a:extLst>
              </a:tr>
              <a:tr h="370840">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 </a:t>
                      </a:r>
                    </a:p>
                  </a:txBody>
                  <a:tcPr marL="68580" marR="68580" marT="0" marB="0"/>
                </a:tc>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 </a:t>
                      </a:r>
                    </a:p>
                  </a:txBody>
                  <a:tcPr marL="68580" marR="68580" marT="0" marB="0"/>
                </a:tc>
                <a:extLst>
                  <a:ext uri="{0D108BD9-81ED-4DB2-BD59-A6C34878D82A}">
                    <a16:rowId xmlns:a16="http://schemas.microsoft.com/office/drawing/2014/main" xmlns="" val="2797713007"/>
                  </a:ext>
                </a:extLst>
              </a:tr>
              <a:tr h="370840">
                <a:tc>
                  <a:txBody>
                    <a:bodyPr/>
                    <a:lstStyle/>
                    <a:p>
                      <a:pPr algn="just">
                        <a:spcAft>
                          <a:spcPts val="0"/>
                        </a:spcAft>
                      </a:pPr>
                      <a:r>
                        <a:rPr lang="en-GB" sz="1200" u="sng" dirty="0">
                          <a:effectLst/>
                          <a:latin typeface="Gill Sans MT" panose="020B0502020104020203" pitchFamily="34" charset="77"/>
                          <a:ea typeface="Times New Roman" panose="02020603050405020304" pitchFamily="18" charset="0"/>
                          <a:cs typeface="Times New Roman" panose="02020603050405020304" pitchFamily="18" charset="0"/>
                        </a:rPr>
                        <a:t>Mandatory Payments for conversion of title from temporary to perpetual </a:t>
                      </a:r>
                      <a:endParaRPr lang="en-GB" sz="1200" dirty="0">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 </a:t>
                      </a:r>
                    </a:p>
                  </a:txBody>
                  <a:tcPr marL="68580" marR="68580" marT="0" marB="0"/>
                </a:tc>
                <a:extLst>
                  <a:ext uri="{0D108BD9-81ED-4DB2-BD59-A6C34878D82A}">
                    <a16:rowId xmlns:a16="http://schemas.microsoft.com/office/drawing/2014/main" xmlns="" val="1863798664"/>
                  </a:ext>
                </a:extLst>
              </a:tr>
              <a:tr h="370840">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€250 per sq m of internal office and residential area</a:t>
                      </a:r>
                    </a:p>
                  </a:txBody>
                  <a:tcPr marL="68580" marR="68580" marT="0" marB="0"/>
                </a:tc>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€24, 300,000</a:t>
                      </a:r>
                    </a:p>
                  </a:txBody>
                  <a:tcPr marL="68580" marR="68580" marT="0" marB="0"/>
                </a:tc>
                <a:extLst>
                  <a:ext uri="{0D108BD9-81ED-4DB2-BD59-A6C34878D82A}">
                    <a16:rowId xmlns:a16="http://schemas.microsoft.com/office/drawing/2014/main" xmlns="" val="3735308530"/>
                  </a:ext>
                </a:extLst>
              </a:tr>
              <a:tr h="370840">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€37.50 per sq m of external area (residential and office area)</a:t>
                      </a:r>
                    </a:p>
                  </a:txBody>
                  <a:tcPr marL="68580" marR="68580" marT="0" marB="0"/>
                </a:tc>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€1,100,000</a:t>
                      </a:r>
                    </a:p>
                  </a:txBody>
                  <a:tcPr marL="68580" marR="68580" marT="0" marB="0"/>
                </a:tc>
                <a:extLst>
                  <a:ext uri="{0D108BD9-81ED-4DB2-BD59-A6C34878D82A}">
                    <a16:rowId xmlns:a16="http://schemas.microsoft.com/office/drawing/2014/main" xmlns="" val="931149638"/>
                  </a:ext>
                </a:extLst>
              </a:tr>
              <a:tr h="370840">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€37.50 per sq m of car park area</a:t>
                      </a:r>
                    </a:p>
                  </a:txBody>
                  <a:tcPr marL="68580" marR="68580" marT="0" marB="0"/>
                </a:tc>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€1,800,000</a:t>
                      </a:r>
                    </a:p>
                  </a:txBody>
                  <a:tcPr marL="68580" marR="68580" marT="0" marB="0"/>
                </a:tc>
                <a:extLst>
                  <a:ext uri="{0D108BD9-81ED-4DB2-BD59-A6C34878D82A}">
                    <a16:rowId xmlns:a16="http://schemas.microsoft.com/office/drawing/2014/main" xmlns="" val="2339232044"/>
                  </a:ext>
                </a:extLst>
              </a:tr>
              <a:tr h="370840">
                <a:tc>
                  <a:txBody>
                    <a:bodyPr/>
                    <a:lstStyle/>
                    <a:p>
                      <a:pPr algn="just">
                        <a:spcAft>
                          <a:spcPts val="0"/>
                        </a:spcAft>
                      </a:pPr>
                      <a:r>
                        <a:rPr lang="en-GB" sz="1200" b="1">
                          <a:effectLst/>
                          <a:latin typeface="Gill Sans MT" panose="020B0502020104020203" pitchFamily="34" charset="77"/>
                          <a:ea typeface="Times New Roman" panose="02020603050405020304" pitchFamily="18" charset="0"/>
                          <a:cs typeface="Times New Roman" panose="02020603050405020304" pitchFamily="18" charset="0"/>
                        </a:rPr>
                        <a:t>Total Conversion Payments</a:t>
                      </a:r>
                      <a:endParaRPr lang="en-GB" sz="1200">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GB" sz="1200" b="1">
                          <a:effectLst/>
                          <a:latin typeface="Gill Sans MT" panose="020B0502020104020203" pitchFamily="34" charset="77"/>
                          <a:ea typeface="Times New Roman" panose="02020603050405020304" pitchFamily="18" charset="0"/>
                          <a:cs typeface="Times New Roman" panose="02020603050405020304" pitchFamily="18" charset="0"/>
                        </a:rPr>
                        <a:t>€27,200,000</a:t>
                      </a:r>
                      <a:endParaRPr lang="en-GB" sz="1200">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573785909"/>
                  </a:ext>
                </a:extLst>
              </a:tr>
              <a:tr h="370840">
                <a:tc>
                  <a:txBody>
                    <a:bodyPr/>
                    <a:lstStyle/>
                    <a:p>
                      <a:pPr algn="just">
                        <a:spcAft>
                          <a:spcPts val="0"/>
                        </a:spcAft>
                      </a:pPr>
                      <a:r>
                        <a:rPr lang="en-GB" sz="1200" b="1">
                          <a:effectLst/>
                          <a:latin typeface="Gill Sans MT" panose="020B0502020104020203" pitchFamily="34" charset="77"/>
                          <a:ea typeface="Times New Roman" panose="02020603050405020304" pitchFamily="18" charset="0"/>
                          <a:cs typeface="Times New Roman" panose="02020603050405020304" pitchFamily="18" charset="0"/>
                        </a:rPr>
                        <a:t> </a:t>
                      </a:r>
                      <a:endParaRPr lang="en-GB" sz="1200">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GB" sz="1200" b="1">
                          <a:effectLst/>
                          <a:latin typeface="Gill Sans MT" panose="020B0502020104020203" pitchFamily="34" charset="77"/>
                          <a:ea typeface="Times New Roman" panose="02020603050405020304" pitchFamily="18" charset="0"/>
                          <a:cs typeface="Times New Roman" panose="02020603050405020304" pitchFamily="18" charset="0"/>
                        </a:rPr>
                        <a:t> </a:t>
                      </a:r>
                      <a:endParaRPr lang="en-GB" sz="1200">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277131295"/>
                  </a:ext>
                </a:extLst>
              </a:tr>
              <a:tr h="370840">
                <a:tc>
                  <a:txBody>
                    <a:bodyPr/>
                    <a:lstStyle/>
                    <a:p>
                      <a:pPr algn="just">
                        <a:spcAft>
                          <a:spcPts val="0"/>
                        </a:spcAft>
                      </a:pPr>
                      <a:r>
                        <a:rPr lang="en-GB" sz="1200" u="sng">
                          <a:effectLst/>
                          <a:latin typeface="Gill Sans MT" panose="020B0502020104020203" pitchFamily="34" charset="77"/>
                          <a:ea typeface="Times New Roman" panose="02020603050405020304" pitchFamily="18" charset="0"/>
                          <a:cs typeface="Times New Roman" panose="02020603050405020304" pitchFamily="18" charset="0"/>
                        </a:rPr>
                        <a:t>Ground Rent</a:t>
                      </a:r>
                      <a:endParaRPr lang="en-GB" sz="1200">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 </a:t>
                      </a:r>
                    </a:p>
                  </a:txBody>
                  <a:tcPr marL="68580" marR="68580" marT="0" marB="0"/>
                </a:tc>
                <a:extLst>
                  <a:ext uri="{0D108BD9-81ED-4DB2-BD59-A6C34878D82A}">
                    <a16:rowId xmlns:a16="http://schemas.microsoft.com/office/drawing/2014/main" xmlns="" val="286217833"/>
                  </a:ext>
                </a:extLst>
              </a:tr>
              <a:tr h="370840">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Value of annual ground rent on residential and office area (€75K per annum capitalized at 5%</a:t>
                      </a:r>
                    </a:p>
                  </a:txBody>
                  <a:tcPr marL="68580" marR="68580" marT="0" marB="0"/>
                </a:tc>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€1,500,000</a:t>
                      </a:r>
                    </a:p>
                  </a:txBody>
                  <a:tcPr marL="68580" marR="68580" marT="0" marB="0"/>
                </a:tc>
                <a:extLst>
                  <a:ext uri="{0D108BD9-81ED-4DB2-BD59-A6C34878D82A}">
                    <a16:rowId xmlns:a16="http://schemas.microsoft.com/office/drawing/2014/main" xmlns="" val="2676465153"/>
                  </a:ext>
                </a:extLst>
              </a:tr>
              <a:tr h="370840">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Value of annual ground rent on hospitality and other areas (€200k per annum capitalized at 3.5%)</a:t>
                      </a:r>
                    </a:p>
                  </a:txBody>
                  <a:tcPr marL="68580" marR="68580" marT="0" marB="0"/>
                </a:tc>
                <a:tc>
                  <a:txBody>
                    <a:bodyPr/>
                    <a:lstStyle/>
                    <a:p>
                      <a:pPr algn="just">
                        <a:spcAft>
                          <a:spcPts val="0"/>
                        </a:spcAft>
                      </a:pPr>
                      <a:r>
                        <a:rPr lang="en-GB" sz="1200">
                          <a:effectLst/>
                          <a:latin typeface="Gill Sans MT" panose="020B0502020104020203" pitchFamily="34" charset="77"/>
                          <a:ea typeface="Times New Roman" panose="02020603050405020304" pitchFamily="18" charset="0"/>
                          <a:cs typeface="Times New Roman" panose="02020603050405020304" pitchFamily="18" charset="0"/>
                        </a:rPr>
                        <a:t>€5,700,000</a:t>
                      </a:r>
                    </a:p>
                  </a:txBody>
                  <a:tcPr marL="68580" marR="68580" marT="0" marB="0"/>
                </a:tc>
                <a:extLst>
                  <a:ext uri="{0D108BD9-81ED-4DB2-BD59-A6C34878D82A}">
                    <a16:rowId xmlns:a16="http://schemas.microsoft.com/office/drawing/2014/main" xmlns="" val="3075997692"/>
                  </a:ext>
                </a:extLst>
              </a:tr>
              <a:tr h="370840">
                <a:tc>
                  <a:txBody>
                    <a:bodyPr/>
                    <a:lstStyle/>
                    <a:p>
                      <a:pPr algn="just">
                        <a:spcAft>
                          <a:spcPts val="0"/>
                        </a:spcAft>
                      </a:pPr>
                      <a:r>
                        <a:rPr lang="en-GB" sz="1200" b="1">
                          <a:effectLst/>
                          <a:latin typeface="Gill Sans MT" panose="020B0502020104020203" pitchFamily="34" charset="77"/>
                          <a:ea typeface="Times New Roman" panose="02020603050405020304" pitchFamily="18" charset="0"/>
                          <a:cs typeface="Times New Roman" panose="02020603050405020304" pitchFamily="18" charset="0"/>
                        </a:rPr>
                        <a:t>Total</a:t>
                      </a:r>
                      <a:endParaRPr lang="en-GB" sz="1200">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GB" sz="1200" b="1" dirty="0">
                          <a:effectLst/>
                          <a:latin typeface="Gill Sans MT" panose="020B0502020104020203" pitchFamily="34" charset="77"/>
                          <a:ea typeface="Times New Roman" panose="02020603050405020304" pitchFamily="18" charset="0"/>
                          <a:cs typeface="Times New Roman" panose="02020603050405020304" pitchFamily="18" charset="0"/>
                        </a:rPr>
                        <a:t>€51,400,000</a:t>
                      </a:r>
                      <a:endParaRPr lang="en-GB" sz="1200" dirty="0">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760713469"/>
                  </a:ext>
                </a:extLst>
              </a:tr>
            </a:tbl>
          </a:graphicData>
        </a:graphic>
      </p:graphicFrame>
    </p:spTree>
    <p:extLst>
      <p:ext uri="{BB962C8B-B14F-4D97-AF65-F5344CB8AC3E}">
        <p14:creationId xmlns:p14="http://schemas.microsoft.com/office/powerpoint/2010/main" xmlns="" val="60071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28662-2FD1-0341-8369-DB85470A9CDE}"/>
              </a:ext>
            </a:extLst>
          </p:cNvPr>
          <p:cNvSpPr>
            <a:spLocks noGrp="1"/>
          </p:cNvSpPr>
          <p:nvPr>
            <p:ph type="title"/>
          </p:nvPr>
        </p:nvSpPr>
        <p:spPr/>
        <p:txBody>
          <a:bodyPr/>
          <a:lstStyle/>
          <a:p>
            <a:r>
              <a:rPr lang="en-US" dirty="0"/>
              <a:t>Tourism Numbers</a:t>
            </a:r>
          </a:p>
        </p:txBody>
      </p:sp>
      <p:graphicFrame>
        <p:nvGraphicFramePr>
          <p:cNvPr id="4" name="Content Placeholder 3">
            <a:extLst>
              <a:ext uri="{FF2B5EF4-FFF2-40B4-BE49-F238E27FC236}">
                <a16:creationId xmlns:a16="http://schemas.microsoft.com/office/drawing/2014/main" xmlns="" id="{4C04608C-25E3-FE46-A4C5-46750BCEE50A}"/>
              </a:ext>
            </a:extLst>
          </p:cNvPr>
          <p:cNvGraphicFramePr>
            <a:graphicFrameLocks noGrp="1"/>
          </p:cNvGraphicFramePr>
          <p:nvPr>
            <p:ph idx="1"/>
            <p:extLst>
              <p:ext uri="{D42A27DB-BD31-4B8C-83A1-F6EECF244321}">
                <p14:modId xmlns:p14="http://schemas.microsoft.com/office/powerpoint/2010/main" xmlns="" val="1954058841"/>
              </p:ext>
            </p:extLst>
          </p:nvPr>
        </p:nvGraphicFramePr>
        <p:xfrm>
          <a:off x="1763593" y="2638425"/>
          <a:ext cx="4332407" cy="31019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xmlns="" id="{6B9A1A3F-A65E-9A48-ACF1-9A0F08C33DF7}"/>
              </a:ext>
            </a:extLst>
          </p:cNvPr>
          <p:cNvSpPr txBox="1"/>
          <p:nvPr/>
        </p:nvSpPr>
        <p:spPr>
          <a:xfrm>
            <a:off x="8391645" y="5917636"/>
            <a:ext cx="4942390" cy="307777"/>
          </a:xfrm>
          <a:prstGeom prst="rect">
            <a:avLst/>
          </a:prstGeom>
          <a:noFill/>
        </p:spPr>
        <p:txBody>
          <a:bodyPr wrap="square" rtlCol="0">
            <a:spAutoFit/>
          </a:bodyPr>
          <a:lstStyle/>
          <a:p>
            <a:r>
              <a:rPr lang="en-US" sz="1400" dirty="0"/>
              <a:t>*Figures based on NSO Official Data</a:t>
            </a:r>
          </a:p>
        </p:txBody>
      </p:sp>
      <p:graphicFrame>
        <p:nvGraphicFramePr>
          <p:cNvPr id="6" name="Content Placeholder 3">
            <a:extLst>
              <a:ext uri="{FF2B5EF4-FFF2-40B4-BE49-F238E27FC236}">
                <a16:creationId xmlns:a16="http://schemas.microsoft.com/office/drawing/2014/main" xmlns="" id="{6E1183CC-1973-3948-A95B-F3F90D9F38E6}"/>
              </a:ext>
            </a:extLst>
          </p:cNvPr>
          <p:cNvGraphicFramePr>
            <a:graphicFrameLocks/>
          </p:cNvGraphicFramePr>
          <p:nvPr>
            <p:extLst>
              <p:ext uri="{D42A27DB-BD31-4B8C-83A1-F6EECF244321}">
                <p14:modId xmlns:p14="http://schemas.microsoft.com/office/powerpoint/2010/main" xmlns="" val="1759765769"/>
              </p:ext>
            </p:extLst>
          </p:nvPr>
        </p:nvGraphicFramePr>
        <p:xfrm>
          <a:off x="6562846" y="2638425"/>
          <a:ext cx="4502551" cy="31019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984414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71839C-0565-EE49-B7EB-35236D4E327C}"/>
              </a:ext>
            </a:extLst>
          </p:cNvPr>
          <p:cNvSpPr>
            <a:spLocks noGrp="1"/>
          </p:cNvSpPr>
          <p:nvPr>
            <p:ph type="title"/>
          </p:nvPr>
        </p:nvSpPr>
        <p:spPr/>
        <p:txBody>
          <a:bodyPr/>
          <a:lstStyle/>
          <a:p>
            <a:r>
              <a:rPr lang="en-US" dirty="0"/>
              <a:t>CONNECTIVITY IN MALTA</a:t>
            </a:r>
          </a:p>
        </p:txBody>
      </p:sp>
      <p:sp>
        <p:nvSpPr>
          <p:cNvPr id="3" name="Content Placeholder 2">
            <a:extLst>
              <a:ext uri="{FF2B5EF4-FFF2-40B4-BE49-F238E27FC236}">
                <a16:creationId xmlns:a16="http://schemas.microsoft.com/office/drawing/2014/main" xmlns="" id="{A70F3A11-E5ED-5145-BB26-89FF4FE27389}"/>
              </a:ext>
            </a:extLst>
          </p:cNvPr>
          <p:cNvSpPr>
            <a:spLocks noGrp="1"/>
          </p:cNvSpPr>
          <p:nvPr>
            <p:ph idx="1"/>
          </p:nvPr>
        </p:nvSpPr>
        <p:spPr/>
        <p:txBody>
          <a:bodyPr>
            <a:normAutofit lnSpcReduction="10000"/>
          </a:bodyPr>
          <a:lstStyle/>
          <a:p>
            <a:r>
              <a:rPr lang="en-US" dirty="0"/>
              <a:t>Connectivity in Malta has increased from 91 routes to </a:t>
            </a:r>
            <a:r>
              <a:rPr lang="en-US" b="1" dirty="0"/>
              <a:t>110 routes </a:t>
            </a:r>
            <a:r>
              <a:rPr lang="en-US" dirty="0"/>
              <a:t>during 2018</a:t>
            </a:r>
          </a:p>
          <a:p>
            <a:r>
              <a:rPr lang="en-US" dirty="0"/>
              <a:t>Malta has now </a:t>
            </a:r>
            <a:r>
              <a:rPr lang="en-US" b="1" dirty="0"/>
              <a:t>more connections </a:t>
            </a:r>
            <a:r>
              <a:rPr lang="en-US" dirty="0"/>
              <a:t>to Europe than Heathrow</a:t>
            </a:r>
          </a:p>
          <a:p>
            <a:r>
              <a:rPr lang="en-US" dirty="0"/>
              <a:t>Increased presence by both </a:t>
            </a:r>
            <a:r>
              <a:rPr lang="en-US" b="1" dirty="0"/>
              <a:t>legacy carriers and low-cost carriers</a:t>
            </a:r>
            <a:endParaRPr lang="en-US" dirty="0"/>
          </a:p>
          <a:p>
            <a:r>
              <a:rPr lang="en-US" dirty="0"/>
              <a:t>Government’s vision is to attract </a:t>
            </a:r>
            <a:r>
              <a:rPr lang="en-US" b="1" dirty="0"/>
              <a:t>higher-spending</a:t>
            </a:r>
            <a:r>
              <a:rPr lang="en-US" dirty="0"/>
              <a:t> tourists</a:t>
            </a:r>
          </a:p>
          <a:p>
            <a:r>
              <a:rPr lang="en-US" dirty="0"/>
              <a:t>Target the </a:t>
            </a:r>
            <a:r>
              <a:rPr lang="en-US" b="1" dirty="0"/>
              <a:t>U.S., South America and Asian </a:t>
            </a:r>
            <a:r>
              <a:rPr lang="en-US" dirty="0"/>
              <a:t>markets (China, S. Korea, Japan and India).</a:t>
            </a:r>
          </a:p>
          <a:p>
            <a:r>
              <a:rPr lang="en-US" dirty="0"/>
              <a:t>Arrivals from the </a:t>
            </a:r>
            <a:r>
              <a:rPr lang="en-US" b="1" dirty="0"/>
              <a:t>U.S. has increased by 30.9% </a:t>
            </a:r>
            <a:r>
              <a:rPr lang="en-US" dirty="0"/>
              <a:t>in 2018 and offers significant </a:t>
            </a:r>
            <a:r>
              <a:rPr lang="en-US" dirty="0" err="1"/>
              <a:t>protential</a:t>
            </a:r>
            <a:r>
              <a:rPr lang="en-US" dirty="0"/>
              <a:t>.</a:t>
            </a:r>
          </a:p>
          <a:p>
            <a:endParaRPr lang="en-US" dirty="0"/>
          </a:p>
        </p:txBody>
      </p:sp>
    </p:spTree>
    <p:extLst>
      <p:ext uri="{BB962C8B-B14F-4D97-AF65-F5344CB8AC3E}">
        <p14:creationId xmlns:p14="http://schemas.microsoft.com/office/powerpoint/2010/main" xmlns="" val="1068907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C84BCA-9429-144D-8E62-4B797FA61CBA}"/>
              </a:ext>
            </a:extLst>
          </p:cNvPr>
          <p:cNvSpPr>
            <a:spLocks noGrp="1"/>
          </p:cNvSpPr>
          <p:nvPr>
            <p:ph type="title"/>
          </p:nvPr>
        </p:nvSpPr>
        <p:spPr/>
        <p:txBody>
          <a:bodyPr/>
          <a:lstStyle/>
          <a:p>
            <a:r>
              <a:rPr lang="en-US" dirty="0"/>
              <a:t>TOURISM STRATEGY</a:t>
            </a:r>
            <a:endParaRPr lang="en-US" i="1" dirty="0"/>
          </a:p>
        </p:txBody>
      </p:sp>
      <p:sp>
        <p:nvSpPr>
          <p:cNvPr id="3" name="Content Placeholder 2">
            <a:extLst>
              <a:ext uri="{FF2B5EF4-FFF2-40B4-BE49-F238E27FC236}">
                <a16:creationId xmlns:a16="http://schemas.microsoft.com/office/drawing/2014/main" xmlns="" id="{05149E18-F9DB-EB42-8689-F7121AF11555}"/>
              </a:ext>
            </a:extLst>
          </p:cNvPr>
          <p:cNvSpPr>
            <a:spLocks noGrp="1"/>
          </p:cNvSpPr>
          <p:nvPr>
            <p:ph idx="1"/>
          </p:nvPr>
        </p:nvSpPr>
        <p:spPr>
          <a:xfrm>
            <a:off x="2231136" y="2638044"/>
            <a:ext cx="7729728" cy="4063698"/>
          </a:xfrm>
        </p:spPr>
        <p:txBody>
          <a:bodyPr>
            <a:normAutofit fontScale="85000" lnSpcReduction="20000"/>
          </a:bodyPr>
          <a:lstStyle/>
          <a:p>
            <a:pPr algn="just"/>
            <a:r>
              <a:rPr lang="en-US" sz="2300" dirty="0"/>
              <a:t>Sustainable growth </a:t>
            </a:r>
            <a:r>
              <a:rPr lang="en-US" sz="2300" b="1" dirty="0"/>
              <a:t>spread across the year</a:t>
            </a:r>
          </a:p>
          <a:p>
            <a:pPr algn="just"/>
            <a:r>
              <a:rPr lang="en-US" sz="2300" dirty="0"/>
              <a:t>Repositioning towards a </a:t>
            </a:r>
            <a:r>
              <a:rPr lang="en-US" sz="2300" b="1" dirty="0"/>
              <a:t>higher end offering </a:t>
            </a:r>
            <a:r>
              <a:rPr lang="en-US" sz="2300" dirty="0"/>
              <a:t>over a seven-year period.</a:t>
            </a:r>
          </a:p>
          <a:p>
            <a:pPr algn="just"/>
            <a:r>
              <a:rPr lang="en-US" sz="2300" dirty="0"/>
              <a:t>Quantum leap in tourism </a:t>
            </a:r>
            <a:r>
              <a:rPr lang="en-US" sz="2300" b="1" dirty="0"/>
              <a:t>product</a:t>
            </a:r>
            <a:r>
              <a:rPr lang="en-US" sz="2300" dirty="0"/>
              <a:t> and experience</a:t>
            </a:r>
          </a:p>
          <a:p>
            <a:pPr algn="just"/>
            <a:r>
              <a:rPr lang="en-US" sz="2300" dirty="0"/>
              <a:t>Improved </a:t>
            </a:r>
            <a:r>
              <a:rPr lang="en-US" sz="2300" b="1" dirty="0"/>
              <a:t>infrastructure</a:t>
            </a:r>
            <a:r>
              <a:rPr lang="en-US" sz="2300" dirty="0"/>
              <a:t> through transport upgrades, the </a:t>
            </a:r>
            <a:r>
              <a:rPr lang="en-US" sz="2300" dirty="0" err="1"/>
              <a:t>Paceville</a:t>
            </a:r>
            <a:r>
              <a:rPr lang="en-US" sz="2300" dirty="0"/>
              <a:t> Embellishment </a:t>
            </a:r>
            <a:r>
              <a:rPr lang="en-US" sz="2300" dirty="0" err="1"/>
              <a:t>Programme</a:t>
            </a:r>
            <a:r>
              <a:rPr lang="en-US" sz="2300" dirty="0"/>
              <a:t>, Valletta and Three Cities regeneration, and regeneration of niche areas</a:t>
            </a:r>
          </a:p>
          <a:p>
            <a:pPr algn="just"/>
            <a:r>
              <a:rPr lang="en-US" sz="2300" b="1" dirty="0"/>
              <a:t>Longer-haul</a:t>
            </a:r>
            <a:r>
              <a:rPr lang="en-US" sz="2300" dirty="0"/>
              <a:t> connectivity</a:t>
            </a:r>
          </a:p>
          <a:p>
            <a:pPr algn="just"/>
            <a:r>
              <a:rPr lang="en-US" sz="2300" dirty="0"/>
              <a:t>World class </a:t>
            </a:r>
            <a:r>
              <a:rPr lang="en-US" sz="2300" b="1" dirty="0"/>
              <a:t>events</a:t>
            </a:r>
            <a:r>
              <a:rPr lang="en-US" sz="2300" dirty="0"/>
              <a:t> (theatre, culture, music, kids, sports </a:t>
            </a:r>
            <a:r>
              <a:rPr lang="en-US" sz="2300" dirty="0" err="1"/>
              <a:t>etc</a:t>
            </a:r>
            <a:r>
              <a:rPr lang="en-US" sz="2300" dirty="0"/>
              <a:t>)</a:t>
            </a:r>
          </a:p>
          <a:p>
            <a:pPr algn="just"/>
            <a:r>
              <a:rPr lang="en-US" sz="2300" b="1" dirty="0"/>
              <a:t>Private investment </a:t>
            </a:r>
            <a:r>
              <a:rPr lang="en-US" sz="2300" dirty="0"/>
              <a:t>in hotels, retail and entertainment venues</a:t>
            </a:r>
          </a:p>
          <a:p>
            <a:pPr algn="just"/>
            <a:r>
              <a:rPr lang="en-US" sz="2300" dirty="0"/>
              <a:t>Creation of family </a:t>
            </a:r>
            <a:r>
              <a:rPr lang="en-US" sz="2300" b="1" dirty="0"/>
              <a:t>entertainment venues </a:t>
            </a:r>
            <a:r>
              <a:rPr lang="en-US" sz="2300" dirty="0"/>
              <a:t>and </a:t>
            </a:r>
            <a:r>
              <a:rPr lang="en-US" sz="2300" b="1" dirty="0"/>
              <a:t>attractions</a:t>
            </a:r>
            <a:r>
              <a:rPr lang="en-US" sz="2300" dirty="0"/>
              <a:t> all year-round</a:t>
            </a:r>
          </a:p>
          <a:p>
            <a:pPr lvl="1"/>
            <a:endParaRPr lang="en-US" dirty="0"/>
          </a:p>
        </p:txBody>
      </p:sp>
    </p:spTree>
    <p:extLst>
      <p:ext uri="{BB962C8B-B14F-4D97-AF65-F5344CB8AC3E}">
        <p14:creationId xmlns:p14="http://schemas.microsoft.com/office/powerpoint/2010/main" xmlns="" val="2212458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E8FBBF-7E85-B74F-BA80-01746846BC94}"/>
              </a:ext>
            </a:extLst>
          </p:cNvPr>
          <p:cNvSpPr>
            <a:spLocks noGrp="1"/>
          </p:cNvSpPr>
          <p:nvPr>
            <p:ph type="title"/>
          </p:nvPr>
        </p:nvSpPr>
        <p:spPr/>
        <p:txBody>
          <a:bodyPr>
            <a:normAutofit/>
          </a:bodyPr>
          <a:lstStyle/>
          <a:p>
            <a:r>
              <a:rPr lang="en-US" dirty="0"/>
              <a:t>International Hotel investments</a:t>
            </a:r>
          </a:p>
        </p:txBody>
      </p:sp>
      <p:sp>
        <p:nvSpPr>
          <p:cNvPr id="3" name="Content Placeholder 2">
            <a:extLst>
              <a:ext uri="{FF2B5EF4-FFF2-40B4-BE49-F238E27FC236}">
                <a16:creationId xmlns:a16="http://schemas.microsoft.com/office/drawing/2014/main" xmlns="" id="{145CEA87-20E7-4347-881D-E572DDAC4BB0}"/>
              </a:ext>
            </a:extLst>
          </p:cNvPr>
          <p:cNvSpPr>
            <a:spLocks noGrp="1"/>
          </p:cNvSpPr>
          <p:nvPr>
            <p:ph idx="1"/>
          </p:nvPr>
        </p:nvSpPr>
        <p:spPr>
          <a:xfrm>
            <a:off x="2231136" y="2638044"/>
            <a:ext cx="7729728" cy="4306766"/>
          </a:xfrm>
        </p:spPr>
        <p:txBody>
          <a:bodyPr>
            <a:normAutofit fontScale="85000" lnSpcReduction="20000"/>
          </a:bodyPr>
          <a:lstStyle/>
          <a:p>
            <a:pPr marL="285750" indent="-285750" algn="just" defTabSz="609582">
              <a:spcBef>
                <a:spcPct val="0"/>
              </a:spcBef>
              <a:buFont typeface="Arial" charset="0"/>
              <a:buChar char="•"/>
              <a:defRPr/>
            </a:pPr>
            <a:r>
              <a:rPr lang="en-GB" dirty="0">
                <a:cs typeface="Calibri" panose="020F0502020204030204" pitchFamily="34" charset="0"/>
              </a:rPr>
              <a:t>IHI is one of </a:t>
            </a:r>
            <a:r>
              <a:rPr lang="en-GB" b="1" dirty="0">
                <a:cs typeface="Calibri" panose="020F0502020204030204" pitchFamily="34" charset="0"/>
              </a:rPr>
              <a:t>Malta’s foremost international hotel </a:t>
            </a:r>
            <a:r>
              <a:rPr lang="en-GB" dirty="0">
                <a:cs typeface="Calibri" panose="020F0502020204030204" pitchFamily="34" charset="0"/>
              </a:rPr>
              <a:t>and real-estate investor, developer and operator, which commenced </a:t>
            </a:r>
            <a:r>
              <a:rPr lang="en-GB" altLang="x-none" dirty="0">
                <a:ea typeface="ＭＳ Ｐゴシック" charset="-128"/>
                <a:cs typeface="Calibri" panose="020F0502020204030204" pitchFamily="34" charset="0"/>
              </a:rPr>
              <a:t>business in Malta, in 1962, and has since continued to develop and operate luxury hotels and commercial real estate across three continents, in </a:t>
            </a:r>
            <a:r>
              <a:rPr lang="en-GB" altLang="x-none" b="1" dirty="0">
                <a:ea typeface="ＭＳ Ｐゴシック" charset="-128"/>
                <a:cs typeface="Calibri" panose="020F0502020204030204" pitchFamily="34" charset="0"/>
              </a:rPr>
              <a:t>Europe, the Middle East and Africa</a:t>
            </a:r>
          </a:p>
          <a:p>
            <a:pPr algn="just" defTabSz="609582">
              <a:spcBef>
                <a:spcPct val="0"/>
              </a:spcBef>
              <a:defRPr/>
            </a:pPr>
            <a:endParaRPr lang="en-GB" altLang="x-none" dirty="0">
              <a:ea typeface="ＭＳ Ｐゴシック" charset="-128"/>
              <a:cs typeface="Calibri" panose="020F0502020204030204" pitchFamily="34" charset="0"/>
            </a:endParaRPr>
          </a:p>
          <a:p>
            <a:pPr marL="285750" indent="-285750" algn="just" defTabSz="609582">
              <a:spcBef>
                <a:spcPct val="0"/>
              </a:spcBef>
              <a:buFont typeface="Arial" charset="0"/>
              <a:buChar char="•"/>
              <a:defRPr/>
            </a:pPr>
            <a:r>
              <a:rPr lang="en-GB" dirty="0">
                <a:cs typeface="Calibri" panose="020F0502020204030204" pitchFamily="34" charset="0"/>
              </a:rPr>
              <a:t>IHI was listed on the </a:t>
            </a:r>
            <a:r>
              <a:rPr lang="en-GB" b="1" dirty="0">
                <a:cs typeface="Calibri" panose="020F0502020204030204" pitchFamily="34" charset="0"/>
              </a:rPr>
              <a:t>Maltese Stock Exchange </a:t>
            </a:r>
            <a:r>
              <a:rPr lang="en-GB" dirty="0">
                <a:cs typeface="Calibri" panose="020F0502020204030204" pitchFamily="34" charset="0"/>
              </a:rPr>
              <a:t>in April 2000. The company is the successor to the original </a:t>
            </a:r>
            <a:r>
              <a:rPr lang="en-GB" dirty="0" err="1">
                <a:cs typeface="Calibri" panose="020F0502020204030204" pitchFamily="34" charset="0"/>
              </a:rPr>
              <a:t>Corinthia</a:t>
            </a:r>
            <a:r>
              <a:rPr lang="en-GB" dirty="0">
                <a:cs typeface="Calibri" panose="020F0502020204030204" pitchFamily="34" charset="0"/>
              </a:rPr>
              <a:t> company established in </a:t>
            </a:r>
            <a:r>
              <a:rPr lang="en-GB" b="1" dirty="0">
                <a:cs typeface="Calibri" panose="020F0502020204030204" pitchFamily="34" charset="0"/>
              </a:rPr>
              <a:t>1962</a:t>
            </a:r>
            <a:r>
              <a:rPr lang="en-GB" dirty="0">
                <a:cs typeface="Calibri" panose="020F0502020204030204" pitchFamily="34" charset="0"/>
              </a:rPr>
              <a:t> as a private company</a:t>
            </a:r>
          </a:p>
          <a:p>
            <a:pPr algn="just" defTabSz="609582">
              <a:spcBef>
                <a:spcPct val="0"/>
              </a:spcBef>
              <a:defRPr/>
            </a:pPr>
            <a:endParaRPr lang="en-GB" dirty="0">
              <a:cs typeface="Calibri" panose="020F0502020204030204" pitchFamily="34" charset="0"/>
            </a:endParaRPr>
          </a:p>
          <a:p>
            <a:pPr marL="285750" indent="-285750" algn="just" defTabSz="609582">
              <a:spcBef>
                <a:spcPct val="0"/>
              </a:spcBef>
              <a:buFont typeface="Arial" charset="0"/>
              <a:buChar char="•"/>
              <a:defRPr/>
            </a:pPr>
            <a:r>
              <a:rPr lang="en-GB" dirty="0">
                <a:cs typeface="Calibri" panose="020F0502020204030204" pitchFamily="34" charset="0"/>
              </a:rPr>
              <a:t>IHI has since built a strong investor base of around </a:t>
            </a:r>
            <a:r>
              <a:rPr lang="en-GB" b="1" dirty="0">
                <a:cs typeface="Calibri" panose="020F0502020204030204" pitchFamily="34" charset="0"/>
              </a:rPr>
              <a:t>15,000 Maltese shareholders and bondholders</a:t>
            </a:r>
            <a:r>
              <a:rPr lang="en-GB" dirty="0">
                <a:cs typeface="Calibri" panose="020F0502020204030204" pitchFamily="34" charset="0"/>
              </a:rPr>
              <a:t>, in addition to its founding family shareholder, the Pisani family, and two international sovereign funds which have been invested in the company since 1974 and 2008 respectively</a:t>
            </a:r>
          </a:p>
          <a:p>
            <a:pPr marL="285750" indent="-285750" algn="just">
              <a:buFont typeface="Arial" charset="0"/>
              <a:buChar char="•"/>
            </a:pPr>
            <a:r>
              <a:rPr lang="en-GB" dirty="0">
                <a:cs typeface="Calibri" panose="020F0502020204030204" pitchFamily="34" charset="0"/>
              </a:rPr>
              <a:t>IHI has an issued capital of €615 million and an asset valuation of </a:t>
            </a:r>
            <a:r>
              <a:rPr lang="en-GB" b="1" dirty="0">
                <a:cs typeface="Calibri" panose="020F0502020204030204" pitchFamily="34" charset="0"/>
              </a:rPr>
              <a:t>€1.6 billion</a:t>
            </a:r>
          </a:p>
          <a:p>
            <a:pPr marL="285750" indent="-285750" algn="just">
              <a:buFont typeface="Arial" charset="0"/>
              <a:buChar char="•"/>
            </a:pPr>
            <a:r>
              <a:rPr lang="en-GB" dirty="0" err="1">
                <a:cs typeface="Calibri"/>
              </a:rPr>
              <a:t>Corinthia</a:t>
            </a:r>
            <a:r>
              <a:rPr lang="en-GB" dirty="0">
                <a:cs typeface="Calibri"/>
              </a:rPr>
              <a:t> has a global marketing footprint through proprietary websites and social media capabilities, as well as a network of owned international offices and </a:t>
            </a:r>
            <a:r>
              <a:rPr lang="en-GB" b="1" dirty="0">
                <a:cs typeface="Calibri"/>
              </a:rPr>
              <a:t>marketing partnerships </a:t>
            </a:r>
            <a:r>
              <a:rPr lang="en-GB" dirty="0">
                <a:cs typeface="Calibri"/>
              </a:rPr>
              <a:t>in London, Beverly Hills, New York, various European capitals and Hong Kong amongst others.</a:t>
            </a:r>
          </a:p>
          <a:p>
            <a:pPr marL="285750" indent="-285750" algn="just">
              <a:buFont typeface="Arial" charset="0"/>
              <a:buChar char="•"/>
            </a:pPr>
            <a:r>
              <a:rPr lang="en-GB" dirty="0" err="1">
                <a:cs typeface="Calibri"/>
              </a:rPr>
              <a:t>Corinthia</a:t>
            </a:r>
            <a:r>
              <a:rPr lang="en-GB" dirty="0">
                <a:cs typeface="Calibri"/>
              </a:rPr>
              <a:t> is also a shareholder and lead partner in the </a:t>
            </a:r>
            <a:r>
              <a:rPr lang="en-GB" b="1" dirty="0">
                <a:cs typeface="Calibri"/>
              </a:rPr>
              <a:t>Global Hotel Alliance</a:t>
            </a:r>
            <a:r>
              <a:rPr lang="en-GB" dirty="0">
                <a:cs typeface="Calibri"/>
              </a:rPr>
              <a:t>, a marketing and distribution platform shared by 26 of the world’s best known hotels and technology brands spanning the globe</a:t>
            </a:r>
          </a:p>
          <a:p>
            <a:pPr marL="285750" indent="-285750" algn="just">
              <a:buFont typeface="Arial" charset="0"/>
              <a:buChar char="•"/>
            </a:pPr>
            <a:endParaRPr lang="en-US" dirty="0"/>
          </a:p>
        </p:txBody>
      </p:sp>
    </p:spTree>
    <p:extLst>
      <p:ext uri="{BB962C8B-B14F-4D97-AF65-F5344CB8AC3E}">
        <p14:creationId xmlns:p14="http://schemas.microsoft.com/office/powerpoint/2010/main" xmlns="" val="3598057143"/>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E8FBBF-7E85-B74F-BA80-01746846BC94}"/>
              </a:ext>
            </a:extLst>
          </p:cNvPr>
          <p:cNvSpPr>
            <a:spLocks noGrp="1"/>
          </p:cNvSpPr>
          <p:nvPr>
            <p:ph type="title"/>
          </p:nvPr>
        </p:nvSpPr>
        <p:spPr/>
        <p:txBody>
          <a:bodyPr/>
          <a:lstStyle/>
          <a:p>
            <a:r>
              <a:rPr lang="en-US" dirty="0"/>
              <a:t>Early discussions and </a:t>
            </a:r>
            <a:r>
              <a:rPr lang="en-US" dirty="0" err="1"/>
              <a:t>mou</a:t>
            </a:r>
            <a:endParaRPr lang="en-US" dirty="0"/>
          </a:p>
        </p:txBody>
      </p:sp>
      <p:sp>
        <p:nvSpPr>
          <p:cNvPr id="3" name="Content Placeholder 2">
            <a:extLst>
              <a:ext uri="{FF2B5EF4-FFF2-40B4-BE49-F238E27FC236}">
                <a16:creationId xmlns:a16="http://schemas.microsoft.com/office/drawing/2014/main" xmlns="" id="{145CEA87-20E7-4347-881D-E572DDAC4BB0}"/>
              </a:ext>
            </a:extLst>
          </p:cNvPr>
          <p:cNvSpPr>
            <a:spLocks noGrp="1"/>
          </p:cNvSpPr>
          <p:nvPr>
            <p:ph idx="1"/>
          </p:nvPr>
        </p:nvSpPr>
        <p:spPr>
          <a:xfrm>
            <a:off x="2231136" y="2649619"/>
            <a:ext cx="7729728" cy="3959526"/>
          </a:xfrm>
        </p:spPr>
        <p:txBody>
          <a:bodyPr>
            <a:normAutofit/>
          </a:bodyPr>
          <a:lstStyle/>
          <a:p>
            <a:pPr algn="just"/>
            <a:r>
              <a:rPr lang="en-US" b="1" dirty="0"/>
              <a:t>Since 2015</a:t>
            </a:r>
            <a:r>
              <a:rPr lang="en-US" dirty="0"/>
              <a:t>, the Government has been in discussions with IHI with a view to regenerate the area currently occupied by the </a:t>
            </a:r>
            <a:r>
              <a:rPr lang="en-US" dirty="0" err="1"/>
              <a:t>Corinthia</a:t>
            </a:r>
            <a:r>
              <a:rPr lang="en-US" dirty="0"/>
              <a:t> and Marina Hotels at St. George’s Bay as well as the area occupied by the Radisson Blu Hotel, having been recently acquired by the </a:t>
            </a:r>
            <a:r>
              <a:rPr lang="en-US" dirty="0" err="1"/>
              <a:t>Corinthia</a:t>
            </a:r>
            <a:r>
              <a:rPr lang="en-US" dirty="0"/>
              <a:t> Group.</a:t>
            </a:r>
          </a:p>
          <a:p>
            <a:pPr algn="just"/>
            <a:r>
              <a:rPr lang="en-US" dirty="0"/>
              <a:t>IHI expressed intention to consolidate the whole of the St. George’s Bay site in order to develop a </a:t>
            </a:r>
            <a:r>
              <a:rPr lang="en-US" b="1" dirty="0"/>
              <a:t>holistic qualitative project of a six-star h</a:t>
            </a:r>
            <a:r>
              <a:rPr lang="en-US" dirty="0"/>
              <a:t>otel.</a:t>
            </a:r>
          </a:p>
          <a:p>
            <a:pPr algn="just"/>
            <a:r>
              <a:rPr lang="en-US" dirty="0"/>
              <a:t>It is acknowledged that the development of a luxury hotel requires significant investment, including the re-development of the whole area to ensure a suitable and complementary environment.</a:t>
            </a:r>
          </a:p>
          <a:p>
            <a:pPr algn="just"/>
            <a:r>
              <a:rPr lang="en-US" b="1" dirty="0"/>
              <a:t>MOU </a:t>
            </a:r>
            <a:r>
              <a:rPr lang="en-US" dirty="0"/>
              <a:t>signed between the </a:t>
            </a:r>
            <a:r>
              <a:rPr lang="en-US" dirty="0" err="1"/>
              <a:t>GoM</a:t>
            </a:r>
            <a:r>
              <a:rPr lang="en-US" dirty="0"/>
              <a:t> and </a:t>
            </a:r>
            <a:r>
              <a:rPr lang="en-US" dirty="0" err="1"/>
              <a:t>Corinthia</a:t>
            </a:r>
            <a:r>
              <a:rPr lang="en-US" dirty="0"/>
              <a:t> Group in 2015.</a:t>
            </a:r>
          </a:p>
        </p:txBody>
      </p:sp>
    </p:spTree>
    <p:extLst>
      <p:ext uri="{BB962C8B-B14F-4D97-AF65-F5344CB8AC3E}">
        <p14:creationId xmlns:p14="http://schemas.microsoft.com/office/powerpoint/2010/main" xmlns="" val="1119859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052F75-FD37-D245-A302-8B17789B8F5A}"/>
              </a:ext>
            </a:extLst>
          </p:cNvPr>
          <p:cNvSpPr>
            <a:spLocks noGrp="1"/>
          </p:cNvSpPr>
          <p:nvPr>
            <p:ph type="title"/>
          </p:nvPr>
        </p:nvSpPr>
        <p:spPr/>
        <p:txBody>
          <a:bodyPr/>
          <a:lstStyle/>
          <a:p>
            <a:r>
              <a:rPr lang="en-US" dirty="0"/>
              <a:t>Existing rights for </a:t>
            </a:r>
            <a:r>
              <a:rPr lang="en-US" dirty="0" err="1"/>
              <a:t>ihi</a:t>
            </a:r>
            <a:endParaRPr lang="en-US" dirty="0"/>
          </a:p>
        </p:txBody>
      </p:sp>
      <p:sp>
        <p:nvSpPr>
          <p:cNvPr id="3" name="Content Placeholder 2">
            <a:extLst>
              <a:ext uri="{FF2B5EF4-FFF2-40B4-BE49-F238E27FC236}">
                <a16:creationId xmlns:a16="http://schemas.microsoft.com/office/drawing/2014/main" xmlns="" id="{96E9B89A-9142-C54C-9B2C-DDBDC933604C}"/>
              </a:ext>
            </a:extLst>
          </p:cNvPr>
          <p:cNvSpPr>
            <a:spLocks noGrp="1"/>
          </p:cNvSpPr>
          <p:nvPr>
            <p:ph idx="1"/>
          </p:nvPr>
        </p:nvSpPr>
        <p:spPr>
          <a:xfrm>
            <a:off x="2231136" y="2638044"/>
            <a:ext cx="7729728" cy="3901652"/>
          </a:xfrm>
        </p:spPr>
        <p:txBody>
          <a:bodyPr>
            <a:normAutofit/>
          </a:bodyPr>
          <a:lstStyle/>
          <a:p>
            <a:pPr algn="just"/>
            <a:r>
              <a:rPr lang="en-GB" dirty="0"/>
              <a:t>IHI, already </a:t>
            </a:r>
            <a:r>
              <a:rPr lang="en-GB" b="1" dirty="0"/>
              <a:t>holds </a:t>
            </a:r>
            <a:r>
              <a:rPr lang="en-GB" b="1" dirty="0" err="1"/>
              <a:t>emphyteutical</a:t>
            </a:r>
            <a:r>
              <a:rPr lang="en-GB" b="1" dirty="0"/>
              <a:t> title </a:t>
            </a:r>
            <a:r>
              <a:rPr lang="en-GB" dirty="0"/>
              <a:t>to the land on which these three hotels are built (circa 70,334 </a:t>
            </a:r>
            <a:r>
              <a:rPr lang="en-GB" dirty="0" err="1"/>
              <a:t>sq</a:t>
            </a:r>
            <a:r>
              <a:rPr lang="en-GB" dirty="0"/>
              <a:t> m)</a:t>
            </a:r>
          </a:p>
          <a:p>
            <a:pPr algn="just"/>
            <a:r>
              <a:rPr lang="en-GB" dirty="0"/>
              <a:t>Deeds entered into with the Government during the </a:t>
            </a:r>
            <a:r>
              <a:rPr lang="en-GB" b="1" dirty="0"/>
              <a:t>early nineties </a:t>
            </a:r>
            <a:r>
              <a:rPr lang="en-GB" dirty="0"/>
              <a:t>include the right to develop and construct real estate commercial projects </a:t>
            </a:r>
            <a:r>
              <a:rPr lang="en-GB" b="1" dirty="0"/>
              <a:t>without any limitation on volumes</a:t>
            </a:r>
            <a:r>
              <a:rPr lang="en-GB" dirty="0"/>
              <a:t> and subject however to the condition that such developments are intended for </a:t>
            </a:r>
            <a:r>
              <a:rPr lang="en-GB" b="1" dirty="0"/>
              <a:t>touristic purposes</a:t>
            </a:r>
          </a:p>
          <a:p>
            <a:pPr algn="just"/>
            <a:r>
              <a:rPr lang="en-GB" dirty="0" err="1"/>
              <a:t>Corinthia’s</a:t>
            </a:r>
            <a:r>
              <a:rPr lang="en-GB" dirty="0"/>
              <a:t> interest in undertaking this project is conditional upon this restriction being waived and the term of the </a:t>
            </a:r>
            <a:r>
              <a:rPr lang="en-GB" dirty="0" err="1"/>
              <a:t>emphyteutical</a:t>
            </a:r>
            <a:r>
              <a:rPr lang="en-GB" dirty="0"/>
              <a:t> deed be extended</a:t>
            </a:r>
            <a:endParaRPr lang="en-US" dirty="0"/>
          </a:p>
          <a:p>
            <a:pPr algn="just"/>
            <a:r>
              <a:rPr lang="en-GB" dirty="0"/>
              <a:t>Government is amenable to the waiver of the existing restrictive condition and to the extension of the </a:t>
            </a:r>
            <a:r>
              <a:rPr lang="en-GB" dirty="0" err="1"/>
              <a:t>emphyteutical</a:t>
            </a:r>
            <a:r>
              <a:rPr lang="en-GB" dirty="0"/>
              <a:t> term, </a:t>
            </a:r>
            <a:r>
              <a:rPr lang="en-GB" b="1" dirty="0"/>
              <a:t>subject to fair compensation </a:t>
            </a:r>
            <a:r>
              <a:rPr lang="en-GB" dirty="0"/>
              <a:t>being paid by IHI</a:t>
            </a:r>
          </a:p>
          <a:p>
            <a:endParaRPr lang="en-GB" dirty="0"/>
          </a:p>
          <a:p>
            <a:endParaRPr lang="en-GB" dirty="0"/>
          </a:p>
          <a:p>
            <a:endParaRPr lang="en-GB" dirty="0"/>
          </a:p>
        </p:txBody>
      </p:sp>
    </p:spTree>
    <p:extLst>
      <p:ext uri="{BB962C8B-B14F-4D97-AF65-F5344CB8AC3E}">
        <p14:creationId xmlns:p14="http://schemas.microsoft.com/office/powerpoint/2010/main" xmlns="" val="361918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C01F41D-2A60-194F-A3C0-A7B4C6E0766D}"/>
              </a:ext>
            </a:extLst>
          </p:cNvPr>
          <p:cNvSpPr>
            <a:spLocks noGrp="1"/>
          </p:cNvSpPr>
          <p:nvPr>
            <p:ph idx="1"/>
          </p:nvPr>
        </p:nvSpPr>
        <p:spPr>
          <a:xfrm>
            <a:off x="2231136" y="2361235"/>
            <a:ext cx="7729728" cy="4496765"/>
          </a:xfrm>
        </p:spPr>
        <p:txBody>
          <a:bodyPr>
            <a:normAutofit fontScale="85000" lnSpcReduction="10000"/>
          </a:bodyPr>
          <a:lstStyle/>
          <a:p>
            <a:pPr algn="just"/>
            <a:r>
              <a:rPr lang="en-GB" dirty="0">
                <a:latin typeface="Calibri" panose="020F0502020204030204" pitchFamily="34" charset="0"/>
                <a:cs typeface="Calibri" panose="020F0502020204030204" pitchFamily="34" charset="0"/>
              </a:rPr>
              <a:t>The Government, having considered :</a:t>
            </a:r>
          </a:p>
          <a:p>
            <a:pPr marL="514350" lvl="1" indent="-285750" algn="just"/>
            <a:r>
              <a:rPr lang="en-GB" dirty="0">
                <a:latin typeface="Calibri" panose="020F0502020204030204" pitchFamily="34" charset="0"/>
                <a:cs typeface="Calibri" panose="020F0502020204030204" pitchFamily="34" charset="0"/>
              </a:rPr>
              <a:t>That the project tallies with its vision </a:t>
            </a:r>
            <a:r>
              <a:rPr lang="en-GB" dirty="0"/>
              <a:t>to head towards a more qualitative level of tourism based on value rather than volume, </a:t>
            </a:r>
            <a:r>
              <a:rPr lang="en-GB" dirty="0">
                <a:latin typeface="Calibri" panose="020F0502020204030204" pitchFamily="34" charset="0"/>
                <a:cs typeface="Calibri" panose="020F0502020204030204" pitchFamily="34" charset="0"/>
              </a:rPr>
              <a:t>through the creation of a six-star luxury environment, so necessary for Malta</a:t>
            </a:r>
            <a:endParaRPr lang="en-GB" dirty="0"/>
          </a:p>
          <a:p>
            <a:pPr marL="514350" lvl="1" indent="-285750" algn="just"/>
            <a:r>
              <a:rPr lang="en-GB" b="1" dirty="0">
                <a:latin typeface="Calibri" panose="020F0502020204030204" pitchFamily="34" charset="0"/>
                <a:cs typeface="Calibri" panose="020F0502020204030204" pitchFamily="34" charset="0"/>
              </a:rPr>
              <a:t>The significant investment </a:t>
            </a:r>
            <a:r>
              <a:rPr lang="en-GB" dirty="0">
                <a:latin typeface="Calibri" panose="020F0502020204030204" pitchFamily="34" charset="0"/>
                <a:cs typeface="Calibri" panose="020F0502020204030204" pitchFamily="34" charset="0"/>
              </a:rPr>
              <a:t>being undertaken by IHI</a:t>
            </a:r>
          </a:p>
          <a:p>
            <a:pPr marL="514350" lvl="1" indent="-285750" algn="just"/>
            <a:r>
              <a:rPr lang="en-GB" dirty="0">
                <a:latin typeface="Calibri" panose="020F0502020204030204" pitchFamily="34" charset="0"/>
                <a:cs typeface="Calibri" panose="020F0502020204030204" pitchFamily="34" charset="0"/>
              </a:rPr>
              <a:t>The significantly </a:t>
            </a:r>
            <a:r>
              <a:rPr lang="en-GB" b="1" dirty="0">
                <a:latin typeface="Calibri" panose="020F0502020204030204" pitchFamily="34" charset="0"/>
                <a:cs typeface="Calibri" panose="020F0502020204030204" pitchFamily="34" charset="0"/>
              </a:rPr>
              <a:t>increased direct and indirect income </a:t>
            </a:r>
            <a:r>
              <a:rPr lang="en-GB" dirty="0">
                <a:latin typeface="Calibri" panose="020F0502020204030204" pitchFamily="34" charset="0"/>
                <a:cs typeface="Calibri" panose="020F0502020204030204" pitchFamily="34" charset="0"/>
              </a:rPr>
              <a:t>to the Government arising from the development, which would otherwise remain locked at current levels as per current title deeds</a:t>
            </a:r>
          </a:p>
          <a:p>
            <a:pPr marL="514350" lvl="1" indent="-285750" algn="just"/>
            <a:r>
              <a:rPr lang="en-GB" dirty="0">
                <a:latin typeface="Calibri" panose="020F0502020204030204" pitchFamily="34" charset="0"/>
                <a:cs typeface="Calibri" panose="020F0502020204030204" pitchFamily="34" charset="0"/>
              </a:rPr>
              <a:t>That t</a:t>
            </a:r>
            <a:r>
              <a:rPr lang="en-GB" dirty="0"/>
              <a:t>here will be multiple </a:t>
            </a:r>
            <a:r>
              <a:rPr lang="en-GB" b="1" dirty="0"/>
              <a:t>tangible benefits </a:t>
            </a:r>
            <a:r>
              <a:rPr lang="en-GB" dirty="0"/>
              <a:t>to Malta as a direct result of this development and the project will attract </a:t>
            </a:r>
            <a:r>
              <a:rPr lang="en-GB" b="1" dirty="0"/>
              <a:t>a new level of visitor </a:t>
            </a:r>
            <a:r>
              <a:rPr lang="en-GB" dirty="0"/>
              <a:t>to Malta. Such clients will demand a level of quality</a:t>
            </a:r>
          </a:p>
          <a:p>
            <a:pPr marL="514350" lvl="1" indent="-285750" algn="just"/>
            <a:r>
              <a:rPr lang="en-GB" dirty="0"/>
              <a:t>That the project is comparable to other high-end Mediterranean destinations and resorts</a:t>
            </a:r>
          </a:p>
          <a:p>
            <a:pPr marL="514350" lvl="1" indent="-285750" algn="just"/>
            <a:r>
              <a:rPr lang="en-GB" dirty="0"/>
              <a:t>That in terms of employment figures, the current three hotels collectively have a staff complement of around 380 full-time employees. The two new operations will have a </a:t>
            </a:r>
            <a:r>
              <a:rPr lang="en-GB" b="1" dirty="0"/>
              <a:t>staff-to-bedroom ratio of 1.5:1</a:t>
            </a:r>
            <a:r>
              <a:rPr lang="en-GB" dirty="0"/>
              <a:t> to provide the levels of service necessary to achieve the desired room rates. This implies some </a:t>
            </a:r>
            <a:r>
              <a:rPr lang="en-GB" b="1" dirty="0"/>
              <a:t>600 full-time employment </a:t>
            </a:r>
            <a:r>
              <a:rPr lang="en-GB" dirty="0"/>
              <a:t>opportunities as well as substantial investment in training and development</a:t>
            </a:r>
            <a:endParaRPr lang="en-GB" dirty="0">
              <a:latin typeface="Calibri" panose="020F0502020204030204" pitchFamily="34" charset="0"/>
              <a:cs typeface="Calibri" panose="020F0502020204030204" pitchFamily="34" charset="0"/>
            </a:endParaRPr>
          </a:p>
          <a:p>
            <a:pPr marL="285750" indent="-285750" algn="just"/>
            <a:r>
              <a:rPr lang="en-GB" dirty="0">
                <a:latin typeface="Calibri" panose="020F0502020204030204" pitchFamily="34" charset="0"/>
                <a:cs typeface="Calibri" panose="020F0502020204030204" pitchFamily="34" charset="0"/>
              </a:rPr>
              <a:t>Has therefore </a:t>
            </a:r>
            <a:r>
              <a:rPr lang="en-GB" b="1" dirty="0">
                <a:latin typeface="Calibri" panose="020F0502020204030204" pitchFamily="34" charset="0"/>
                <a:cs typeface="Calibri" panose="020F0502020204030204" pitchFamily="34" charset="0"/>
              </a:rPr>
              <a:t>agreed to the revised terms of IHI’s ownership rights including a revised term of 99 years.</a:t>
            </a:r>
            <a:endParaRPr lang="en-US" b="1" dirty="0"/>
          </a:p>
        </p:txBody>
      </p:sp>
      <p:sp>
        <p:nvSpPr>
          <p:cNvPr id="5" name="Title 4">
            <a:extLst>
              <a:ext uri="{FF2B5EF4-FFF2-40B4-BE49-F238E27FC236}">
                <a16:creationId xmlns:a16="http://schemas.microsoft.com/office/drawing/2014/main" xmlns="" id="{F2D083E2-1A74-4045-8870-273657526E0C}"/>
              </a:ext>
            </a:extLst>
          </p:cNvPr>
          <p:cNvSpPr>
            <a:spLocks noGrp="1"/>
          </p:cNvSpPr>
          <p:nvPr>
            <p:ph type="title"/>
          </p:nvPr>
        </p:nvSpPr>
        <p:spPr/>
        <p:txBody>
          <a:bodyPr/>
          <a:lstStyle/>
          <a:p>
            <a:r>
              <a:rPr lang="en-US" dirty="0"/>
              <a:t>GOVERNMENT COMMITMENT</a:t>
            </a:r>
          </a:p>
        </p:txBody>
      </p:sp>
    </p:spTree>
    <p:extLst>
      <p:ext uri="{BB962C8B-B14F-4D97-AF65-F5344CB8AC3E}">
        <p14:creationId xmlns:p14="http://schemas.microsoft.com/office/powerpoint/2010/main" xmlns="" val="3359158932"/>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4DB32801-28C0-48B0-8C1D-A9A58613615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docProps/app.xml><?xml version="1.0" encoding="utf-8"?>
<Properties xmlns="http://schemas.openxmlformats.org/officeDocument/2006/extended-properties" xmlns:vt="http://schemas.openxmlformats.org/officeDocument/2006/docPropsVTypes">
  <Template/>
  <TotalTime>331</TotalTime>
  <Words>1985</Words>
  <Application>Microsoft Office PowerPoint</Application>
  <PresentationFormat>Custom</PresentationFormat>
  <Paragraphs>161</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Parcel</vt:lpstr>
      <vt:lpstr>CORINTHIA site regeneration   st.George’s bay –  st. Julian’s</vt:lpstr>
      <vt:lpstr>Tourism in malta</vt:lpstr>
      <vt:lpstr>Tourism Numbers</vt:lpstr>
      <vt:lpstr>CONNECTIVITY IN MALTA</vt:lpstr>
      <vt:lpstr>TOURISM STRATEGY</vt:lpstr>
      <vt:lpstr>International Hotel investments</vt:lpstr>
      <vt:lpstr>Early discussions and mou</vt:lpstr>
      <vt:lpstr>Existing rights for ihi</vt:lpstr>
      <vt:lpstr>GOVERNMENT COMMITMENT</vt:lpstr>
      <vt:lpstr>IHI COMMITMENT</vt:lpstr>
      <vt:lpstr>Slide 11</vt:lpstr>
      <vt:lpstr>Deloitte’s Valuation of areas</vt:lpstr>
      <vt:lpstr>Total net value</vt:lpstr>
      <vt:lpstr>Developments since 2015 MOU</vt:lpstr>
      <vt:lpstr>Proposed transactions</vt:lpstr>
      <vt:lpstr>Design ideas</vt:lpstr>
      <vt:lpstr>The lobby</vt:lpstr>
      <vt:lpstr>The lobby</vt:lpstr>
      <vt:lpstr>The entrance</vt:lpstr>
      <vt:lpstr>Themed suites</vt:lpstr>
      <vt:lpstr>Standard bedrooms</vt:lpstr>
      <vt:lpstr>Resort lounge</vt:lpstr>
      <vt:lpstr>Slide 23</vt:lpstr>
      <vt:lpstr>Salient conditions of the deed</vt:lpstr>
      <vt:lpstr>Salient conditions of the deed</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CORINTHIA 6 STAR PROJECT</dc:title>
  <dc:creator>Cutajar Alexander at MOT</dc:creator>
  <cp:lastModifiedBy>Anna</cp:lastModifiedBy>
  <cp:revision>40</cp:revision>
  <cp:lastPrinted>2018-12-11T12:36:35Z</cp:lastPrinted>
  <dcterms:created xsi:type="dcterms:W3CDTF">2018-12-10T18:48:44Z</dcterms:created>
  <dcterms:modified xsi:type="dcterms:W3CDTF">2019-07-03T07:33:55Z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