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38CF58F-D147-4B4B-9028-9D4D1E7BECAD}" type="datetimeFigureOut">
              <a:rPr lang="en-GB" smtClean="0"/>
              <a:pPr/>
              <a:t>17/06/2019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FDF3F5B-11D1-4C4D-B3A7-1C45BBC10F9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Social Impact Assessments: tool for spatial planning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4953000" cy="1752600"/>
          </a:xfrm>
        </p:spPr>
        <p:txBody>
          <a:bodyPr>
            <a:normAutofit/>
          </a:bodyPr>
          <a:lstStyle/>
          <a:p>
            <a:r>
              <a:rPr lang="en-GB" sz="2000" dirty="0" smtClean="0"/>
              <a:t>Green &amp; Blue Development Unit</a:t>
            </a:r>
          </a:p>
          <a:p>
            <a:r>
              <a:rPr lang="en-GB" sz="2000" dirty="0" smtClean="0"/>
              <a:t>Strategy and Policy Making Division</a:t>
            </a:r>
            <a:endParaRPr lang="en-GB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Definition of SIA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process of analysing, monitoring and managing the intended and unintended social consequences, both positive and negative, of planned projects and any social change processes invoked by those interventions.</a:t>
            </a:r>
          </a:p>
          <a:p>
            <a:pPr>
              <a:buNone/>
            </a:pPr>
            <a:r>
              <a:rPr lang="en-GB" dirty="0" smtClean="0"/>
              <a:t>											</a:t>
            </a:r>
            <a:r>
              <a:rPr lang="en-GB" sz="1800" dirty="0" smtClean="0">
                <a:solidFill>
                  <a:schemeClr val="accent5">
                    <a:lumMod val="75000"/>
                  </a:schemeClr>
                </a:solidFill>
              </a:rPr>
              <a:t>International Association for Impact Assessment (IAIA)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Regulatory framework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DPA 2016 (Cap 552): comprehensive sustainable land use planning system is to have full regard to environmental, </a:t>
            </a:r>
            <a:r>
              <a:rPr lang="en-GB" sz="2400" dirty="0" smtClean="0">
                <a:solidFill>
                  <a:schemeClr val="accent5">
                    <a:lumMod val="75000"/>
                  </a:schemeClr>
                </a:solidFill>
              </a:rPr>
              <a:t>social </a:t>
            </a:r>
            <a:r>
              <a:rPr lang="en-GB" sz="2400" dirty="0" smtClean="0"/>
              <a:t>and economic needs</a:t>
            </a:r>
          </a:p>
          <a:p>
            <a:endParaRPr lang="en-GB" sz="2400" dirty="0" smtClean="0"/>
          </a:p>
          <a:p>
            <a:r>
              <a:rPr lang="en-GB" sz="2400" dirty="0" smtClean="0"/>
              <a:t>The Planning Guide on the Use and applicability of the Floor Area Ration (FAR): need for </a:t>
            </a:r>
            <a:r>
              <a:rPr lang="en-GB" sz="2400" dirty="0" smtClean="0">
                <a:solidFill>
                  <a:schemeClr val="accent5">
                    <a:lumMod val="75000"/>
                  </a:schemeClr>
                </a:solidFill>
              </a:rPr>
              <a:t>SIA</a:t>
            </a:r>
            <a:r>
              <a:rPr lang="en-GB" sz="2400" dirty="0" smtClean="0"/>
              <a:t> as one of the requirements to make a case for tall building proposal</a:t>
            </a:r>
          </a:p>
          <a:p>
            <a:endParaRPr lang="en-GB" sz="2400" dirty="0" smtClean="0"/>
          </a:p>
          <a:p>
            <a:r>
              <a:rPr lang="en-GB" sz="2400" dirty="0" smtClean="0"/>
              <a:t>No other legal or policy instrument specifically requiring SIA in Malta</a:t>
            </a:r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411824"/>
          </a:xfrm>
        </p:spPr>
        <p:txBody>
          <a:bodyPr>
            <a:normAutofit/>
          </a:bodyPr>
          <a:lstStyle/>
          <a:p>
            <a:r>
              <a:rPr lang="en-GB" sz="2400" dirty="0" smtClean="0"/>
              <a:t>To introduce a standard procedure and TORs for SIA within the planning system</a:t>
            </a:r>
          </a:p>
          <a:p>
            <a:endParaRPr lang="en-GB" sz="2400" dirty="0" smtClean="0"/>
          </a:p>
          <a:p>
            <a:r>
              <a:rPr lang="en-GB" sz="2400" dirty="0" smtClean="0"/>
              <a:t>To subject the proposed procedure for public consultation, in support of transparency in decision making and enable experts and public to participate in the process</a:t>
            </a:r>
            <a:endParaRPr lang="en-GB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</a:rPr>
              <a:t>Plan and policy making</a:t>
            </a:r>
          </a:p>
          <a:p>
            <a:r>
              <a:rPr lang="en-GB" sz="2000" dirty="0" smtClean="0"/>
              <a:t>Executive Council to decide on case-by-case basis, guided by: 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Type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Scale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Geographical context 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Outcome of SEA screening</a:t>
            </a:r>
          </a:p>
          <a:p>
            <a:endParaRPr lang="en-GB" sz="2000" dirty="0" smtClean="0"/>
          </a:p>
          <a:p>
            <a:r>
              <a:rPr lang="en-GB" sz="2000" dirty="0" smtClean="0"/>
              <a:t>Where SEA screening identifies need for SEA, the need for SIA will be </a:t>
            </a:r>
            <a:r>
              <a:rPr lang="en-GB" sz="2000" dirty="0" smtClean="0">
                <a:solidFill>
                  <a:schemeClr val="accent5">
                    <a:lumMod val="75000"/>
                  </a:schemeClr>
                </a:solidFill>
              </a:rPr>
              <a:t>automatically triggered</a:t>
            </a:r>
          </a:p>
          <a:p>
            <a:r>
              <a:rPr lang="en-GB" sz="2000" dirty="0" smtClean="0"/>
              <a:t>Issue standard TORs </a:t>
            </a:r>
          </a:p>
          <a:p>
            <a:r>
              <a:rPr lang="en-GB" sz="2000" dirty="0" smtClean="0"/>
              <a:t>SIA report prepared as part of plan/policy making process and published  as  part of public consultation of draft policy/plan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Proposed Procedure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Processing of development proposals</a:t>
            </a:r>
          </a:p>
          <a:p>
            <a:pPr>
              <a:buNone/>
            </a:pPr>
            <a:endParaRPr lang="en-GB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GB" dirty="0" smtClean="0"/>
              <a:t>Planning Authority to issue TORs to applicant of proposals that require SIA in accordance with a plan/policy</a:t>
            </a:r>
          </a:p>
          <a:p>
            <a:endParaRPr lang="en-GB" dirty="0" smtClean="0"/>
          </a:p>
          <a:p>
            <a:r>
              <a:rPr lang="en-GB" dirty="0" smtClean="0"/>
              <a:t>SIA reports shall be </a:t>
            </a:r>
            <a:r>
              <a:rPr lang="en-GB" smtClean="0"/>
              <a:t>made public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13688"/>
          </a:xfrm>
        </p:spPr>
        <p:txBody>
          <a:bodyPr/>
          <a:lstStyle/>
          <a:p>
            <a:r>
              <a:rPr lang="en-GB" sz="2400" i="1" dirty="0" smtClean="0"/>
              <a:t>Required tasks 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Description of proposed project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Legislative framework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Baseline of current situation (community profile)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Identification and analysis of likely impacts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Recommendations to avoid, reduce and mitigate identified impacts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Monitoring plan</a:t>
            </a:r>
          </a:p>
          <a:p>
            <a:r>
              <a:rPr lang="en-GB" sz="2400" i="1" dirty="0" smtClean="0"/>
              <a:t>Methodology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In accordance with IAIA best practice guidance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Executive summary in MT and EN</a:t>
            </a:r>
          </a:p>
          <a:p>
            <a:pPr>
              <a:buFont typeface="Arial" pitchFamily="34" charset="0"/>
              <a:buChar char="•"/>
            </a:pPr>
            <a:r>
              <a:rPr lang="en-GB" sz="2400" i="1" dirty="0" smtClean="0"/>
              <a:t>SIA Consultant</a:t>
            </a:r>
          </a:p>
          <a:p>
            <a:pPr>
              <a:buFont typeface="Wingdings" pitchFamily="2" charset="2"/>
              <a:buChar char="ü"/>
            </a:pPr>
            <a:r>
              <a:rPr lang="en-GB" sz="2000" dirty="0" smtClean="0"/>
              <a:t>Post graduate degree + experience relevant to SIAs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</TotalTime>
  <Words>313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</vt:lpstr>
      <vt:lpstr>Social Impact Assessments: tool for spatial planning</vt:lpstr>
      <vt:lpstr>Definition of SIA</vt:lpstr>
      <vt:lpstr>Regulatory framework</vt:lpstr>
      <vt:lpstr>Scope</vt:lpstr>
      <vt:lpstr>Proposed Procedure</vt:lpstr>
      <vt:lpstr>Proposed Procedure</vt:lpstr>
      <vt:lpstr>TORs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mibor</dc:creator>
  <cp:lastModifiedBy>agior</cp:lastModifiedBy>
  <cp:revision>9</cp:revision>
  <dcterms:created xsi:type="dcterms:W3CDTF">2019-03-11T14:50:38Z</dcterms:created>
  <dcterms:modified xsi:type="dcterms:W3CDTF">2019-06-17T12:14:03Z</dcterms:modified>
</cp:coreProperties>
</file>