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71" r:id="rId5"/>
    <p:sldId id="270" r:id="rId6"/>
    <p:sldId id="283" r:id="rId7"/>
    <p:sldId id="274" r:id="rId8"/>
    <p:sldId id="287" r:id="rId9"/>
    <p:sldId id="289" r:id="rId10"/>
    <p:sldId id="277" r:id="rId11"/>
    <p:sldId id="278" r:id="rId12"/>
    <p:sldId id="292" r:id="rId13"/>
    <p:sldId id="298" r:id="rId14"/>
    <p:sldId id="267" r:id="rId15"/>
  </p:sldIdLst>
  <p:sldSz cx="9144000" cy="6858000" type="screen4x3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l Galea" initials="KG" lastIdx="3" clrIdx="0">
    <p:extLst>
      <p:ext uri="{19B8F6BF-5375-455C-9EA6-DF929625EA0E}">
        <p15:presenceInfo xmlns:p15="http://schemas.microsoft.com/office/powerpoint/2012/main" xmlns="" userId="S-1-5-21-3027462087-3332095245-1057807599-1337" providerId="AD"/>
      </p:ext>
    </p:extLst>
  </p:cmAuthor>
  <p:cmAuthor id="2" name="Azzopardi Lorna" initials="AL" lastIdx="6" clrIdx="1"/>
  <p:cmAuthor id="3" name="Vassallo Simon" initials="VS" lastIdx="8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B23"/>
    <a:srgbClr val="9E0E0E"/>
    <a:srgbClr val="005C00"/>
    <a:srgbClr val="007000"/>
    <a:srgbClr val="003300"/>
    <a:srgbClr val="5D5D5D"/>
    <a:srgbClr val="3A533A"/>
    <a:srgbClr val="2534FF"/>
    <a:srgbClr val="00562F"/>
    <a:srgbClr val="AEF4B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4729" autoAdjust="0"/>
  </p:normalViewPr>
  <p:slideViewPr>
    <p:cSldViewPr>
      <p:cViewPr varScale="1">
        <p:scale>
          <a:sx n="122" d="100"/>
          <a:sy n="122" d="100"/>
        </p:scale>
        <p:origin x="-714" y="-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BD7BD-23B6-4873-8A09-753B81E1FF9A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884C7-C914-4F38-8939-8A5982A54B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DACBD-AC89-40E5-932A-496A9A6CF4A2}" type="datetimeFigureOut">
              <a:rPr lang="en-GB" smtClean="0"/>
              <a:pPr/>
              <a:t>14/05/2019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A6F3A-F03A-47ED-BFFF-32836DEADB6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A6F3A-F03A-47ED-BFFF-32836DEADB65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A6F3A-F03A-47ED-BFFF-32836DEADB65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A6F3A-F03A-47ED-BFFF-32836DEADB65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A6F3A-F03A-47ED-BFFF-32836DEADB65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3103-09CC-47FD-8209-8A3A9CEC0BA4}" type="datetime1">
              <a:rPr lang="en-GB" smtClean="0"/>
              <a:pPr/>
              <a:t>14/05/2019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F26F-6CAE-4F8B-BE47-F5D43ED1C6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DB4FF-5F2F-4116-B8C4-3B28E38DA86A}" type="datetime1">
              <a:rPr lang="en-GB" smtClean="0"/>
              <a:pPr/>
              <a:t>14/05/2019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F26F-6CAE-4F8B-BE47-F5D43ED1C6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4984B-A8AC-47BE-A7BE-59636F643E86}" type="datetime1">
              <a:rPr lang="en-GB" smtClean="0"/>
              <a:pPr/>
              <a:t>14/05/2019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F26F-6CAE-4F8B-BE47-F5D43ED1C6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F9B27-D1EF-423D-85E4-5B5417A33C19}" type="datetime1">
              <a:rPr lang="en-GB" smtClean="0"/>
              <a:pPr/>
              <a:t>14/05/2019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F26F-6CAE-4F8B-BE47-F5D43ED1C6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CB9E5-0D1A-419D-8302-09459C489043}" type="datetime1">
              <a:rPr lang="en-GB" smtClean="0"/>
              <a:pPr/>
              <a:t>14/05/2019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F26F-6CAE-4F8B-BE47-F5D43ED1C6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4DD01-9AE2-47CF-AF97-87B928C459E6}" type="datetime1">
              <a:rPr lang="en-GB" smtClean="0"/>
              <a:pPr/>
              <a:t>14/05/2019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F26F-6CAE-4F8B-BE47-F5D43ED1C6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44584-EBAB-44D7-9925-1553E99FC3A0}" type="datetime1">
              <a:rPr lang="en-GB" smtClean="0"/>
              <a:pPr/>
              <a:t>14/05/2019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F26F-6CAE-4F8B-BE47-F5D43ED1C6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0876B-B024-4BDC-A2FF-C42550F4C12E}" type="datetime1">
              <a:rPr lang="en-GB" smtClean="0"/>
              <a:pPr/>
              <a:t>14/05/2019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F26F-6CAE-4F8B-BE47-F5D43ED1C6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EDB19-2015-4B24-A701-D3F8585D101D}" type="datetime1">
              <a:rPr lang="en-GB" smtClean="0"/>
              <a:pPr/>
              <a:t>14/05/2019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F26F-6CAE-4F8B-BE47-F5D43ED1C6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23F9-39DD-48A2-95F6-3A1528195A81}" type="datetime1">
              <a:rPr lang="en-GB" smtClean="0"/>
              <a:pPr/>
              <a:t>14/05/2019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F26F-6CAE-4F8B-BE47-F5D43ED1C6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85343-75C8-4EE5-A040-E425459B3882}" type="datetime1">
              <a:rPr lang="en-GB" smtClean="0"/>
              <a:pPr/>
              <a:t>14/05/2019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F26F-6CAE-4F8B-BE47-F5D43ED1C6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72EFD-D3AE-4086-9389-C5FAE70E93A2}" type="datetime1">
              <a:rPr lang="en-GB" smtClean="0"/>
              <a:pPr/>
              <a:t>14/05/2019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1F26F-6CAE-4F8B-BE47-F5D43ED1C68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772816"/>
            <a:ext cx="7011331" cy="470957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99792" y="3573016"/>
            <a:ext cx="4320480" cy="936104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Performance Audit </a:t>
            </a:r>
            <a:endParaRPr lang="en-GB" sz="3200" dirty="0"/>
          </a:p>
        </p:txBody>
      </p:sp>
      <p:pic>
        <p:nvPicPr>
          <p:cNvPr id="8" name="Picture 7" descr="NAO Logo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038" t="-952"/>
          <a:stretch>
            <a:fillRect/>
          </a:stretch>
        </p:blipFill>
        <p:spPr bwMode="auto">
          <a:xfrm>
            <a:off x="3162040" y="980728"/>
            <a:ext cx="2595985" cy="7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4509120"/>
            <a:ext cx="6400800" cy="112697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3300"/>
                </a:solidFill>
              </a:rPr>
              <a:t>A Review on the Contract for Mount Carmel Hospital’s Clerical Services</a:t>
            </a:r>
            <a:endParaRPr lang="en-GB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081" t="639" r="6290" b="2010"/>
          <a:stretch/>
        </p:blipFill>
        <p:spPr>
          <a:xfrm>
            <a:off x="5508104" y="-43967"/>
            <a:ext cx="3888432" cy="690196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F26F-6CAE-4F8B-BE47-F5D43ED1C689}" type="slidenum">
              <a:rPr lang="en-GB" smtClean="0">
                <a:solidFill>
                  <a:srgbClr val="003300"/>
                </a:solidFill>
              </a:rPr>
              <a:pPr/>
              <a:t>10</a:t>
            </a:fld>
            <a:endParaRPr lang="en-GB" dirty="0">
              <a:solidFill>
                <a:srgbClr val="00330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55576" y="4077072"/>
            <a:ext cx="8229600" cy="4447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800" b="1" dirty="0">
              <a:solidFill>
                <a:srgbClr val="003300"/>
              </a:solidFill>
            </a:endParaRPr>
          </a:p>
        </p:txBody>
      </p:sp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10494"/>
          </a:xfrm>
        </p:spPr>
        <p:txBody>
          <a:bodyPr>
            <a:noAutofit/>
          </a:bodyPr>
          <a:lstStyle/>
          <a:p>
            <a:r>
              <a:rPr lang="en-US" sz="3400" b="1" dirty="0" smtClean="0">
                <a:solidFill>
                  <a:srgbClr val="008000"/>
                </a:solidFill>
              </a:rPr>
              <a:t>Staff </a:t>
            </a:r>
            <a:r>
              <a:rPr lang="en-US" sz="3400" b="1" dirty="0">
                <a:solidFill>
                  <a:srgbClr val="008000"/>
                </a:solidFill>
              </a:rPr>
              <a:t>Deployment </a:t>
            </a:r>
            <a:r>
              <a:rPr lang="en-US" sz="3400" b="1" dirty="0" smtClean="0">
                <a:solidFill>
                  <a:srgbClr val="008000"/>
                </a:solidFill>
              </a:rPr>
              <a:t>and Contract Management</a:t>
            </a:r>
            <a:endParaRPr lang="en-US" sz="3400" b="1" dirty="0">
              <a:solidFill>
                <a:srgbClr val="008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1560" y="1700808"/>
            <a:ext cx="81369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1175" indent="-511175">
              <a:buFont typeface="Arial" pitchFamily="34" charset="0"/>
              <a:buChar char="•"/>
            </a:pPr>
            <a:r>
              <a:rPr lang="en-US" sz="2500" dirty="0" smtClean="0"/>
              <a:t>Ex-COO stated that </a:t>
            </a:r>
            <a:r>
              <a:rPr lang="en-GB" sz="2500" b="1" dirty="0" smtClean="0">
                <a:solidFill>
                  <a:srgbClr val="003300"/>
                </a:solidFill>
              </a:rPr>
              <a:t>MCH did not have any outsourcing contract for maintenance personnel </a:t>
            </a:r>
            <a:r>
              <a:rPr lang="en-GB" sz="2500" dirty="0" smtClean="0">
                <a:solidFill>
                  <a:srgbClr val="003300"/>
                </a:solidFill>
              </a:rPr>
              <a:t>and, in view of the hospital’s many requirements, </a:t>
            </a:r>
            <a:r>
              <a:rPr lang="en-GB" sz="2500" b="1" dirty="0" smtClean="0">
                <a:solidFill>
                  <a:srgbClr val="003300"/>
                </a:solidFill>
              </a:rPr>
              <a:t>maintenance personnel were engaged through clerical contract</a:t>
            </a:r>
            <a:endParaRPr lang="en-US" sz="2500" dirty="0"/>
          </a:p>
        </p:txBody>
      </p:sp>
      <p:sp>
        <p:nvSpPr>
          <p:cNvPr id="16" name="TextBox 15"/>
          <p:cNvSpPr txBox="1"/>
          <p:nvPr/>
        </p:nvSpPr>
        <p:spPr>
          <a:xfrm>
            <a:off x="539552" y="3861048"/>
            <a:ext cx="813690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69913" indent="-569913" algn="just">
              <a:buFont typeface="Arial" pitchFamily="34" charset="0"/>
              <a:buChar char="•"/>
            </a:pPr>
            <a:r>
              <a:rPr lang="en-GB" sz="2500" dirty="0" smtClean="0">
                <a:solidFill>
                  <a:srgbClr val="003300"/>
                </a:solidFill>
              </a:rPr>
              <a:t>Current CEO stated this</a:t>
            </a:r>
            <a:r>
              <a:rPr lang="en-GB" sz="2500" b="1" dirty="0" smtClean="0">
                <a:solidFill>
                  <a:srgbClr val="003300"/>
                </a:solidFill>
              </a:rPr>
              <a:t> practice is no longer being adopted</a:t>
            </a:r>
            <a:r>
              <a:rPr lang="en-GB" sz="2500" dirty="0" smtClean="0">
                <a:solidFill>
                  <a:srgbClr val="003300"/>
                </a:solidFill>
              </a:rPr>
              <a:t> and </a:t>
            </a:r>
            <a:r>
              <a:rPr lang="en-GB" sz="2500" b="1" dirty="0" smtClean="0">
                <a:solidFill>
                  <a:srgbClr val="003300"/>
                </a:solidFill>
              </a:rPr>
              <a:t>all engagements through this contract are assigned clerical duties</a:t>
            </a:r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xmlns="" val="411902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lum bright="20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312" t="-229" r="21251" b="-1"/>
          <a:stretch/>
        </p:blipFill>
        <p:spPr>
          <a:xfrm>
            <a:off x="0" y="0"/>
            <a:ext cx="3784905" cy="713677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F26F-6CAE-4F8B-BE47-F5D43ED1C689}" type="slidenum">
              <a:rPr lang="en-GB" smtClean="0">
                <a:solidFill>
                  <a:srgbClr val="003300"/>
                </a:solidFill>
              </a:rPr>
              <a:pPr/>
              <a:t>11</a:t>
            </a:fld>
            <a:endParaRPr lang="en-GB" dirty="0">
              <a:solidFill>
                <a:srgbClr val="003300"/>
              </a:solidFill>
            </a:endParaRPr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10494"/>
          </a:xfrm>
        </p:spPr>
        <p:txBody>
          <a:bodyPr>
            <a:noAutofit/>
          </a:bodyPr>
          <a:lstStyle/>
          <a:p>
            <a:r>
              <a:rPr lang="en-US" sz="3400" b="1" dirty="0" smtClean="0">
                <a:solidFill>
                  <a:srgbClr val="008000"/>
                </a:solidFill>
              </a:rPr>
              <a:t>Staff </a:t>
            </a:r>
            <a:r>
              <a:rPr lang="en-US" sz="3400" b="1" dirty="0">
                <a:solidFill>
                  <a:srgbClr val="008000"/>
                </a:solidFill>
              </a:rPr>
              <a:t>Deployment </a:t>
            </a:r>
            <a:r>
              <a:rPr lang="en-US" sz="3400" b="1" dirty="0" smtClean="0">
                <a:solidFill>
                  <a:srgbClr val="008000"/>
                </a:solidFill>
              </a:rPr>
              <a:t>and Contract Management</a:t>
            </a:r>
            <a:endParaRPr lang="en-US" sz="3400" b="1" dirty="0">
              <a:solidFill>
                <a:srgbClr val="008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1520" y="1052736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i="1" dirty="0" smtClean="0">
                <a:solidFill>
                  <a:srgbClr val="003300"/>
                </a:solidFill>
              </a:rPr>
              <a:t>Quality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539552" y="1772816"/>
            <a:ext cx="7992888" cy="4608512"/>
          </a:xfrm>
        </p:spPr>
        <p:txBody>
          <a:bodyPr>
            <a:noAutofit/>
          </a:bodyPr>
          <a:lstStyle/>
          <a:p>
            <a:pPr marL="225425" indent="-225425" algn="just"/>
            <a:r>
              <a:rPr lang="en-GB" sz="2400" i="1" dirty="0" smtClean="0">
                <a:solidFill>
                  <a:srgbClr val="003300"/>
                </a:solidFill>
              </a:rPr>
              <a:t>Outsourced clerks performing </a:t>
            </a:r>
            <a:r>
              <a:rPr lang="en-GB" sz="2400" b="1" i="1" dirty="0" smtClean="0">
                <a:solidFill>
                  <a:srgbClr val="003300"/>
                </a:solidFill>
              </a:rPr>
              <a:t>clerical duties : </a:t>
            </a:r>
            <a:r>
              <a:rPr lang="en-GB" sz="2400" dirty="0" smtClean="0">
                <a:solidFill>
                  <a:srgbClr val="003300"/>
                </a:solidFill>
              </a:rPr>
              <a:t>Management generally satisfied with the quality</a:t>
            </a:r>
          </a:p>
          <a:p>
            <a:pPr marL="225425" indent="-225425" algn="just">
              <a:buNone/>
            </a:pPr>
            <a:endParaRPr lang="en-GB" sz="2400" b="1" i="1" u="sng" dirty="0" smtClean="0">
              <a:solidFill>
                <a:srgbClr val="003300"/>
              </a:solidFill>
            </a:endParaRPr>
          </a:p>
          <a:p>
            <a:pPr marL="225425" indent="-225425" algn="just"/>
            <a:r>
              <a:rPr lang="en-GB" sz="2400" i="1" dirty="0" smtClean="0">
                <a:solidFill>
                  <a:srgbClr val="003300"/>
                </a:solidFill>
              </a:rPr>
              <a:t>Outsourced clerks performing </a:t>
            </a:r>
            <a:r>
              <a:rPr lang="en-GB" sz="2400" b="1" i="1" dirty="0" smtClean="0">
                <a:solidFill>
                  <a:srgbClr val="003300"/>
                </a:solidFill>
              </a:rPr>
              <a:t>non-clerical duties : </a:t>
            </a:r>
            <a:r>
              <a:rPr lang="en-GB" sz="2400" dirty="0" smtClean="0">
                <a:solidFill>
                  <a:srgbClr val="003300"/>
                </a:solidFill>
              </a:rPr>
              <a:t>A number of these personnel were not licensed or qualified to perform tasks related to the department they are assigned to</a:t>
            </a:r>
          </a:p>
          <a:p>
            <a:pPr marL="225425" indent="-225425" algn="just"/>
            <a:endParaRPr lang="en-GB" sz="2400" dirty="0" smtClean="0">
              <a:solidFill>
                <a:srgbClr val="003300"/>
              </a:solidFill>
            </a:endParaRPr>
          </a:p>
          <a:p>
            <a:pPr marL="225425" indent="-225425" algn="just"/>
            <a:r>
              <a:rPr lang="en-GB" sz="2400" dirty="0" smtClean="0">
                <a:solidFill>
                  <a:srgbClr val="003300"/>
                </a:solidFill>
              </a:rPr>
              <a:t>However, despite not being satisfied with the quality of some individuals, MCH found it </a:t>
            </a:r>
            <a:r>
              <a:rPr lang="en-GB" sz="2400" b="1" dirty="0" smtClean="0">
                <a:solidFill>
                  <a:srgbClr val="003300"/>
                </a:solidFill>
              </a:rPr>
              <a:t>difficult to request a replacement </a:t>
            </a:r>
            <a:r>
              <a:rPr lang="en-GB" sz="2400" dirty="0" smtClean="0">
                <a:solidFill>
                  <a:srgbClr val="003300"/>
                </a:solidFill>
              </a:rPr>
              <a:t>since it was the hospital itself who had referred such individuals to the contractor.</a:t>
            </a:r>
          </a:p>
          <a:p>
            <a:pPr marL="0" indent="0">
              <a:buNone/>
            </a:pPr>
            <a:endParaRPr lang="en-GB" sz="1600" dirty="0" smtClean="0">
              <a:solidFill>
                <a:srgbClr val="003300"/>
              </a:solidFill>
            </a:endParaRPr>
          </a:p>
          <a:p>
            <a:pPr marL="0" indent="0">
              <a:buNone/>
            </a:pPr>
            <a:endParaRPr lang="en-GB" sz="1600" b="1" i="1" u="sng" dirty="0" smtClean="0">
              <a:solidFill>
                <a:srgbClr val="003300"/>
              </a:solidFill>
            </a:endParaRPr>
          </a:p>
          <a:p>
            <a:pPr marL="0" indent="0">
              <a:buNone/>
            </a:pPr>
            <a:endParaRPr lang="en-GB" sz="1600" b="1" i="1" u="sng" dirty="0" smtClean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38326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081" t="639" r="6290" b="2010"/>
          <a:stretch/>
        </p:blipFill>
        <p:spPr>
          <a:xfrm>
            <a:off x="5508104" y="-43967"/>
            <a:ext cx="3888432" cy="690196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323528" y="0"/>
            <a:ext cx="8568952" cy="1310494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8000"/>
                </a:solidFill>
              </a:rPr>
              <a:t>Outsourced Cleaning Services</a:t>
            </a:r>
            <a:endParaRPr lang="en-US" sz="3600" b="1" dirty="0">
              <a:solidFill>
                <a:srgbClr val="008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F26F-6CAE-4F8B-BE47-F5D43ED1C689}" type="slidenum">
              <a:rPr lang="en-GB" smtClean="0">
                <a:solidFill>
                  <a:srgbClr val="003300"/>
                </a:solidFill>
              </a:rPr>
              <a:pPr/>
              <a:t>12</a:t>
            </a:fld>
            <a:endParaRPr lang="en-GB" dirty="0">
              <a:solidFill>
                <a:srgbClr val="00330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51520" y="1916832"/>
            <a:ext cx="7488832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500" dirty="0" smtClean="0">
              <a:solidFill>
                <a:srgbClr val="003300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83568" y="1484784"/>
            <a:ext cx="8229600" cy="5092675"/>
          </a:xfrm>
        </p:spPr>
        <p:txBody>
          <a:bodyPr>
            <a:normAutofit lnSpcReduction="10000"/>
          </a:bodyPr>
          <a:lstStyle/>
          <a:p>
            <a:pPr algn="just"/>
            <a:r>
              <a:rPr lang="en-GB" sz="2400" dirty="0" smtClean="0">
                <a:solidFill>
                  <a:srgbClr val="003300"/>
                </a:solidFill>
              </a:rPr>
              <a:t>MCH Management </a:t>
            </a:r>
            <a:r>
              <a:rPr lang="en-GB" sz="2400" b="1" dirty="0" smtClean="0">
                <a:solidFill>
                  <a:srgbClr val="003300"/>
                </a:solidFill>
              </a:rPr>
              <a:t>not aware of any formal contract </a:t>
            </a:r>
            <a:r>
              <a:rPr lang="en-GB" sz="2400" dirty="0" smtClean="0">
                <a:solidFill>
                  <a:srgbClr val="003300"/>
                </a:solidFill>
              </a:rPr>
              <a:t>governing the cleaning services</a:t>
            </a:r>
          </a:p>
          <a:p>
            <a:pPr algn="just"/>
            <a:endParaRPr lang="en-GB" sz="1800" dirty="0">
              <a:solidFill>
                <a:srgbClr val="003300"/>
              </a:solidFill>
            </a:endParaRPr>
          </a:p>
          <a:p>
            <a:pPr algn="just"/>
            <a:r>
              <a:rPr lang="en-GB" sz="2400" b="1" dirty="0" smtClean="0">
                <a:solidFill>
                  <a:srgbClr val="003300"/>
                </a:solidFill>
              </a:rPr>
              <a:t>€</a:t>
            </a:r>
            <a:r>
              <a:rPr lang="en-GB" sz="2400" b="1" dirty="0" err="1" smtClean="0">
                <a:solidFill>
                  <a:srgbClr val="003300"/>
                </a:solidFill>
              </a:rPr>
              <a:t>1.6million</a:t>
            </a:r>
            <a:r>
              <a:rPr lang="en-GB" sz="2400" b="1" dirty="0" smtClean="0">
                <a:solidFill>
                  <a:srgbClr val="003300"/>
                </a:solidFill>
              </a:rPr>
              <a:t> worth of cleaning services were procured for six months through a call for quotations </a:t>
            </a:r>
            <a:r>
              <a:rPr lang="en-GB" sz="2400" dirty="0" smtClean="0">
                <a:solidFill>
                  <a:srgbClr val="003300"/>
                </a:solidFill>
              </a:rPr>
              <a:t>even if this far </a:t>
            </a:r>
            <a:r>
              <a:rPr lang="en-GB" sz="2400" b="1" dirty="0" smtClean="0">
                <a:solidFill>
                  <a:srgbClr val="003300"/>
                </a:solidFill>
              </a:rPr>
              <a:t>exceeded the financial threshold </a:t>
            </a:r>
            <a:r>
              <a:rPr lang="en-GB" sz="2400" dirty="0" smtClean="0">
                <a:solidFill>
                  <a:srgbClr val="003300"/>
                </a:solidFill>
              </a:rPr>
              <a:t>of this procurement method (tender process currently underway)</a:t>
            </a:r>
          </a:p>
          <a:p>
            <a:pPr algn="just"/>
            <a:endParaRPr lang="en-GB" sz="1800" dirty="0">
              <a:solidFill>
                <a:srgbClr val="003300"/>
              </a:solidFill>
            </a:endParaRPr>
          </a:p>
          <a:p>
            <a:pPr algn="just"/>
            <a:r>
              <a:rPr lang="en-GB" sz="2400" dirty="0" smtClean="0">
                <a:solidFill>
                  <a:srgbClr val="003300"/>
                </a:solidFill>
              </a:rPr>
              <a:t>A number of deployed personnel (44) were </a:t>
            </a:r>
            <a:r>
              <a:rPr lang="en-GB" sz="2400" b="1" dirty="0" smtClean="0">
                <a:solidFill>
                  <a:srgbClr val="003300"/>
                </a:solidFill>
              </a:rPr>
              <a:t>not assigned cleaning duties</a:t>
            </a:r>
          </a:p>
          <a:p>
            <a:pPr algn="just"/>
            <a:endParaRPr lang="en-GB" sz="1800" dirty="0">
              <a:solidFill>
                <a:srgbClr val="003300"/>
              </a:solidFill>
            </a:endParaRPr>
          </a:p>
          <a:p>
            <a:pPr algn="just"/>
            <a:r>
              <a:rPr lang="en-GB" sz="2400" b="1" dirty="0" smtClean="0">
                <a:solidFill>
                  <a:srgbClr val="003300"/>
                </a:solidFill>
              </a:rPr>
              <a:t>Quality</a:t>
            </a:r>
            <a:r>
              <a:rPr lang="en-GB" sz="2400" dirty="0" smtClean="0">
                <a:solidFill>
                  <a:srgbClr val="003300"/>
                </a:solidFill>
              </a:rPr>
              <a:t> of some of the outsourced</a:t>
            </a:r>
            <a:r>
              <a:rPr lang="en-GB" sz="2400" b="1" dirty="0" smtClean="0">
                <a:solidFill>
                  <a:srgbClr val="003300"/>
                </a:solidFill>
              </a:rPr>
              <a:t> staff </a:t>
            </a:r>
            <a:r>
              <a:rPr lang="en-GB" sz="2400" dirty="0" smtClean="0">
                <a:solidFill>
                  <a:srgbClr val="003300"/>
                </a:solidFill>
              </a:rPr>
              <a:t>and the cleaning </a:t>
            </a:r>
            <a:r>
              <a:rPr lang="en-GB" sz="2400" b="1" dirty="0" smtClean="0">
                <a:solidFill>
                  <a:srgbClr val="003300"/>
                </a:solidFill>
              </a:rPr>
              <a:t>products</a:t>
            </a:r>
            <a:r>
              <a:rPr lang="en-GB" sz="2400" dirty="0" smtClean="0">
                <a:solidFill>
                  <a:srgbClr val="003300"/>
                </a:solidFill>
              </a:rPr>
              <a:t> used was </a:t>
            </a:r>
            <a:r>
              <a:rPr lang="en-GB" sz="2400" b="1" dirty="0" smtClean="0">
                <a:solidFill>
                  <a:srgbClr val="003300"/>
                </a:solidFill>
              </a:rPr>
              <a:t>questionable; </a:t>
            </a:r>
            <a:r>
              <a:rPr lang="en-GB" sz="2400" dirty="0" smtClean="0">
                <a:solidFill>
                  <a:srgbClr val="003300"/>
                </a:solidFill>
              </a:rPr>
              <a:t>lack</a:t>
            </a:r>
            <a:r>
              <a:rPr lang="en-GB" sz="2400" b="1" dirty="0" smtClean="0">
                <a:solidFill>
                  <a:srgbClr val="003300"/>
                </a:solidFill>
              </a:rPr>
              <a:t> </a:t>
            </a:r>
            <a:r>
              <a:rPr lang="en-GB" sz="2400" dirty="0" smtClean="0">
                <a:solidFill>
                  <a:srgbClr val="003300"/>
                </a:solidFill>
              </a:rPr>
              <a:t>targeted</a:t>
            </a:r>
            <a:r>
              <a:rPr lang="en-GB" sz="2400" b="1" dirty="0" smtClean="0">
                <a:solidFill>
                  <a:srgbClr val="003300"/>
                </a:solidFill>
              </a:rPr>
              <a:t> training</a:t>
            </a:r>
            <a:r>
              <a:rPr lang="en-GB" sz="2400" dirty="0" smtClean="0">
                <a:solidFill>
                  <a:srgbClr val="003300"/>
                </a:solidFill>
              </a:rPr>
              <a:t>; </a:t>
            </a:r>
            <a:r>
              <a:rPr lang="en-GB" sz="2400" b="1" dirty="0" smtClean="0">
                <a:solidFill>
                  <a:srgbClr val="003300"/>
                </a:solidFill>
              </a:rPr>
              <a:t>replacements</a:t>
            </a:r>
            <a:r>
              <a:rPr lang="en-GB" sz="2400" dirty="0" smtClean="0">
                <a:solidFill>
                  <a:srgbClr val="003300"/>
                </a:solidFill>
              </a:rPr>
              <a:t> of employees not always possible</a:t>
            </a:r>
            <a:endParaRPr lang="en-GB" sz="2400" b="1" dirty="0" smtClean="0">
              <a:solidFill>
                <a:srgbClr val="003300"/>
              </a:solidFill>
            </a:endParaRPr>
          </a:p>
          <a:p>
            <a:pPr algn="just">
              <a:buNone/>
            </a:pPr>
            <a:endParaRPr lang="en-GB" sz="2400" dirty="0" smtClean="0">
              <a:solidFill>
                <a:srgbClr val="003300"/>
              </a:solidFill>
            </a:endParaRPr>
          </a:p>
          <a:p>
            <a:pPr algn="just">
              <a:buNone/>
            </a:pPr>
            <a:endParaRPr lang="en-GB" sz="24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900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lum bright="20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312" t="-229" r="21251" b="-1"/>
          <a:stretch/>
        </p:blipFill>
        <p:spPr>
          <a:xfrm>
            <a:off x="0" y="0"/>
            <a:ext cx="3784905" cy="713677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F26F-6CAE-4F8B-BE47-F5D43ED1C689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8000"/>
                </a:solidFill>
              </a:rPr>
              <a:t>Concluding </a:t>
            </a:r>
            <a:r>
              <a:rPr lang="en-US" sz="3600" b="1" dirty="0" smtClean="0">
                <a:solidFill>
                  <a:srgbClr val="008000"/>
                </a:solidFill>
              </a:rPr>
              <a:t>Remarks</a:t>
            </a:r>
            <a:endParaRPr lang="en-GB" sz="3600" b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algn="just"/>
            <a:r>
              <a:rPr lang="en-GB" sz="2400" dirty="0" smtClean="0">
                <a:solidFill>
                  <a:srgbClr val="003300"/>
                </a:solidFill>
              </a:rPr>
              <a:t>Irregular deployment of non-clerical personnel and the involvement of Government officials shows </a:t>
            </a:r>
            <a:r>
              <a:rPr lang="en-GB" sz="2400" b="1" dirty="0">
                <a:solidFill>
                  <a:srgbClr val="003300"/>
                </a:solidFill>
              </a:rPr>
              <a:t>ongoing misuse </a:t>
            </a:r>
            <a:r>
              <a:rPr lang="en-GB" sz="2400" dirty="0">
                <a:solidFill>
                  <a:srgbClr val="003300"/>
                </a:solidFill>
              </a:rPr>
              <a:t>as regards </a:t>
            </a:r>
            <a:r>
              <a:rPr lang="en-GB" sz="2400" dirty="0" smtClean="0">
                <a:solidFill>
                  <a:srgbClr val="003300"/>
                </a:solidFill>
              </a:rPr>
              <a:t>the contract for outsourced clerks</a:t>
            </a:r>
            <a:endParaRPr lang="en-GB" sz="2400" b="1" strike="sngStrike" dirty="0" smtClean="0">
              <a:solidFill>
                <a:srgbClr val="003300"/>
              </a:solidFill>
            </a:endParaRPr>
          </a:p>
          <a:p>
            <a:pPr algn="just">
              <a:buNone/>
            </a:pPr>
            <a:endParaRPr lang="en-GB" sz="2000" b="1" dirty="0" smtClean="0">
              <a:solidFill>
                <a:srgbClr val="003300"/>
              </a:solidFill>
            </a:endParaRPr>
          </a:p>
          <a:p>
            <a:pPr algn="just"/>
            <a:r>
              <a:rPr lang="en-GB" sz="2400" b="1" dirty="0" smtClean="0">
                <a:solidFill>
                  <a:srgbClr val="003300"/>
                </a:solidFill>
              </a:rPr>
              <a:t>Disjointed</a:t>
            </a:r>
            <a:r>
              <a:rPr lang="en-GB" sz="2400" dirty="0" smtClean="0">
                <a:solidFill>
                  <a:srgbClr val="003300"/>
                </a:solidFill>
              </a:rPr>
              <a:t> </a:t>
            </a:r>
            <a:r>
              <a:rPr lang="en-GB" sz="2400" b="1" dirty="0" smtClean="0">
                <a:solidFill>
                  <a:srgbClr val="003300"/>
                </a:solidFill>
              </a:rPr>
              <a:t>manner</a:t>
            </a:r>
            <a:r>
              <a:rPr lang="en-GB" sz="2400" dirty="0" smtClean="0">
                <a:solidFill>
                  <a:srgbClr val="003300"/>
                </a:solidFill>
              </a:rPr>
              <a:t> by which MCH </a:t>
            </a:r>
            <a:r>
              <a:rPr lang="en-GB" sz="2400" b="1" dirty="0" smtClean="0">
                <a:solidFill>
                  <a:srgbClr val="003300"/>
                </a:solidFill>
              </a:rPr>
              <a:t>manages this contract</a:t>
            </a:r>
            <a:r>
              <a:rPr lang="en-GB" sz="2400" dirty="0">
                <a:solidFill>
                  <a:srgbClr val="003300"/>
                </a:solidFill>
              </a:rPr>
              <a:t>; </a:t>
            </a:r>
            <a:r>
              <a:rPr lang="en-GB" sz="2400" dirty="0" smtClean="0">
                <a:solidFill>
                  <a:srgbClr val="003300"/>
                </a:solidFill>
              </a:rPr>
              <a:t>apparent miscommunication among management, contract not assigned to a key official; and the shouldering of undue administrative burden </a:t>
            </a:r>
            <a:r>
              <a:rPr lang="en-GB" sz="2400" dirty="0">
                <a:solidFill>
                  <a:srgbClr val="003300"/>
                </a:solidFill>
              </a:rPr>
              <a:t>which pertains to the contractor</a:t>
            </a:r>
          </a:p>
          <a:p>
            <a:pPr algn="just">
              <a:buNone/>
            </a:pPr>
            <a:endParaRPr lang="en-GB" sz="2000" dirty="0" smtClean="0">
              <a:solidFill>
                <a:srgbClr val="003300"/>
              </a:solidFill>
            </a:endParaRPr>
          </a:p>
          <a:p>
            <a:pPr algn="just"/>
            <a:r>
              <a:rPr lang="en-GB" sz="2400" dirty="0" smtClean="0">
                <a:solidFill>
                  <a:srgbClr val="003300"/>
                </a:solidFill>
              </a:rPr>
              <a:t>Cursory review of the cleaning services contract </a:t>
            </a:r>
            <a:r>
              <a:rPr lang="en-GB" sz="2400" dirty="0" smtClean="0">
                <a:solidFill>
                  <a:srgbClr val="003300"/>
                </a:solidFill>
              </a:rPr>
              <a:t>showed </a:t>
            </a:r>
            <a:r>
              <a:rPr lang="en-GB" sz="2400" dirty="0" smtClean="0">
                <a:solidFill>
                  <a:srgbClr val="003300"/>
                </a:solidFill>
              </a:rPr>
              <a:t>the existence of </a:t>
            </a:r>
            <a:r>
              <a:rPr lang="en-GB" sz="2400" b="1" dirty="0" smtClean="0">
                <a:solidFill>
                  <a:srgbClr val="003300"/>
                </a:solidFill>
              </a:rPr>
              <a:t>identical</a:t>
            </a:r>
            <a:r>
              <a:rPr lang="en-GB" sz="2400" dirty="0" smtClean="0">
                <a:solidFill>
                  <a:srgbClr val="003300"/>
                </a:solidFill>
              </a:rPr>
              <a:t> </a:t>
            </a:r>
            <a:r>
              <a:rPr lang="en-GB" sz="2400" b="1" dirty="0" smtClean="0">
                <a:solidFill>
                  <a:srgbClr val="003300"/>
                </a:solidFill>
              </a:rPr>
              <a:t>problems as in the case of the clerical services contract</a:t>
            </a:r>
          </a:p>
          <a:p>
            <a:pPr algn="just">
              <a:buNone/>
            </a:pPr>
            <a:endParaRPr lang="en-GB" sz="2400" b="1" dirty="0" smtClean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428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2915816" y="1124744"/>
            <a:ext cx="3600400" cy="36004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1002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686800" cy="211683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en-GB" dirty="0" smtClean="0"/>
          </a:p>
          <a:p>
            <a:pPr algn="ctr">
              <a:buNone/>
            </a:pPr>
            <a:endParaRPr lang="en-GB" dirty="0" smtClean="0"/>
          </a:p>
          <a:p>
            <a:pPr algn="ctr">
              <a:buNone/>
            </a:pPr>
            <a:r>
              <a:rPr lang="en-GB" sz="6400" b="1" dirty="0" smtClean="0">
                <a:solidFill>
                  <a:srgbClr val="003300"/>
                </a:solidFill>
              </a:rPr>
              <a:t>Thank You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F26F-6CAE-4F8B-BE47-F5D43ED1C689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081" t="639" r="6290" b="2010"/>
          <a:stretch/>
        </p:blipFill>
        <p:spPr>
          <a:xfrm>
            <a:off x="5255568" y="-243408"/>
            <a:ext cx="3888432" cy="690196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8000"/>
                </a:solidFill>
              </a:rPr>
              <a:t>Why This Study?</a:t>
            </a:r>
            <a:endParaRPr lang="en-US" sz="3600" b="1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15405"/>
            <a:ext cx="8229600" cy="4140945"/>
          </a:xfrm>
        </p:spPr>
        <p:txBody>
          <a:bodyPr>
            <a:normAutofit/>
          </a:bodyPr>
          <a:lstStyle/>
          <a:p>
            <a:pPr algn="just"/>
            <a:r>
              <a:rPr lang="en-GB" sz="2700" dirty="0" smtClean="0">
                <a:solidFill>
                  <a:srgbClr val="003300"/>
                </a:solidFill>
              </a:rPr>
              <a:t>Previous NAO report revealed that some </a:t>
            </a:r>
            <a:r>
              <a:rPr lang="en-GB" sz="2700" b="1" dirty="0" smtClean="0">
                <a:solidFill>
                  <a:srgbClr val="003300"/>
                </a:solidFill>
              </a:rPr>
              <a:t>security personnel </a:t>
            </a:r>
            <a:r>
              <a:rPr lang="en-GB" sz="2700" dirty="0" smtClean="0">
                <a:solidFill>
                  <a:srgbClr val="003300"/>
                </a:solidFill>
              </a:rPr>
              <a:t>were being</a:t>
            </a:r>
            <a:r>
              <a:rPr lang="en-GB" sz="2700" b="1" dirty="0" smtClean="0">
                <a:solidFill>
                  <a:srgbClr val="003300"/>
                </a:solidFill>
              </a:rPr>
              <a:t> </a:t>
            </a:r>
            <a:r>
              <a:rPr lang="en-GB" sz="2700" dirty="0" smtClean="0">
                <a:solidFill>
                  <a:srgbClr val="003300"/>
                </a:solidFill>
              </a:rPr>
              <a:t>employed through a </a:t>
            </a:r>
            <a:r>
              <a:rPr lang="en-GB" sz="2700" b="1" dirty="0" smtClean="0">
                <a:solidFill>
                  <a:srgbClr val="003300"/>
                </a:solidFill>
              </a:rPr>
              <a:t>contract governing clerical services</a:t>
            </a:r>
          </a:p>
          <a:p>
            <a:pPr algn="just"/>
            <a:endParaRPr lang="en-GB" sz="2700" dirty="0" smtClean="0">
              <a:solidFill>
                <a:srgbClr val="003300"/>
              </a:solidFill>
            </a:endParaRPr>
          </a:p>
          <a:p>
            <a:pPr algn="just"/>
            <a:r>
              <a:rPr lang="en-GB" sz="2700" dirty="0" smtClean="0">
                <a:solidFill>
                  <a:srgbClr val="003300"/>
                </a:solidFill>
              </a:rPr>
              <a:t>NAO therefore decided to conduct an </a:t>
            </a:r>
            <a:r>
              <a:rPr lang="en-GB" sz="2700" b="1" dirty="0" smtClean="0">
                <a:solidFill>
                  <a:srgbClr val="003300"/>
                </a:solidFill>
              </a:rPr>
              <a:t>in-depth review </a:t>
            </a:r>
            <a:r>
              <a:rPr lang="en-GB" sz="2700" dirty="0" smtClean="0">
                <a:solidFill>
                  <a:srgbClr val="003300"/>
                </a:solidFill>
              </a:rPr>
              <a:t>on the </a:t>
            </a:r>
            <a:r>
              <a:rPr lang="en-GB" sz="2700" b="1" dirty="0" smtClean="0">
                <a:solidFill>
                  <a:srgbClr val="003300"/>
                </a:solidFill>
              </a:rPr>
              <a:t>contract for outsourced clerical services</a:t>
            </a:r>
            <a:endParaRPr lang="en-GB" sz="2700" dirty="0" smtClean="0">
              <a:solidFill>
                <a:srgbClr val="003300"/>
              </a:solidFill>
            </a:endParaRPr>
          </a:p>
          <a:p>
            <a:endParaRPr lang="en-GB" sz="2700" dirty="0" smtClean="0">
              <a:solidFill>
                <a:srgbClr val="003300"/>
              </a:solidFill>
            </a:endParaRPr>
          </a:p>
          <a:p>
            <a:pPr algn="just">
              <a:buNone/>
            </a:pPr>
            <a:endParaRPr lang="en-GB" sz="2700" dirty="0" smtClean="0">
              <a:solidFill>
                <a:srgbClr val="003300"/>
              </a:solidFill>
            </a:endParaRPr>
          </a:p>
          <a:p>
            <a:endParaRPr lang="en-GB" sz="2700" dirty="0" smtClean="0">
              <a:solidFill>
                <a:srgbClr val="0033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F26F-6CAE-4F8B-BE47-F5D43ED1C689}" type="slidenum">
              <a:rPr lang="en-GB" smtClean="0">
                <a:solidFill>
                  <a:srgbClr val="003300"/>
                </a:solidFill>
              </a:rPr>
              <a:pPr/>
              <a:t>2</a:t>
            </a:fld>
            <a:endParaRPr lang="en-GB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lum bright="2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312" t="-229" r="21251" b="-1"/>
          <a:stretch/>
        </p:blipFill>
        <p:spPr>
          <a:xfrm>
            <a:off x="-180528" y="0"/>
            <a:ext cx="3784905" cy="713677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8000"/>
                </a:solidFill>
              </a:rPr>
              <a:t>Background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548" y="1556792"/>
            <a:ext cx="8078924" cy="4680520"/>
          </a:xfrm>
        </p:spPr>
        <p:txBody>
          <a:bodyPr>
            <a:normAutofit/>
          </a:bodyPr>
          <a:lstStyle/>
          <a:p>
            <a:pPr>
              <a:buNone/>
            </a:pPr>
            <a:endParaRPr lang="en-GB" sz="2600" dirty="0" smtClean="0">
              <a:solidFill>
                <a:srgbClr val="003300"/>
              </a:solidFill>
            </a:endParaRPr>
          </a:p>
          <a:p>
            <a:r>
              <a:rPr lang="en-GB" sz="2600" b="1" dirty="0" smtClean="0">
                <a:solidFill>
                  <a:srgbClr val="003300"/>
                </a:solidFill>
              </a:rPr>
              <a:t>156 outsourced clerks</a:t>
            </a:r>
            <a:r>
              <a:rPr lang="en-GB" sz="2600" dirty="0" smtClean="0">
                <a:solidFill>
                  <a:srgbClr val="003300"/>
                </a:solidFill>
              </a:rPr>
              <a:t> are deployed to assist a directly employed staff complement of 717 </a:t>
            </a:r>
            <a:r>
              <a:rPr lang="en-GB" sz="2600" b="1" dirty="0" smtClean="0">
                <a:solidFill>
                  <a:srgbClr val="003300"/>
                </a:solidFill>
              </a:rPr>
              <a:t> </a:t>
            </a:r>
          </a:p>
          <a:p>
            <a:endParaRPr lang="en-GB" sz="2600" dirty="0" smtClean="0">
              <a:solidFill>
                <a:srgbClr val="003300"/>
              </a:solidFill>
            </a:endParaRPr>
          </a:p>
          <a:p>
            <a:endParaRPr lang="en-GB" sz="2600" dirty="0">
              <a:solidFill>
                <a:srgbClr val="003300"/>
              </a:solidFill>
            </a:endParaRPr>
          </a:p>
          <a:p>
            <a:r>
              <a:rPr lang="en-GB" sz="2600" dirty="0" smtClean="0">
                <a:solidFill>
                  <a:srgbClr val="003300"/>
                </a:solidFill>
              </a:rPr>
              <a:t>Outsourced clerks cost MCH </a:t>
            </a:r>
            <a:r>
              <a:rPr lang="en-GB" sz="2600" b="1" dirty="0" smtClean="0">
                <a:solidFill>
                  <a:srgbClr val="003300"/>
                </a:solidFill>
              </a:rPr>
              <a:t>€3million per annum</a:t>
            </a:r>
          </a:p>
          <a:p>
            <a:pPr>
              <a:buNone/>
            </a:pPr>
            <a:endParaRPr lang="en-GB" sz="2700" dirty="0" smtClean="0">
              <a:solidFill>
                <a:srgbClr val="003300"/>
              </a:solidFill>
            </a:endParaRPr>
          </a:p>
          <a:p>
            <a:endParaRPr lang="en-GB" sz="2700" dirty="0" smtClean="0">
              <a:solidFill>
                <a:srgbClr val="003300"/>
              </a:solidFill>
            </a:endParaRPr>
          </a:p>
          <a:p>
            <a:endParaRPr lang="en-GB" sz="2700" dirty="0" smtClean="0">
              <a:solidFill>
                <a:srgbClr val="003300"/>
              </a:solidFill>
            </a:endParaRPr>
          </a:p>
          <a:p>
            <a:pPr marL="0" indent="0">
              <a:buNone/>
            </a:pPr>
            <a:endParaRPr lang="en-GB" sz="27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F26F-6CAE-4F8B-BE47-F5D43ED1C689}" type="slidenum">
              <a:rPr lang="en-GB" smtClean="0">
                <a:solidFill>
                  <a:srgbClr val="003300"/>
                </a:solidFill>
              </a:rPr>
              <a:pPr/>
              <a:t>3</a:t>
            </a:fld>
            <a:endParaRPr lang="en-GB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081" t="639" r="6290" b="2010"/>
          <a:stretch/>
        </p:blipFill>
        <p:spPr>
          <a:xfrm>
            <a:off x="5436096" y="-315416"/>
            <a:ext cx="3888432" cy="690196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F26F-6CAE-4F8B-BE47-F5D43ED1C689}" type="slidenum">
              <a:rPr lang="en-GB" smtClean="0">
                <a:solidFill>
                  <a:srgbClr val="003300"/>
                </a:solidFill>
              </a:rPr>
              <a:pPr/>
              <a:t>4</a:t>
            </a:fld>
            <a:endParaRPr lang="en-GB" dirty="0">
              <a:solidFill>
                <a:srgbClr val="003300"/>
              </a:solidFill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8000"/>
                </a:solidFill>
              </a:rPr>
              <a:t>Scope and Objectives</a:t>
            </a:r>
            <a:endParaRPr lang="en-US" sz="3600" b="1" dirty="0">
              <a:solidFill>
                <a:srgbClr val="0080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39552" y="1700808"/>
            <a:ext cx="7214828" cy="4567238"/>
          </a:xfrm>
        </p:spPr>
        <p:txBody>
          <a:bodyPr>
            <a:normAutofit/>
          </a:bodyPr>
          <a:lstStyle/>
          <a:p>
            <a:pPr algn="just"/>
            <a:r>
              <a:rPr lang="en-GB" sz="2700" dirty="0" smtClean="0">
                <a:solidFill>
                  <a:srgbClr val="003300"/>
                </a:solidFill>
              </a:rPr>
              <a:t>Determine whether the </a:t>
            </a:r>
            <a:r>
              <a:rPr lang="en-GB" sz="2700" b="1" dirty="0" smtClean="0">
                <a:solidFill>
                  <a:srgbClr val="003300"/>
                </a:solidFill>
              </a:rPr>
              <a:t>manner in which the contract </a:t>
            </a:r>
            <a:r>
              <a:rPr lang="en-GB" sz="2700" dirty="0" smtClean="0">
                <a:solidFill>
                  <a:srgbClr val="003300"/>
                </a:solidFill>
              </a:rPr>
              <a:t>for outsourced clerical services </a:t>
            </a:r>
            <a:r>
              <a:rPr lang="en-GB" sz="2700" b="1" dirty="0" smtClean="0">
                <a:solidFill>
                  <a:srgbClr val="003300"/>
                </a:solidFill>
              </a:rPr>
              <a:t>is</a:t>
            </a:r>
            <a:r>
              <a:rPr lang="en-GB" sz="2700" dirty="0" smtClean="0">
                <a:solidFill>
                  <a:srgbClr val="003300"/>
                </a:solidFill>
              </a:rPr>
              <a:t> </a:t>
            </a:r>
            <a:r>
              <a:rPr lang="en-GB" sz="2700" b="1" dirty="0" smtClean="0">
                <a:solidFill>
                  <a:srgbClr val="003300"/>
                </a:solidFill>
              </a:rPr>
              <a:t>managed by the hospital impinges on the value for money </a:t>
            </a:r>
            <a:r>
              <a:rPr lang="en-GB" sz="2700" dirty="0" smtClean="0">
                <a:solidFill>
                  <a:srgbClr val="003300"/>
                </a:solidFill>
              </a:rPr>
              <a:t>being attained by Government</a:t>
            </a:r>
          </a:p>
          <a:p>
            <a:pPr algn="just"/>
            <a:endParaRPr lang="en-GB" sz="2700" b="1" dirty="0">
              <a:solidFill>
                <a:srgbClr val="003300"/>
              </a:solidFill>
            </a:endParaRPr>
          </a:p>
          <a:p>
            <a:pPr algn="just"/>
            <a:r>
              <a:rPr lang="en-GB" sz="2700" dirty="0" smtClean="0">
                <a:solidFill>
                  <a:srgbClr val="003300"/>
                </a:solidFill>
              </a:rPr>
              <a:t>NAO also came across significant information on the </a:t>
            </a:r>
            <a:r>
              <a:rPr lang="en-GB" sz="2700" b="1" dirty="0" smtClean="0">
                <a:solidFill>
                  <a:srgbClr val="003300"/>
                </a:solidFill>
              </a:rPr>
              <a:t>Outsourcing of Cleaning Services</a:t>
            </a:r>
            <a:r>
              <a:rPr lang="en-GB" sz="2700" dirty="0" smtClean="0">
                <a:solidFill>
                  <a:srgbClr val="003300"/>
                </a:solidFill>
              </a:rPr>
              <a:t> and hence conducted a </a:t>
            </a:r>
            <a:r>
              <a:rPr lang="en-GB" sz="2700" b="1" dirty="0" smtClean="0">
                <a:solidFill>
                  <a:srgbClr val="003300"/>
                </a:solidFill>
              </a:rPr>
              <a:t>cursory review</a:t>
            </a:r>
          </a:p>
          <a:p>
            <a:pPr>
              <a:buNone/>
            </a:pPr>
            <a:endParaRPr lang="en-GB" sz="2700" dirty="0" smtClean="0">
              <a:solidFill>
                <a:srgbClr val="003300"/>
              </a:solidFill>
            </a:endParaRPr>
          </a:p>
          <a:p>
            <a:pPr>
              <a:buNone/>
            </a:pPr>
            <a:endParaRPr lang="en-GB" sz="2700" dirty="0" smtClean="0">
              <a:solidFill>
                <a:srgbClr val="003300"/>
              </a:solidFill>
            </a:endParaRPr>
          </a:p>
          <a:p>
            <a:endParaRPr lang="en-GB" sz="2700" dirty="0" smtClean="0">
              <a:solidFill>
                <a:srgbClr val="003300"/>
              </a:solidFill>
            </a:endParaRPr>
          </a:p>
          <a:p>
            <a:endParaRPr lang="en-GB" sz="2700" dirty="0" smtClean="0">
              <a:solidFill>
                <a:srgbClr val="003300"/>
              </a:solidFill>
            </a:endParaRPr>
          </a:p>
          <a:p>
            <a:pPr marL="0" indent="0">
              <a:buNone/>
            </a:pPr>
            <a:endParaRPr lang="en-GB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lum bright="2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312" t="-229" r="21251" b="-1"/>
          <a:stretch/>
        </p:blipFill>
        <p:spPr>
          <a:xfrm>
            <a:off x="-180528" y="0"/>
            <a:ext cx="3784905" cy="713677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F26F-6CAE-4F8B-BE47-F5D43ED1C689}" type="slidenum">
              <a:rPr lang="en-GB" smtClean="0">
                <a:solidFill>
                  <a:srgbClr val="003300"/>
                </a:solidFill>
              </a:rPr>
              <a:pPr/>
              <a:t>5</a:t>
            </a:fld>
            <a:endParaRPr lang="en-GB" dirty="0">
              <a:solidFill>
                <a:srgbClr val="00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229600" cy="3773016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GB" b="1" dirty="0">
                <a:solidFill>
                  <a:srgbClr val="003300"/>
                </a:solidFill>
              </a:rPr>
              <a:t>Irregular engagements, contractual design flaws and a weak contract management function, dilute value for money in </a:t>
            </a:r>
            <a:endParaRPr lang="en-GB" b="1" dirty="0" smtClean="0">
              <a:solidFill>
                <a:srgbClr val="003300"/>
              </a:solidFill>
            </a:endParaRPr>
          </a:p>
          <a:p>
            <a:pPr algn="ctr">
              <a:lnSpc>
                <a:spcPct val="150000"/>
              </a:lnSpc>
              <a:buNone/>
            </a:pPr>
            <a:r>
              <a:rPr lang="en-GB" b="1" dirty="0" smtClean="0">
                <a:solidFill>
                  <a:srgbClr val="003300"/>
                </a:solidFill>
              </a:rPr>
              <a:t>Mt</a:t>
            </a:r>
            <a:r>
              <a:rPr lang="en-GB" b="1" dirty="0">
                <a:solidFill>
                  <a:srgbClr val="003300"/>
                </a:solidFill>
              </a:rPr>
              <a:t>. Carmel Hospital’s contract </a:t>
            </a:r>
            <a:r>
              <a:rPr lang="en-GB" b="1" dirty="0" smtClean="0">
                <a:solidFill>
                  <a:srgbClr val="003300"/>
                </a:solidFill>
              </a:rPr>
              <a:t>for </a:t>
            </a:r>
          </a:p>
          <a:p>
            <a:pPr algn="ctr">
              <a:lnSpc>
                <a:spcPct val="150000"/>
              </a:lnSpc>
              <a:buNone/>
            </a:pPr>
            <a:r>
              <a:rPr lang="en-GB" b="1" dirty="0" smtClean="0">
                <a:solidFill>
                  <a:srgbClr val="003300"/>
                </a:solidFill>
              </a:rPr>
              <a:t>outsourced clerical services. </a:t>
            </a:r>
            <a:endParaRPr lang="en-GB" b="1" dirty="0">
              <a:solidFill>
                <a:srgbClr val="003300"/>
              </a:solidFill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8000"/>
                </a:solidFill>
              </a:rPr>
              <a:t>Main Finding</a:t>
            </a:r>
            <a:endParaRPr lang="en-US" sz="36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081" t="639" r="6290" b="2010"/>
          <a:stretch/>
        </p:blipFill>
        <p:spPr>
          <a:xfrm>
            <a:off x="5436096" y="-315416"/>
            <a:ext cx="3888432" cy="690196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452514"/>
            <a:ext cx="7440634" cy="500082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GB" sz="2800" dirty="0" smtClean="0">
                <a:solidFill>
                  <a:srgbClr val="003300"/>
                </a:solidFill>
              </a:rPr>
              <a:t>Contract </a:t>
            </a:r>
            <a:r>
              <a:rPr lang="en-GB" sz="2800" b="1" dirty="0" smtClean="0">
                <a:solidFill>
                  <a:srgbClr val="003300"/>
                </a:solidFill>
              </a:rPr>
              <a:t>expired in July’18</a:t>
            </a:r>
          </a:p>
          <a:p>
            <a:pPr algn="just"/>
            <a:endParaRPr lang="en-GB" sz="2800" dirty="0" smtClean="0">
              <a:solidFill>
                <a:srgbClr val="003300"/>
              </a:solidFill>
            </a:endParaRPr>
          </a:p>
          <a:p>
            <a:pPr algn="just"/>
            <a:r>
              <a:rPr lang="en-GB" sz="2800" b="1" dirty="0" smtClean="0">
                <a:solidFill>
                  <a:srgbClr val="003300"/>
                </a:solidFill>
              </a:rPr>
              <a:t>Extended</a:t>
            </a:r>
            <a:r>
              <a:rPr lang="en-GB" sz="2800" dirty="0" smtClean="0">
                <a:solidFill>
                  <a:srgbClr val="003300"/>
                </a:solidFill>
              </a:rPr>
              <a:t> for 12 months </a:t>
            </a:r>
            <a:r>
              <a:rPr lang="en-GB" sz="2800" b="1" dirty="0" smtClean="0">
                <a:solidFill>
                  <a:srgbClr val="003300"/>
                </a:solidFill>
              </a:rPr>
              <a:t>only by written communication</a:t>
            </a:r>
            <a:r>
              <a:rPr lang="en-GB" sz="2800" dirty="0" smtClean="0">
                <a:solidFill>
                  <a:srgbClr val="003300"/>
                </a:solidFill>
              </a:rPr>
              <a:t> from MFIN (€2.7 million budget)</a:t>
            </a:r>
          </a:p>
          <a:p>
            <a:pPr algn="just"/>
            <a:endParaRPr lang="en-GB" sz="2800" dirty="0" smtClean="0">
              <a:solidFill>
                <a:srgbClr val="003300"/>
              </a:solidFill>
            </a:endParaRPr>
          </a:p>
          <a:p>
            <a:pPr algn="just"/>
            <a:r>
              <a:rPr lang="en-GB" sz="2800" b="1" dirty="0" smtClean="0">
                <a:solidFill>
                  <a:srgbClr val="003300"/>
                </a:solidFill>
              </a:rPr>
              <a:t>New tender </a:t>
            </a:r>
            <a:r>
              <a:rPr lang="en-GB" sz="2800" dirty="0" smtClean="0">
                <a:solidFill>
                  <a:srgbClr val="003300"/>
                </a:solidFill>
              </a:rPr>
              <a:t>was submitted to </a:t>
            </a:r>
            <a:r>
              <a:rPr lang="en-GB" sz="2800" dirty="0" err="1" smtClean="0">
                <a:solidFill>
                  <a:srgbClr val="003300"/>
                </a:solidFill>
              </a:rPr>
              <a:t>DoC</a:t>
            </a:r>
            <a:r>
              <a:rPr lang="en-GB" sz="2800" dirty="0" smtClean="0">
                <a:solidFill>
                  <a:srgbClr val="003300"/>
                </a:solidFill>
              </a:rPr>
              <a:t> in March’18 – </a:t>
            </a:r>
            <a:r>
              <a:rPr lang="en-GB" sz="2800" b="1" dirty="0" smtClean="0">
                <a:solidFill>
                  <a:srgbClr val="003300"/>
                </a:solidFill>
              </a:rPr>
              <a:t>still not published</a:t>
            </a:r>
          </a:p>
          <a:p>
            <a:pPr algn="just"/>
            <a:endParaRPr lang="en-GB" sz="2800" b="1" dirty="0" smtClean="0">
              <a:solidFill>
                <a:srgbClr val="003300"/>
              </a:solidFill>
            </a:endParaRPr>
          </a:p>
          <a:p>
            <a:pPr algn="just"/>
            <a:r>
              <a:rPr lang="en-GB" sz="2800" b="1" dirty="0" smtClean="0">
                <a:solidFill>
                  <a:srgbClr val="003300"/>
                </a:solidFill>
              </a:rPr>
              <a:t>Some pre-requisites</a:t>
            </a:r>
            <a:r>
              <a:rPr lang="en-GB" sz="2800" dirty="0" smtClean="0">
                <a:solidFill>
                  <a:srgbClr val="003300"/>
                </a:solidFill>
              </a:rPr>
              <a:t> are too </a:t>
            </a:r>
            <a:r>
              <a:rPr lang="en-GB" sz="2800" b="1" dirty="0" smtClean="0">
                <a:solidFill>
                  <a:srgbClr val="003300"/>
                </a:solidFill>
              </a:rPr>
              <a:t>broad and subjective</a:t>
            </a:r>
            <a:endParaRPr lang="en-GB" sz="2800" b="1" dirty="0">
              <a:solidFill>
                <a:srgbClr val="003300"/>
              </a:solidFill>
            </a:endParaRPr>
          </a:p>
          <a:p>
            <a:pPr algn="just"/>
            <a:endParaRPr lang="en-GB" sz="2800" b="1" dirty="0">
              <a:solidFill>
                <a:srgbClr val="003300"/>
              </a:solidFill>
            </a:endParaRPr>
          </a:p>
          <a:p>
            <a:pPr algn="just"/>
            <a:r>
              <a:rPr lang="en-GB" sz="2800" b="1" dirty="0" smtClean="0">
                <a:solidFill>
                  <a:srgbClr val="003300"/>
                </a:solidFill>
              </a:rPr>
              <a:t>No</a:t>
            </a:r>
            <a:r>
              <a:rPr lang="en-GB" sz="2800" dirty="0" smtClean="0">
                <a:solidFill>
                  <a:srgbClr val="003300"/>
                </a:solidFill>
              </a:rPr>
              <a:t> clear </a:t>
            </a:r>
            <a:r>
              <a:rPr lang="en-GB" sz="2800" b="1" dirty="0" smtClean="0">
                <a:solidFill>
                  <a:srgbClr val="003300"/>
                </a:solidFill>
              </a:rPr>
              <a:t>performance monitoring mechanism</a:t>
            </a:r>
            <a:r>
              <a:rPr lang="en-GB" sz="2800" dirty="0" smtClean="0">
                <a:solidFill>
                  <a:srgbClr val="003300"/>
                </a:solidFill>
              </a:rPr>
              <a:t> in the contract</a:t>
            </a:r>
          </a:p>
          <a:p>
            <a:pPr algn="just"/>
            <a:endParaRPr lang="en-GB" sz="2800" dirty="0">
              <a:solidFill>
                <a:srgbClr val="003300"/>
              </a:solidFill>
            </a:endParaRPr>
          </a:p>
          <a:p>
            <a:pPr algn="just"/>
            <a:endParaRPr lang="en-GB" sz="2800" dirty="0" smtClean="0">
              <a:solidFill>
                <a:srgbClr val="003300"/>
              </a:solidFill>
            </a:endParaRPr>
          </a:p>
          <a:p>
            <a:pPr algn="just"/>
            <a:endParaRPr lang="en-GB" sz="2800" dirty="0" smtClean="0">
              <a:solidFill>
                <a:srgbClr val="003300"/>
              </a:solidFill>
            </a:endParaRPr>
          </a:p>
          <a:p>
            <a:pPr algn="just"/>
            <a:endParaRPr lang="en-GB" sz="2700" b="1" dirty="0" smtClean="0">
              <a:solidFill>
                <a:srgbClr val="0033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F26F-6CAE-4F8B-BE47-F5D43ED1C689}" type="slidenum">
              <a:rPr lang="en-GB" smtClean="0">
                <a:solidFill>
                  <a:srgbClr val="003300"/>
                </a:solidFill>
              </a:rPr>
              <a:pPr/>
              <a:t>6</a:t>
            </a:fld>
            <a:endParaRPr lang="en-GB" dirty="0">
              <a:solidFill>
                <a:srgbClr val="003300"/>
              </a:solidFill>
            </a:endParaRP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8000"/>
                </a:solidFill>
              </a:rPr>
              <a:t>The Contract for Clerical Services</a:t>
            </a:r>
            <a:endParaRPr lang="en-US" sz="36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32632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lum bright="2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312" t="-229" r="21251" b="-1"/>
          <a:stretch/>
        </p:blipFill>
        <p:spPr>
          <a:xfrm>
            <a:off x="-180528" y="0"/>
            <a:ext cx="3784905" cy="713677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2370" y="3284984"/>
            <a:ext cx="6647630" cy="310779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424936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8000"/>
                </a:solidFill>
              </a:rPr>
              <a:t>Staff Deployment and Contract Management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1866386"/>
          </a:xfrm>
        </p:spPr>
        <p:txBody>
          <a:bodyPr>
            <a:normAutofit/>
          </a:bodyPr>
          <a:lstStyle/>
          <a:p>
            <a:pPr algn="just"/>
            <a:r>
              <a:rPr lang="en-GB" sz="2700" b="1" dirty="0" smtClean="0">
                <a:solidFill>
                  <a:srgbClr val="003300"/>
                </a:solidFill>
              </a:rPr>
              <a:t>No responsible key official is assigned overall ownership of contract</a:t>
            </a:r>
          </a:p>
          <a:p>
            <a:pPr algn="just"/>
            <a:endParaRPr lang="en-GB" sz="1500" dirty="0" smtClean="0">
              <a:solidFill>
                <a:srgbClr val="003300"/>
              </a:solidFill>
            </a:endParaRPr>
          </a:p>
          <a:p>
            <a:pPr algn="just"/>
            <a:r>
              <a:rPr lang="en-GB" sz="2700" dirty="0" smtClean="0">
                <a:solidFill>
                  <a:srgbClr val="003300"/>
                </a:solidFill>
              </a:rPr>
              <a:t>Contract calls for </a:t>
            </a:r>
            <a:r>
              <a:rPr lang="en-GB" sz="2700" b="1" dirty="0" smtClean="0">
                <a:solidFill>
                  <a:srgbClr val="003300"/>
                </a:solidFill>
              </a:rPr>
              <a:t>60 FTEs </a:t>
            </a:r>
            <a:r>
              <a:rPr lang="en-GB" sz="2700" dirty="0" smtClean="0">
                <a:solidFill>
                  <a:srgbClr val="003300"/>
                </a:solidFill>
              </a:rPr>
              <a:t>– </a:t>
            </a:r>
            <a:r>
              <a:rPr lang="en-GB" sz="2700" b="1" dirty="0" smtClean="0">
                <a:solidFill>
                  <a:srgbClr val="003300"/>
                </a:solidFill>
              </a:rPr>
              <a:t>134 procured </a:t>
            </a:r>
            <a:r>
              <a:rPr lang="en-GB" sz="2700" dirty="0" smtClean="0">
                <a:solidFill>
                  <a:srgbClr val="003300"/>
                </a:solidFill>
              </a:rPr>
              <a:t>as at Sep’18</a:t>
            </a:r>
          </a:p>
          <a:p>
            <a:pPr algn="just"/>
            <a:endParaRPr lang="en-GB" sz="2700" dirty="0" smtClean="0">
              <a:solidFill>
                <a:srgbClr val="0033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F26F-6CAE-4F8B-BE47-F5D43ED1C689}" type="slidenum">
              <a:rPr lang="en-GB" smtClean="0">
                <a:solidFill>
                  <a:srgbClr val="003300"/>
                </a:solidFill>
              </a:rPr>
              <a:pPr/>
              <a:t>7</a:t>
            </a:fld>
            <a:endParaRPr lang="en-GB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32632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lum brigh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081" t="639" r="6290" b="2010"/>
          <a:stretch/>
        </p:blipFill>
        <p:spPr>
          <a:xfrm>
            <a:off x="5255568" y="-43967"/>
            <a:ext cx="3888432" cy="690196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3400" b="1" dirty="0" smtClean="0">
                <a:solidFill>
                  <a:srgbClr val="008000"/>
                </a:solidFill>
              </a:rPr>
              <a:t>Staff </a:t>
            </a:r>
            <a:r>
              <a:rPr lang="en-US" sz="3400" b="1" dirty="0">
                <a:solidFill>
                  <a:srgbClr val="008000"/>
                </a:solidFill>
              </a:rPr>
              <a:t>Deployment </a:t>
            </a:r>
            <a:r>
              <a:rPr lang="en-US" sz="3400" b="1" dirty="0" smtClean="0">
                <a:solidFill>
                  <a:srgbClr val="008000"/>
                </a:solidFill>
              </a:rPr>
              <a:t>and Contract Management</a:t>
            </a:r>
            <a:endParaRPr lang="en-GB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276872"/>
            <a:ext cx="8229600" cy="3771089"/>
          </a:xfrm>
        </p:spPr>
        <p:txBody>
          <a:bodyPr>
            <a:normAutofit fontScale="92500" lnSpcReduction="20000"/>
          </a:bodyPr>
          <a:lstStyle/>
          <a:p>
            <a:pPr algn="just"/>
            <a:endParaRPr lang="en-GB" sz="2700" dirty="0" smtClean="0">
              <a:solidFill>
                <a:srgbClr val="003300"/>
              </a:solidFill>
            </a:endParaRPr>
          </a:p>
          <a:p>
            <a:pPr algn="just"/>
            <a:r>
              <a:rPr lang="en-GB" sz="2700" dirty="0" smtClean="0">
                <a:solidFill>
                  <a:srgbClr val="003300"/>
                </a:solidFill>
              </a:rPr>
              <a:t>Highest increase in FTEs occurred in </a:t>
            </a:r>
            <a:r>
              <a:rPr lang="en-GB" sz="2700" b="1" dirty="0" smtClean="0">
                <a:solidFill>
                  <a:srgbClr val="003300"/>
                </a:solidFill>
              </a:rPr>
              <a:t>May and June ’17</a:t>
            </a:r>
          </a:p>
          <a:p>
            <a:pPr algn="just"/>
            <a:endParaRPr lang="en-GB" sz="2700" dirty="0" smtClean="0">
              <a:solidFill>
                <a:srgbClr val="003300"/>
              </a:solidFill>
            </a:endParaRPr>
          </a:p>
          <a:p>
            <a:pPr algn="just"/>
            <a:r>
              <a:rPr lang="en-GB" sz="2700" dirty="0" smtClean="0">
                <a:solidFill>
                  <a:srgbClr val="003300"/>
                </a:solidFill>
              </a:rPr>
              <a:t>Ex-COO informed NAO that this increase was the result of a </a:t>
            </a:r>
            <a:r>
              <a:rPr lang="en-GB" sz="2700" b="1" dirty="0" smtClean="0">
                <a:solidFill>
                  <a:srgbClr val="003300"/>
                </a:solidFill>
              </a:rPr>
              <a:t>six-month long exercise</a:t>
            </a:r>
          </a:p>
          <a:p>
            <a:pPr algn="just"/>
            <a:endParaRPr lang="en-GB" sz="2700" dirty="0">
              <a:solidFill>
                <a:srgbClr val="003300"/>
              </a:solidFill>
            </a:endParaRPr>
          </a:p>
          <a:p>
            <a:pPr algn="just"/>
            <a:r>
              <a:rPr lang="en-GB" sz="2700" b="1" dirty="0" smtClean="0">
                <a:solidFill>
                  <a:srgbClr val="003300"/>
                </a:solidFill>
              </a:rPr>
              <a:t>FC and HR </a:t>
            </a:r>
            <a:r>
              <a:rPr lang="en-GB" sz="2700" dirty="0" smtClean="0">
                <a:solidFill>
                  <a:srgbClr val="003300"/>
                </a:solidFill>
              </a:rPr>
              <a:t>were </a:t>
            </a:r>
            <a:r>
              <a:rPr lang="en-GB" sz="2700" b="1" dirty="0" smtClean="0">
                <a:solidFill>
                  <a:srgbClr val="003300"/>
                </a:solidFill>
              </a:rPr>
              <a:t>not officially informed </a:t>
            </a:r>
            <a:r>
              <a:rPr lang="en-GB" sz="2700" dirty="0" smtClean="0">
                <a:solidFill>
                  <a:srgbClr val="003300"/>
                </a:solidFill>
              </a:rPr>
              <a:t>of this exercise</a:t>
            </a:r>
          </a:p>
          <a:p>
            <a:pPr algn="just"/>
            <a:endParaRPr lang="en-GB" sz="2700" dirty="0">
              <a:solidFill>
                <a:srgbClr val="003300"/>
              </a:solidFill>
            </a:endParaRPr>
          </a:p>
          <a:p>
            <a:pPr algn="just"/>
            <a:r>
              <a:rPr lang="en-GB" sz="2700" b="1" dirty="0" smtClean="0">
                <a:solidFill>
                  <a:srgbClr val="003300"/>
                </a:solidFill>
              </a:rPr>
              <a:t>No official documentation </a:t>
            </a:r>
            <a:r>
              <a:rPr lang="en-GB" sz="2700" dirty="0" smtClean="0">
                <a:solidFill>
                  <a:srgbClr val="003300"/>
                </a:solidFill>
              </a:rPr>
              <a:t>on this exercise could be traced by NAO</a:t>
            </a:r>
          </a:p>
          <a:p>
            <a:pPr algn="just"/>
            <a:endParaRPr lang="en-GB" sz="2700" dirty="0">
              <a:solidFill>
                <a:srgbClr val="003300"/>
              </a:solidFill>
            </a:endParaRPr>
          </a:p>
          <a:p>
            <a:pPr algn="just"/>
            <a:endParaRPr lang="en-GB" sz="2700" dirty="0" smtClean="0">
              <a:solidFill>
                <a:srgbClr val="003300"/>
              </a:solidFill>
            </a:endParaRPr>
          </a:p>
          <a:p>
            <a:pPr algn="just"/>
            <a:endParaRPr lang="en-GB" sz="2700" b="1" dirty="0" smtClean="0">
              <a:solidFill>
                <a:srgbClr val="0033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F26F-6CAE-4F8B-BE47-F5D43ED1C689}" type="slidenum">
              <a:rPr lang="en-GB" smtClean="0">
                <a:solidFill>
                  <a:srgbClr val="003300"/>
                </a:solidFill>
              </a:rPr>
              <a:pPr/>
              <a:t>8</a:t>
            </a:fld>
            <a:endParaRPr lang="en-GB" dirty="0">
              <a:solidFill>
                <a:srgbClr val="0033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520" y="1124744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i="1" dirty="0" smtClean="0">
                <a:solidFill>
                  <a:srgbClr val="003300"/>
                </a:solidFill>
              </a:rPr>
              <a:t>No Documentation Justifying the Number of </a:t>
            </a:r>
          </a:p>
          <a:p>
            <a:pPr algn="ctr"/>
            <a:r>
              <a:rPr lang="en-GB" sz="2400" i="1" dirty="0" smtClean="0">
                <a:solidFill>
                  <a:srgbClr val="003300"/>
                </a:solidFill>
              </a:rPr>
              <a:t>Engaged Outsourced Clerks was found </a:t>
            </a:r>
            <a:endParaRPr lang="en-GB" sz="2700" dirty="0" smtClean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32632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lum bright="20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312" t="-229" r="21251" b="-1"/>
          <a:stretch/>
        </p:blipFill>
        <p:spPr>
          <a:xfrm>
            <a:off x="-180528" y="0"/>
            <a:ext cx="3784905" cy="713677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10494"/>
          </a:xfrm>
        </p:spPr>
        <p:txBody>
          <a:bodyPr>
            <a:noAutofit/>
          </a:bodyPr>
          <a:lstStyle/>
          <a:p>
            <a:r>
              <a:rPr lang="en-US" sz="3400" b="1" dirty="0" smtClean="0">
                <a:solidFill>
                  <a:srgbClr val="008000"/>
                </a:solidFill>
              </a:rPr>
              <a:t>Staff </a:t>
            </a:r>
            <a:r>
              <a:rPr lang="en-US" sz="3400" b="1" dirty="0">
                <a:solidFill>
                  <a:srgbClr val="008000"/>
                </a:solidFill>
              </a:rPr>
              <a:t>Deployment </a:t>
            </a:r>
            <a:r>
              <a:rPr lang="en-US" sz="3400" b="1" dirty="0" smtClean="0">
                <a:solidFill>
                  <a:srgbClr val="008000"/>
                </a:solidFill>
              </a:rPr>
              <a:t>and Contract Management</a:t>
            </a:r>
            <a:endParaRPr lang="en-US" sz="3400" b="1" dirty="0">
              <a:solidFill>
                <a:srgbClr val="008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F26F-6CAE-4F8B-BE47-F5D43ED1C689}" type="slidenum">
              <a:rPr lang="en-GB" smtClean="0">
                <a:solidFill>
                  <a:srgbClr val="003300"/>
                </a:solidFill>
              </a:rPr>
              <a:pPr/>
              <a:t>9</a:t>
            </a:fld>
            <a:endParaRPr lang="en-GB" dirty="0">
              <a:solidFill>
                <a:srgbClr val="00330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835696" y="1711349"/>
            <a:ext cx="7128792" cy="4803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en-GB" sz="2700" dirty="0" smtClean="0">
              <a:solidFill>
                <a:srgbClr val="0033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9552" y="1268760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i="1" dirty="0" smtClean="0">
                <a:solidFill>
                  <a:srgbClr val="003300"/>
                </a:solidFill>
              </a:rPr>
              <a:t>MCH does not need the quantities of outsourced clerks deployed –</a:t>
            </a:r>
          </a:p>
          <a:p>
            <a:pPr algn="ctr"/>
            <a:r>
              <a:rPr lang="en-GB" sz="2400" i="1" dirty="0" smtClean="0">
                <a:solidFill>
                  <a:srgbClr val="003300"/>
                </a:solidFill>
              </a:rPr>
              <a:t>Significant number of outsourced clerks </a:t>
            </a:r>
          </a:p>
          <a:p>
            <a:pPr algn="ctr"/>
            <a:r>
              <a:rPr lang="en-GB" sz="2400" i="1" dirty="0" smtClean="0">
                <a:solidFill>
                  <a:srgbClr val="003300"/>
                </a:solidFill>
              </a:rPr>
              <a:t>do not perform clerical duties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2780928"/>
            <a:ext cx="7554115" cy="3837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8027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6474</TotalTime>
  <Words>636</Words>
  <Application>Microsoft Office PowerPoint</Application>
  <PresentationFormat>On-screen Show (4:3)</PresentationFormat>
  <Paragraphs>103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Performance Audit </vt:lpstr>
      <vt:lpstr>Why This Study?</vt:lpstr>
      <vt:lpstr>Background</vt:lpstr>
      <vt:lpstr>Scope and Objectives</vt:lpstr>
      <vt:lpstr>Main Finding</vt:lpstr>
      <vt:lpstr>The Contract for Clerical Services</vt:lpstr>
      <vt:lpstr>Staff Deployment and Contract Management</vt:lpstr>
      <vt:lpstr>Staff Deployment and Contract Management</vt:lpstr>
      <vt:lpstr>Staff Deployment and Contract Management</vt:lpstr>
      <vt:lpstr>Staff Deployment and Contract Management</vt:lpstr>
      <vt:lpstr>Staff Deployment and Contract Management</vt:lpstr>
      <vt:lpstr>Outsourced Cleaning Services</vt:lpstr>
      <vt:lpstr>Concluding Remarks</vt:lpstr>
      <vt:lpstr>Slide 14</vt:lpstr>
    </vt:vector>
  </TitlesOfParts>
  <Company>NAO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Karl Galea</dc:creator>
  <cp:lastModifiedBy>Deguara Charles</cp:lastModifiedBy>
  <cp:revision>367</cp:revision>
  <dcterms:created xsi:type="dcterms:W3CDTF">2017-07-04T07:25:56Z</dcterms:created>
  <dcterms:modified xsi:type="dcterms:W3CDTF">2019-05-14T07:02:47Z</dcterms:modified>
</cp:coreProperties>
</file>